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445" r:id="rId3"/>
    <p:sldId id="282" r:id="rId4"/>
    <p:sldId id="280" r:id="rId5"/>
    <p:sldId id="386" r:id="rId6"/>
    <p:sldId id="283" r:id="rId7"/>
    <p:sldId id="278" r:id="rId8"/>
    <p:sldId id="366" r:id="rId9"/>
    <p:sldId id="311" r:id="rId10"/>
    <p:sldId id="447" r:id="rId11"/>
    <p:sldId id="533" r:id="rId12"/>
    <p:sldId id="534" r:id="rId13"/>
    <p:sldId id="546" r:id="rId14"/>
    <p:sldId id="547" r:id="rId15"/>
    <p:sldId id="477" r:id="rId16"/>
    <p:sldId id="460" r:id="rId17"/>
    <p:sldId id="310" r:id="rId18"/>
    <p:sldId id="495" r:id="rId19"/>
    <p:sldId id="535" r:id="rId20"/>
    <p:sldId id="548" r:id="rId21"/>
    <p:sldId id="515" r:id="rId22"/>
    <p:sldId id="549" r:id="rId23"/>
    <p:sldId id="540" r:id="rId24"/>
    <p:sldId id="541" r:id="rId25"/>
    <p:sldId id="550" r:id="rId26"/>
    <p:sldId id="292" r:id="rId27"/>
    <p:sldId id="29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FFCC"/>
    <a:srgbClr val="DDBA59"/>
    <a:srgbClr val="006600"/>
    <a:srgbClr val="004DE6"/>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95" d="100"/>
          <a:sy n="95" d="100"/>
        </p:scale>
        <p:origin x="72"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a:spLocks noChangeArrowheads="1"/>
          </p:cNvSpPr>
          <p:nvPr/>
        </p:nvSpPr>
        <p:spPr bwMode="auto">
          <a:xfrm>
            <a:off x="1707240" y="756443"/>
            <a:ext cx="91919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b="1" dirty="0">
                <a:solidFill>
                  <a:srgbClr val="FF3300"/>
                </a:solidFill>
              </a:rPr>
              <a:t>2. </a:t>
            </a:r>
            <a:r>
              <a:rPr lang="en-US" altLang="en-US" b="1" dirty="0" err="1">
                <a:solidFill>
                  <a:srgbClr val="FF3300"/>
                </a:solidFill>
              </a:rPr>
              <a:t>Xác</a:t>
            </a:r>
            <a:r>
              <a:rPr lang="en-US" altLang="en-US" b="1" dirty="0">
                <a:solidFill>
                  <a:srgbClr val="FF3300"/>
                </a:solidFill>
              </a:rPr>
              <a:t> </a:t>
            </a:r>
            <a:r>
              <a:rPr lang="en-US" altLang="en-US" b="1" dirty="0" err="1">
                <a:solidFill>
                  <a:srgbClr val="FF3300"/>
                </a:solidFill>
              </a:rPr>
              <a:t>định</a:t>
            </a:r>
            <a:r>
              <a:rPr lang="en-US" altLang="en-US" b="1" dirty="0">
                <a:solidFill>
                  <a:srgbClr val="FF3300"/>
                </a:solidFill>
              </a:rPr>
              <a:t> </a:t>
            </a:r>
            <a:r>
              <a:rPr lang="en-US" altLang="en-US" b="1" dirty="0" err="1">
                <a:solidFill>
                  <a:srgbClr val="FF3300"/>
                </a:solidFill>
              </a:rPr>
              <a:t>chủ</a:t>
            </a:r>
            <a:r>
              <a:rPr lang="en-US" altLang="en-US" b="1" dirty="0">
                <a:solidFill>
                  <a:srgbClr val="FF3300"/>
                </a:solidFill>
              </a:rPr>
              <a:t> </a:t>
            </a:r>
            <a:r>
              <a:rPr lang="en-US" altLang="en-US" b="1" dirty="0" err="1">
                <a:solidFill>
                  <a:srgbClr val="FF3300"/>
                </a:solidFill>
              </a:rPr>
              <a:t>ngữ</a:t>
            </a:r>
            <a:r>
              <a:rPr lang="en-US" altLang="en-US" b="1" dirty="0">
                <a:solidFill>
                  <a:srgbClr val="FF3300"/>
                </a:solidFill>
              </a:rPr>
              <a:t> </a:t>
            </a:r>
            <a:r>
              <a:rPr lang="en-US" altLang="en-US" b="1" dirty="0" err="1">
                <a:solidFill>
                  <a:srgbClr val="FF3300"/>
                </a:solidFill>
              </a:rPr>
              <a:t>trong</a:t>
            </a:r>
            <a:r>
              <a:rPr lang="en-US" altLang="en-US" b="1" dirty="0">
                <a:solidFill>
                  <a:srgbClr val="FF3300"/>
                </a:solidFill>
              </a:rPr>
              <a:t> </a:t>
            </a:r>
            <a:r>
              <a:rPr lang="en-US" altLang="en-US" b="1" dirty="0" err="1">
                <a:solidFill>
                  <a:srgbClr val="FF3300"/>
                </a:solidFill>
              </a:rPr>
              <a:t>mỗi</a:t>
            </a:r>
            <a:r>
              <a:rPr lang="en-US" altLang="en-US" b="1" dirty="0">
                <a:solidFill>
                  <a:srgbClr val="FF3300"/>
                </a:solidFill>
              </a:rPr>
              <a:t> </a:t>
            </a:r>
            <a:r>
              <a:rPr lang="en-US" altLang="en-US" b="1" dirty="0" err="1">
                <a:solidFill>
                  <a:srgbClr val="FF3300"/>
                </a:solidFill>
              </a:rPr>
              <a:t>câu</a:t>
            </a:r>
            <a:r>
              <a:rPr lang="en-US" altLang="en-US" b="1" dirty="0">
                <a:solidFill>
                  <a:srgbClr val="FF3300"/>
                </a:solidFill>
              </a:rPr>
              <a:t> </a:t>
            </a:r>
            <a:r>
              <a:rPr lang="en-US" altLang="en-US" b="1" dirty="0" err="1">
                <a:solidFill>
                  <a:srgbClr val="FF3300"/>
                </a:solidFill>
              </a:rPr>
              <a:t>vừa</a:t>
            </a:r>
            <a:r>
              <a:rPr lang="en-US" altLang="en-US" b="1" dirty="0">
                <a:solidFill>
                  <a:srgbClr val="FF3300"/>
                </a:solidFill>
              </a:rPr>
              <a:t> </a:t>
            </a:r>
            <a:r>
              <a:rPr lang="en-US" altLang="en-US" b="1" dirty="0" err="1">
                <a:solidFill>
                  <a:srgbClr val="FF3300"/>
                </a:solidFill>
              </a:rPr>
              <a:t>tìm</a:t>
            </a:r>
            <a:r>
              <a:rPr lang="en-US" altLang="en-US" b="1" dirty="0">
                <a:solidFill>
                  <a:srgbClr val="FF3300"/>
                </a:solidFill>
              </a:rPr>
              <a:t> </a:t>
            </a:r>
            <a:r>
              <a:rPr lang="en-US" altLang="en-US" b="1" dirty="0" err="1">
                <a:solidFill>
                  <a:srgbClr val="FF3300"/>
                </a:solidFill>
              </a:rPr>
              <a:t>được</a:t>
            </a:r>
            <a:r>
              <a:rPr lang="en-US" altLang="en-US" b="1" dirty="0">
                <a:solidFill>
                  <a:srgbClr val="FF3300"/>
                </a:solidFill>
              </a:rPr>
              <a:t>.</a:t>
            </a:r>
          </a:p>
        </p:txBody>
      </p:sp>
      <p:sp>
        <p:nvSpPr>
          <p:cNvPr id="54" name="Text Box 4"/>
          <p:cNvSpPr txBox="1">
            <a:spLocks noChangeArrowheads="1"/>
          </p:cNvSpPr>
          <p:nvPr/>
        </p:nvSpPr>
        <p:spPr bwMode="auto">
          <a:xfrm>
            <a:off x="2545440" y="1554480"/>
            <a:ext cx="777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sp>
        <p:nvSpPr>
          <p:cNvPr id="55" name="Rectangle 5"/>
          <p:cNvSpPr>
            <a:spLocks noChangeArrowheads="1"/>
          </p:cNvSpPr>
          <p:nvPr/>
        </p:nvSpPr>
        <p:spPr bwMode="auto">
          <a:xfrm>
            <a:off x="829015" y="1586043"/>
            <a:ext cx="27297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Một đàn ngỗng </a:t>
            </a:r>
          </a:p>
        </p:txBody>
      </p:sp>
      <p:sp>
        <p:nvSpPr>
          <p:cNvPr id="56" name="Text Box 6"/>
          <p:cNvSpPr txBox="1">
            <a:spLocks noChangeArrowheads="1"/>
          </p:cNvSpPr>
          <p:nvPr/>
        </p:nvSpPr>
        <p:spPr bwMode="auto">
          <a:xfrm>
            <a:off x="822448" y="2564131"/>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Hùng  </a:t>
            </a:r>
          </a:p>
        </p:txBody>
      </p:sp>
      <p:sp>
        <p:nvSpPr>
          <p:cNvPr id="57" name="Text Box 7"/>
          <p:cNvSpPr txBox="1">
            <a:spLocks noChangeArrowheads="1"/>
          </p:cNvSpPr>
          <p:nvPr/>
        </p:nvSpPr>
        <p:spPr bwMode="auto">
          <a:xfrm>
            <a:off x="822295" y="3512167"/>
            <a:ext cx="1562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Thắng </a:t>
            </a:r>
          </a:p>
        </p:txBody>
      </p:sp>
      <p:sp>
        <p:nvSpPr>
          <p:cNvPr id="58" name="Text Box 8"/>
          <p:cNvSpPr txBox="1">
            <a:spLocks noChangeArrowheads="1"/>
          </p:cNvSpPr>
          <p:nvPr/>
        </p:nvSpPr>
        <p:spPr bwMode="auto">
          <a:xfrm>
            <a:off x="864811" y="4393397"/>
            <a:ext cx="99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Em </a:t>
            </a:r>
          </a:p>
        </p:txBody>
      </p:sp>
      <p:sp>
        <p:nvSpPr>
          <p:cNvPr id="59" name="Text Box 9"/>
          <p:cNvSpPr txBox="1">
            <a:spLocks noChangeArrowheads="1"/>
          </p:cNvSpPr>
          <p:nvPr/>
        </p:nvSpPr>
        <p:spPr bwMode="auto">
          <a:xfrm>
            <a:off x="865123" y="5209693"/>
            <a:ext cx="2362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Đàn ngỗng </a:t>
            </a:r>
          </a:p>
        </p:txBody>
      </p:sp>
      <p:sp>
        <p:nvSpPr>
          <p:cNvPr id="60" name="Line 10"/>
          <p:cNvSpPr>
            <a:spLocks noChangeShapeType="1"/>
          </p:cNvSpPr>
          <p:nvPr/>
        </p:nvSpPr>
        <p:spPr bwMode="auto">
          <a:xfrm flipH="1">
            <a:off x="3217746" y="1587419"/>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1" name="Line 11"/>
          <p:cNvSpPr>
            <a:spLocks noChangeShapeType="1"/>
          </p:cNvSpPr>
          <p:nvPr/>
        </p:nvSpPr>
        <p:spPr bwMode="auto">
          <a:xfrm flipH="1">
            <a:off x="1883387" y="3491163"/>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2" name="Line 12"/>
          <p:cNvSpPr>
            <a:spLocks noChangeShapeType="1"/>
          </p:cNvSpPr>
          <p:nvPr/>
        </p:nvSpPr>
        <p:spPr bwMode="auto">
          <a:xfrm flipH="1">
            <a:off x="1779211" y="2602230"/>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3" name="Line 13"/>
          <p:cNvSpPr>
            <a:spLocks noChangeShapeType="1"/>
          </p:cNvSpPr>
          <p:nvPr/>
        </p:nvSpPr>
        <p:spPr bwMode="auto">
          <a:xfrm flipH="1">
            <a:off x="1456415" y="4388634"/>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4" name="Line 14"/>
          <p:cNvSpPr>
            <a:spLocks noChangeShapeType="1"/>
          </p:cNvSpPr>
          <p:nvPr/>
        </p:nvSpPr>
        <p:spPr bwMode="auto">
          <a:xfrm flipH="1">
            <a:off x="2581224" y="5242630"/>
            <a:ext cx="152400" cy="53340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5" name="Line 15"/>
          <p:cNvSpPr>
            <a:spLocks noChangeShapeType="1"/>
          </p:cNvSpPr>
          <p:nvPr/>
        </p:nvSpPr>
        <p:spPr bwMode="auto">
          <a:xfrm>
            <a:off x="905215" y="2011200"/>
            <a:ext cx="2312531"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6" name="Line 17"/>
          <p:cNvSpPr>
            <a:spLocks noChangeShapeType="1"/>
          </p:cNvSpPr>
          <p:nvPr/>
        </p:nvSpPr>
        <p:spPr bwMode="auto">
          <a:xfrm>
            <a:off x="938465" y="3000725"/>
            <a:ext cx="807496"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7" name="Line 19"/>
          <p:cNvSpPr>
            <a:spLocks noChangeShapeType="1"/>
          </p:cNvSpPr>
          <p:nvPr/>
        </p:nvSpPr>
        <p:spPr bwMode="auto">
          <a:xfrm>
            <a:off x="958236" y="3941438"/>
            <a:ext cx="922090"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8" name="Line 20"/>
          <p:cNvSpPr>
            <a:spLocks noChangeShapeType="1"/>
          </p:cNvSpPr>
          <p:nvPr/>
        </p:nvSpPr>
        <p:spPr bwMode="auto">
          <a:xfrm>
            <a:off x="971715" y="4817522"/>
            <a:ext cx="522098"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9" name="Line 21"/>
          <p:cNvSpPr>
            <a:spLocks noChangeShapeType="1"/>
          </p:cNvSpPr>
          <p:nvPr/>
        </p:nvSpPr>
        <p:spPr bwMode="auto">
          <a:xfrm>
            <a:off x="993744" y="5660965"/>
            <a:ext cx="1551695"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70" name="Text Box 22"/>
          <p:cNvSpPr txBox="1">
            <a:spLocks noChangeArrowheads="1"/>
          </p:cNvSpPr>
          <p:nvPr/>
        </p:nvSpPr>
        <p:spPr bwMode="auto">
          <a:xfrm>
            <a:off x="1658416" y="1979325"/>
            <a:ext cx="83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1" name="Text Box 23"/>
          <p:cNvSpPr txBox="1">
            <a:spLocks noChangeArrowheads="1"/>
          </p:cNvSpPr>
          <p:nvPr/>
        </p:nvSpPr>
        <p:spPr bwMode="auto">
          <a:xfrm>
            <a:off x="958236" y="2951442"/>
            <a:ext cx="91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2" name="Text Box 24"/>
          <p:cNvSpPr txBox="1">
            <a:spLocks noChangeArrowheads="1"/>
          </p:cNvSpPr>
          <p:nvPr/>
        </p:nvSpPr>
        <p:spPr bwMode="auto">
          <a:xfrm>
            <a:off x="1011987" y="3889359"/>
            <a:ext cx="9969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3" name="Text Box 25"/>
          <p:cNvSpPr txBox="1">
            <a:spLocks noChangeArrowheads="1"/>
          </p:cNvSpPr>
          <p:nvPr/>
        </p:nvSpPr>
        <p:spPr bwMode="auto">
          <a:xfrm>
            <a:off x="853350" y="4781076"/>
            <a:ext cx="160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4" name="Text Box 26"/>
          <p:cNvSpPr txBox="1">
            <a:spLocks noChangeArrowheads="1"/>
          </p:cNvSpPr>
          <p:nvPr/>
        </p:nvSpPr>
        <p:spPr bwMode="auto">
          <a:xfrm>
            <a:off x="1252480" y="5613025"/>
            <a:ext cx="941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5" name="Text Box 28"/>
          <p:cNvSpPr txBox="1">
            <a:spLocks noChangeArrowheads="1"/>
          </p:cNvSpPr>
          <p:nvPr/>
        </p:nvSpPr>
        <p:spPr bwMode="auto">
          <a:xfrm>
            <a:off x="3293946" y="1598149"/>
            <a:ext cx="83802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vươn dài cổ, chúi mỏ về phía trước,định đớp bọn trẻ. </a:t>
            </a:r>
            <a:endParaRPr lang="en-US" altLang="en-US" sz="2800">
              <a:latin typeface="Times New Roman" panose="02020603050405020304" pitchFamily="18" charset="0"/>
              <a:cs typeface="Times New Roman" panose="02020603050405020304" pitchFamily="18" charset="0"/>
            </a:endParaRPr>
          </a:p>
        </p:txBody>
      </p:sp>
      <p:sp>
        <p:nvSpPr>
          <p:cNvPr id="76" name="Text Box 29"/>
          <p:cNvSpPr txBox="1">
            <a:spLocks noChangeArrowheads="1"/>
          </p:cNvSpPr>
          <p:nvPr/>
        </p:nvSpPr>
        <p:spPr bwMode="auto">
          <a:xfrm>
            <a:off x="1801738" y="2595861"/>
            <a:ext cx="7613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đút vội khẩu súng gỗ vào túi quần, chạy biến.</a:t>
            </a:r>
          </a:p>
        </p:txBody>
      </p:sp>
      <p:sp>
        <p:nvSpPr>
          <p:cNvPr id="77" name="Text Box 30"/>
          <p:cNvSpPr txBox="1">
            <a:spLocks noChangeArrowheads="1"/>
          </p:cNvSpPr>
          <p:nvPr/>
        </p:nvSpPr>
        <p:spPr bwMode="auto">
          <a:xfrm>
            <a:off x="1919046" y="3528061"/>
            <a:ext cx="5915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mếu máo nấp vào sau lưng Tiến.</a:t>
            </a:r>
          </a:p>
        </p:txBody>
      </p:sp>
      <p:sp>
        <p:nvSpPr>
          <p:cNvPr id="78" name="Text Box 31"/>
          <p:cNvSpPr txBox="1">
            <a:spLocks noChangeArrowheads="1"/>
          </p:cNvSpPr>
          <p:nvPr/>
        </p:nvSpPr>
        <p:spPr bwMode="auto">
          <a:xfrm>
            <a:off x="1488640" y="4387990"/>
            <a:ext cx="76819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liền nhặt một cành xoan, xua đàn ngỗng ra xa.</a:t>
            </a:r>
            <a:endParaRPr lang="en-US" altLang="en-US" sz="2800">
              <a:latin typeface="Times New Roman" panose="02020603050405020304" pitchFamily="18" charset="0"/>
              <a:cs typeface="Times New Roman" panose="02020603050405020304" pitchFamily="18" charset="0"/>
            </a:endParaRPr>
          </a:p>
        </p:txBody>
      </p:sp>
      <p:sp>
        <p:nvSpPr>
          <p:cNvPr id="79" name="Text Box 32"/>
          <p:cNvSpPr txBox="1">
            <a:spLocks noChangeArrowheads="1"/>
          </p:cNvSpPr>
          <p:nvPr/>
        </p:nvSpPr>
        <p:spPr bwMode="auto">
          <a:xfrm>
            <a:off x="2619300" y="5230924"/>
            <a:ext cx="5978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kêu quàng quạc, vươn cổ chạy miết.</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6"/>
          <p:cNvSpPr txBox="1">
            <a:spLocks noChangeArrowheads="1"/>
          </p:cNvSpPr>
          <p:nvPr/>
        </p:nvSpPr>
        <p:spPr bwMode="auto">
          <a:xfrm>
            <a:off x="1007631" y="633730"/>
            <a:ext cx="5105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3. Ý nghĩa của chủ ngữ</a:t>
            </a:r>
          </a:p>
        </p:txBody>
      </p:sp>
      <p:graphicFrame>
        <p:nvGraphicFramePr>
          <p:cNvPr id="61" name="Group 6"/>
          <p:cNvGraphicFramePr/>
          <p:nvPr/>
        </p:nvGraphicFramePr>
        <p:xfrm>
          <a:off x="766156" y="1238779"/>
          <a:ext cx="10717875" cy="3918041"/>
        </p:xfrm>
        <a:graphic>
          <a:graphicData uri="http://schemas.openxmlformats.org/drawingml/2006/table">
            <a:tbl>
              <a:tblPr/>
              <a:tblGrid>
                <a:gridCol w="7646994">
                  <a:extLst>
                    <a:ext uri="{9D8B030D-6E8A-4147-A177-3AD203B41FA5}">
                      <a16:colId xmlns:a16="http://schemas.microsoft.com/office/drawing/2014/main" val="20000"/>
                    </a:ext>
                  </a:extLst>
                </a:gridCol>
                <a:gridCol w="3070881">
                  <a:extLst>
                    <a:ext uri="{9D8B030D-6E8A-4147-A177-3AD203B41FA5}">
                      <a16:colId xmlns:a16="http://schemas.microsoft.com/office/drawing/2014/main" val="20001"/>
                    </a:ext>
                  </a:extLst>
                </a:gridCol>
              </a:tblGrid>
              <a:tr h="9494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Câu kể Ai làm gì?</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685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Một đàn ngỗng/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vươn dài cổ, chúi mỏ về phía trước, định đớp bọn trẻ.</a:t>
                      </a: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Hùng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đút vội khẩu súng gỗ vào túi quần, chạy biến. </a:t>
                      </a: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Thắng/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mếu máo nấp vào sau lưng Tiến.</a:t>
                      </a: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Em/ </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liền nhặt một cành xoan, xua đàn ngỗng ra xa.</a:t>
                      </a:r>
                    </a:p>
                    <a:p>
                      <a:pPr marL="0" marR="0" lvl="0" indent="0" algn="just" defTabSz="914400" rtl="0" eaLnBrk="1" fontAlgn="base" latinLnBrk="0" hangingPunct="1">
                        <a:lnSpc>
                          <a:spcPct val="100000"/>
                        </a:lnSpc>
                        <a:spcBef>
                          <a:spcPct val="5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Đàn ngỗng/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kêu quàng quạc, vươn cổ chạy miết.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2" name="Line 20"/>
          <p:cNvSpPr>
            <a:spLocks noChangeShapeType="1"/>
          </p:cNvSpPr>
          <p:nvPr/>
        </p:nvSpPr>
        <p:spPr bwMode="auto">
          <a:xfrm>
            <a:off x="859224" y="2560609"/>
            <a:ext cx="2047702"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21"/>
          <p:cNvSpPr>
            <a:spLocks noChangeShapeType="1"/>
          </p:cNvSpPr>
          <p:nvPr/>
        </p:nvSpPr>
        <p:spPr bwMode="auto">
          <a:xfrm>
            <a:off x="859224" y="3361439"/>
            <a:ext cx="685800"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22"/>
          <p:cNvSpPr>
            <a:spLocks noChangeShapeType="1"/>
          </p:cNvSpPr>
          <p:nvPr/>
        </p:nvSpPr>
        <p:spPr bwMode="auto">
          <a:xfrm>
            <a:off x="882536" y="3801332"/>
            <a:ext cx="763385"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23"/>
          <p:cNvSpPr>
            <a:spLocks noChangeShapeType="1"/>
          </p:cNvSpPr>
          <p:nvPr/>
        </p:nvSpPr>
        <p:spPr bwMode="auto">
          <a:xfrm>
            <a:off x="881616" y="4228853"/>
            <a:ext cx="382612"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24"/>
          <p:cNvSpPr>
            <a:spLocks noChangeShapeType="1"/>
          </p:cNvSpPr>
          <p:nvPr/>
        </p:nvSpPr>
        <p:spPr bwMode="auto">
          <a:xfrm>
            <a:off x="881616" y="4788270"/>
            <a:ext cx="1382685"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25"/>
          <p:cNvSpPr txBox="1">
            <a:spLocks noChangeArrowheads="1"/>
          </p:cNvSpPr>
          <p:nvPr/>
        </p:nvSpPr>
        <p:spPr bwMode="auto">
          <a:xfrm>
            <a:off x="1491216" y="2561668"/>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68" name="Text Box 26"/>
          <p:cNvSpPr txBox="1">
            <a:spLocks noChangeArrowheads="1"/>
          </p:cNvSpPr>
          <p:nvPr/>
        </p:nvSpPr>
        <p:spPr bwMode="auto">
          <a:xfrm>
            <a:off x="1007694" y="3369236"/>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69" name="Text Box 27"/>
          <p:cNvSpPr txBox="1">
            <a:spLocks noChangeArrowheads="1"/>
          </p:cNvSpPr>
          <p:nvPr/>
        </p:nvSpPr>
        <p:spPr bwMode="auto">
          <a:xfrm>
            <a:off x="881616" y="422885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70" name="Text Box 28"/>
          <p:cNvSpPr txBox="1">
            <a:spLocks noChangeArrowheads="1"/>
          </p:cNvSpPr>
          <p:nvPr/>
        </p:nvSpPr>
        <p:spPr bwMode="auto">
          <a:xfrm>
            <a:off x="1240224" y="482152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71" name="Text Box 29"/>
          <p:cNvSpPr txBox="1">
            <a:spLocks noChangeArrowheads="1"/>
          </p:cNvSpPr>
          <p:nvPr/>
        </p:nvSpPr>
        <p:spPr bwMode="auto">
          <a:xfrm>
            <a:off x="1019696" y="3851207"/>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72" name="Text Box 30"/>
          <p:cNvSpPr txBox="1">
            <a:spLocks noChangeArrowheads="1"/>
          </p:cNvSpPr>
          <p:nvPr/>
        </p:nvSpPr>
        <p:spPr bwMode="auto">
          <a:xfrm>
            <a:off x="9001990" y="436585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3" name="Text Box 31"/>
          <p:cNvSpPr txBox="1">
            <a:spLocks noChangeArrowheads="1"/>
          </p:cNvSpPr>
          <p:nvPr/>
        </p:nvSpPr>
        <p:spPr bwMode="auto">
          <a:xfrm>
            <a:off x="9154390" y="2944552"/>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4" name="Text Box 32"/>
          <p:cNvSpPr txBox="1">
            <a:spLocks noChangeArrowheads="1"/>
          </p:cNvSpPr>
          <p:nvPr/>
        </p:nvSpPr>
        <p:spPr bwMode="auto">
          <a:xfrm>
            <a:off x="9001990" y="221824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5" name="Text Box 33"/>
          <p:cNvSpPr txBox="1">
            <a:spLocks noChangeArrowheads="1"/>
          </p:cNvSpPr>
          <p:nvPr/>
        </p:nvSpPr>
        <p:spPr bwMode="auto">
          <a:xfrm>
            <a:off x="9154390" y="3337831"/>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6" name="Text Box 34"/>
          <p:cNvSpPr txBox="1">
            <a:spLocks noChangeArrowheads="1"/>
          </p:cNvSpPr>
          <p:nvPr/>
        </p:nvSpPr>
        <p:spPr bwMode="auto">
          <a:xfrm>
            <a:off x="9154390" y="3807211"/>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7" name="Rectangle 36"/>
          <p:cNvSpPr>
            <a:spLocks noChangeArrowheads="1"/>
          </p:cNvSpPr>
          <p:nvPr/>
        </p:nvSpPr>
        <p:spPr bwMode="auto">
          <a:xfrm>
            <a:off x="8642711" y="1218710"/>
            <a:ext cx="276051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Ý nghĩa của </a:t>
            </a:r>
          </a:p>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chủ ngữ</a:t>
            </a:r>
          </a:p>
        </p:txBody>
      </p:sp>
      <p:sp>
        <p:nvSpPr>
          <p:cNvPr id="84" name="Text Box 38"/>
          <p:cNvSpPr txBox="1">
            <a:spLocks noChangeArrowheads="1"/>
          </p:cNvSpPr>
          <p:nvPr/>
        </p:nvSpPr>
        <p:spPr bwMode="auto">
          <a:xfrm>
            <a:off x="766155" y="5237956"/>
            <a:ext cx="10717875" cy="953135"/>
          </a:xfrm>
          <a:prstGeom prst="rect">
            <a:avLst/>
          </a:prstGeom>
          <a:solidFill>
            <a:schemeClr val="accent1">
              <a:lumMod val="40000"/>
              <a:lumOff val="60000"/>
            </a:schemeClr>
          </a:solidFill>
          <a:ln w="9525">
            <a:solidFill>
              <a:schemeClr val="bg1"/>
            </a:solidFill>
            <a:miter lim="800000"/>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3333FF"/>
                </a:solidFill>
                <a:latin typeface="Times New Roman" panose="02020603050405020304" pitchFamily="18" charset="0"/>
                <a:cs typeface="Times New Roman" panose="02020603050405020304" pitchFamily="18" charset="0"/>
              </a:rPr>
              <a:t>Trong câu kể Ai làm gì?, </a:t>
            </a:r>
            <a:r>
              <a:rPr lang="en-US" altLang="en-US" sz="2800" b="1">
                <a:solidFill>
                  <a:srgbClr val="F72130"/>
                </a:solidFill>
                <a:latin typeface="Times New Roman" panose="02020603050405020304" pitchFamily="18" charset="0"/>
                <a:cs typeface="Times New Roman" panose="02020603050405020304" pitchFamily="18" charset="0"/>
              </a:rPr>
              <a:t>chủ ngữ chỉ sự vật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3333FF"/>
                </a:solidFill>
                <a:latin typeface="Times New Roman" panose="02020603050405020304" pitchFamily="18" charset="0"/>
                <a:cs typeface="Times New Roman" panose="02020603050405020304" pitchFamily="18" charset="0"/>
              </a:rPr>
              <a:t>( người, con vật hay đồ v</a:t>
            </a:r>
            <a:r>
              <a:rPr lang="vi-VN" altLang="en-US" sz="2800" b="1">
                <a:solidFill>
                  <a:srgbClr val="3333FF"/>
                </a:solidFill>
                <a:latin typeface="Times New Roman" panose="02020603050405020304" pitchFamily="18" charset="0"/>
                <a:cs typeface="Times New Roman" panose="02020603050405020304" pitchFamily="18" charset="0"/>
              </a:rPr>
              <a:t>ật</a:t>
            </a:r>
            <a:r>
              <a:rPr lang="en-US" altLang="en-US" sz="2800" b="1">
                <a:solidFill>
                  <a:srgbClr val="3333FF"/>
                </a:solidFill>
                <a:latin typeface="Times New Roman" panose="02020603050405020304" pitchFamily="18" charset="0"/>
                <a:cs typeface="Times New Roman" panose="02020603050405020304" pitchFamily="18" charset="0"/>
              </a:rPr>
              <a:t>, cây cối được nhân hoá)</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F72130"/>
                </a:solidFill>
                <a:latin typeface="Times New Roman" panose="02020603050405020304" pitchFamily="18" charset="0"/>
                <a:cs typeface="Times New Roman" panose="02020603050405020304" pitchFamily="18" charset="0"/>
              </a:rPr>
              <a:t>có hoạt động được nói đến ở vị ngữ.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8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
          <p:cNvGraphicFramePr/>
          <p:nvPr/>
        </p:nvGraphicFramePr>
        <p:xfrm>
          <a:off x="664326" y="530173"/>
          <a:ext cx="10881360" cy="4735123"/>
        </p:xfrm>
        <a:graphic>
          <a:graphicData uri="http://schemas.openxmlformats.org/drawingml/2006/table">
            <a:tbl>
              <a:tblPr/>
              <a:tblGrid>
                <a:gridCol w="5945128">
                  <a:extLst>
                    <a:ext uri="{9D8B030D-6E8A-4147-A177-3AD203B41FA5}">
                      <a16:colId xmlns:a16="http://schemas.microsoft.com/office/drawing/2014/main" val="20000"/>
                    </a:ext>
                  </a:extLst>
                </a:gridCol>
                <a:gridCol w="2387445">
                  <a:extLst>
                    <a:ext uri="{9D8B030D-6E8A-4147-A177-3AD203B41FA5}">
                      <a16:colId xmlns:a16="http://schemas.microsoft.com/office/drawing/2014/main" val="20001"/>
                    </a:ext>
                  </a:extLst>
                </a:gridCol>
                <a:gridCol w="2548787">
                  <a:extLst>
                    <a:ext uri="{9D8B030D-6E8A-4147-A177-3AD203B41FA5}">
                      <a16:colId xmlns:a16="http://schemas.microsoft.com/office/drawing/2014/main" val="20002"/>
                    </a:ext>
                  </a:extLst>
                </a:gridCol>
              </a:tblGrid>
              <a:tr h="9494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Câu kể Ai làm gì?</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685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Một đàn ngỗng/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vươn dài cổ, chúi mỏ về phía trước, định đớp bọn trẻ.</a:t>
                      </a: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Hùng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đút vội khẩu súng gỗ vào túi quần, chạy biến. </a:t>
                      </a: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Thắng/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mếu máo nấp vào sau lưng Tiến.</a:t>
                      </a:r>
                    </a:p>
                    <a:p>
                      <a:pPr marL="0" marR="0" lvl="0" indent="0" algn="just"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Em/ </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liền nhặt một cành xoan, xua đàn ngỗng ra xa.</a:t>
                      </a:r>
                    </a:p>
                    <a:p>
                      <a:pPr marL="0" marR="0" lvl="0" indent="0" algn="just" defTabSz="914400" rtl="0" eaLnBrk="1" fontAlgn="base" latinLnBrk="0" hangingPunct="1">
                        <a:lnSpc>
                          <a:spcPct val="100000"/>
                        </a:lnSpc>
                        <a:spcBef>
                          <a:spcPct val="50000"/>
                        </a:spcBef>
                        <a:spcAft>
                          <a:spcPct val="0"/>
                        </a:spcAft>
                        <a:buClrTx/>
                        <a:buSzTx/>
                        <a:buFontTx/>
                        <a:buNone/>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Đàn ngỗng/</a:t>
                      </a:r>
                      <a:r>
                        <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rPr>
                        <a:t> kêu quàng quạc, vươn cổ chạy miết.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 name="Line 20"/>
          <p:cNvSpPr>
            <a:spLocks noChangeShapeType="1"/>
          </p:cNvSpPr>
          <p:nvPr/>
        </p:nvSpPr>
        <p:spPr bwMode="auto">
          <a:xfrm>
            <a:off x="778625" y="1840361"/>
            <a:ext cx="2047702"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21"/>
          <p:cNvSpPr>
            <a:spLocks noChangeShapeType="1"/>
          </p:cNvSpPr>
          <p:nvPr/>
        </p:nvSpPr>
        <p:spPr bwMode="auto">
          <a:xfrm>
            <a:off x="778625" y="2647489"/>
            <a:ext cx="685800"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22"/>
          <p:cNvSpPr>
            <a:spLocks noChangeShapeType="1"/>
          </p:cNvSpPr>
          <p:nvPr/>
        </p:nvSpPr>
        <p:spPr bwMode="auto">
          <a:xfrm>
            <a:off x="778624" y="3478665"/>
            <a:ext cx="763385"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3"/>
          <p:cNvSpPr>
            <a:spLocks noChangeShapeType="1"/>
          </p:cNvSpPr>
          <p:nvPr/>
        </p:nvSpPr>
        <p:spPr bwMode="auto">
          <a:xfrm>
            <a:off x="806333" y="3883646"/>
            <a:ext cx="353291"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24"/>
          <p:cNvSpPr>
            <a:spLocks noChangeShapeType="1"/>
          </p:cNvSpPr>
          <p:nvPr/>
        </p:nvSpPr>
        <p:spPr bwMode="auto">
          <a:xfrm>
            <a:off x="778623" y="4807521"/>
            <a:ext cx="1382685" cy="0"/>
          </a:xfrm>
          <a:prstGeom prst="line">
            <a:avLst/>
          </a:prstGeom>
          <a:noFill/>
          <a:ln w="9525">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5"/>
          <p:cNvSpPr txBox="1">
            <a:spLocks noChangeArrowheads="1"/>
          </p:cNvSpPr>
          <p:nvPr/>
        </p:nvSpPr>
        <p:spPr bwMode="auto">
          <a:xfrm>
            <a:off x="1237210" y="182874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0" name="Text Box 26"/>
          <p:cNvSpPr txBox="1">
            <a:spLocks noChangeArrowheads="1"/>
          </p:cNvSpPr>
          <p:nvPr/>
        </p:nvSpPr>
        <p:spPr bwMode="auto">
          <a:xfrm>
            <a:off x="932410" y="263678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1" name="Text Box 27"/>
          <p:cNvSpPr txBox="1">
            <a:spLocks noChangeArrowheads="1"/>
          </p:cNvSpPr>
          <p:nvPr/>
        </p:nvSpPr>
        <p:spPr bwMode="auto">
          <a:xfrm>
            <a:off x="778624" y="387587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2" name="Text Box 28"/>
          <p:cNvSpPr txBox="1">
            <a:spLocks noChangeArrowheads="1"/>
          </p:cNvSpPr>
          <p:nvPr/>
        </p:nvSpPr>
        <p:spPr bwMode="auto">
          <a:xfrm>
            <a:off x="1281889" y="480752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3" name="Text Box 29"/>
          <p:cNvSpPr txBox="1">
            <a:spLocks noChangeArrowheads="1"/>
          </p:cNvSpPr>
          <p:nvPr/>
        </p:nvSpPr>
        <p:spPr bwMode="auto">
          <a:xfrm>
            <a:off x="1020039" y="347866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4" name="Text Box 30"/>
          <p:cNvSpPr txBox="1">
            <a:spLocks noChangeArrowheads="1"/>
          </p:cNvSpPr>
          <p:nvPr/>
        </p:nvSpPr>
        <p:spPr bwMode="auto">
          <a:xfrm>
            <a:off x="6754091" y="4430733"/>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5" name="Text Box 31"/>
          <p:cNvSpPr txBox="1">
            <a:spLocks noChangeArrowheads="1"/>
          </p:cNvSpPr>
          <p:nvPr/>
        </p:nvSpPr>
        <p:spPr bwMode="auto">
          <a:xfrm>
            <a:off x="6906491" y="2262419"/>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6" name="Text Box 32"/>
          <p:cNvSpPr txBox="1">
            <a:spLocks noChangeArrowheads="1"/>
          </p:cNvSpPr>
          <p:nvPr/>
        </p:nvSpPr>
        <p:spPr bwMode="auto">
          <a:xfrm>
            <a:off x="6754091" y="1534489"/>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7" name="Text Box 33"/>
          <p:cNvSpPr txBox="1">
            <a:spLocks noChangeArrowheads="1"/>
          </p:cNvSpPr>
          <p:nvPr/>
        </p:nvSpPr>
        <p:spPr bwMode="auto">
          <a:xfrm>
            <a:off x="6906491" y="3069562"/>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8" name="Text Box 34"/>
          <p:cNvSpPr txBox="1">
            <a:spLocks noChangeArrowheads="1"/>
          </p:cNvSpPr>
          <p:nvPr/>
        </p:nvSpPr>
        <p:spPr bwMode="auto">
          <a:xfrm>
            <a:off x="6906491" y="3542218"/>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9" name="Text Box 35"/>
          <p:cNvSpPr txBox="1">
            <a:spLocks noChangeArrowheads="1"/>
          </p:cNvSpPr>
          <p:nvPr/>
        </p:nvSpPr>
        <p:spPr bwMode="auto">
          <a:xfrm>
            <a:off x="664326" y="5325283"/>
            <a:ext cx="10881360" cy="954107"/>
          </a:xfrm>
          <a:prstGeom prst="rect">
            <a:avLst/>
          </a:prstGeom>
          <a:solidFill>
            <a:srgbClr val="FFFFCC"/>
          </a:solidFill>
          <a:ln w="9525">
            <a:solidFill>
              <a:srgbClr val="F7213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3333FF"/>
                </a:solidFill>
                <a:latin typeface="Times New Roman" panose="02020603050405020304" pitchFamily="18" charset="0"/>
                <a:cs typeface="Times New Roman" panose="02020603050405020304" pitchFamily="18" charset="0"/>
              </a:rPr>
              <a:t>Trong câu kể Ai làm gì?, </a:t>
            </a:r>
            <a:r>
              <a:rPr lang="en-US" altLang="en-US" sz="2800" b="1">
                <a:solidFill>
                  <a:srgbClr val="F72130"/>
                </a:solidFill>
                <a:latin typeface="Times New Roman" panose="02020603050405020304" pitchFamily="18" charset="0"/>
                <a:cs typeface="Times New Roman" panose="02020603050405020304" pitchFamily="18" charset="0"/>
              </a:rPr>
              <a:t>chủ ngữ chỉ sự vật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3333FF"/>
                </a:solidFill>
                <a:latin typeface="Times New Roman" panose="02020603050405020304" pitchFamily="18" charset="0"/>
                <a:cs typeface="Times New Roman" panose="02020603050405020304" pitchFamily="18" charset="0"/>
              </a:rPr>
              <a:t>( người, con vật hay đồ vât, cây cối được nhân hoá)</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F72130"/>
                </a:solidFill>
                <a:latin typeface="Times New Roman" panose="02020603050405020304" pitchFamily="18" charset="0"/>
                <a:cs typeface="Times New Roman" panose="02020603050405020304" pitchFamily="18" charset="0"/>
              </a:rPr>
              <a:t>có hoạt động được nói đến ở vị ngữ.</a:t>
            </a:r>
          </a:p>
        </p:txBody>
      </p:sp>
      <p:sp>
        <p:nvSpPr>
          <p:cNvPr id="20" name="Rectangle 36"/>
          <p:cNvSpPr>
            <a:spLocks noChangeArrowheads="1"/>
          </p:cNvSpPr>
          <p:nvPr/>
        </p:nvSpPr>
        <p:spPr bwMode="auto">
          <a:xfrm>
            <a:off x="6379326" y="530172"/>
            <a:ext cx="276051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Ý nghĩa của </a:t>
            </a:r>
          </a:p>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chủ ngữ</a:t>
            </a:r>
          </a:p>
        </p:txBody>
      </p:sp>
      <p:sp>
        <p:nvSpPr>
          <p:cNvPr id="21" name="Text Box 37"/>
          <p:cNvSpPr txBox="1">
            <a:spLocks noChangeArrowheads="1"/>
          </p:cNvSpPr>
          <p:nvPr/>
        </p:nvSpPr>
        <p:spPr bwMode="auto">
          <a:xfrm>
            <a:off x="9177944" y="567104"/>
            <a:ext cx="2220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3333FF"/>
                </a:solidFill>
                <a:latin typeface="Times New Roman" panose="02020603050405020304" pitchFamily="18" charset="0"/>
                <a:cs typeface="Times New Roman" panose="02020603050405020304" pitchFamily="18" charset="0"/>
              </a:rPr>
              <a:t>Loại từ ngữ tạo thành chủ ngữ</a:t>
            </a:r>
          </a:p>
        </p:txBody>
      </p:sp>
      <p:sp>
        <p:nvSpPr>
          <p:cNvPr id="22" name="Text Box 38"/>
          <p:cNvSpPr txBox="1">
            <a:spLocks noChangeArrowheads="1"/>
          </p:cNvSpPr>
          <p:nvPr/>
        </p:nvSpPr>
        <p:spPr bwMode="auto">
          <a:xfrm>
            <a:off x="9308175" y="4395731"/>
            <a:ext cx="20400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cs typeface="Times New Roman" panose="02020603050405020304" pitchFamily="18" charset="0"/>
              </a:rPr>
              <a:t>cụm danh từ</a:t>
            </a:r>
            <a:endParaRPr lang="en-US" altLang="en-US" sz="2400">
              <a:latin typeface="Times New Roman" panose="02020603050405020304" pitchFamily="18" charset="0"/>
              <a:cs typeface="Times New Roman" panose="02020603050405020304" pitchFamily="18" charset="0"/>
            </a:endParaRPr>
          </a:p>
        </p:txBody>
      </p:sp>
      <p:sp>
        <p:nvSpPr>
          <p:cNvPr id="23" name="Text Box 39"/>
          <p:cNvSpPr txBox="1">
            <a:spLocks noChangeArrowheads="1"/>
          </p:cNvSpPr>
          <p:nvPr/>
        </p:nvSpPr>
        <p:spPr bwMode="auto">
          <a:xfrm>
            <a:off x="9346276" y="1499727"/>
            <a:ext cx="1963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cs typeface="Times New Roman" panose="02020603050405020304" pitchFamily="18" charset="0"/>
              </a:rPr>
              <a:t>cụm danh từ</a:t>
            </a:r>
            <a:endParaRPr lang="en-US" altLang="en-US" sz="2400">
              <a:latin typeface="Times New Roman" panose="02020603050405020304" pitchFamily="18" charset="0"/>
              <a:cs typeface="Times New Roman" panose="02020603050405020304" pitchFamily="18" charset="0"/>
            </a:endParaRPr>
          </a:p>
        </p:txBody>
      </p:sp>
      <p:sp>
        <p:nvSpPr>
          <p:cNvPr id="24" name="Text Box 40"/>
          <p:cNvSpPr txBox="1">
            <a:spLocks noChangeArrowheads="1"/>
          </p:cNvSpPr>
          <p:nvPr/>
        </p:nvSpPr>
        <p:spPr bwMode="auto">
          <a:xfrm>
            <a:off x="9389225" y="2183053"/>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p>
        </p:txBody>
      </p:sp>
      <p:sp>
        <p:nvSpPr>
          <p:cNvPr id="25" name="Text Box 41"/>
          <p:cNvSpPr txBox="1">
            <a:spLocks noChangeArrowheads="1"/>
          </p:cNvSpPr>
          <p:nvPr/>
        </p:nvSpPr>
        <p:spPr bwMode="auto">
          <a:xfrm>
            <a:off x="9389225" y="2991735"/>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p>
        </p:txBody>
      </p:sp>
      <p:sp>
        <p:nvSpPr>
          <p:cNvPr id="26" name="Text Box 42"/>
          <p:cNvSpPr txBox="1">
            <a:spLocks noChangeArrowheads="1"/>
          </p:cNvSpPr>
          <p:nvPr/>
        </p:nvSpPr>
        <p:spPr bwMode="auto">
          <a:xfrm>
            <a:off x="9389225" y="3464810"/>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957943" y="1487936"/>
            <a:ext cx="10352314" cy="3124200"/>
          </a:xfrm>
          <a:prstGeom prst="rect">
            <a:avLst/>
          </a:prstGeom>
          <a:noFill/>
          <a:ln>
            <a:noFill/>
          </a:ln>
          <a:effectLst/>
        </p:spPr>
        <p:txBody>
          <a:bodyPr/>
          <a:lstStyle/>
          <a:p>
            <a:pPr marL="342900" indent="-342900" algn="just" eaLnBrk="1" hangingPunct="1">
              <a:lnSpc>
                <a:spcPct val="110000"/>
              </a:lnSpc>
              <a:spcBef>
                <a:spcPct val="20000"/>
              </a:spcBef>
              <a:defRPr/>
            </a:pPr>
            <a:r>
              <a:rPr lang="en-US" altLang="en-US" sz="3200" b="1" dirty="0">
                <a:solidFill>
                  <a:srgbClr val="FF3300"/>
                </a:solidFill>
                <a:latin typeface="Times New Roman" panose="02020603050405020304" pitchFamily="18" charset="0"/>
                <a:cs typeface="Times New Roman" panose="02020603050405020304" pitchFamily="18" charset="0"/>
              </a:rPr>
              <a:t>4. Cho </a:t>
            </a:r>
            <a:r>
              <a:rPr lang="en-US" altLang="en-US" sz="3200" b="1" dirty="0" err="1">
                <a:solidFill>
                  <a:srgbClr val="FF3300"/>
                </a:solidFill>
                <a:latin typeface="Times New Roman" panose="02020603050405020304" pitchFamily="18" charset="0"/>
                <a:cs typeface="Times New Roman" panose="02020603050405020304" pitchFamily="18" charset="0"/>
              </a:rPr>
              <a:t>biết</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chủ</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ngữ</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trong</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các</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câu</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trên</a:t>
            </a:r>
            <a:r>
              <a:rPr lang="en-US" altLang="en-US" sz="3200" b="1" dirty="0">
                <a:solidFill>
                  <a:srgbClr val="FF3300"/>
                </a:solidFill>
                <a:latin typeface="Times New Roman" panose="02020603050405020304" pitchFamily="18" charset="0"/>
                <a:cs typeface="Times New Roman" panose="02020603050405020304" pitchFamily="18" charset="0"/>
              </a:rPr>
              <a:t> do </a:t>
            </a:r>
            <a:r>
              <a:rPr lang="en-US" altLang="en-US" sz="3200" b="1" dirty="0" err="1">
                <a:solidFill>
                  <a:srgbClr val="FF3300"/>
                </a:solidFill>
                <a:latin typeface="Times New Roman" panose="02020603050405020304" pitchFamily="18" charset="0"/>
                <a:cs typeface="Times New Roman" panose="02020603050405020304" pitchFamily="18" charset="0"/>
              </a:rPr>
              <a:t>từ</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ngữ</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nào</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tạo</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thành</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Chọn</a:t>
            </a:r>
            <a:r>
              <a:rPr lang="en-US" altLang="en-US" sz="3200" b="1" dirty="0">
                <a:solidFill>
                  <a:srgbClr val="FF3300"/>
                </a:solidFill>
                <a:latin typeface="Times New Roman" panose="02020603050405020304" pitchFamily="18" charset="0"/>
                <a:cs typeface="Times New Roman" panose="02020603050405020304" pitchFamily="18" charset="0"/>
              </a:rPr>
              <a:t> ý </a:t>
            </a:r>
            <a:r>
              <a:rPr lang="en-US" altLang="en-US" sz="3200" b="1" dirty="0" err="1">
                <a:solidFill>
                  <a:srgbClr val="FF3300"/>
                </a:solidFill>
                <a:latin typeface="Times New Roman" panose="02020603050405020304" pitchFamily="18" charset="0"/>
                <a:cs typeface="Times New Roman" panose="02020603050405020304" pitchFamily="18" charset="0"/>
              </a:rPr>
              <a:t>đúng</a:t>
            </a:r>
            <a:r>
              <a:rPr lang="en-US" altLang="en-US" sz="3200" b="1" dirty="0">
                <a:solidFill>
                  <a:srgbClr val="FF0000"/>
                </a:solidFill>
                <a:latin typeface="Times New Roman" panose="02020603050405020304" pitchFamily="18" charset="0"/>
                <a:cs typeface="Times New Roman" panose="02020603050405020304" pitchFamily="18" charset="0"/>
              </a:rPr>
              <a:t>:</a:t>
            </a:r>
          </a:p>
          <a:p>
            <a:pPr marL="514350" indent="-514350" algn="just">
              <a:lnSpc>
                <a:spcPct val="110000"/>
              </a:lnSpc>
              <a:spcBef>
                <a:spcPct val="20000"/>
              </a:spcBef>
              <a:buAutoNum type="alphaLcParenR"/>
              <a:defRPr/>
            </a:pPr>
            <a:r>
              <a:rPr lang="en-US" altLang="en-US" sz="3200" dirty="0">
                <a:latin typeface="Times New Roman" panose="02020603050405020304" pitchFamily="18" charset="0"/>
                <a:cs typeface="Times New Roman" panose="02020603050405020304" pitchFamily="18" charset="0"/>
              </a:rPr>
              <a:t>Do </a:t>
            </a:r>
            <a:r>
              <a:rPr lang="en-US" altLang="en-US" sz="3200" dirty="0" err="1">
                <a:latin typeface="Times New Roman" panose="02020603050405020304" pitchFamily="18" charset="0"/>
                <a:cs typeface="Times New Roman" panose="02020603050405020304" pitchFamily="18" charset="0"/>
              </a:rPr>
              <a:t>danh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kèm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theo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cụm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a:t>
            </a:r>
          </a:p>
          <a:p>
            <a:pPr marL="514350" indent="-514350" algn="just">
              <a:lnSpc>
                <a:spcPct val="110000"/>
              </a:lnSpc>
              <a:spcBef>
                <a:spcPct val="20000"/>
              </a:spcBef>
              <a:buAutoNum type="alphaLcParenR"/>
              <a:defRPr/>
            </a:pPr>
            <a:r>
              <a:rPr lang="en-US" altLang="en-US" sz="3200" dirty="0">
                <a:latin typeface="Times New Roman" panose="02020603050405020304" pitchFamily="18" charset="0"/>
                <a:cs typeface="Times New Roman" panose="02020603050405020304" pitchFamily="18" charset="0"/>
              </a:rPr>
              <a:t>Do </a:t>
            </a:r>
            <a:r>
              <a:rPr lang="en-US" altLang="en-US" sz="3200" dirty="0" err="1">
                <a:latin typeface="Times New Roman" panose="02020603050405020304" pitchFamily="18" charset="0"/>
                <a:cs typeface="Times New Roman" panose="02020603050405020304" pitchFamily="18" charset="0"/>
              </a:rPr>
              <a:t>động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kèm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theo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cụm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a:t>
            </a:r>
          </a:p>
          <a:p>
            <a:pPr marL="514350" indent="-514350" algn="just">
              <a:lnSpc>
                <a:spcPct val="110000"/>
              </a:lnSpc>
              <a:spcBef>
                <a:spcPct val="20000"/>
              </a:spcBef>
              <a:buAutoNum type="alphaLcParenR"/>
              <a:defRPr/>
            </a:pPr>
            <a:r>
              <a:rPr lang="en-US" altLang="en-US" sz="3200" dirty="0">
                <a:latin typeface="Times New Roman" panose="02020603050405020304" pitchFamily="18" charset="0"/>
                <a:cs typeface="Times New Roman" panose="02020603050405020304" pitchFamily="18" charset="0"/>
              </a:rPr>
              <a:t>Do </a:t>
            </a:r>
            <a:r>
              <a:rPr lang="en-US" altLang="en-US" sz="3200" dirty="0" err="1">
                <a:latin typeface="Times New Roman" panose="02020603050405020304" pitchFamily="18" charset="0"/>
                <a:cs typeface="Times New Roman" panose="02020603050405020304" pitchFamily="18" charset="0"/>
              </a:rPr>
              <a:t>tính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kèm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theo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cụm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a:t>
            </a:r>
          </a:p>
          <a:p>
            <a:pPr marL="514350" indent="-514350" algn="just">
              <a:lnSpc>
                <a:spcPct val="110000"/>
              </a:lnSpc>
              <a:spcBef>
                <a:spcPct val="20000"/>
              </a:spcBef>
              <a:buAutoNum type="alphaLcParenR"/>
              <a:defRPr/>
            </a:pPr>
            <a:endParaRPr lang="en-US" altLang="en-US" sz="3200" dirty="0">
              <a:latin typeface="Times New Roman" panose="02020603050405020304" pitchFamily="18" charset="0"/>
              <a:cs typeface="Times New Roman" panose="02020603050405020304" pitchFamily="18" charset="0"/>
            </a:endParaRPr>
          </a:p>
        </p:txBody>
      </p:sp>
      <p:sp>
        <p:nvSpPr>
          <p:cNvPr id="12" name="Oval 24"/>
          <p:cNvSpPr>
            <a:spLocks noChangeArrowheads="1"/>
          </p:cNvSpPr>
          <p:nvPr/>
        </p:nvSpPr>
        <p:spPr bwMode="auto">
          <a:xfrm>
            <a:off x="872883" y="2712962"/>
            <a:ext cx="551543" cy="546557"/>
          </a:xfrm>
          <a:prstGeom prst="ellipse">
            <a:avLst/>
          </a:prstGeom>
          <a:noFill/>
          <a:ln w="28575">
            <a:solidFill>
              <a:srgbClr val="FF0000"/>
            </a:solidFill>
            <a:round/>
          </a:ln>
          <a:effectLst/>
        </p:spPr>
        <p:txBody>
          <a:bodyPr wrap="none" anchor="ctr"/>
          <a:lstStyle/>
          <a:p>
            <a:pPr eaLnBrk="1" hangingPunct="1">
              <a:defRPr/>
            </a:pPr>
            <a:endParaRPr lang="vi-VN" alt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0591"/>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vi-VN" alt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2</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74117" y="1910655"/>
            <a:ext cx="9297083" cy="3539430"/>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514350" indent="-514350" algn="just">
              <a:lnSpc>
                <a:spcPct val="150000"/>
              </a:lnSpc>
              <a:spcBef>
                <a:spcPct val="50000"/>
              </a:spcBef>
              <a:buAutoNum type="arabicPeriod"/>
            </a:pPr>
            <a:r>
              <a:rPr lang="vi-VN" sz="2800">
                <a:latin typeface="Times New Roman" panose="02020603050405020304" pitchFamily="18" charset="0"/>
              </a:rPr>
              <a:t>Trong câu kể Ai làm gì?, chủ ngữ chỉ sự vật (người, con vật hay đồ vât, cây cối được nhân hoá) có hoạt động được nói đến ở vị ngữ.</a:t>
            </a:r>
            <a:endParaRPr lang="en-US" sz="2800">
              <a:latin typeface="Times New Roman" panose="02020603050405020304" pitchFamily="18" charset="0"/>
            </a:endParaRPr>
          </a:p>
          <a:p>
            <a:pPr marL="514350" indent="-514350" algn="just">
              <a:lnSpc>
                <a:spcPct val="150000"/>
              </a:lnSpc>
              <a:spcBef>
                <a:spcPct val="50000"/>
              </a:spcBef>
              <a:buAutoNum type="arabicPeriod"/>
            </a:pPr>
            <a:r>
              <a:rPr lang="vi-VN" sz="2800">
                <a:latin typeface="Times New Roman" panose="02020603050405020304" pitchFamily="18" charset="0"/>
              </a:rPr>
              <a:t>Chủ ngữ thường do danh từ và các từ kèm theo nó (cụm danh từ) tạo thành.</a:t>
            </a:r>
          </a:p>
        </p:txBody>
      </p:sp>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Đọc và trả lời câu hỏi:</a:t>
            </a:r>
          </a:p>
          <a:p>
            <a:pPr algn="just">
              <a:spcBef>
                <a:spcPct val="50000"/>
              </a:spcBef>
            </a:pPr>
            <a:r>
              <a:rPr lang="en-US" altLang="en-US" sz="3200"/>
              <a:t>      </a:t>
            </a:r>
            <a:r>
              <a:rPr lang="vi-VN" altLang="en-US" sz="3200"/>
              <a:t> Cả thung lũng như một bức tranh thuỷ mặc. Những sinh hoạt của ngày mới bắt đầu. Trong rừng, chim chóc hót véo von. Thanh niên lên rẫy. Phụ nữ giặt giũ bên những giếng nước. Em nhỏ đùa vui trước nhà sàn. Các cụ già chụm đầu bên những ché rượu cần.</a:t>
            </a:r>
            <a:endParaRPr lang="en-US" altLang="en-US" sz="3200"/>
          </a:p>
          <a:p>
            <a:pPr algn="just">
              <a:spcBef>
                <a:spcPct val="50000"/>
              </a:spcBef>
            </a:pPr>
            <a:r>
              <a:rPr lang="vi-VN" altLang="en-US" sz="3200" b="1"/>
              <a:t>a.</a:t>
            </a:r>
            <a:r>
              <a:rPr lang="en-US" altLang="en-US" sz="3200" b="1"/>
              <a:t> </a:t>
            </a:r>
            <a:r>
              <a:rPr lang="vi-VN" altLang="en-US" sz="3200" b="1"/>
              <a:t>Tìm các câu kể </a:t>
            </a:r>
            <a:r>
              <a:rPr lang="vi-VN" altLang="en-US" sz="3200" b="1" i="1"/>
              <a:t>Ai làm gì? </a:t>
            </a:r>
            <a:r>
              <a:rPr lang="vi-VN" altLang="en-US" sz="3200" b="1"/>
              <a:t>Trong đoạn văn trên.</a:t>
            </a:r>
          </a:p>
          <a:p>
            <a:pPr algn="just">
              <a:spcBef>
                <a:spcPct val="50000"/>
              </a:spcBef>
            </a:pPr>
            <a:r>
              <a:rPr lang="vi-VN" altLang="en-US" sz="3200" b="1"/>
              <a:t>b</a:t>
            </a:r>
            <a:r>
              <a:rPr lang="en-US" altLang="en-US" sz="3200" b="1"/>
              <a:t>.</a:t>
            </a:r>
            <a:r>
              <a:rPr lang="vi-VN" altLang="en-US" sz="3200" b="1"/>
              <a:t> Xác định </a:t>
            </a:r>
            <a:r>
              <a:rPr lang="en-US" altLang="en-US" sz="3200" b="1"/>
              <a:t>chủ</a:t>
            </a:r>
            <a:r>
              <a:rPr lang="vi-VN" altLang="en-US" sz="3200" b="1"/>
              <a:t> ngữ trong mỗi câu vừa tìm được </a:t>
            </a:r>
            <a:r>
              <a:rPr lang="en-US" altLang="en-US" sz="3200" b="1"/>
              <a:t>.</a:t>
            </a:r>
            <a:endParaRPr lang="vi-V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654402" y="805770"/>
            <a:ext cx="8839200" cy="4918269"/>
          </a:xfrm>
          <a:prstGeom prst="rect">
            <a:avLst/>
          </a:prstGeom>
          <a:noFill/>
          <a:ln>
            <a:noFill/>
          </a:ln>
          <a:effectLst/>
        </p:spPr>
        <p:txBody>
          <a:bodyPr wrap="square">
            <a:spAutoFit/>
          </a:bodyPr>
          <a:lstStyle/>
          <a:p>
            <a:pPr>
              <a:lnSpc>
                <a:spcPct val="140000"/>
              </a:lnSpc>
              <a:defRPr/>
            </a:pPr>
            <a:r>
              <a:rPr lang="en-US" sz="3200" b="1">
                <a:latin typeface="Times New Roman" panose="02020603050405020304" pitchFamily="18" charset="0"/>
                <a:cs typeface="Times New Roman" panose="02020603050405020304" pitchFamily="18" charset="0"/>
              </a:rPr>
              <a:t>a. Tìm </a:t>
            </a:r>
            <a:r>
              <a:rPr lang="en-US" sz="3200" b="1" dirty="0">
                <a:latin typeface="Times New Roman" panose="02020603050405020304" pitchFamily="18" charset="0"/>
                <a:cs typeface="Times New Roman" panose="02020603050405020304" pitchFamily="18" charset="0"/>
              </a:rPr>
              <a:t>các câu kể Ai làm gì? Trong đoạn văn trên.</a:t>
            </a:r>
          </a:p>
          <a:p>
            <a:pPr marL="342900" indent="-342900">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Trong rừng, chim chóc hót véo von.</a:t>
            </a:r>
          </a:p>
          <a:p>
            <a:pPr marL="342900" indent="-342900">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Thanh niên lên rẫy. </a:t>
            </a:r>
          </a:p>
          <a:p>
            <a:pPr marL="342900" indent="-342900">
              <a:lnSpc>
                <a:spcPct val="140000"/>
              </a:lnSpc>
              <a:buFontTx/>
              <a:buChar char="-"/>
              <a:defRPr/>
            </a:pPr>
            <a:r>
              <a:rPr lang="vi-VN" sz="3200" b="1">
                <a:solidFill>
                  <a:srgbClr val="0000FF"/>
                </a:solidFill>
                <a:cs typeface="Times New Roman" panose="02020603050405020304" pitchFamily="18" charset="0"/>
              </a:rPr>
              <a:t>Phụ nữ giặt giũ bên những giếng nước.</a:t>
            </a:r>
            <a:endParaRPr lang="en-US" sz="3200" b="1">
              <a:solidFill>
                <a:srgbClr val="0000FF"/>
              </a:solidFill>
              <a:cs typeface="Times New Roman" panose="02020603050405020304" pitchFamily="18" charset="0"/>
            </a:endParaRPr>
          </a:p>
          <a:p>
            <a:pPr marL="342900" indent="-342900">
              <a:lnSpc>
                <a:spcPct val="140000"/>
              </a:lnSpc>
              <a:buFontTx/>
              <a:buChar char="-"/>
              <a:defRPr/>
            </a:pPr>
            <a:r>
              <a:rPr lang="vi-VN" sz="3200" b="1">
                <a:solidFill>
                  <a:srgbClr val="0000FF"/>
                </a:solidFill>
                <a:cs typeface="Times New Roman" panose="02020603050405020304" pitchFamily="18" charset="0"/>
              </a:rPr>
              <a:t>Em nhỏ đùa vui trước nhà sàn</a:t>
            </a:r>
            <a:r>
              <a:rPr lang="en-US" sz="3200" b="1">
                <a:solidFill>
                  <a:srgbClr val="0000FF"/>
                </a:solidFill>
                <a:latin typeface="Times New Roman" panose="02020603050405020304" pitchFamily="18" charset="0"/>
                <a:cs typeface="Times New Roman" panose="02020603050405020304" pitchFamily="18" charset="0"/>
              </a:rPr>
              <a:t>.</a:t>
            </a:r>
          </a:p>
          <a:p>
            <a:pPr>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cs typeface="Times New Roman" panose="02020603050405020304" pitchFamily="18" charset="0"/>
              </a:rPr>
              <a:t>Các cụ già chụm đầu bên những ché rượu cần.</a:t>
            </a:r>
            <a:endParaRPr lang="en-US" sz="3200" b="1">
              <a:solidFill>
                <a:srgbClr val="0000FF"/>
              </a:solidFill>
              <a:cs typeface="Times New Roman" panose="02020603050405020304" pitchFamily="18" charset="0"/>
            </a:endParaRPr>
          </a:p>
          <a:p>
            <a:pPr>
              <a:lnSpc>
                <a:spcPct val="140000"/>
              </a:lnSpc>
              <a:defRPr/>
            </a:pPr>
            <a:r>
              <a:rPr lang="en-US" sz="3200" b="1">
                <a:latin typeface="Times New Roman" panose="02020603050405020304" pitchFamily="18" charset="0"/>
                <a:cs typeface="Times New Roman" panose="02020603050405020304" pitchFamily="18" charset="0"/>
              </a:rPr>
              <a:t>b. Xác định chủ ngữ  trong mỗi câu vừa tìm được </a:t>
            </a:r>
            <a:endParaRPr lang="en-US" sz="3200" b="1" dirty="0">
              <a:latin typeface="Times New Roman" panose="02020603050405020304" pitchFamily="18" charset="0"/>
              <a:cs typeface="Times New Roman" panose="02020603050405020304" pitchFamily="18" charset="0"/>
            </a:endParaRPr>
          </a:p>
        </p:txBody>
      </p:sp>
      <p:sp>
        <p:nvSpPr>
          <p:cNvPr id="11" name="Line 8"/>
          <p:cNvSpPr>
            <a:spLocks noChangeShapeType="1"/>
          </p:cNvSpPr>
          <p:nvPr/>
        </p:nvSpPr>
        <p:spPr bwMode="auto">
          <a:xfrm>
            <a:off x="4338084" y="2080184"/>
            <a:ext cx="1645892"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3" name="Line 9"/>
          <p:cNvSpPr>
            <a:spLocks noChangeShapeType="1"/>
          </p:cNvSpPr>
          <p:nvPr/>
        </p:nvSpPr>
        <p:spPr bwMode="auto">
          <a:xfrm>
            <a:off x="2141307" y="2774774"/>
            <a:ext cx="1822682"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4" name="Line 10"/>
          <p:cNvSpPr>
            <a:spLocks noChangeShapeType="1"/>
          </p:cNvSpPr>
          <p:nvPr/>
        </p:nvSpPr>
        <p:spPr bwMode="auto">
          <a:xfrm>
            <a:off x="2067513" y="3437845"/>
            <a:ext cx="1280660"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5" name="Line 11"/>
          <p:cNvSpPr>
            <a:spLocks noChangeShapeType="1"/>
          </p:cNvSpPr>
          <p:nvPr/>
        </p:nvSpPr>
        <p:spPr bwMode="auto">
          <a:xfrm>
            <a:off x="2064447" y="4146658"/>
            <a:ext cx="1371151"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6" name="Line 12"/>
          <p:cNvSpPr>
            <a:spLocks noChangeShapeType="1"/>
          </p:cNvSpPr>
          <p:nvPr/>
        </p:nvSpPr>
        <p:spPr bwMode="auto">
          <a:xfrm>
            <a:off x="2131560" y="4834511"/>
            <a:ext cx="1661887"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7" name="Text Box 14"/>
          <p:cNvSpPr txBox="1">
            <a:spLocks noChangeArrowheads="1"/>
          </p:cNvSpPr>
          <p:nvPr/>
        </p:nvSpPr>
        <p:spPr bwMode="auto">
          <a:xfrm>
            <a:off x="9717314" y="439057"/>
            <a:ext cx="457200" cy="5847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vi-VN" altLang="en-US"/>
          </a:p>
        </p:txBody>
      </p:sp>
      <p:cxnSp>
        <p:nvCxnSpPr>
          <p:cNvPr id="18" name="Straight Connector 17"/>
          <p:cNvCxnSpPr/>
          <p:nvPr/>
        </p:nvCxnSpPr>
        <p:spPr>
          <a:xfrm flipH="1">
            <a:off x="6007100" y="1687286"/>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28738" y="2041919"/>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cxnSp>
        <p:nvCxnSpPr>
          <p:cNvPr id="20" name="Straight Connector 19"/>
          <p:cNvCxnSpPr/>
          <p:nvPr/>
        </p:nvCxnSpPr>
        <p:spPr>
          <a:xfrm flipH="1">
            <a:off x="4073972" y="2325489"/>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306468" y="3008148"/>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414333" y="3705374"/>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93447" y="4401816"/>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15931" y="272011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5" name="TextBox 24"/>
          <p:cNvSpPr txBox="1"/>
          <p:nvPr/>
        </p:nvSpPr>
        <p:spPr>
          <a:xfrm>
            <a:off x="2442716" y="3437845"/>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6" name="TextBox 25"/>
          <p:cNvSpPr txBox="1"/>
          <p:nvPr/>
        </p:nvSpPr>
        <p:spPr>
          <a:xfrm>
            <a:off x="2442716" y="412535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7" name="TextBox 26"/>
          <p:cNvSpPr txBox="1"/>
          <p:nvPr/>
        </p:nvSpPr>
        <p:spPr>
          <a:xfrm>
            <a:off x="2574095" y="4834511"/>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 name="Rectangle 1"/>
          <p:cNvSpPr/>
          <p:nvPr/>
        </p:nvSpPr>
        <p:spPr>
          <a:xfrm>
            <a:off x="638097" y="913271"/>
            <a:ext cx="1755968" cy="58477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Bài 1</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9"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0209" y="2519128"/>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19" name="Group 18"/>
          <p:cNvGrpSpPr/>
          <p:nvPr/>
        </p:nvGrpSpPr>
        <p:grpSpPr bwMode="auto">
          <a:xfrm>
            <a:off x="606562" y="5479307"/>
            <a:ext cx="10674076" cy="900649"/>
            <a:chOff x="-26657" y="2060506"/>
            <a:chExt cx="8941551" cy="901166"/>
          </a:xfrm>
        </p:grpSpPr>
        <p:sp>
          <p:nvSpPr>
            <p:cNvPr id="20" name="Rectangle 19"/>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590834" y="622271"/>
            <a:ext cx="9067800" cy="1077218"/>
          </a:xfrm>
          <a:prstGeom prst="rect">
            <a:avLst/>
          </a:prstGeom>
          <a:noFill/>
          <a:ln>
            <a:noFill/>
          </a:ln>
          <a:effectLst/>
        </p:spPr>
        <p:txBody>
          <a:bodyPr wrap="square">
            <a:spAutoFit/>
          </a:bodyPr>
          <a:lstStyle/>
          <a:p>
            <a:pPr algn="just">
              <a:defRPr/>
            </a:pPr>
            <a:r>
              <a:rPr lang="en-US" sz="3200" b="1">
                <a:latin typeface="Times New Roman" panose="02020603050405020304" pitchFamily="18" charset="0"/>
                <a:cs typeface="Times New Roman" panose="02020603050405020304" pitchFamily="18" charset="0"/>
              </a:rPr>
              <a:t>Bài 2. Đặt câu với các từ ngữ sau làm chủ ngữ:</a:t>
            </a:r>
          </a:p>
          <a:p>
            <a:pPr algn="just">
              <a:defRPr/>
            </a:pPr>
            <a:endParaRPr lang="en-US" alt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632825" y="1343307"/>
            <a:ext cx="3841116" cy="2062103"/>
          </a:xfrm>
          <a:prstGeom prst="rect">
            <a:avLst/>
          </a:prstGeom>
        </p:spPr>
        <p:txBody>
          <a:bodyPr wrap="none">
            <a:spAutoFit/>
          </a:bodyPr>
          <a:lstStyle/>
          <a:p>
            <a:pPr marL="514350" indent="-514350">
              <a:spcBef>
                <a:spcPct val="50000"/>
              </a:spcBef>
              <a:buAutoNum type="alphaLcParenR"/>
            </a:pPr>
            <a:r>
              <a:rPr lang="en-US" altLang="en-US" sz="3200">
                <a:latin typeface="Times New Roman" panose="02020603050405020304" pitchFamily="18" charset="0"/>
                <a:cs typeface="Times New Roman" panose="02020603050405020304" pitchFamily="18" charset="0"/>
              </a:rPr>
              <a:t>Các chú công nhân</a:t>
            </a:r>
          </a:p>
          <a:p>
            <a:pPr marL="514350" indent="-514350">
              <a:spcBef>
                <a:spcPct val="50000"/>
              </a:spcBef>
              <a:buAutoNum type="alphaLcParenR"/>
            </a:pPr>
            <a:r>
              <a:rPr lang="en-US" altLang="en-US" sz="3200">
                <a:latin typeface="Times New Roman" panose="02020603050405020304" pitchFamily="18" charset="0"/>
                <a:cs typeface="Times New Roman" panose="02020603050405020304" pitchFamily="18" charset="0"/>
              </a:rPr>
              <a:t>Mẹ em</a:t>
            </a:r>
          </a:p>
          <a:p>
            <a:pPr marL="514350" indent="-514350">
              <a:spcBef>
                <a:spcPct val="50000"/>
              </a:spcBef>
              <a:buAutoNum type="alphaLcParenR"/>
            </a:pPr>
            <a:r>
              <a:rPr lang="vi-VN" altLang="en-US" sz="3200">
                <a:cs typeface="Times New Roman" panose="02020603050405020304" pitchFamily="18" charset="0"/>
              </a:rPr>
              <a:t>Chim sơn ca</a:t>
            </a:r>
            <a:endParaRPr lang="en-US" alt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1538409" y="3405410"/>
            <a:ext cx="9871064" cy="2800767"/>
          </a:xfrm>
          <a:prstGeom prst="rect">
            <a:avLst/>
          </a:prstGeom>
        </p:spPr>
        <p:txBody>
          <a:bodyPr wrap="square">
            <a:spAutoFit/>
          </a:bodyPr>
          <a:lstStyle/>
          <a:p>
            <a:pPr>
              <a:spcBef>
                <a:spcPct val="50000"/>
              </a:spcBef>
              <a:defRPr/>
            </a:pPr>
            <a:r>
              <a:rPr lang="en-US" altLang="en-US" sz="3200" b="1" u="sng" dirty="0" err="1">
                <a:solidFill>
                  <a:srgbClr val="FF0000"/>
                </a:solidFill>
                <a:latin typeface="Times New Roman" panose="02020603050405020304" pitchFamily="18" charset="0"/>
                <a:cs typeface="Times New Roman" panose="02020603050405020304" pitchFamily="18" charset="0"/>
              </a:rPr>
              <a:t>Ví</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dụ</a:t>
            </a:r>
            <a:r>
              <a:rPr lang="en-US" altLang="en-US" sz="3200" b="1" u="sng" dirty="0">
                <a:solidFill>
                  <a:srgbClr val="FF0000"/>
                </a:solidFill>
                <a:latin typeface="Times New Roman" panose="02020603050405020304" pitchFamily="18" charset="0"/>
                <a:cs typeface="Times New Roman" panose="02020603050405020304" pitchFamily="18" charset="0"/>
              </a:rPr>
              <a:t>:</a:t>
            </a:r>
          </a:p>
          <a:p>
            <a:pPr marL="514350" indent="-514350">
              <a:spcBef>
                <a:spcPct val="50000"/>
              </a:spcBef>
              <a:buAutoNum type="alphaLcPeriod"/>
              <a:defRPr/>
            </a:pP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chú</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nhân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đang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xếp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hàng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thùng</a:t>
            </a:r>
            <a:r>
              <a:rPr lang="en-US" altLang="en-US" sz="3200" b="1" dirty="0">
                <a:solidFill>
                  <a:srgbClr val="FF0000"/>
                </a:solidFill>
                <a:latin typeface="Times New Roman" panose="02020603050405020304" pitchFamily="18" charset="0"/>
                <a:cs typeface="Times New Roman" panose="02020603050405020304" pitchFamily="18" charset="0"/>
              </a:rPr>
              <a:t>.</a:t>
            </a:r>
          </a:p>
          <a:p>
            <a:pPr marL="514350" indent="-514350">
              <a:spcBef>
                <a:spcPct val="50000"/>
              </a:spcBef>
              <a:buAutoNum type="alphaLcPeriod"/>
              <a:defRPr/>
            </a:pPr>
            <a:r>
              <a:rPr lang="en-US" altLang="en-US" sz="3200" b="1" dirty="0" err="1">
                <a:solidFill>
                  <a:srgbClr val="FF0000"/>
                </a:solidFill>
                <a:latin typeface="Times New Roman" panose="02020603050405020304" pitchFamily="18" charset="0"/>
                <a:cs typeface="Times New Roman" panose="02020603050405020304" pitchFamily="18" charset="0"/>
              </a:rPr>
              <a:t>Mẹ</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em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tối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cũng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dạy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em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học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a:t>
            </a:r>
          </a:p>
          <a:p>
            <a:pPr>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c. </a:t>
            </a:r>
            <a:r>
              <a:rPr lang="en-US" altLang="en-US" sz="3200" b="1" dirty="0" err="1">
                <a:solidFill>
                  <a:srgbClr val="FF0000"/>
                </a:solidFill>
                <a:latin typeface="Times New Roman" panose="02020603050405020304" pitchFamily="18" charset="0"/>
                <a:cs typeface="Times New Roman" panose="02020603050405020304" pitchFamily="18" charset="0"/>
              </a:rPr>
              <a:t>Chim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sơn</a:t>
            </a:r>
            <a:r>
              <a:rPr lang="en-US" altLang="en-US" sz="3200" b="1" dirty="0">
                <a:solidFill>
                  <a:srgbClr val="FF0000"/>
                </a:solidFill>
                <a:latin typeface="Times New Roman" panose="02020603050405020304" pitchFamily="18" charset="0"/>
                <a:cs typeface="Times New Roman" panose="02020603050405020304" pitchFamily="18" charset="0"/>
              </a:rPr>
              <a:t> ca </a:t>
            </a:r>
            <a:r>
              <a:rPr lang="en-US" altLang="en-US" sz="3200" b="1" dirty="0" err="1">
                <a:solidFill>
                  <a:srgbClr val="FF0000"/>
                </a:solidFill>
                <a:latin typeface="Times New Roman" panose="02020603050405020304" pitchFamily="18" charset="0"/>
                <a:cs typeface="Times New Roman" panose="02020603050405020304" pitchFamily="18" charset="0"/>
              </a:rPr>
              <a:t>hót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líu</a:t>
            </a:r>
            <a:r>
              <a:rPr lang="en-US" altLang="en-US" sz="3200" b="1" dirty="0">
                <a:solidFill>
                  <a:srgbClr val="FF0000"/>
                </a:solidFill>
                <a:latin typeface="Times New Roman" panose="02020603050405020304" pitchFamily="18" charset="0"/>
                <a:cs typeface="Times New Roman" panose="02020603050405020304" pitchFamily="18" charset="0"/>
              </a:rPr>
              <a:t> lo </a:t>
            </a:r>
            <a:r>
              <a:rPr lang="en-US" altLang="en-US" sz="3200" b="1" dirty="0" err="1">
                <a:solidFill>
                  <a:srgbClr val="FF0000"/>
                </a:solidFill>
                <a:latin typeface="Times New Roman" panose="02020603050405020304" pitchFamily="18" charset="0"/>
                <a:cs typeface="Times New Roman" panose="02020603050405020304" pitchFamily="18" charset="0"/>
              </a:rPr>
              <a:t>trên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cành</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07991" y="368027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20" name="Group 19"/>
          <p:cNvGrpSpPr/>
          <p:nvPr/>
        </p:nvGrpSpPr>
        <p:grpSpPr bwMode="auto">
          <a:xfrm>
            <a:off x="606562" y="5479307"/>
            <a:ext cx="10674076" cy="900649"/>
            <a:chOff x="-26657" y="2060506"/>
            <a:chExt cx="8941551" cy="901166"/>
          </a:xfrm>
        </p:grpSpPr>
        <p:sp>
          <p:nvSpPr>
            <p:cNvPr id="21" name="Rectangle 20"/>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2" name="Oval 21"/>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1175658" y="592959"/>
            <a:ext cx="1011611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4000"/>
              </a:lnSpc>
              <a:buNone/>
            </a:pPr>
            <a:r>
              <a:rPr lang="en-US" altLang="en-US" sz="2800" b="1"/>
              <a:t>	Bài 3. </a:t>
            </a:r>
            <a:r>
              <a:rPr lang="vi-VN" altLang="en-US" sz="2800" b="1"/>
              <a:t>Đặt câu nói về hoạt động của từng nhóm người hoặc vật được miêu tả trong bức tranh bên:</a:t>
            </a:r>
          </a:p>
        </p:txBody>
      </p:sp>
      <p:graphicFrame>
        <p:nvGraphicFramePr>
          <p:cNvPr id="5" name="Object 8"/>
          <p:cNvGraphicFramePr>
            <a:graphicFrameLocks noChangeAspect="1"/>
          </p:cNvGraphicFramePr>
          <p:nvPr/>
        </p:nvGraphicFramePr>
        <p:xfrm>
          <a:off x="956930" y="1228060"/>
          <a:ext cx="10334847" cy="4960088"/>
        </p:xfrm>
        <a:graphic>
          <a:graphicData uri="http://schemas.openxmlformats.org/presentationml/2006/ole">
            <mc:AlternateContent xmlns:mc="http://schemas.openxmlformats.org/markup-compatibility/2006">
              <mc:Choice xmlns:v="urn:schemas-microsoft-com:vml" Requires="v">
                <p:oleObj spid="_x0000_s1035" name="Image" r:id="rId3" imgW="12242800" imgH="8077200" progId="Photoshop.Image.7">
                  <p:embed/>
                </p:oleObj>
              </mc:Choice>
              <mc:Fallback>
                <p:oleObj name="Image" r:id="rId3" imgW="12242800" imgH="8077200" progId="Photoshop.Image.7">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930" y="1228060"/>
                        <a:ext cx="10334847" cy="4960088"/>
                      </a:xfrm>
                      <a:prstGeom prst="rect">
                        <a:avLst/>
                      </a:prstGeom>
                      <a:noFill/>
                      <a:ln>
                        <a:noFill/>
                      </a:ln>
                      <a:effec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7" y="1698172"/>
            <a:ext cx="9753599" cy="3046988"/>
          </a:xfrm>
          <a:prstGeom prst="rect">
            <a:avLst/>
          </a:prstGeom>
          <a:noFill/>
        </p:spPr>
        <p:txBody>
          <a:bodyPr wrap="square" rtlCol="0">
            <a:spAutoFit/>
          </a:bodyPr>
          <a:lstStyle/>
          <a:p>
            <a:pPr algn="just"/>
            <a:r>
              <a:rPr lang="en-US" sz="3200" b="1" u="sng" dirty="0" err="1">
                <a:latin typeface="Times New Roman" panose="02020603050405020304" pitchFamily="18" charset="0"/>
                <a:cs typeface="Times New Roman" panose="02020603050405020304" pitchFamily="18" charset="0"/>
              </a:rPr>
              <a:t>Ví</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dụ</a:t>
            </a:r>
            <a:r>
              <a:rPr lang="en-US" sz="3200" b="1" u="sng" dirty="0">
                <a:latin typeface="Times New Roman" panose="02020603050405020304" pitchFamily="18" charset="0"/>
                <a:cs typeface="Times New Roman" panose="02020603050405020304" pitchFamily="18" charset="0"/>
              </a:rPr>
              <a:t>: </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sớm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nhộn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tỏa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râm</a:t>
            </a:r>
            <a:r>
              <a:rPr lang="en-US" sz="3200" dirty="0">
                <a:latin typeface="Times New Roman" panose="02020603050405020304" pitchFamily="18" charset="0"/>
                <a:cs typeface="Times New Roman" panose="02020603050405020304" pitchFamily="18" charset="0"/>
              </a:rPr>
              <a:t> ran. </a:t>
            </a:r>
            <a:r>
              <a:rPr lang="en-US" sz="3200" dirty="0" err="1">
                <a:latin typeface="Times New Roman" panose="02020603050405020304" pitchFamily="18" charset="0"/>
                <a:cs typeface="Times New Roman" panose="02020603050405020304" pitchFamily="18" charset="0"/>
              </a:rPr>
              <a:t>Lũ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liền</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thẳm</a:t>
            </a:r>
            <a:r>
              <a:rPr lang="en-US" sz="3200" dirty="0">
                <a:latin typeface="Times New Roman" panose="02020603050405020304" pitchFamily="18" charset="0"/>
                <a:cs typeface="Times New Roman" panose="02020603050405020304" pitchFamily="18" charset="0"/>
              </a:rPr>
              <a:t>.</a:t>
            </a:r>
          </a:p>
        </p:txBody>
      </p:sp>
      <p:sp>
        <p:nvSpPr>
          <p:cNvPr id="3" name="Rectangle 2"/>
          <p:cNvSpPr/>
          <p:nvPr/>
        </p:nvSpPr>
        <p:spPr>
          <a:xfrm>
            <a:off x="1306287" y="946522"/>
            <a:ext cx="1755968" cy="58477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Bài 3</a:t>
            </a:r>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8" name="Group 17"/>
          <p:cNvGrpSpPr/>
          <p:nvPr/>
        </p:nvGrpSpPr>
        <p:grpSpPr bwMode="auto">
          <a:xfrm>
            <a:off x="606562" y="5479307"/>
            <a:ext cx="10674076" cy="900649"/>
            <a:chOff x="-26657" y="2060506"/>
            <a:chExt cx="8941551" cy="901166"/>
          </a:xfrm>
        </p:grpSpPr>
        <p:sp>
          <p:nvSpPr>
            <p:cNvPr id="19" name="Rectangle 18"/>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0" name="Oval 19"/>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1" name="TextBox 20"/>
          <p:cNvSpPr txBox="1"/>
          <p:nvPr/>
        </p:nvSpPr>
        <p:spPr>
          <a:xfrm>
            <a:off x="10407991" y="490329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Mở rộng vốn từ: Tài năng</a:t>
            </a: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83771" y="1335315"/>
            <a:ext cx="10493829"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Hãy đặt câu kể theo kiểu Ai làm gì?</a:t>
            </a:r>
          </a:p>
          <a:p>
            <a:pPr algn="just">
              <a:spcBef>
                <a:spcPct val="50000"/>
              </a:spcBef>
            </a:pPr>
            <a:r>
              <a:rPr lang="en-US" altLang="en-US" sz="3200" b="1">
                <a:solidFill>
                  <a:schemeClr val="tx1"/>
                </a:solidFill>
                <a:latin typeface="Times New Roman" panose="02020603050405020304" pitchFamily="18" charset="0"/>
              </a:rPr>
              <a:t>2. Câu kể Ai làm gì? gồm những bộ phận nào?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313264"/>
            <a:ext cx="735236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Chủ ngữ trong câu kể Ai làm gì?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Đặt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sẵn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bwMode="auto">
          <a:xfrm>
            <a:off x="606562" y="5479307"/>
            <a:ext cx="10674076" cy="900649"/>
            <a:chOff x="-26657" y="2060506"/>
            <a:chExt cx="8941551" cy="901166"/>
          </a:xfrm>
        </p:grpSpPr>
        <p:sp>
          <p:nvSpPr>
            <p:cNvPr id="17" name="Rectangle 16"/>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9" name="Text Box 8"/>
          <p:cNvSpPr txBox="1">
            <a:spLocks noChangeArrowheads="1"/>
          </p:cNvSpPr>
          <p:nvPr/>
        </p:nvSpPr>
        <p:spPr bwMode="auto">
          <a:xfrm>
            <a:off x="1328650" y="1220586"/>
            <a:ext cx="9827029"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    Một đàn ngỗng vươn dài cổ, chúi mỏ về phía trước, định đớp bọn trẻ. Hùng đút vội khẩu súng gỗ vào túi quần, chạy biến. Thắng mếu máo nấp vào sau lưng Tiến. Tiến không có súng, cũng chẳng có kiếm. Em liền nhặt một cành xoan, xua đàn ngỗng ra xa. Đàn ngỗng kêu quàng quạc, vươn cổ chạy miết.</a:t>
            </a:r>
          </a:p>
          <a:p>
            <a:pPr algn="r" eaLnBrk="1" hangingPunct="1">
              <a:spcBef>
                <a:spcPct val="50000"/>
              </a:spcBef>
            </a:pPr>
            <a:r>
              <a:rPr lang="en-US" altLang="en-US" sz="2800" b="1">
                <a:latin typeface="Times New Roman" panose="02020603050405020304" pitchFamily="18" charset="0"/>
                <a:cs typeface="Times New Roman" panose="02020603050405020304" pitchFamily="18" charset="0"/>
              </a:rPr>
              <a:t>Theo TIẾNG VIỆT 2, 1988</a:t>
            </a:r>
          </a:p>
        </p:txBody>
      </p:sp>
      <p:sp>
        <p:nvSpPr>
          <p:cNvPr id="31" name="Line 10"/>
          <p:cNvSpPr>
            <a:spLocks noChangeShapeType="1"/>
          </p:cNvSpPr>
          <p:nvPr/>
        </p:nvSpPr>
        <p:spPr bwMode="auto">
          <a:xfrm>
            <a:off x="1762991" y="1669474"/>
            <a:ext cx="9226433" cy="1385"/>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2" name="Line 11"/>
          <p:cNvSpPr>
            <a:spLocks noChangeShapeType="1"/>
          </p:cNvSpPr>
          <p:nvPr/>
        </p:nvSpPr>
        <p:spPr bwMode="auto">
          <a:xfrm>
            <a:off x="1431176" y="2078183"/>
            <a:ext cx="1079268"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3" name="Line 12"/>
          <p:cNvSpPr>
            <a:spLocks noChangeShapeType="1"/>
          </p:cNvSpPr>
          <p:nvPr/>
        </p:nvSpPr>
        <p:spPr bwMode="auto">
          <a:xfrm>
            <a:off x="2576944" y="2078183"/>
            <a:ext cx="7381703"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4" name="Line 13"/>
          <p:cNvSpPr>
            <a:spLocks noChangeShapeType="1"/>
          </p:cNvSpPr>
          <p:nvPr/>
        </p:nvSpPr>
        <p:spPr bwMode="auto">
          <a:xfrm>
            <a:off x="10226733" y="2078183"/>
            <a:ext cx="762692"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5" name="Line 14"/>
          <p:cNvSpPr>
            <a:spLocks noChangeShapeType="1"/>
          </p:cNvSpPr>
          <p:nvPr/>
        </p:nvSpPr>
        <p:spPr bwMode="auto">
          <a:xfrm>
            <a:off x="1406930" y="2518755"/>
            <a:ext cx="4661362"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6" name="Line 15"/>
          <p:cNvSpPr>
            <a:spLocks noChangeShapeType="1"/>
          </p:cNvSpPr>
          <p:nvPr/>
        </p:nvSpPr>
        <p:spPr bwMode="auto">
          <a:xfrm>
            <a:off x="2788919" y="2952403"/>
            <a:ext cx="7437813"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8" name="Line 17"/>
          <p:cNvSpPr>
            <a:spLocks noChangeShapeType="1"/>
          </p:cNvSpPr>
          <p:nvPr/>
        </p:nvSpPr>
        <p:spPr bwMode="auto">
          <a:xfrm>
            <a:off x="10378439" y="2952403"/>
            <a:ext cx="777240"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9" name="Line 18"/>
          <p:cNvSpPr>
            <a:spLocks noChangeShapeType="1"/>
          </p:cNvSpPr>
          <p:nvPr/>
        </p:nvSpPr>
        <p:spPr bwMode="auto">
          <a:xfrm>
            <a:off x="1404851" y="3359727"/>
            <a:ext cx="6025342" cy="0"/>
          </a:xfrm>
          <a:prstGeom prst="line">
            <a:avLst/>
          </a:prstGeom>
          <a:noFill/>
          <a:ln w="38100">
            <a:solidFill>
              <a:srgbClr val="F7213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 name="Text Box 32"/>
          <p:cNvSpPr txBox="1">
            <a:spLocks noChangeArrowheads="1"/>
          </p:cNvSpPr>
          <p:nvPr/>
        </p:nvSpPr>
        <p:spPr bwMode="auto">
          <a:xfrm>
            <a:off x="1238664" y="4113686"/>
            <a:ext cx="9659256" cy="225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70000"/>
              </a:lnSpc>
              <a:spcBef>
                <a:spcPct val="50000"/>
              </a:spcBef>
              <a:buFontTx/>
              <a:buNone/>
            </a:pPr>
            <a:r>
              <a:rPr lang="en-US" altLang="en-US" sz="2800" dirty="0"/>
              <a:t>1. </a:t>
            </a:r>
            <a:r>
              <a:rPr lang="en-US" altLang="en-US" sz="2800" dirty="0" err="1"/>
              <a:t>Tìm</a:t>
            </a:r>
            <a:r>
              <a:rPr lang="en-US" altLang="en-US" sz="2800" dirty="0"/>
              <a:t> </a:t>
            </a:r>
            <a:r>
              <a:rPr lang="en-US" altLang="en-US" sz="2800" dirty="0" err="1"/>
              <a:t>các</a:t>
            </a:r>
            <a:r>
              <a:rPr lang="en-US" altLang="en-US" sz="2800" dirty="0"/>
              <a:t> </a:t>
            </a:r>
            <a:r>
              <a:rPr lang="en-US" altLang="en-US" sz="2800" dirty="0" err="1"/>
              <a:t>câu</a:t>
            </a:r>
            <a:r>
              <a:rPr lang="en-US" altLang="en-US" sz="2800" dirty="0"/>
              <a:t> </a:t>
            </a:r>
            <a:r>
              <a:rPr lang="en-US" altLang="en-US" sz="2800" dirty="0" err="1"/>
              <a:t>kể</a:t>
            </a:r>
            <a:r>
              <a:rPr lang="en-US" altLang="en-US" sz="2800" dirty="0"/>
              <a:t> </a:t>
            </a:r>
            <a:r>
              <a:rPr lang="en-US" altLang="en-US" sz="2800" b="1" dirty="0"/>
              <a:t>Ai </a:t>
            </a:r>
            <a:r>
              <a:rPr lang="en-US" altLang="en-US" sz="2800" b="1" dirty="0" err="1"/>
              <a:t>làm</a:t>
            </a:r>
            <a:r>
              <a:rPr lang="en-US" altLang="en-US" sz="2800" b="1" dirty="0"/>
              <a:t> </a:t>
            </a:r>
            <a:r>
              <a:rPr lang="en-US" altLang="en-US" sz="2800" b="1" dirty="0" err="1"/>
              <a:t>gì</a:t>
            </a:r>
            <a:r>
              <a:rPr lang="en-US" altLang="en-US" sz="2800" b="1" dirty="0"/>
              <a:t>?</a:t>
            </a:r>
            <a:r>
              <a:rPr lang="en-US" altLang="en-US" sz="2800" dirty="0"/>
              <a:t> </a:t>
            </a:r>
            <a:r>
              <a:rPr lang="en-US" altLang="en-US" sz="2800" dirty="0" err="1"/>
              <a:t>Trong</a:t>
            </a:r>
            <a:r>
              <a:rPr lang="en-US" altLang="en-US" sz="2800" dirty="0"/>
              <a:t> </a:t>
            </a:r>
            <a:r>
              <a:rPr lang="en-US" altLang="en-US" sz="2800" dirty="0" err="1"/>
              <a:t>đoạn</a:t>
            </a:r>
            <a:r>
              <a:rPr lang="en-US" altLang="en-US" sz="2800" dirty="0"/>
              <a:t> </a:t>
            </a:r>
            <a:r>
              <a:rPr lang="en-US" altLang="en-US" sz="2800" dirty="0" err="1"/>
              <a:t>văn</a:t>
            </a:r>
            <a:r>
              <a:rPr lang="en-US" altLang="en-US" sz="2800" dirty="0"/>
              <a:t> </a:t>
            </a:r>
            <a:r>
              <a:rPr lang="en-US" altLang="en-US" sz="2800" dirty="0" err="1"/>
              <a:t>trên</a:t>
            </a:r>
            <a:r>
              <a:rPr lang="en-US" altLang="en-US" sz="2800" dirty="0"/>
              <a:t>.</a:t>
            </a:r>
          </a:p>
          <a:p>
            <a:pPr algn="just" eaLnBrk="1" hangingPunct="1">
              <a:lnSpc>
                <a:spcPct val="70000"/>
              </a:lnSpc>
              <a:spcBef>
                <a:spcPct val="50000"/>
              </a:spcBef>
              <a:buFontTx/>
              <a:buNone/>
            </a:pPr>
            <a:r>
              <a:rPr lang="en-US" altLang="en-US" sz="2800" dirty="0"/>
              <a:t>2. </a:t>
            </a:r>
            <a:r>
              <a:rPr lang="en-US" altLang="en-US" sz="2800" dirty="0" err="1"/>
              <a:t>Xác</a:t>
            </a:r>
            <a:r>
              <a:rPr lang="en-US" altLang="en-US" sz="2800" dirty="0"/>
              <a:t> </a:t>
            </a:r>
            <a:r>
              <a:rPr lang="en-US" altLang="en-US" sz="2800" dirty="0" err="1"/>
              <a:t>định</a:t>
            </a:r>
            <a:r>
              <a:rPr lang="en-US" altLang="en-US" sz="2800" dirty="0"/>
              <a:t> </a:t>
            </a:r>
            <a:r>
              <a:rPr lang="en-US" altLang="en-US" sz="2800" dirty="0" err="1"/>
              <a:t>chủ</a:t>
            </a:r>
            <a:r>
              <a:rPr lang="en-US" altLang="en-US" sz="2800" dirty="0"/>
              <a:t> </a:t>
            </a:r>
            <a:r>
              <a:rPr lang="en-US" altLang="en-US" sz="2800" dirty="0" err="1"/>
              <a:t>ngữ</a:t>
            </a:r>
            <a:r>
              <a:rPr lang="en-US" altLang="en-US" sz="2800" dirty="0"/>
              <a:t> </a:t>
            </a:r>
            <a:r>
              <a:rPr lang="en-US" altLang="en-US" sz="2800" dirty="0" err="1"/>
              <a:t>trong</a:t>
            </a:r>
            <a:r>
              <a:rPr lang="en-US" altLang="en-US" sz="2800" dirty="0"/>
              <a:t> </a:t>
            </a:r>
            <a:r>
              <a:rPr lang="en-US" altLang="en-US" sz="2800" dirty="0" err="1"/>
              <a:t>mỗi</a:t>
            </a:r>
            <a:r>
              <a:rPr lang="en-US" altLang="en-US" sz="2800" dirty="0"/>
              <a:t> </a:t>
            </a:r>
            <a:r>
              <a:rPr lang="en-US" altLang="en-US" sz="2800" dirty="0" err="1"/>
              <a:t>câu</a:t>
            </a:r>
            <a:r>
              <a:rPr lang="en-US" altLang="en-US" sz="2800" dirty="0"/>
              <a:t> </a:t>
            </a:r>
            <a:r>
              <a:rPr lang="en-US" altLang="en-US" sz="2800" dirty="0" err="1"/>
              <a:t>vừa</a:t>
            </a:r>
            <a:r>
              <a:rPr lang="en-US" altLang="en-US" sz="2800" dirty="0"/>
              <a:t> </a:t>
            </a:r>
            <a:r>
              <a:rPr lang="en-US" altLang="en-US" sz="2800" dirty="0" err="1"/>
              <a:t>tìm</a:t>
            </a:r>
            <a:r>
              <a:rPr lang="en-US" altLang="en-US" sz="2800" dirty="0"/>
              <a:t> </a:t>
            </a:r>
            <a:r>
              <a:rPr lang="en-US" altLang="en-US" sz="2800" dirty="0" err="1"/>
              <a:t>được</a:t>
            </a:r>
            <a:r>
              <a:rPr lang="en-US" altLang="en-US" sz="2800" dirty="0"/>
              <a:t>.</a:t>
            </a:r>
          </a:p>
          <a:p>
            <a:pPr algn="just" eaLnBrk="1" hangingPunct="1">
              <a:lnSpc>
                <a:spcPct val="70000"/>
              </a:lnSpc>
              <a:spcBef>
                <a:spcPct val="50000"/>
              </a:spcBef>
              <a:buFontTx/>
              <a:buNone/>
            </a:pPr>
            <a:r>
              <a:rPr lang="en-US" altLang="en-US" sz="2800" dirty="0"/>
              <a:t>3. </a:t>
            </a:r>
            <a:r>
              <a:rPr lang="en-US" altLang="en-US" sz="2800" dirty="0" err="1"/>
              <a:t>Nêu</a:t>
            </a:r>
            <a:r>
              <a:rPr lang="en-US" altLang="en-US" sz="2800" dirty="0"/>
              <a:t> ý </a:t>
            </a:r>
            <a:r>
              <a:rPr lang="en-US" altLang="en-US" sz="2800" dirty="0" err="1"/>
              <a:t>nghĩa</a:t>
            </a:r>
            <a:r>
              <a:rPr lang="en-US" altLang="en-US" sz="2800" dirty="0"/>
              <a:t> </a:t>
            </a:r>
            <a:r>
              <a:rPr lang="en-US" altLang="en-US" sz="2800" dirty="0" err="1"/>
              <a:t>của</a:t>
            </a:r>
            <a:r>
              <a:rPr lang="en-US" altLang="en-US" sz="2800" dirty="0"/>
              <a:t> </a:t>
            </a:r>
            <a:r>
              <a:rPr lang="en-US" altLang="en-US" sz="2800" dirty="0" err="1"/>
              <a:t>chủ</a:t>
            </a:r>
            <a:r>
              <a:rPr lang="en-US" altLang="en-US" sz="2800" dirty="0"/>
              <a:t> </a:t>
            </a:r>
            <a:r>
              <a:rPr lang="en-US" altLang="en-US" sz="2800" dirty="0" err="1"/>
              <a:t>ngữ</a:t>
            </a:r>
            <a:r>
              <a:rPr lang="en-US" altLang="en-US" sz="2800" dirty="0"/>
              <a:t>.</a:t>
            </a:r>
          </a:p>
          <a:p>
            <a:pPr algn="just" eaLnBrk="1" hangingPunct="1">
              <a:lnSpc>
                <a:spcPct val="70000"/>
              </a:lnSpc>
              <a:spcBef>
                <a:spcPct val="50000"/>
              </a:spcBef>
              <a:buFontTx/>
              <a:buNone/>
            </a:pPr>
            <a:r>
              <a:rPr lang="en-US" altLang="en-US" sz="2800" dirty="0"/>
              <a:t>4.Cho </a:t>
            </a:r>
            <a:r>
              <a:rPr lang="en-US" altLang="en-US" sz="2800" dirty="0" err="1"/>
              <a:t>biết</a:t>
            </a:r>
            <a:r>
              <a:rPr lang="en-US" altLang="en-US" sz="2800" dirty="0"/>
              <a:t> </a:t>
            </a:r>
            <a:r>
              <a:rPr lang="en-US" altLang="en-US" sz="2800" dirty="0" err="1"/>
              <a:t>chủ</a:t>
            </a:r>
            <a:r>
              <a:rPr lang="en-US" altLang="en-US" sz="2800" dirty="0"/>
              <a:t> </a:t>
            </a:r>
            <a:r>
              <a:rPr lang="en-US" altLang="en-US" sz="2800" dirty="0" err="1"/>
              <a:t>ngữ</a:t>
            </a:r>
            <a:r>
              <a:rPr lang="en-US" altLang="en-US" sz="2800" dirty="0"/>
              <a:t> </a:t>
            </a:r>
            <a:r>
              <a:rPr lang="en-US" altLang="en-US" sz="2800" dirty="0" err="1"/>
              <a:t>trong</a:t>
            </a:r>
            <a:r>
              <a:rPr lang="en-US" altLang="en-US" sz="2800" dirty="0"/>
              <a:t> </a:t>
            </a:r>
            <a:r>
              <a:rPr lang="en-US" altLang="en-US" sz="2800" dirty="0" err="1"/>
              <a:t>các</a:t>
            </a:r>
            <a:r>
              <a:rPr lang="en-US" altLang="en-US" sz="2800" dirty="0"/>
              <a:t> </a:t>
            </a:r>
            <a:r>
              <a:rPr lang="en-US" altLang="en-US" sz="2800" dirty="0" err="1"/>
              <a:t>câu</a:t>
            </a:r>
            <a:r>
              <a:rPr lang="en-US" altLang="en-US" sz="2800" dirty="0"/>
              <a:t> </a:t>
            </a:r>
            <a:r>
              <a:rPr lang="en-US" altLang="en-US" sz="2800" dirty="0" err="1"/>
              <a:t>trên</a:t>
            </a:r>
            <a:r>
              <a:rPr lang="en-US" altLang="en-US" sz="2800" dirty="0"/>
              <a:t> do </a:t>
            </a:r>
            <a:r>
              <a:rPr lang="en-US" altLang="en-US" sz="2800" dirty="0" err="1"/>
              <a:t>từ</a:t>
            </a:r>
            <a:r>
              <a:rPr lang="en-US" altLang="en-US" sz="2800" dirty="0"/>
              <a:t> </a:t>
            </a:r>
            <a:r>
              <a:rPr lang="en-US" altLang="en-US" sz="2800" dirty="0" err="1"/>
              <a:t>ngữ</a:t>
            </a:r>
            <a:r>
              <a:rPr lang="en-US" altLang="en-US" sz="2800" dirty="0"/>
              <a:t> </a:t>
            </a:r>
            <a:r>
              <a:rPr lang="en-US" altLang="en-US" sz="2800" dirty="0" err="1"/>
              <a:t>nào</a:t>
            </a:r>
            <a:r>
              <a:rPr lang="en-US" altLang="en-US" sz="2800" dirty="0"/>
              <a:t> </a:t>
            </a:r>
            <a:r>
              <a:rPr lang="en-US" altLang="en-US" sz="2800" dirty="0" err="1"/>
              <a:t>tạo</a:t>
            </a:r>
            <a:r>
              <a:rPr lang="en-US" altLang="en-US" sz="2800" dirty="0"/>
              <a:t> </a:t>
            </a:r>
            <a:r>
              <a:rPr lang="en-US" altLang="en-US" sz="2800" dirty="0" err="1"/>
              <a:t>thành</a:t>
            </a:r>
            <a:r>
              <a:rPr lang="en-US" altLang="en-US" sz="2800" dirty="0"/>
              <a:t>. </a:t>
            </a:r>
            <a:r>
              <a:rPr lang="en-US" altLang="en-US" sz="2800" dirty="0" err="1"/>
              <a:t>Chọn</a:t>
            </a:r>
            <a:r>
              <a:rPr lang="en-US" altLang="en-US" sz="2800" dirty="0"/>
              <a:t> ý </a:t>
            </a:r>
            <a:r>
              <a:rPr lang="en-US" altLang="en-US" sz="2800" dirty="0" err="1"/>
              <a:t>đúng</a:t>
            </a:r>
            <a:r>
              <a:rPr lang="en-US" altLang="en-US" sz="2800" dirty="0"/>
              <a:t> </a:t>
            </a:r>
            <a:r>
              <a:rPr lang="en-US" altLang="en-US" sz="2800" dirty="0">
                <a:sym typeface="Wingdings" panose="05000000000000000000" pitchFamily="2" charset="2"/>
              </a:rPr>
              <a:t>(SGK)</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8" grpId="0" animBg="1"/>
      <p:bldP spid="39"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1377</Words>
  <Application>Microsoft Office PowerPoint</Application>
  <PresentationFormat>Widescreen</PresentationFormat>
  <Paragraphs>168</Paragraphs>
  <Slides>27</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Calibri Light</vt:lpstr>
      <vt:lpstr>Garamond</vt:lpstr>
      <vt:lpstr>Times New Roman</vt:lpstr>
      <vt:lpstr>1_Office Theme</vt:lpstr>
      <vt:lpstr>Organic</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cp:lastModifiedBy>
  <cp:revision>299</cp:revision>
  <dcterms:created xsi:type="dcterms:W3CDTF">2021-08-04T18:52:00Z</dcterms:created>
  <dcterms:modified xsi:type="dcterms:W3CDTF">2023-01-12T01:49:08Z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5B7CC60982DB48A5A18CFB1FFF2BD362</vt:lpwstr>
  </property>
  <property fmtid="{D5CDD505-2E9C-101B-9397-08002B2CF9AE}" pid="3" name="KSOProductBuildVer">
    <vt:lpwstr>1033-11.2.0.10443</vt:lpwstr>
  </property>
</Properties>
</file>