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4"/>
  </p:notesMasterIdLst>
  <p:sldIdLst>
    <p:sldId id="445" r:id="rId3"/>
    <p:sldId id="282" r:id="rId4"/>
    <p:sldId id="280" r:id="rId5"/>
    <p:sldId id="464" r:id="rId6"/>
    <p:sldId id="283" r:id="rId7"/>
    <p:sldId id="278" r:id="rId8"/>
    <p:sldId id="416" r:id="rId9"/>
    <p:sldId id="490" r:id="rId10"/>
    <p:sldId id="515" r:id="rId11"/>
    <p:sldId id="516" r:id="rId12"/>
    <p:sldId id="494" r:id="rId13"/>
    <p:sldId id="517" r:id="rId14"/>
    <p:sldId id="497" r:id="rId15"/>
    <p:sldId id="518" r:id="rId16"/>
    <p:sldId id="519" r:id="rId17"/>
    <p:sldId id="520" r:id="rId18"/>
    <p:sldId id="521" r:id="rId19"/>
    <p:sldId id="522" r:id="rId20"/>
    <p:sldId id="292" r:id="rId21"/>
    <p:sldId id="293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E6"/>
    <a:srgbClr val="FFCCCC"/>
    <a:srgbClr val="CCFF99"/>
    <a:srgbClr val="FFFF99"/>
    <a:srgbClr val="FFFFFF"/>
    <a:srgbClr val="66FFFF"/>
    <a:srgbClr val="FF3300"/>
    <a:srgbClr val="DDBA59"/>
    <a:srgbClr val="E0C066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1" autoAdjust="0"/>
    <p:restoredTop sz="90326" autoAdjust="0"/>
  </p:normalViewPr>
  <p:slideViewPr>
    <p:cSldViewPr snapToGrid="0">
      <p:cViewPr varScale="1">
        <p:scale>
          <a:sx n="61" d="100"/>
          <a:sy n="61" d="100"/>
        </p:scale>
        <p:origin x="8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0046" y="1648065"/>
            <a:ext cx="8148384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từ và câu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77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686409" y="1225604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184400" y="1134384"/>
            <a:ext cx="81134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200" b="1"/>
              <a:t>Bài 2. </a:t>
            </a:r>
            <a:r>
              <a:rPr lang="vi-VN" altLang="vi-VN" sz="3200" b="1"/>
              <a:t>Đặt câu với một trong các từ nói trên</a:t>
            </a:r>
            <a:r>
              <a:rPr lang="en-US" altLang="vi-VN" sz="3200" b="1"/>
              <a:t>.</a:t>
            </a:r>
            <a:r>
              <a:rPr lang="vi-VN" altLang="vi-VN" sz="3200" b="1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6800" y="2203465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Bùi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Phú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họa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Xuân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nghệ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sĩ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3200" i="1" dirty="0">
                <a:solidFill>
                  <a:srgbClr val="0000CC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3251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20311" y="2655588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6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097281" y="829695"/>
            <a:ext cx="9997439" cy="49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3200" b="1">
                <a:cs typeface="Times New Roman" panose="02020603050405020304" pitchFamily="18" charset="0"/>
              </a:rPr>
              <a:t>Bài 3. </a:t>
            </a:r>
            <a:r>
              <a:rPr lang="vi-VN" altLang="vi-VN" sz="3200" b="1"/>
              <a:t>Tìm trong các tục ngữ dưới đây những câu ca ngợi tài trí của con người:</a:t>
            </a:r>
            <a:endParaRPr lang="en-US" altLang="vi-VN" sz="3200" b="1"/>
          </a:p>
          <a:p>
            <a:pPr algn="just"/>
            <a:r>
              <a:rPr lang="en-US" altLang="vi-VN" sz="3200"/>
              <a:t>a. 				</a:t>
            </a:r>
            <a:r>
              <a:rPr lang="vi-VN" altLang="vi-VN" sz="3200"/>
              <a:t>Người ta là hoa đất.</a:t>
            </a:r>
            <a:endParaRPr lang="en-US" altLang="vi-VN" sz="3200"/>
          </a:p>
          <a:p>
            <a:pPr algn="just"/>
            <a:endParaRPr lang="en-US" altLang="vi-VN" sz="3200"/>
          </a:p>
          <a:p>
            <a:pPr algn="just"/>
            <a:r>
              <a:rPr lang="en-US" altLang="vi-VN" sz="3200"/>
              <a:t>b. 				</a:t>
            </a:r>
            <a:r>
              <a:rPr lang="vi-VN" altLang="vi-VN" sz="3200"/>
              <a:t>Chuông có đánh mới kêu </a:t>
            </a:r>
            <a:endParaRPr lang="en-US" altLang="vi-VN" sz="3200"/>
          </a:p>
          <a:p>
            <a:pPr lvl="6" algn="just"/>
            <a:r>
              <a:rPr lang="en-US" altLang="vi-VN" sz="3200"/>
              <a:t>         </a:t>
            </a:r>
            <a:r>
              <a:rPr lang="vi-VN" altLang="vi-VN" sz="3200"/>
              <a:t>Đèn có khêu mới tỏ.</a:t>
            </a:r>
            <a:endParaRPr lang="en-US" altLang="vi-VN" sz="3200"/>
          </a:p>
          <a:p>
            <a:pPr lvl="6" algn="just"/>
            <a:endParaRPr lang="en-US" altLang="vi-VN" sz="3200"/>
          </a:p>
          <a:p>
            <a:pPr algn="just"/>
            <a:r>
              <a:rPr lang="en-US" altLang="vi-VN" sz="3200"/>
              <a:t>c. 				Nước lã mà vã lên hồ</a:t>
            </a:r>
          </a:p>
          <a:p>
            <a:pPr algn="just"/>
            <a:r>
              <a:rPr lang="en-US" altLang="vi-VN" sz="3200"/>
              <a:t>			Tay không mà nổi cơ đồ mới ngoan.</a:t>
            </a:r>
          </a:p>
          <a:p>
            <a:pPr lvl="6" algn="just"/>
            <a:endParaRPr lang="en-US" altLang="vi-VN" sz="3200"/>
          </a:p>
        </p:txBody>
      </p:sp>
    </p:spTree>
    <p:extLst>
      <p:ext uri="{BB962C8B-B14F-4D97-AF65-F5344CB8AC3E}">
        <p14:creationId xmlns:p14="http://schemas.microsoft.com/office/powerpoint/2010/main" val="143001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731943"/>
              </p:ext>
            </p:extLst>
          </p:nvPr>
        </p:nvGraphicFramePr>
        <p:xfrm>
          <a:off x="365760" y="475826"/>
          <a:ext cx="11440160" cy="5904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361">
                  <a:extLst>
                    <a:ext uri="{9D8B030D-6E8A-4147-A177-3AD203B41FA5}">
                      <a16:colId xmlns:a16="http://schemas.microsoft.com/office/drawing/2014/main" val="1211370363"/>
                    </a:ext>
                  </a:extLst>
                </a:gridCol>
                <a:gridCol w="5175799">
                  <a:extLst>
                    <a:ext uri="{9D8B030D-6E8A-4147-A177-3AD203B41FA5}">
                      <a16:colId xmlns:a16="http://schemas.microsoft.com/office/drawing/2014/main" val="2974573381"/>
                    </a:ext>
                  </a:extLst>
                </a:gridCol>
              </a:tblGrid>
              <a:tr h="585161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tục ngữ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nghĩa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711737"/>
                  </a:ext>
                </a:extLst>
              </a:tr>
              <a:tr h="1570696">
                <a:tc>
                  <a:txBody>
                    <a:bodyPr/>
                    <a:lstStyle/>
                    <a:p>
                      <a:pPr algn="l"/>
                      <a:r>
                        <a:rPr lang="fr-FR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         Người ta là hoa đất 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320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7419987"/>
                  </a:ext>
                </a:extLst>
              </a:tr>
              <a:tr h="1570696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        Chuông có đánh mới kêu</a:t>
                      </a:r>
                    </a:p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Đèn có khêu mới tỏ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977293"/>
                  </a:ext>
                </a:extLst>
              </a:tr>
              <a:tr h="2178101">
                <a:tc>
                  <a:txBody>
                    <a:bodyPr/>
                    <a:lstStyle/>
                    <a:p>
                      <a:pPr algn="just"/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c.        </a:t>
                      </a:r>
                      <a:r>
                        <a:rPr lang="vi-VN" sz="320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Nước lã mà vã nên h</a:t>
                      </a:r>
                      <a:r>
                        <a:rPr lang="en-US"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ồ</a:t>
                      </a:r>
                    </a:p>
                    <a:p>
                      <a:pPr algn="just"/>
                      <a:r>
                        <a:rPr lang="vi-VN" sz="320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Tay không mà nổi cơ đồ</a:t>
                      </a:r>
                      <a:r>
                        <a:rPr lang="en-US" sz="3200" baseline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320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mới ngoan. </a:t>
                      </a:r>
                      <a:endParaRPr lang="en-US"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vi-VN" sz="320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4959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656404" y="1083609"/>
            <a:ext cx="502224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Ca ngợi con người là tinh hoa,</a:t>
            </a:r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là thứ qu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 giá nhất của trái đất.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56403" y="2662057"/>
            <a:ext cx="502224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tham gia hoạt động, làm việc mới bộc lộ khả năng của mình.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6402" y="4275047"/>
            <a:ext cx="5022249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Ca ngợi những con người từ hai bàn tay trắng,</a:t>
            </a:r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nhờ có tài,</a:t>
            </a:r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có trí,</a:t>
            </a:r>
            <a:r>
              <a:rPr lang="en-US" sz="320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FF0000"/>
                </a:solidFill>
                <a:cs typeface="Times New Roman" panose="02020603050405020304" pitchFamily="18" charset="0"/>
              </a:rPr>
              <a:t>có nghị lực đã làm nên việc lớn.</a:t>
            </a:r>
          </a:p>
        </p:txBody>
      </p:sp>
    </p:spTree>
    <p:extLst>
      <p:ext uri="{BB962C8B-B14F-4D97-AF65-F5344CB8AC3E}">
        <p14:creationId xmlns:p14="http://schemas.microsoft.com/office/powerpoint/2010/main" val="165399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3898" y="1573650"/>
            <a:ext cx="79239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Câu tục ngữ ca ngợi tài trí của con người là:</a:t>
            </a: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1973898" y="2215087"/>
            <a:ext cx="50676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a.     Người ta là hoa đất.</a:t>
            </a:r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973898" y="2856524"/>
            <a:ext cx="75968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b.     Nước lã mà vã nên hồ</a:t>
            </a:r>
          </a:p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Tay không mà nỗi cơ đồ mới ngoan.</a:t>
            </a:r>
          </a:p>
        </p:txBody>
      </p:sp>
    </p:spTree>
    <p:extLst>
      <p:ext uri="{BB962C8B-B14F-4D97-AF65-F5344CB8AC3E}">
        <p14:creationId xmlns:p14="http://schemas.microsoft.com/office/powerpoint/2010/main" val="42100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06729" y="4176823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0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1273744" y="1058779"/>
            <a:ext cx="9997439" cy="54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vi-VN" sz="3200" b="1">
                <a:cs typeface="Times New Roman" panose="02020603050405020304" pitchFamily="18" charset="0"/>
              </a:rPr>
              <a:t>Bài 4. </a:t>
            </a:r>
            <a:r>
              <a:rPr lang="vi-VN" altLang="vi-VN" sz="3200" b="1"/>
              <a:t>Em thích những tục ngữ nào ở bài tập 3? Vì sao?</a:t>
            </a:r>
          </a:p>
        </p:txBody>
      </p:sp>
      <p:sp>
        <p:nvSpPr>
          <p:cNvPr id="2" name="Rectangle 1"/>
          <p:cNvSpPr/>
          <p:nvPr/>
        </p:nvSpPr>
        <p:spPr>
          <a:xfrm>
            <a:off x="2361398" y="1968221"/>
            <a:ext cx="7822129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a. 		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Người ta là hoa đất.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lphaLcPeriod" startAt="2"/>
            </a:pP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Chuông có đánh mới kêu 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Đèn có khêu mới tỏ.</a:t>
            </a:r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6" algn="just"/>
            <a:endParaRPr lang="en-US" alt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c. 		Nước lã mà vã lên hồ</a:t>
            </a:r>
          </a:p>
          <a:p>
            <a:pPr algn="just"/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Tay không mà nổi cơ đồ mới ngoan.</a:t>
            </a:r>
          </a:p>
        </p:txBody>
      </p:sp>
    </p:spTree>
    <p:extLst>
      <p:ext uri="{BB962C8B-B14F-4D97-AF65-F5344CB8AC3E}">
        <p14:creationId xmlns:p14="http://schemas.microsoft.com/office/powerpoint/2010/main" val="89016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69194" y="558684"/>
            <a:ext cx="6003834" cy="10046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em đã đạt được mục tiêu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06729" y="4176823"/>
            <a:ext cx="10235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5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608288" y="1308822"/>
            <a:ext cx="7217882" cy="3028402"/>
          </a:xfrm>
          <a:prstGeom prst="cloudCallout">
            <a:avLst>
              <a:gd name="adj1" fmla="val -57577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nắm được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756174" y="1196527"/>
            <a:ext cx="9040161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em cần: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bài học.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về câu kể Ai làm gì?</a:t>
            </a:r>
            <a:endParaRPr lang="en-US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65683" y="1745352"/>
            <a:ext cx="7700213" cy="2987068"/>
            <a:chOff x="1474512" y="1318503"/>
            <a:chExt cx="4923694" cy="4181360"/>
          </a:xfrm>
        </p:grpSpPr>
        <p:sp>
          <p:nvSpPr>
            <p:cNvPr id="5" name="Cloud 4"/>
            <p:cNvSpPr/>
            <p:nvPr/>
          </p:nvSpPr>
          <p:spPr>
            <a:xfrm>
              <a:off x="1474512" y="1318503"/>
              <a:ext cx="4923694" cy="4181360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4599" y="2430666"/>
              <a:ext cx="4423473" cy="2197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457200" lvl="0" indent="-457200"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pt-BR" sz="32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Đặt câu kể </a:t>
              </a:r>
              <a:r>
                <a:rPr lang="pt-BR" sz="3200" b="1" i="1">
                  <a:solidFill>
                    <a:prstClr val="black"/>
                  </a:solidFill>
                  <a:latin typeface="Times New Roman" panose="02020603050405020304" pitchFamily="18" charset="0"/>
                </a:rPr>
                <a:t>Ai làm gì? </a:t>
              </a:r>
            </a:p>
            <a:p>
              <a:pPr marL="457200" lvl="0" indent="-457200" algn="just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pt-BR" sz="32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Xác định bộ phận chủ ngữ trong câu vừa đặt.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977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26504" y="1436080"/>
            <a:ext cx="7939314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</a:t>
            </a:r>
          </a:p>
          <a:p>
            <a:pPr algn="ctr"/>
            <a:r>
              <a:rPr lang="en-US" sz="66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 năng</a:t>
            </a:r>
            <a:endParaRPr lang="en-US" sz="66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899077" y="190326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theo chủ điểm </a:t>
              </a:r>
              <a:r>
                <a:rPr lang="en-US" sz="2800" i="1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trí tuệ, tài năng.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99077" y="3266356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sử dụng các từ đã học để đặt câu và ghi nhớ các từ đó.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99077" y="4534231"/>
            <a:ext cx="10715804" cy="910467"/>
            <a:chOff x="-8052" y="1747250"/>
            <a:chExt cx="8976506" cy="91098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nghĩa của các từ đã học, nghĩa của một số câu tục ngữ gắn với chủ điểm. Có khả năng sử dụng các câu tục ngữ được học.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6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19"/>
          <p:cNvSpPr txBox="1">
            <a:spLocks noChangeArrowheads="1"/>
          </p:cNvSpPr>
          <p:nvPr/>
        </p:nvSpPr>
        <p:spPr bwMode="auto">
          <a:xfrm>
            <a:off x="593558" y="762893"/>
            <a:ext cx="1113322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 b="1"/>
              <a:t>Bài</a:t>
            </a:r>
            <a:r>
              <a:rPr lang="vi-VN" altLang="vi-VN" sz="2800" b="1"/>
              <a:t> 1. Phân loại các từ theo nghĩa của tiếng </a:t>
            </a:r>
            <a:r>
              <a:rPr lang="vi-VN" altLang="vi-VN" sz="2800" b="1" i="1">
                <a:solidFill>
                  <a:srgbClr val="FF0000"/>
                </a:solidFill>
              </a:rPr>
              <a:t>tài</a:t>
            </a:r>
            <a:r>
              <a:rPr lang="en-US" altLang="vi-VN" sz="2800" b="1"/>
              <a:t>:</a:t>
            </a:r>
          </a:p>
          <a:p>
            <a:pPr algn="ctr">
              <a:spcBef>
                <a:spcPct val="50000"/>
              </a:spcBef>
            </a:pPr>
            <a:r>
              <a:rPr lang="en-US" altLang="vi-VN" sz="2800" b="1" i="1">
                <a:solidFill>
                  <a:srgbClr val="FF0000"/>
                </a:solidFill>
              </a:rPr>
              <a:t>tài giỏi, tài nguyên, tài nghệ, tài trợ, tài ba, tài sản, tài năng, tài hoa.</a:t>
            </a:r>
          </a:p>
          <a:p>
            <a:pPr algn="just">
              <a:spcBef>
                <a:spcPct val="50000"/>
              </a:spcBef>
            </a:pPr>
            <a:r>
              <a:rPr lang="en-US" altLang="vi-VN" sz="2800" b="1"/>
              <a:t>a. </a:t>
            </a:r>
            <a:r>
              <a:rPr lang="vi-VN" altLang="vi-VN" sz="2800" b="1" i="1">
                <a:solidFill>
                  <a:srgbClr val="FF0000"/>
                </a:solidFill>
              </a:rPr>
              <a:t>Tài </a:t>
            </a:r>
            <a:r>
              <a:rPr lang="vi-VN" altLang="vi-VN" sz="2800" b="1"/>
              <a:t>có nghĩa là </a:t>
            </a:r>
            <a:r>
              <a:rPr lang="en-US" altLang="vi-VN" sz="2800" b="1"/>
              <a:t>“</a:t>
            </a:r>
            <a:r>
              <a:rPr lang="vi-VN" altLang="vi-VN" sz="2800" b="1"/>
              <a:t>có khả năng hơn người bình thường</a:t>
            </a:r>
            <a:r>
              <a:rPr lang="en-US" altLang="vi-VN" sz="2800" b="1"/>
              <a:t>”</a:t>
            </a:r>
            <a:r>
              <a:rPr lang="vi-VN" altLang="vi-VN" sz="2800" b="1"/>
              <a:t>:</a:t>
            </a:r>
            <a:r>
              <a:rPr lang="en-US" altLang="vi-VN" sz="2800" b="1"/>
              <a:t>   </a:t>
            </a:r>
            <a:r>
              <a:rPr lang="en-US" altLang="vi-VN" sz="2800" b="1">
                <a:solidFill>
                  <a:srgbClr val="0070C0"/>
                </a:solidFill>
              </a:rPr>
              <a:t>M: </a:t>
            </a:r>
            <a:r>
              <a:rPr lang="en-US" altLang="vi-VN" sz="2800"/>
              <a:t>tài hoa</a:t>
            </a:r>
          </a:p>
          <a:p>
            <a:pPr algn="just">
              <a:spcBef>
                <a:spcPct val="50000"/>
              </a:spcBef>
            </a:pPr>
            <a:r>
              <a:rPr lang="en-US" altLang="vi-VN" sz="2800" b="1"/>
              <a:t>b. </a:t>
            </a:r>
            <a:r>
              <a:rPr lang="vi-VN" altLang="vi-VN" sz="2800" b="1" i="1">
                <a:solidFill>
                  <a:srgbClr val="FF0000"/>
                </a:solidFill>
              </a:rPr>
              <a:t>Tài </a:t>
            </a:r>
            <a:r>
              <a:rPr lang="vi-VN" altLang="vi-VN" sz="2800" b="1"/>
              <a:t>có nghĩa là </a:t>
            </a:r>
            <a:r>
              <a:rPr lang="en-US" altLang="vi-VN" sz="2800" b="1"/>
              <a:t>“tiền của”</a:t>
            </a:r>
            <a:r>
              <a:rPr lang="vi-VN" altLang="vi-VN" sz="2800" b="1"/>
              <a:t>:</a:t>
            </a:r>
            <a:r>
              <a:rPr lang="en-US" altLang="vi-VN" sz="2800" b="1"/>
              <a:t>   		                            </a:t>
            </a:r>
            <a:r>
              <a:rPr lang="en-US" altLang="vi-VN" sz="2800" b="1">
                <a:solidFill>
                  <a:srgbClr val="0070C0"/>
                </a:solidFill>
              </a:rPr>
              <a:t>M: </a:t>
            </a:r>
            <a:r>
              <a:rPr lang="en-US" altLang="vi-VN" sz="2800"/>
              <a:t>tài nguyên</a:t>
            </a:r>
          </a:p>
          <a:p>
            <a:pPr algn="just">
              <a:spcBef>
                <a:spcPct val="50000"/>
              </a:spcBef>
            </a:pPr>
            <a:endParaRPr lang="vi-VN" altLang="vi-VN" sz="2800" b="1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285955"/>
              </p:ext>
            </p:extLst>
          </p:nvPr>
        </p:nvGraphicFramePr>
        <p:xfrm>
          <a:off x="1534695" y="3500596"/>
          <a:ext cx="9261642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0821">
                  <a:extLst>
                    <a:ext uri="{9D8B030D-6E8A-4147-A177-3AD203B41FA5}">
                      <a16:colId xmlns:a16="http://schemas.microsoft.com/office/drawing/2014/main" val="2151831597"/>
                    </a:ext>
                  </a:extLst>
                </a:gridCol>
                <a:gridCol w="4630821">
                  <a:extLst>
                    <a:ext uri="{9D8B030D-6E8A-4147-A177-3AD203B41FA5}">
                      <a16:colId xmlns:a16="http://schemas.microsoft.com/office/drawing/2014/main" val="145773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altLang="vi-VN" sz="2800" b="1" i="1">
                          <a:solidFill>
                            <a:srgbClr val="FF0000"/>
                          </a:solidFill>
                        </a:rPr>
                        <a:t>Tài </a:t>
                      </a:r>
                      <a:r>
                        <a:rPr lang="vi-VN" altLang="vi-VN" sz="2800" b="1">
                          <a:solidFill>
                            <a:schemeClr val="tx1"/>
                          </a:solidFill>
                        </a:rPr>
                        <a:t>có nghĩa là </a:t>
                      </a:r>
                      <a:r>
                        <a:rPr lang="en-US" altLang="vi-VN" sz="2800" b="1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vi-VN" altLang="vi-VN" sz="2800" b="1">
                          <a:solidFill>
                            <a:schemeClr val="tx1"/>
                          </a:solidFill>
                        </a:rPr>
                        <a:t>có khả năng hơn người bình thường</a:t>
                      </a:r>
                      <a:r>
                        <a:rPr lang="en-US" altLang="vi-VN" sz="2800" b="1">
                          <a:solidFill>
                            <a:schemeClr val="tx1"/>
                          </a:solidFill>
                        </a:rPr>
                        <a:t>”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altLang="vi-VN" sz="2800" b="1" i="1">
                          <a:solidFill>
                            <a:srgbClr val="FF0000"/>
                          </a:solidFill>
                        </a:rPr>
                        <a:t>Tài </a:t>
                      </a:r>
                      <a:r>
                        <a:rPr lang="vi-VN" altLang="vi-VN" sz="2800" b="1">
                          <a:solidFill>
                            <a:schemeClr val="tx1"/>
                          </a:solidFill>
                        </a:rPr>
                        <a:t>có nghĩa là </a:t>
                      </a:r>
                      <a:r>
                        <a:rPr lang="en-US" altLang="vi-VN" sz="28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“tiền của”</a:t>
                      </a:r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ctr"/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đức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b="1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24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79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3"/>
          <p:cNvSpPr txBox="1">
            <a:spLocks noChangeArrowheads="1"/>
          </p:cNvSpPr>
          <p:nvPr/>
        </p:nvSpPr>
        <p:spPr bwMode="auto">
          <a:xfrm>
            <a:off x="854103" y="190431"/>
            <a:ext cx="9930063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2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i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 </a:t>
            </a: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CCBDC312-658A-4005-A347-204E7433A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441" y="3065011"/>
            <a:ext cx="10723042" cy="295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i="1" dirty="0">
                <a:solidFill>
                  <a:srgbClr val="004DE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solidFill>
                <a:srgbClr val="004DE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0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2014</TotalTime>
  <Words>996</Words>
  <Application>Microsoft Office PowerPoint</Application>
  <PresentationFormat>Widescreen</PresentationFormat>
  <Paragraphs>105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Garamond</vt:lpstr>
      <vt:lpstr>Times New Roman</vt:lpstr>
      <vt:lpstr>Wingdings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84974682298</cp:lastModifiedBy>
  <cp:revision>277</cp:revision>
  <dcterms:created xsi:type="dcterms:W3CDTF">2021-08-04T18:52:07Z</dcterms:created>
  <dcterms:modified xsi:type="dcterms:W3CDTF">2022-01-12T16:34:48Z</dcterms:modified>
</cp:coreProperties>
</file>