
<file path=[Content_Types].xml><?xml version="1.0" encoding="utf-8"?>
<Types xmlns="http://schemas.openxmlformats.org/package/2006/content-types">
  <Default Extension="gif" ContentType="image/gif"/>
  <Default Extension="jfif" ContentType="image/jpeg"/>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theme/theme3.xml" ContentType="application/vnd.openxmlformats-officedocument.theme+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ags/tag2.xml" ContentType="application/vnd.openxmlformats-officedocument.presentationml.tags+xml"/>
  <Override PartName="/ppt/media/image10.jpg" ContentType="image/png"/>
  <Override PartName="/ppt/tags/tag3.xml" ContentType="application/vnd.openxmlformats-officedocument.presentationml.tags+xml"/>
  <Override PartName="/ppt/tags/tag4.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3" r:id="rId2"/>
    <p:sldMasterId id="2147483678" r:id="rId3"/>
    <p:sldMasterId id="2147483693" r:id="rId4"/>
  </p:sldMasterIdLst>
  <p:notesMasterIdLst>
    <p:notesMasterId r:id="rId26"/>
  </p:notesMasterIdLst>
  <p:sldIdLst>
    <p:sldId id="256" r:id="rId5"/>
    <p:sldId id="259" r:id="rId6"/>
    <p:sldId id="284" r:id="rId7"/>
    <p:sldId id="285" r:id="rId8"/>
    <p:sldId id="270" r:id="rId9"/>
    <p:sldId id="257" r:id="rId10"/>
    <p:sldId id="288" r:id="rId11"/>
    <p:sldId id="277" r:id="rId12"/>
    <p:sldId id="261" r:id="rId13"/>
    <p:sldId id="262" r:id="rId14"/>
    <p:sldId id="286" r:id="rId15"/>
    <p:sldId id="264" r:id="rId16"/>
    <p:sldId id="281" r:id="rId17"/>
    <p:sldId id="265" r:id="rId18"/>
    <p:sldId id="287" r:id="rId19"/>
    <p:sldId id="282" r:id="rId20"/>
    <p:sldId id="266" r:id="rId21"/>
    <p:sldId id="283" r:id="rId22"/>
    <p:sldId id="267" r:id="rId23"/>
    <p:sldId id="268" r:id="rId24"/>
    <p:sldId id="269" r:id="rId25"/>
  </p:sldIdLst>
  <p:sldSz cx="12192000" cy="6858000"/>
  <p:notesSz cx="6858000" cy="9144000"/>
  <p:custDataLst>
    <p:tags r:id="rId2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i Anh Đào" initials="MAĐ"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6" d="100"/>
          <a:sy n="96" d="100"/>
        </p:scale>
        <p:origin x="60" y="402"/>
      </p:cViewPr>
      <p:guideLst>
        <p:guide orient="horz" pos="2160"/>
        <p:guide pos="3840"/>
      </p:guideLst>
    </p:cSldViewPr>
  </p:slideViewPr>
  <p:notesTextViewPr>
    <p:cViewPr>
      <p:scale>
        <a:sx n="1" d="1"/>
        <a:sy n="1" d="1"/>
      </p:scale>
      <p:origin x="0" y="0"/>
    </p:cViewPr>
  </p:notesTextViewPr>
  <p:sorterViewPr>
    <p:cViewPr>
      <p:scale>
        <a:sx n="100" d="100"/>
        <a:sy n="100" d="100"/>
      </p:scale>
      <p:origin x="0" y="-3774"/>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commentAuthors" Target="commentAuthor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gs" Target="tags/tag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6CF90C-4AFE-4B40-A83A-6CFAE7F8246E}" type="datetimeFigureOut">
              <a:rPr lang="en-US" smtClean="0"/>
              <a:t>4/14/2023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3A89FF-6978-410A-8549-41C668FD4D42}" type="slidenum">
              <a:rPr lang="en-US" smtClean="0"/>
              <a:t>‹#›</a:t>
            </a:fld>
            <a:endParaRPr lang="en-US"/>
          </a:p>
        </p:txBody>
      </p:sp>
    </p:spTree>
    <p:extLst>
      <p:ext uri="{BB962C8B-B14F-4D97-AF65-F5344CB8AC3E}">
        <p14:creationId xmlns:p14="http://schemas.microsoft.com/office/powerpoint/2010/main" val="9995144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A89FF-6978-410A-8549-41C668FD4D42}" type="slidenum">
              <a:rPr lang="en-US" smtClean="0"/>
              <a:t>16</a:t>
            </a:fld>
            <a:endParaRPr lang="en-US"/>
          </a:p>
        </p:txBody>
      </p:sp>
    </p:spTree>
    <p:extLst>
      <p:ext uri="{BB962C8B-B14F-4D97-AF65-F5344CB8AC3E}">
        <p14:creationId xmlns:p14="http://schemas.microsoft.com/office/powerpoint/2010/main" val="42853276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A89FF-6978-410A-8549-41C668FD4D42}" type="slidenum">
              <a:rPr lang="en-US" smtClean="0"/>
              <a:t>17</a:t>
            </a:fld>
            <a:endParaRPr lang="en-US"/>
          </a:p>
        </p:txBody>
      </p:sp>
    </p:spTree>
    <p:extLst>
      <p:ext uri="{BB962C8B-B14F-4D97-AF65-F5344CB8AC3E}">
        <p14:creationId xmlns:p14="http://schemas.microsoft.com/office/powerpoint/2010/main" val="39799998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A89FF-6978-410A-8549-41C668FD4D42}" type="slidenum">
              <a:rPr lang="en-US" smtClean="0"/>
              <a:t>18</a:t>
            </a:fld>
            <a:endParaRPr lang="en-US"/>
          </a:p>
        </p:txBody>
      </p:sp>
    </p:spTree>
    <p:extLst>
      <p:ext uri="{BB962C8B-B14F-4D97-AF65-F5344CB8AC3E}">
        <p14:creationId xmlns:p14="http://schemas.microsoft.com/office/powerpoint/2010/main" val="17935133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A89FF-6978-410A-8549-41C668FD4D42}" type="slidenum">
              <a:rPr lang="en-US" smtClean="0"/>
              <a:t>19</a:t>
            </a:fld>
            <a:endParaRPr lang="en-US"/>
          </a:p>
        </p:txBody>
      </p:sp>
    </p:spTree>
    <p:extLst>
      <p:ext uri="{BB962C8B-B14F-4D97-AF65-F5344CB8AC3E}">
        <p14:creationId xmlns:p14="http://schemas.microsoft.com/office/powerpoint/2010/main" val="410801511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863A89FF-6978-410A-8549-41C668FD4D42}" type="slidenum">
              <a:rPr lang="en-US" smtClean="0"/>
              <a:t>20</a:t>
            </a:fld>
            <a:endParaRPr lang="en-US"/>
          </a:p>
        </p:txBody>
      </p:sp>
    </p:spTree>
    <p:extLst>
      <p:ext uri="{BB962C8B-B14F-4D97-AF65-F5344CB8AC3E}">
        <p14:creationId xmlns:p14="http://schemas.microsoft.com/office/powerpoint/2010/main" val="12116762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4C1FA7-55DF-4F5B-890D-2C843554F616}"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34471551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C1FA7-55DF-4F5B-890D-2C843554F616}" type="datetimeFigureOut">
              <a:rPr lang="en-US" smtClean="0"/>
              <a:t>4/14/2023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34207334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4C1FA7-55DF-4F5B-890D-2C843554F616}"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7379255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4C1FA7-55DF-4F5B-890D-2C843554F616}"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291398454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C1FA7-55DF-4F5B-890D-2C843554F616}"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25251163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C1FA7-55DF-4F5B-890D-2C843554F616}"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426009637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476244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10686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2131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543513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797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C1FA7-55DF-4F5B-890D-2C843554F616}"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17687937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4143970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028216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934914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73467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298270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70689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0436813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5329472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203766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37424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4C1FA7-55DF-4F5B-890D-2C843554F616}" type="datetimeFigureOut">
              <a:rPr lang="en-US" smtClean="0"/>
              <a:t>4/14/2023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311259560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129499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5611223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9709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830156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48179585"/>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650435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85825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433174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696862"/>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8568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64C1FA7-55DF-4F5B-890D-2C843554F616}" type="datetimeFigureOut">
              <a:rPr lang="en-US" smtClean="0"/>
              <a:t>4/14/2023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3098607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8610482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094782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15049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D3A7AEF7-8063-49C7-AF77-9BACDDC4216D}"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58390803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FA95099-6435-4A8E-B972-4A5F0FD2A3F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7783204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031EF03-0809-44AC-B8C7-DC11469589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888967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7EB060F-1B34-4B83-B19D-18344C37822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139985077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0BF1B7F1-8A8E-404F-8927-801F90A15F2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50143407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6EE80BDC-D005-489C-AB3F-632E9AD8BD91}"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25141089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9D18D149-E0ED-420D-B63B-D6CC6B3547B3}"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301856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64C1FA7-55DF-4F5B-890D-2C843554F616}" type="datetimeFigureOut">
              <a:rPr lang="en-US" smtClean="0"/>
              <a:t>4/14/2023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2339581073"/>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9E84DC2-7A01-4C97-9E12-1DA0DDB3DA35}"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93570582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F21584-F5C7-4427-B22A-8A3F40AF2B57}"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545921596"/>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1AA54CD-0BE0-4845-80AD-F390E9CC27AB}"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407252986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3EFDE6D-31D8-484F-BBFC-7FAF981324E0}" type="slidenum">
              <a:rPr lang="en-US" altLang="en-US">
                <a:solidFill>
                  <a:srgbClr val="000000"/>
                </a:solidFill>
              </a:rPr>
              <a:pPr>
                <a:defRPr/>
              </a:pPr>
              <a:t>‹#›</a:t>
            </a:fld>
            <a:endParaRPr lang="en-US" altLang="en-US">
              <a:solidFill>
                <a:srgbClr val="000000"/>
              </a:solidFill>
            </a:endParaRPr>
          </a:p>
        </p:txBody>
      </p:sp>
    </p:spTree>
    <p:extLst>
      <p:ext uri="{BB962C8B-B14F-4D97-AF65-F5344CB8AC3E}">
        <p14:creationId xmlns:p14="http://schemas.microsoft.com/office/powerpoint/2010/main" val="2806738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64C1FA7-55DF-4F5B-890D-2C843554F616}" type="datetimeFigureOut">
              <a:rPr lang="en-US" smtClean="0"/>
              <a:t>4/14/2023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15103784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C1FA7-55DF-4F5B-890D-2C843554F616}" type="datetimeFigureOut">
              <a:rPr lang="en-US" smtClean="0"/>
              <a:t>4/14/2023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1629723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C1FA7-55DF-4F5B-890D-2C843554F616}" type="datetimeFigureOut">
              <a:rPr lang="en-US" smtClean="0"/>
              <a:t>4/14/2023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34839165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4C1FA7-55DF-4F5B-890D-2C843554F616}" type="datetimeFigureOut">
              <a:rPr lang="en-US" smtClean="0"/>
              <a:t>4/14/2023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DF774D7-0635-4B15-8EB6-DE0592856532}" type="slidenum">
              <a:rPr lang="en-US" smtClean="0"/>
              <a:t>‹#›</a:t>
            </a:fld>
            <a:endParaRPr lang="en-US"/>
          </a:p>
        </p:txBody>
      </p:sp>
    </p:spTree>
    <p:extLst>
      <p:ext uri="{BB962C8B-B14F-4D97-AF65-F5344CB8AC3E}">
        <p14:creationId xmlns:p14="http://schemas.microsoft.com/office/powerpoint/2010/main" val="2357609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theme" Target="../theme/theme2.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slideLayout" Target="../slideLayouts/slideLayout2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13" Type="http://schemas.openxmlformats.org/officeDocument/2006/relationships/slideLayout" Target="../slideLayouts/slideLayout41.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slideLayout" Target="../slideLayouts/slideLayout40.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5" Type="http://schemas.openxmlformats.org/officeDocument/2006/relationships/theme" Target="../theme/theme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0.xml"/><Relationship Id="rId3" Type="http://schemas.openxmlformats.org/officeDocument/2006/relationships/slideLayout" Target="../slideLayouts/slideLayout45.xml"/><Relationship Id="rId7" Type="http://schemas.openxmlformats.org/officeDocument/2006/relationships/slideLayout" Target="../slideLayouts/slideLayout49.xml"/><Relationship Id="rId12" Type="http://schemas.openxmlformats.org/officeDocument/2006/relationships/theme" Target="../theme/theme4.xml"/><Relationship Id="rId2" Type="http://schemas.openxmlformats.org/officeDocument/2006/relationships/slideLayout" Target="../slideLayouts/slideLayout44.xml"/><Relationship Id="rId1" Type="http://schemas.openxmlformats.org/officeDocument/2006/relationships/slideLayout" Target="../slideLayouts/slideLayout43.xml"/><Relationship Id="rId6" Type="http://schemas.openxmlformats.org/officeDocument/2006/relationships/slideLayout" Target="../slideLayouts/slideLayout48.xml"/><Relationship Id="rId11" Type="http://schemas.openxmlformats.org/officeDocument/2006/relationships/slideLayout" Target="../slideLayouts/slideLayout53.xml"/><Relationship Id="rId5" Type="http://schemas.openxmlformats.org/officeDocument/2006/relationships/slideLayout" Target="../slideLayouts/slideLayout47.xml"/><Relationship Id="rId10" Type="http://schemas.openxmlformats.org/officeDocument/2006/relationships/slideLayout" Target="../slideLayouts/slideLayout52.xml"/><Relationship Id="rId4" Type="http://schemas.openxmlformats.org/officeDocument/2006/relationships/slideLayout" Target="../slideLayouts/slideLayout46.xml"/><Relationship Id="rId9" Type="http://schemas.openxmlformats.org/officeDocument/2006/relationships/slideLayout" Target="../slideLayouts/slideLayout5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C1FA7-55DF-4F5B-890D-2C843554F616}" type="datetimeFigureOut">
              <a:rPr lang="en-US" smtClean="0"/>
              <a:t>4/14/2023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774D7-0635-4B15-8EB6-DE0592856532}" type="slidenum">
              <a:rPr lang="en-US" smtClean="0"/>
              <a:t>‹#›</a:t>
            </a:fld>
            <a:endParaRPr lang="en-US"/>
          </a:p>
        </p:txBody>
      </p:sp>
    </p:spTree>
    <p:extLst>
      <p:ext uri="{BB962C8B-B14F-4D97-AF65-F5344CB8AC3E}">
        <p14:creationId xmlns:p14="http://schemas.microsoft.com/office/powerpoint/2010/main" val="334646754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62" r:id="rId8"/>
    <p:sldLayoutId id="2147483661" r:id="rId9"/>
    <p:sldLayoutId id="2147483660" r:id="rId10"/>
    <p:sldLayoutId id="2147483656" r:id="rId11"/>
    <p:sldLayoutId id="2147483657" r:id="rId12"/>
    <p:sldLayoutId id="2147483658" r:id="rId13"/>
    <p:sldLayoutId id="2147483659"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005903"/>
      </p:ext>
    </p:extLst>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675" r:id="rId12"/>
    <p:sldLayoutId id="2147483676" r:id="rId13"/>
    <p:sldLayoutId id="2147483677"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64C1FA7-55DF-4F5B-890D-2C843554F616}" type="datetimeFigureOut">
              <a:rPr lang="en-US" smtClean="0">
                <a:solidFill>
                  <a:prstClr val="black">
                    <a:tint val="75000"/>
                  </a:prstClr>
                </a:solidFill>
              </a:rPr>
              <a:pPr/>
              <a:t>4/14/2023</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F774D7-0635-4B15-8EB6-DE05928565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9167377"/>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fontAlgn="base">
              <a:spcBef>
                <a:spcPct val="0"/>
              </a:spcBef>
              <a:spcAft>
                <a:spcPct val="0"/>
              </a:spcAft>
              <a:defRPr/>
            </a:pPr>
            <a:endParaRPr lang="en-US" altLang="en-US">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atin typeface="Arial" charset="0"/>
              </a:defRPr>
            </a:lvl1pPr>
          </a:lstStyle>
          <a:p>
            <a:pPr fontAlgn="base">
              <a:spcBef>
                <a:spcPct val="0"/>
              </a:spcBef>
              <a:spcAft>
                <a:spcPct val="0"/>
              </a:spcAft>
              <a:defRPr/>
            </a:pPr>
            <a:fld id="{2FD1BABA-9877-49AB-9B8E-04F360C45E53}" type="slidenum">
              <a:rPr lang="en-US" altLang="en-US">
                <a:solidFill>
                  <a:srgbClr val="000000"/>
                </a:solidFill>
              </a:rPr>
              <a:pPr fontAlgn="base">
                <a:spcBef>
                  <a:spcPct val="0"/>
                </a:spcBef>
                <a:spcAft>
                  <a:spcPct val="0"/>
                </a:spcAft>
                <a:defRPr/>
              </a:pPr>
              <a:t>‹#›</a:t>
            </a:fld>
            <a:endParaRPr lang="en-US" altLang="en-US">
              <a:solidFill>
                <a:srgbClr val="000000"/>
              </a:solidFill>
            </a:endParaRPr>
          </a:p>
        </p:txBody>
      </p:sp>
    </p:spTree>
    <p:extLst>
      <p:ext uri="{BB962C8B-B14F-4D97-AF65-F5344CB8AC3E}">
        <p14:creationId xmlns:p14="http://schemas.microsoft.com/office/powerpoint/2010/main" val="322452487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6.jpg"/><Relationship Id="rId5" Type="http://schemas.openxmlformats.org/officeDocument/2006/relationships/image" Target="../media/image15.png"/><Relationship Id="rId4" Type="http://schemas.openxmlformats.org/officeDocument/2006/relationships/image" Target="file:///C:\Program%20Files\Inknoe%20ClassPoint\Images\slide_annotate_without%20result_default.png"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file:///C:\Program%20Files\Inknoe%20ClassPoint\Images\multiple_choice_without%20result_default_cm.png" TargetMode="External"/><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3.png"/><Relationship Id="rId5" Type="http://schemas.openxmlformats.org/officeDocument/2006/relationships/image" Target="../media/image18.gif"/><Relationship Id="rId4" Type="http://schemas.openxmlformats.org/officeDocument/2006/relationships/image" Target="../media/image17.jpg"/></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gif"/><Relationship Id="rId5" Type="http://schemas.openxmlformats.org/officeDocument/2006/relationships/image" Target="../media/image9.jpeg"/><Relationship Id="rId4" Type="http://schemas.openxmlformats.org/officeDocument/2006/relationships/notesSlide" Target="../notesSlides/notesSlide2.xml"/></Relationships>
</file>

<file path=ppt/slides/_rels/slide18.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slideLayout" Target="../slideLayouts/slideLayout7.xml"/><Relationship Id="rId7"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gif"/><Relationship Id="rId5" Type="http://schemas.openxmlformats.org/officeDocument/2006/relationships/image" Target="../media/image17.jpg"/><Relationship Id="rId4" Type="http://schemas.openxmlformats.org/officeDocument/2006/relationships/notesSlide" Target="../notesSlides/notesSlide3.xml"/></Relationships>
</file>

<file path=ppt/slides/_rels/slide19.xml.rels><?xml version="1.0" encoding="UTF-8" standalone="yes"?>
<Relationships xmlns="http://schemas.openxmlformats.org/package/2006/relationships"><Relationship Id="rId8" Type="http://schemas.openxmlformats.org/officeDocument/2006/relationships/image" Target="../media/image16.jpg"/><Relationship Id="rId3" Type="http://schemas.openxmlformats.org/officeDocument/2006/relationships/slideLayout" Target="../slideLayouts/slideLayout7.xml"/><Relationship Id="rId7"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gif"/><Relationship Id="rId5" Type="http://schemas.openxmlformats.org/officeDocument/2006/relationships/image" Target="../media/image9.jpeg"/><Relationship Id="rId4" Type="http://schemas.openxmlformats.org/officeDocument/2006/relationships/notesSlide" Target="../notesSlides/notesSlide4.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7.xml"/><Relationship Id="rId1" Type="http://schemas.openxmlformats.org/officeDocument/2006/relationships/tags" Target="../tags/tag2.xml"/><Relationship Id="rId5" Type="http://schemas.openxmlformats.org/officeDocument/2006/relationships/image" Target="file:///C:\Program%20Files\Inknoe%20ClassPoint\Images\multiple_choice_without%20result_default_cm.png" TargetMode="Externa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8" Type="http://schemas.openxmlformats.org/officeDocument/2006/relationships/image" Target="../media/image20.jpg"/><Relationship Id="rId3" Type="http://schemas.openxmlformats.org/officeDocument/2006/relationships/slideLayout" Target="../slideLayouts/slideLayout7.xml"/><Relationship Id="rId7" Type="http://schemas.openxmlformats.org/officeDocument/2006/relationships/image" Target="../media/image1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18.gif"/><Relationship Id="rId5" Type="http://schemas.openxmlformats.org/officeDocument/2006/relationships/image" Target="../media/image9.jpeg"/><Relationship Id="rId4" Type="http://schemas.openxmlformats.org/officeDocument/2006/relationships/notesSlide" Target="../notesSlides/notesSlide5.xml"/></Relationships>
</file>

<file path=ppt/slides/_rels/slide21.xml.rels><?xml version="1.0" encoding="UTF-8" standalone="yes"?>
<Relationships xmlns="http://schemas.openxmlformats.org/package/2006/relationships"><Relationship Id="rId3" Type="http://schemas.openxmlformats.org/officeDocument/2006/relationships/image" Target="../media/image22.gif"/><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4.gif"/><Relationship Id="rId4" Type="http://schemas.openxmlformats.org/officeDocument/2006/relationships/image" Target="../media/image23.gif"/></Relationships>
</file>

<file path=ppt/slides/_rels/slide3.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jfif"/><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13000" b="-13000"/>
          </a:stretch>
        </a:blipFill>
        <a:effectLst/>
      </p:bgPr>
    </p:bg>
    <p:spTree>
      <p:nvGrpSpPr>
        <p:cNvPr id="1" name=""/>
        <p:cNvGrpSpPr/>
        <p:nvPr/>
      </p:nvGrpSpPr>
      <p:grpSpPr>
        <a:xfrm>
          <a:off x="0" y="0"/>
          <a:ext cx="0" cy="0"/>
          <a:chOff x="0" y="0"/>
          <a:chExt cx="0" cy="0"/>
        </a:xfrm>
      </p:grpSpPr>
      <p:sp>
        <p:nvSpPr>
          <p:cNvPr id="5" name="TextBox 4"/>
          <p:cNvSpPr txBox="1"/>
          <p:nvPr/>
        </p:nvSpPr>
        <p:spPr>
          <a:xfrm>
            <a:off x="3280798" y="962851"/>
            <a:ext cx="2651079" cy="1015663"/>
          </a:xfrm>
          <a:prstGeom prst="rect">
            <a:avLst/>
          </a:prstGeom>
          <a:noFill/>
        </p:spPr>
        <p:txBody>
          <a:bodyPr wrap="square" rtlCol="0">
            <a:spAutoFit/>
          </a:bodyPr>
          <a:lstStyle/>
          <a:p>
            <a:r>
              <a:rPr lang="en-US" sz="6000" b="1" u="sng" dirty="0" err="1">
                <a:latin typeface="Times New Roman" panose="02020603050405020304" pitchFamily="18" charset="0"/>
                <a:cs typeface="Times New Roman" panose="02020603050405020304" pitchFamily="18" charset="0"/>
              </a:rPr>
              <a:t>Toán</a:t>
            </a:r>
            <a:endParaRPr lang="en-US" sz="6000" b="1" u="sng" dirty="0">
              <a:latin typeface="Times New Roman" panose="02020603050405020304" pitchFamily="18" charset="0"/>
              <a:cs typeface="Times New Roman" panose="02020603050405020304" pitchFamily="18" charset="0"/>
            </a:endParaRPr>
          </a:p>
        </p:txBody>
      </p:sp>
      <p:sp>
        <p:nvSpPr>
          <p:cNvPr id="6" name="TextBox 5"/>
          <p:cNvSpPr txBox="1"/>
          <p:nvPr/>
        </p:nvSpPr>
        <p:spPr>
          <a:xfrm>
            <a:off x="1371600" y="2407139"/>
            <a:ext cx="7229475" cy="2554545"/>
          </a:xfrm>
          <a:prstGeom prst="rect">
            <a:avLst/>
          </a:prstGeom>
          <a:noFill/>
        </p:spPr>
        <p:txBody>
          <a:bodyPr wrap="square" rtlCol="0">
            <a:spAutoFit/>
          </a:bodyPr>
          <a:lstStyle/>
          <a:p>
            <a:r>
              <a:rPr lang="en-US" sz="8000" b="1" dirty="0" err="1">
                <a:solidFill>
                  <a:srgbClr val="FF0000"/>
                </a:solidFill>
                <a:latin typeface="Times New Roman" panose="02020603050405020304" pitchFamily="18" charset="0"/>
                <a:cs typeface="Times New Roman" panose="02020603050405020304" pitchFamily="18" charset="0"/>
              </a:rPr>
              <a:t>Thực</a:t>
            </a:r>
            <a:r>
              <a:rPr lang="en-US" sz="8000" b="1" dirty="0">
                <a:solidFill>
                  <a:srgbClr val="FF0000"/>
                </a:solidFill>
                <a:latin typeface="Times New Roman" panose="02020603050405020304" pitchFamily="18" charset="0"/>
                <a:cs typeface="Times New Roman" panose="02020603050405020304" pitchFamily="18" charset="0"/>
              </a:rPr>
              <a:t> </a:t>
            </a:r>
            <a:r>
              <a:rPr lang="en-US" sz="8000" b="1" dirty="0" err="1">
                <a:solidFill>
                  <a:srgbClr val="FF0000"/>
                </a:solidFill>
                <a:latin typeface="Times New Roman" panose="02020603050405020304" pitchFamily="18" charset="0"/>
                <a:cs typeface="Times New Roman" panose="02020603050405020304" pitchFamily="18" charset="0"/>
              </a:rPr>
              <a:t>hành</a:t>
            </a:r>
            <a:endParaRPr lang="en-US" sz="8000" b="1" dirty="0">
              <a:solidFill>
                <a:srgbClr val="FF0000"/>
              </a:solidFill>
              <a:latin typeface="Times New Roman" panose="02020603050405020304" pitchFamily="18" charset="0"/>
              <a:cs typeface="Times New Roman" panose="02020603050405020304" pitchFamily="18" charset="0"/>
            </a:endParaRPr>
          </a:p>
          <a:p>
            <a:r>
              <a:rPr lang="en-US" sz="8000" b="1" dirty="0">
                <a:solidFill>
                  <a:srgbClr val="FF0000"/>
                </a:solidFill>
                <a:latin typeface="Times New Roman" panose="02020603050405020304" pitchFamily="18" charset="0"/>
                <a:cs typeface="Times New Roman" panose="02020603050405020304" pitchFamily="18" charset="0"/>
              </a:rPr>
              <a:t>       </a:t>
            </a:r>
            <a:r>
              <a:rPr lang="en-US" sz="4000" b="1" dirty="0">
                <a:latin typeface="Times New Roman" panose="02020603050405020304" pitchFamily="18" charset="0"/>
                <a:cs typeface="Times New Roman" panose="02020603050405020304" pitchFamily="18" charset="0"/>
              </a:rPr>
              <a:t>(</a:t>
            </a:r>
            <a:r>
              <a:rPr lang="en-US" sz="4000" b="1" dirty="0" err="1">
                <a:latin typeface="Times New Roman" panose="02020603050405020304" pitchFamily="18" charset="0"/>
                <a:cs typeface="Times New Roman" panose="02020603050405020304" pitchFamily="18" charset="0"/>
              </a:rPr>
              <a:t>Tr</a:t>
            </a:r>
            <a:r>
              <a:rPr lang="en-US" sz="4000" b="1" dirty="0">
                <a:latin typeface="Times New Roman" panose="02020603050405020304" pitchFamily="18" charset="0"/>
                <a:cs typeface="Times New Roman" panose="02020603050405020304" pitchFamily="18" charset="0"/>
              </a:rPr>
              <a:t> 58)</a:t>
            </a:r>
          </a:p>
        </p:txBody>
      </p:sp>
    </p:spTree>
    <p:extLst>
      <p:ext uri="{BB962C8B-B14F-4D97-AF65-F5344CB8AC3E}">
        <p14:creationId xmlns:p14="http://schemas.microsoft.com/office/powerpoint/2010/main" val="9245879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Oval 4"/>
          <p:cNvSpPr/>
          <p:nvPr/>
        </p:nvSpPr>
        <p:spPr>
          <a:xfrm>
            <a:off x="9772647" y="1728782"/>
            <a:ext cx="528638" cy="12287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11399044" y="2009770"/>
            <a:ext cx="528638" cy="12287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8529226" y="1395407"/>
            <a:ext cx="528638" cy="12287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6882841" y="1059371"/>
            <a:ext cx="528638" cy="1228725"/>
          </a:xfrm>
          <a:prstGeom prst="ellipse">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19364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ou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up)">
                                      <p:cBhvr>
                                        <p:cTn id="12" dur="500"/>
                                        <p:tgtEl>
                                          <p:spTgt spid="8"/>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par>
                                <p:cTn id="16" presetID="22" presetClass="entr" presetSubtype="1" fill="hold" grpId="0"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500"/>
                                        <p:tgtEl>
                                          <p:spTgt spid="5"/>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1548465" y="2838743"/>
            <a:ext cx="5466048" cy="1323439"/>
          </a:xfrm>
          <a:prstGeom prst="rect">
            <a:avLst/>
          </a:prstGeom>
          <a:noFill/>
        </p:spPr>
        <p:txBody>
          <a:bodyPr wrap="none" lIns="91440" tIns="45720" rIns="91440" bIns="45720">
            <a:spAutoFit/>
          </a:bodyPr>
          <a:lstStyle/>
          <a:p>
            <a:pPr algn="ctr"/>
            <a:r>
              <a:rPr lang="en-US" sz="8000" b="1" dirty="0">
                <a:ln w="0"/>
                <a:solidFill>
                  <a:srgbClr val="FF0000"/>
                </a:solidFill>
                <a:effectLst>
                  <a:reflection blurRad="6350" stA="53000" endA="300" endPos="35500" dir="5400000" sy="-90000" algn="bl" rotWithShape="0"/>
                </a:effectLst>
              </a:rPr>
              <a:t>THỰC HÀNH</a:t>
            </a:r>
          </a:p>
        </p:txBody>
      </p:sp>
    </p:spTree>
    <p:extLst>
      <p:ext uri="{BB962C8B-B14F-4D97-AF65-F5344CB8AC3E}">
        <p14:creationId xmlns:p14="http://schemas.microsoft.com/office/powerpoint/2010/main" val="2844011122"/>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566487" y="420737"/>
            <a:ext cx="8772525" cy="646331"/>
          </a:xfrm>
          <a:prstGeom prst="rect">
            <a:avLst/>
          </a:prstGeom>
          <a:noFill/>
        </p:spPr>
        <p:txBody>
          <a:bodyPr wrap="square" rtlCol="0">
            <a:spAutoFit/>
          </a:bodyPr>
          <a:lstStyle/>
          <a:p>
            <a:r>
              <a:rPr lang="en-US" sz="3600" b="1" dirty="0" err="1"/>
              <a:t>Bài</a:t>
            </a:r>
            <a:r>
              <a:rPr lang="en-US" sz="3600" b="1" dirty="0"/>
              <a:t> 1</a:t>
            </a:r>
            <a:r>
              <a:rPr lang="vi-VN" sz="3600" b="1" dirty="0"/>
              <a:t>. </a:t>
            </a:r>
            <a:r>
              <a:rPr lang="en-US" sz="3600" b="1" dirty="0" err="1"/>
              <a:t>Đo</a:t>
            </a:r>
            <a:r>
              <a:rPr lang="en-US" sz="3600" b="1" dirty="0"/>
              <a:t> </a:t>
            </a:r>
            <a:r>
              <a:rPr lang="en-US" sz="3600" b="1" dirty="0" err="1"/>
              <a:t>độ</a:t>
            </a:r>
            <a:r>
              <a:rPr lang="en-US" sz="3600" b="1" dirty="0"/>
              <a:t> </a:t>
            </a:r>
            <a:r>
              <a:rPr lang="en-US" sz="3600" b="1" dirty="0" err="1"/>
              <a:t>dài</a:t>
            </a:r>
            <a:r>
              <a:rPr lang="en-US" sz="3600" b="1" dirty="0"/>
              <a:t> </a:t>
            </a:r>
            <a:r>
              <a:rPr lang="en-US" sz="3600" b="1" dirty="0" err="1"/>
              <a:t>rồi</a:t>
            </a:r>
            <a:r>
              <a:rPr lang="en-US" sz="3600" b="1" dirty="0"/>
              <a:t> </a:t>
            </a:r>
            <a:r>
              <a:rPr lang="en-US" sz="3600" b="1" dirty="0" err="1"/>
              <a:t>ghi</a:t>
            </a:r>
            <a:r>
              <a:rPr lang="en-US" sz="3600" b="1" dirty="0"/>
              <a:t> </a:t>
            </a:r>
            <a:r>
              <a:rPr lang="en-US" sz="3600" b="1" dirty="0" err="1"/>
              <a:t>kết</a:t>
            </a:r>
            <a:r>
              <a:rPr lang="en-US" sz="3600" b="1" dirty="0"/>
              <a:t> </a:t>
            </a:r>
            <a:r>
              <a:rPr lang="en-US" sz="3600" b="1" dirty="0" err="1"/>
              <a:t>quả</a:t>
            </a:r>
            <a:r>
              <a:rPr lang="en-US" sz="3600" b="1" dirty="0"/>
              <a:t> </a:t>
            </a:r>
            <a:r>
              <a:rPr lang="en-US" sz="3600" b="1" dirty="0" err="1"/>
              <a:t>vào</a:t>
            </a:r>
            <a:r>
              <a:rPr lang="en-US" sz="3600" b="1" dirty="0"/>
              <a:t> ô </a:t>
            </a:r>
            <a:r>
              <a:rPr lang="en-US" sz="3600" b="1" dirty="0" err="1"/>
              <a:t>trống</a:t>
            </a:r>
            <a:r>
              <a:rPr lang="en-US" sz="3600" b="1" dirty="0"/>
              <a:t>:</a:t>
            </a:r>
          </a:p>
        </p:txBody>
      </p:sp>
      <p:graphicFrame>
        <p:nvGraphicFramePr>
          <p:cNvPr id="5" name="Table 4"/>
          <p:cNvGraphicFramePr>
            <a:graphicFrameLocks noGrp="1"/>
          </p:cNvGraphicFramePr>
          <p:nvPr>
            <p:extLst>
              <p:ext uri="{D42A27DB-BD31-4B8C-83A1-F6EECF244321}">
                <p14:modId xmlns:p14="http://schemas.microsoft.com/office/powerpoint/2010/main" val="3597625629"/>
              </p:ext>
            </p:extLst>
          </p:nvPr>
        </p:nvGraphicFramePr>
        <p:xfrm>
          <a:off x="220659" y="1462614"/>
          <a:ext cx="11750681" cy="2254068"/>
        </p:xfrm>
        <a:graphic>
          <a:graphicData uri="http://schemas.openxmlformats.org/drawingml/2006/table">
            <a:tbl>
              <a:tblPr firstRow="1" bandRow="1">
                <a:tableStyleId>{5940675A-B579-460E-94D1-54222C63F5DA}</a:tableStyleId>
              </a:tblPr>
              <a:tblGrid>
                <a:gridCol w="4529132">
                  <a:extLst>
                    <a:ext uri="{9D8B030D-6E8A-4147-A177-3AD203B41FA5}">
                      <a16:colId xmlns:a16="http://schemas.microsoft.com/office/drawing/2014/main" val="20000"/>
                    </a:ext>
                  </a:extLst>
                </a:gridCol>
                <a:gridCol w="3814762">
                  <a:extLst>
                    <a:ext uri="{9D8B030D-6E8A-4147-A177-3AD203B41FA5}">
                      <a16:colId xmlns:a16="http://schemas.microsoft.com/office/drawing/2014/main" val="20001"/>
                    </a:ext>
                  </a:extLst>
                </a:gridCol>
                <a:gridCol w="3406787">
                  <a:extLst>
                    <a:ext uri="{9D8B030D-6E8A-4147-A177-3AD203B41FA5}">
                      <a16:colId xmlns:a16="http://schemas.microsoft.com/office/drawing/2014/main" val="20002"/>
                    </a:ext>
                  </a:extLst>
                </a:gridCol>
              </a:tblGrid>
              <a:tr h="718158">
                <a:tc>
                  <a:txBody>
                    <a:bodyPr/>
                    <a:lstStyle/>
                    <a:p>
                      <a:pPr algn="ctr"/>
                      <a:r>
                        <a:rPr lang="en-US" sz="3000" b="1" dirty="0" err="1">
                          <a:latin typeface="Times New Roman" panose="02020603050405020304" pitchFamily="18" charset="0"/>
                          <a:cs typeface="Times New Roman" panose="02020603050405020304" pitchFamily="18" charset="0"/>
                        </a:rPr>
                        <a:t>Chiều</a:t>
                      </a:r>
                      <a:r>
                        <a:rPr lang="en-US" sz="3000" b="1" baseline="0" dirty="0">
                          <a:latin typeface="Times New Roman" panose="02020603050405020304" pitchFamily="18" charset="0"/>
                          <a:cs typeface="Times New Roman" panose="02020603050405020304" pitchFamily="18" charset="0"/>
                        </a:rPr>
                        <a:t> </a:t>
                      </a:r>
                      <a:r>
                        <a:rPr lang="en-US" sz="3000" b="1" baseline="0" dirty="0" err="1">
                          <a:latin typeface="Times New Roman" panose="02020603050405020304" pitchFamily="18" charset="0"/>
                          <a:cs typeface="Times New Roman" panose="02020603050405020304" pitchFamily="18" charset="0"/>
                        </a:rPr>
                        <a:t>dài</a:t>
                      </a:r>
                      <a:r>
                        <a:rPr lang="en-US" sz="3000" b="1" baseline="0" dirty="0">
                          <a:latin typeface="Times New Roman" panose="02020603050405020304" pitchFamily="18" charset="0"/>
                          <a:cs typeface="Times New Roman" panose="02020603050405020304" pitchFamily="18" charset="0"/>
                        </a:rPr>
                        <a:t> </a:t>
                      </a:r>
                      <a:r>
                        <a:rPr lang="vi-VN" sz="3000" b="1" baseline="0" dirty="0">
                          <a:latin typeface="Times New Roman" panose="02020603050405020304" pitchFamily="18" charset="0"/>
                          <a:cs typeface="Times New Roman" panose="02020603050405020304" pitchFamily="18" charset="0"/>
                        </a:rPr>
                        <a:t>bàn học</a:t>
                      </a:r>
                      <a:endParaRPr lang="en-US" sz="3000" b="1" dirty="0">
                        <a:latin typeface="Times New Roman" panose="02020603050405020304" pitchFamily="18" charset="0"/>
                        <a:cs typeface="Times New Roman" panose="02020603050405020304" pitchFamily="18" charset="0"/>
                      </a:endParaRPr>
                    </a:p>
                  </a:txBody>
                  <a:tcPr/>
                </a:tc>
                <a:tc>
                  <a:txBody>
                    <a:bodyPr/>
                    <a:lstStyle/>
                    <a:p>
                      <a:pPr algn="ctr"/>
                      <a:r>
                        <a:rPr lang="en-US" sz="3000" b="1" dirty="0" err="1">
                          <a:latin typeface="Times New Roman" panose="02020603050405020304" pitchFamily="18" charset="0"/>
                          <a:cs typeface="Times New Roman" panose="02020603050405020304" pitchFamily="18" charset="0"/>
                        </a:rPr>
                        <a:t>Chiều</a:t>
                      </a:r>
                      <a:r>
                        <a:rPr lang="en-US" sz="3000" b="1" baseline="0" dirty="0">
                          <a:latin typeface="Times New Roman" panose="02020603050405020304" pitchFamily="18" charset="0"/>
                          <a:cs typeface="Times New Roman" panose="02020603050405020304" pitchFamily="18" charset="0"/>
                        </a:rPr>
                        <a:t> </a:t>
                      </a:r>
                      <a:r>
                        <a:rPr lang="en-US" sz="3000" b="1" baseline="0" dirty="0" err="1">
                          <a:latin typeface="Times New Roman" panose="02020603050405020304" pitchFamily="18" charset="0"/>
                          <a:cs typeface="Times New Roman" panose="02020603050405020304" pitchFamily="18" charset="0"/>
                        </a:rPr>
                        <a:t>rộng</a:t>
                      </a:r>
                      <a:r>
                        <a:rPr lang="en-US" sz="3000" b="1" baseline="0" dirty="0">
                          <a:latin typeface="Times New Roman" panose="02020603050405020304" pitchFamily="18" charset="0"/>
                          <a:cs typeface="Times New Roman" panose="02020603050405020304" pitchFamily="18" charset="0"/>
                        </a:rPr>
                        <a:t> </a:t>
                      </a:r>
                      <a:r>
                        <a:rPr lang="vi-VN" sz="3000" b="1" baseline="0" dirty="0">
                          <a:latin typeface="Times New Roman" panose="02020603050405020304" pitchFamily="18" charset="0"/>
                          <a:cs typeface="Times New Roman" panose="02020603050405020304" pitchFamily="18" charset="0"/>
                        </a:rPr>
                        <a:t>quyển sách toán</a:t>
                      </a:r>
                      <a:endParaRPr lang="en-US" sz="3000" b="1" dirty="0">
                        <a:latin typeface="Times New Roman" panose="02020603050405020304" pitchFamily="18" charset="0"/>
                        <a:cs typeface="Times New Roman" panose="02020603050405020304" pitchFamily="18" charset="0"/>
                      </a:endParaRPr>
                    </a:p>
                  </a:txBody>
                  <a:tcPr/>
                </a:tc>
                <a:tc>
                  <a:txBody>
                    <a:bodyPr/>
                    <a:lstStyle/>
                    <a:p>
                      <a:pPr algn="ctr"/>
                      <a:r>
                        <a:rPr lang="en-US" sz="3000" b="1" dirty="0" err="1">
                          <a:latin typeface="Times New Roman" panose="02020603050405020304" pitchFamily="18" charset="0"/>
                          <a:cs typeface="Times New Roman" panose="02020603050405020304" pitchFamily="18" charset="0"/>
                        </a:rPr>
                        <a:t>Chiều</a:t>
                      </a:r>
                      <a:r>
                        <a:rPr lang="en-US" sz="3000" b="1" baseline="0" dirty="0">
                          <a:latin typeface="Times New Roman" panose="02020603050405020304" pitchFamily="18" charset="0"/>
                          <a:cs typeface="Times New Roman" panose="02020603050405020304" pitchFamily="18" charset="0"/>
                        </a:rPr>
                        <a:t> </a:t>
                      </a:r>
                      <a:r>
                        <a:rPr lang="en-US" sz="3000" b="1" baseline="0" dirty="0" err="1">
                          <a:latin typeface="Times New Roman" panose="02020603050405020304" pitchFamily="18" charset="0"/>
                          <a:cs typeface="Times New Roman" panose="02020603050405020304" pitchFamily="18" charset="0"/>
                        </a:rPr>
                        <a:t>dài</a:t>
                      </a:r>
                      <a:r>
                        <a:rPr lang="en-US" sz="3000" b="1" baseline="0" dirty="0">
                          <a:latin typeface="Times New Roman" panose="02020603050405020304" pitchFamily="18" charset="0"/>
                          <a:cs typeface="Times New Roman" panose="02020603050405020304" pitchFamily="18" charset="0"/>
                        </a:rPr>
                        <a:t> </a:t>
                      </a:r>
                      <a:r>
                        <a:rPr lang="vi-VN" sz="3000" b="1" baseline="0" dirty="0">
                          <a:latin typeface="Times New Roman" panose="02020603050405020304" pitchFamily="18" charset="0"/>
                          <a:cs typeface="Times New Roman" panose="02020603050405020304" pitchFamily="18" charset="0"/>
                        </a:rPr>
                        <a:t>quyển sách toán</a:t>
                      </a:r>
                      <a:endParaRPr lang="en-US" sz="3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1248228">
                <a:tc>
                  <a:txBody>
                    <a:bodyPr/>
                    <a:lstStyle/>
                    <a:p>
                      <a:endParaRPr lang="en-US" sz="300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pic>
        <p:nvPicPr>
          <p:cNvPr id="4" name="btnInknoeActivity">
            <a:extLst>
              <a:ext uri="{FF2B5EF4-FFF2-40B4-BE49-F238E27FC236}">
                <a16:creationId xmlns:a16="http://schemas.microsoft.com/office/drawing/2014/main" id="{CF0AD56B-00F5-49B6-8D33-76300CD30A05}"/>
              </a:ext>
            </a:extLst>
          </p:cNvPr>
          <p:cNvPicPr>
            <a:picLocks noChangeAspect="1"/>
          </p:cNvPicPr>
          <p:nvPr>
            <p:custDataLst>
              <p:tags r:id="rId1"/>
            </p:custDataLst>
          </p:nvPr>
        </p:nvPicPr>
        <p:blipFill>
          <a:blip r:embed="rId3" r:link="rId4" cstate="print">
            <a:extLst>
              <a:ext uri="{28A0092B-C50C-407E-A947-70E740481C1C}">
                <a14:useLocalDpi xmlns:a14="http://schemas.microsoft.com/office/drawing/2010/main" val="0"/>
              </a:ext>
            </a:extLst>
          </a:blip>
          <a:stretch>
            <a:fillRect/>
          </a:stretch>
        </p:blipFill>
        <p:spPr>
          <a:xfrm>
            <a:off x="5345109" y="6186784"/>
            <a:ext cx="2219546" cy="571500"/>
          </a:xfrm>
          <a:prstGeom prst="rect">
            <a:avLst/>
          </a:prstGeom>
        </p:spPr>
      </p:pic>
      <p:pic>
        <p:nvPicPr>
          <p:cNvPr id="7" name="Picture 6">
            <a:extLst>
              <a:ext uri="{FF2B5EF4-FFF2-40B4-BE49-F238E27FC236}">
                <a16:creationId xmlns:a16="http://schemas.microsoft.com/office/drawing/2014/main" id="{E8227FBC-AE32-4D5A-8E5C-982FD56BAA1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261270" y="4546552"/>
            <a:ext cx="1633870" cy="2176461"/>
          </a:xfrm>
          <a:prstGeom prst="rect">
            <a:avLst/>
          </a:prstGeom>
        </p:spPr>
      </p:pic>
      <p:pic>
        <p:nvPicPr>
          <p:cNvPr id="11" name="Picture 10">
            <a:extLst>
              <a:ext uri="{FF2B5EF4-FFF2-40B4-BE49-F238E27FC236}">
                <a16:creationId xmlns:a16="http://schemas.microsoft.com/office/drawing/2014/main" id="{7EBBC38E-8D94-48A1-BD64-44DE562AC837}"/>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20659" y="4029630"/>
            <a:ext cx="2107660" cy="2646056"/>
          </a:xfrm>
          <a:prstGeom prst="rect">
            <a:avLst/>
          </a:prstGeom>
        </p:spPr>
      </p:pic>
    </p:spTree>
    <p:extLst>
      <p:ext uri="{BB962C8B-B14F-4D97-AF65-F5344CB8AC3E}">
        <p14:creationId xmlns:p14="http://schemas.microsoft.com/office/powerpoint/2010/main" val="2186377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487" y="420737"/>
            <a:ext cx="8772525" cy="646331"/>
          </a:xfrm>
          <a:prstGeom prst="rect">
            <a:avLst/>
          </a:prstGeom>
          <a:noFill/>
        </p:spPr>
        <p:txBody>
          <a:bodyPr wrap="square" rtlCol="0">
            <a:spAutoFit/>
          </a:bodyPr>
          <a:lstStyle/>
          <a:p>
            <a:r>
              <a:rPr lang="en-US" sz="3600" b="1" dirty="0" err="1"/>
              <a:t>Bài</a:t>
            </a:r>
            <a:r>
              <a:rPr lang="en-US" sz="3600" b="1" dirty="0"/>
              <a:t> 1</a:t>
            </a:r>
            <a:r>
              <a:rPr lang="vi-VN" sz="3600" b="1" dirty="0"/>
              <a:t>. </a:t>
            </a:r>
            <a:r>
              <a:rPr lang="en-US" sz="3600" b="1" dirty="0" err="1"/>
              <a:t>Đo</a:t>
            </a:r>
            <a:r>
              <a:rPr lang="en-US" sz="3600" b="1" dirty="0"/>
              <a:t> </a:t>
            </a:r>
            <a:r>
              <a:rPr lang="en-US" sz="3600" b="1" dirty="0" err="1"/>
              <a:t>độ</a:t>
            </a:r>
            <a:r>
              <a:rPr lang="en-US" sz="3600" b="1" dirty="0"/>
              <a:t> </a:t>
            </a:r>
            <a:r>
              <a:rPr lang="en-US" sz="3600" b="1" dirty="0" err="1"/>
              <a:t>dài</a:t>
            </a:r>
            <a:r>
              <a:rPr lang="en-US" sz="3600" b="1" dirty="0"/>
              <a:t> </a:t>
            </a:r>
            <a:r>
              <a:rPr lang="en-US" sz="3600" b="1" dirty="0" err="1"/>
              <a:t>rồi</a:t>
            </a:r>
            <a:r>
              <a:rPr lang="en-US" sz="3600" b="1" dirty="0"/>
              <a:t> </a:t>
            </a:r>
            <a:r>
              <a:rPr lang="en-US" sz="3600" b="1" dirty="0" err="1"/>
              <a:t>ghi</a:t>
            </a:r>
            <a:r>
              <a:rPr lang="en-US" sz="3600" b="1" dirty="0"/>
              <a:t> </a:t>
            </a:r>
            <a:r>
              <a:rPr lang="en-US" sz="3600" b="1" dirty="0" err="1"/>
              <a:t>kết</a:t>
            </a:r>
            <a:r>
              <a:rPr lang="en-US" sz="3600" b="1" dirty="0"/>
              <a:t> </a:t>
            </a:r>
            <a:r>
              <a:rPr lang="en-US" sz="3600" b="1" dirty="0" err="1"/>
              <a:t>quả</a:t>
            </a:r>
            <a:r>
              <a:rPr lang="en-US" sz="3600" b="1" dirty="0"/>
              <a:t> </a:t>
            </a:r>
            <a:r>
              <a:rPr lang="en-US" sz="3600" b="1" dirty="0" err="1"/>
              <a:t>vào</a:t>
            </a:r>
            <a:r>
              <a:rPr lang="en-US" sz="3600" b="1" dirty="0"/>
              <a:t> ô </a:t>
            </a:r>
            <a:r>
              <a:rPr lang="en-US" sz="3600" b="1" dirty="0" err="1"/>
              <a:t>trống</a:t>
            </a:r>
            <a:r>
              <a:rPr lang="en-US" sz="3600" b="1" dirty="0"/>
              <a:t>:</a:t>
            </a:r>
          </a:p>
        </p:txBody>
      </p:sp>
      <p:graphicFrame>
        <p:nvGraphicFramePr>
          <p:cNvPr id="5" name="Table 4"/>
          <p:cNvGraphicFramePr>
            <a:graphicFrameLocks noGrp="1"/>
          </p:cNvGraphicFramePr>
          <p:nvPr/>
        </p:nvGraphicFramePr>
        <p:xfrm>
          <a:off x="220659" y="1462614"/>
          <a:ext cx="11750681" cy="2254068"/>
        </p:xfrm>
        <a:graphic>
          <a:graphicData uri="http://schemas.openxmlformats.org/drawingml/2006/table">
            <a:tbl>
              <a:tblPr firstRow="1" bandRow="1">
                <a:tableStyleId>{5940675A-B579-460E-94D1-54222C63F5DA}</a:tableStyleId>
              </a:tblPr>
              <a:tblGrid>
                <a:gridCol w="4529132">
                  <a:extLst>
                    <a:ext uri="{9D8B030D-6E8A-4147-A177-3AD203B41FA5}">
                      <a16:colId xmlns:a16="http://schemas.microsoft.com/office/drawing/2014/main" val="20000"/>
                    </a:ext>
                  </a:extLst>
                </a:gridCol>
                <a:gridCol w="3814762">
                  <a:extLst>
                    <a:ext uri="{9D8B030D-6E8A-4147-A177-3AD203B41FA5}">
                      <a16:colId xmlns:a16="http://schemas.microsoft.com/office/drawing/2014/main" val="20001"/>
                    </a:ext>
                  </a:extLst>
                </a:gridCol>
                <a:gridCol w="3406787">
                  <a:extLst>
                    <a:ext uri="{9D8B030D-6E8A-4147-A177-3AD203B41FA5}">
                      <a16:colId xmlns:a16="http://schemas.microsoft.com/office/drawing/2014/main" val="20002"/>
                    </a:ext>
                  </a:extLst>
                </a:gridCol>
              </a:tblGrid>
              <a:tr h="718158">
                <a:tc>
                  <a:txBody>
                    <a:bodyPr/>
                    <a:lstStyle/>
                    <a:p>
                      <a:pPr algn="ctr"/>
                      <a:r>
                        <a:rPr lang="en-US" sz="3000" b="1" dirty="0" err="1">
                          <a:latin typeface="Times New Roman" panose="02020603050405020304" pitchFamily="18" charset="0"/>
                          <a:cs typeface="Times New Roman" panose="02020603050405020304" pitchFamily="18" charset="0"/>
                        </a:rPr>
                        <a:t>Chiều</a:t>
                      </a:r>
                      <a:r>
                        <a:rPr lang="en-US" sz="3000" b="1" baseline="0" dirty="0">
                          <a:latin typeface="Times New Roman" panose="02020603050405020304" pitchFamily="18" charset="0"/>
                          <a:cs typeface="Times New Roman" panose="02020603050405020304" pitchFamily="18" charset="0"/>
                        </a:rPr>
                        <a:t> </a:t>
                      </a:r>
                      <a:r>
                        <a:rPr lang="en-US" sz="3000" b="1" baseline="0" dirty="0" err="1">
                          <a:latin typeface="Times New Roman" panose="02020603050405020304" pitchFamily="18" charset="0"/>
                          <a:cs typeface="Times New Roman" panose="02020603050405020304" pitchFamily="18" charset="0"/>
                        </a:rPr>
                        <a:t>dài</a:t>
                      </a:r>
                      <a:r>
                        <a:rPr lang="en-US" sz="3000" b="1" baseline="0" dirty="0">
                          <a:latin typeface="Times New Roman" panose="02020603050405020304" pitchFamily="18" charset="0"/>
                          <a:cs typeface="Times New Roman" panose="02020603050405020304" pitchFamily="18" charset="0"/>
                        </a:rPr>
                        <a:t> </a:t>
                      </a:r>
                      <a:r>
                        <a:rPr lang="vi-VN" sz="3000" b="1" baseline="0" dirty="0">
                          <a:latin typeface="Times New Roman" panose="02020603050405020304" pitchFamily="18" charset="0"/>
                          <a:cs typeface="Times New Roman" panose="02020603050405020304" pitchFamily="18" charset="0"/>
                        </a:rPr>
                        <a:t>bàn học</a:t>
                      </a:r>
                      <a:endParaRPr lang="en-US" sz="3000" b="1" dirty="0">
                        <a:latin typeface="Times New Roman" panose="02020603050405020304" pitchFamily="18" charset="0"/>
                        <a:cs typeface="Times New Roman" panose="02020603050405020304" pitchFamily="18" charset="0"/>
                      </a:endParaRPr>
                    </a:p>
                  </a:txBody>
                  <a:tcPr/>
                </a:tc>
                <a:tc>
                  <a:txBody>
                    <a:bodyPr/>
                    <a:lstStyle/>
                    <a:p>
                      <a:pPr algn="ctr"/>
                      <a:r>
                        <a:rPr lang="en-US" sz="3000" b="1" dirty="0" err="1">
                          <a:latin typeface="Times New Roman" panose="02020603050405020304" pitchFamily="18" charset="0"/>
                          <a:cs typeface="Times New Roman" panose="02020603050405020304" pitchFamily="18" charset="0"/>
                        </a:rPr>
                        <a:t>Chiều</a:t>
                      </a:r>
                      <a:r>
                        <a:rPr lang="en-US" sz="3000" b="1" baseline="0" dirty="0">
                          <a:latin typeface="Times New Roman" panose="02020603050405020304" pitchFamily="18" charset="0"/>
                          <a:cs typeface="Times New Roman" panose="02020603050405020304" pitchFamily="18" charset="0"/>
                        </a:rPr>
                        <a:t> </a:t>
                      </a:r>
                      <a:r>
                        <a:rPr lang="en-US" sz="3000" b="1" baseline="0" dirty="0" err="1">
                          <a:latin typeface="Times New Roman" panose="02020603050405020304" pitchFamily="18" charset="0"/>
                          <a:cs typeface="Times New Roman" panose="02020603050405020304" pitchFamily="18" charset="0"/>
                        </a:rPr>
                        <a:t>rộng</a:t>
                      </a:r>
                      <a:r>
                        <a:rPr lang="en-US" sz="3000" b="1" baseline="0" dirty="0">
                          <a:latin typeface="Times New Roman" panose="02020603050405020304" pitchFamily="18" charset="0"/>
                          <a:cs typeface="Times New Roman" panose="02020603050405020304" pitchFamily="18" charset="0"/>
                        </a:rPr>
                        <a:t> </a:t>
                      </a:r>
                      <a:r>
                        <a:rPr lang="vi-VN" sz="3000" b="1" baseline="0" dirty="0">
                          <a:latin typeface="Times New Roman" panose="02020603050405020304" pitchFamily="18" charset="0"/>
                          <a:cs typeface="Times New Roman" panose="02020603050405020304" pitchFamily="18" charset="0"/>
                        </a:rPr>
                        <a:t>quyển sách toán</a:t>
                      </a:r>
                      <a:endParaRPr lang="en-US" sz="3000" b="1" dirty="0">
                        <a:latin typeface="Times New Roman" panose="02020603050405020304" pitchFamily="18" charset="0"/>
                        <a:cs typeface="Times New Roman" panose="02020603050405020304" pitchFamily="18" charset="0"/>
                      </a:endParaRPr>
                    </a:p>
                  </a:txBody>
                  <a:tcPr/>
                </a:tc>
                <a:tc>
                  <a:txBody>
                    <a:bodyPr/>
                    <a:lstStyle/>
                    <a:p>
                      <a:pPr algn="ctr"/>
                      <a:r>
                        <a:rPr lang="en-US" sz="3000" b="1" dirty="0" err="1">
                          <a:latin typeface="Times New Roman" panose="02020603050405020304" pitchFamily="18" charset="0"/>
                          <a:cs typeface="Times New Roman" panose="02020603050405020304" pitchFamily="18" charset="0"/>
                        </a:rPr>
                        <a:t>Chiều</a:t>
                      </a:r>
                      <a:r>
                        <a:rPr lang="en-US" sz="3000" b="1" baseline="0" dirty="0">
                          <a:latin typeface="Times New Roman" panose="02020603050405020304" pitchFamily="18" charset="0"/>
                          <a:cs typeface="Times New Roman" panose="02020603050405020304" pitchFamily="18" charset="0"/>
                        </a:rPr>
                        <a:t> </a:t>
                      </a:r>
                      <a:r>
                        <a:rPr lang="en-US" sz="3000" b="1" baseline="0" dirty="0" err="1">
                          <a:latin typeface="Times New Roman" panose="02020603050405020304" pitchFamily="18" charset="0"/>
                          <a:cs typeface="Times New Roman" panose="02020603050405020304" pitchFamily="18" charset="0"/>
                        </a:rPr>
                        <a:t>dài</a:t>
                      </a:r>
                      <a:r>
                        <a:rPr lang="en-US" sz="3000" b="1" baseline="0" dirty="0">
                          <a:latin typeface="Times New Roman" panose="02020603050405020304" pitchFamily="18" charset="0"/>
                          <a:cs typeface="Times New Roman" panose="02020603050405020304" pitchFamily="18" charset="0"/>
                        </a:rPr>
                        <a:t> </a:t>
                      </a:r>
                      <a:r>
                        <a:rPr lang="vi-VN" sz="3000" b="1" baseline="0" dirty="0">
                          <a:latin typeface="Times New Roman" panose="02020603050405020304" pitchFamily="18" charset="0"/>
                          <a:cs typeface="Times New Roman" panose="02020603050405020304" pitchFamily="18" charset="0"/>
                        </a:rPr>
                        <a:t>quyển sách toán</a:t>
                      </a:r>
                      <a:endParaRPr lang="en-US" sz="3000" b="1" dirty="0">
                        <a:latin typeface="Times New Roman" panose="02020603050405020304" pitchFamily="18" charset="0"/>
                        <a:cs typeface="Times New Roman" panose="02020603050405020304" pitchFamily="18" charset="0"/>
                      </a:endParaRPr>
                    </a:p>
                  </a:txBody>
                  <a:tcPr/>
                </a:tc>
                <a:extLst>
                  <a:ext uri="{0D108BD9-81ED-4DB2-BD59-A6C34878D82A}">
                    <a16:rowId xmlns:a16="http://schemas.microsoft.com/office/drawing/2014/main" val="10000"/>
                  </a:ext>
                </a:extLst>
              </a:tr>
              <a:tr h="1248228">
                <a:tc>
                  <a:txBody>
                    <a:bodyPr/>
                    <a:lstStyle/>
                    <a:p>
                      <a:endParaRPr lang="en-US" sz="3000"/>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0001"/>
                  </a:ext>
                </a:extLst>
              </a:tr>
            </a:tbl>
          </a:graphicData>
        </a:graphic>
      </p:graphicFrame>
      <p:pic>
        <p:nvPicPr>
          <p:cNvPr id="7" name="Picture 6">
            <a:extLst>
              <a:ext uri="{FF2B5EF4-FFF2-40B4-BE49-F238E27FC236}">
                <a16:creationId xmlns:a16="http://schemas.microsoft.com/office/drawing/2014/main" id="{E8227FBC-AE32-4D5A-8E5C-982FD56BAA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61270" y="4546552"/>
            <a:ext cx="1633870" cy="2176461"/>
          </a:xfrm>
          <a:prstGeom prst="rect">
            <a:avLst/>
          </a:prstGeom>
        </p:spPr>
      </p:pic>
      <p:pic>
        <p:nvPicPr>
          <p:cNvPr id="11" name="Picture 10">
            <a:extLst>
              <a:ext uri="{FF2B5EF4-FFF2-40B4-BE49-F238E27FC236}">
                <a16:creationId xmlns:a16="http://schemas.microsoft.com/office/drawing/2014/main" id="{7EBBC38E-8D94-48A1-BD64-44DE562AC8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659" y="4029630"/>
            <a:ext cx="2107660" cy="2646056"/>
          </a:xfrm>
          <a:prstGeom prst="rect">
            <a:avLst/>
          </a:prstGeom>
        </p:spPr>
      </p:pic>
      <p:sp>
        <p:nvSpPr>
          <p:cNvPr id="3" name="TextBox 2">
            <a:extLst>
              <a:ext uri="{FF2B5EF4-FFF2-40B4-BE49-F238E27FC236}">
                <a16:creationId xmlns:a16="http://schemas.microsoft.com/office/drawing/2014/main" id="{F5868A14-9EB2-4BCA-84ED-7E578884E5B9}"/>
              </a:ext>
            </a:extLst>
          </p:cNvPr>
          <p:cNvSpPr txBox="1"/>
          <p:nvPr/>
        </p:nvSpPr>
        <p:spPr>
          <a:xfrm>
            <a:off x="1549145" y="2732091"/>
            <a:ext cx="1956055" cy="707886"/>
          </a:xfrm>
          <a:prstGeom prst="rect">
            <a:avLst/>
          </a:prstGeom>
          <a:noFill/>
        </p:spPr>
        <p:txBody>
          <a:bodyPr wrap="square" rtlCol="0">
            <a:spAutoFit/>
          </a:bodyPr>
          <a:lstStyle/>
          <a:p>
            <a:r>
              <a:rPr lang="vi-VN" sz="4000" dirty="0">
                <a:solidFill>
                  <a:srgbClr val="FF0000"/>
                </a:solidFill>
              </a:rPr>
              <a:t>120cm</a:t>
            </a:r>
            <a:endParaRPr lang="en-US" sz="4000" dirty="0">
              <a:solidFill>
                <a:srgbClr val="FF0000"/>
              </a:solidFill>
            </a:endParaRPr>
          </a:p>
        </p:txBody>
      </p:sp>
      <p:sp>
        <p:nvSpPr>
          <p:cNvPr id="8" name="TextBox 7">
            <a:extLst>
              <a:ext uri="{FF2B5EF4-FFF2-40B4-BE49-F238E27FC236}">
                <a16:creationId xmlns:a16="http://schemas.microsoft.com/office/drawing/2014/main" id="{616067CE-3C57-44F1-AF5D-52B2FB4F514D}"/>
              </a:ext>
            </a:extLst>
          </p:cNvPr>
          <p:cNvSpPr txBox="1"/>
          <p:nvPr/>
        </p:nvSpPr>
        <p:spPr>
          <a:xfrm>
            <a:off x="9427080" y="2811327"/>
            <a:ext cx="1668379" cy="707886"/>
          </a:xfrm>
          <a:prstGeom prst="rect">
            <a:avLst/>
          </a:prstGeom>
          <a:noFill/>
        </p:spPr>
        <p:txBody>
          <a:bodyPr wrap="square" rtlCol="0">
            <a:spAutoFit/>
          </a:bodyPr>
          <a:lstStyle/>
          <a:p>
            <a:r>
              <a:rPr lang="vi-VN" sz="4000" dirty="0">
                <a:solidFill>
                  <a:srgbClr val="FF0000"/>
                </a:solidFill>
              </a:rPr>
              <a:t>27cm</a:t>
            </a:r>
            <a:endParaRPr lang="en-US" sz="4000" dirty="0">
              <a:solidFill>
                <a:srgbClr val="FF0000"/>
              </a:solidFill>
            </a:endParaRPr>
          </a:p>
        </p:txBody>
      </p:sp>
      <p:sp>
        <p:nvSpPr>
          <p:cNvPr id="9" name="TextBox 8">
            <a:extLst>
              <a:ext uri="{FF2B5EF4-FFF2-40B4-BE49-F238E27FC236}">
                <a16:creationId xmlns:a16="http://schemas.microsoft.com/office/drawing/2014/main" id="{41EFF4E1-7A6E-4F44-8F97-EE58F48F46F0}"/>
              </a:ext>
            </a:extLst>
          </p:cNvPr>
          <p:cNvSpPr txBox="1"/>
          <p:nvPr/>
        </p:nvSpPr>
        <p:spPr>
          <a:xfrm>
            <a:off x="6021302" y="2811327"/>
            <a:ext cx="1668379" cy="707886"/>
          </a:xfrm>
          <a:prstGeom prst="rect">
            <a:avLst/>
          </a:prstGeom>
          <a:noFill/>
        </p:spPr>
        <p:txBody>
          <a:bodyPr wrap="square" rtlCol="0">
            <a:spAutoFit/>
          </a:bodyPr>
          <a:lstStyle/>
          <a:p>
            <a:r>
              <a:rPr lang="vi-VN" sz="4000" dirty="0">
                <a:solidFill>
                  <a:srgbClr val="FF0000"/>
                </a:solidFill>
              </a:rPr>
              <a:t>19cm</a:t>
            </a:r>
            <a:endParaRPr lang="en-US" sz="4000" dirty="0">
              <a:solidFill>
                <a:srgbClr val="FF0000"/>
              </a:solidFill>
            </a:endParaRPr>
          </a:p>
        </p:txBody>
      </p:sp>
    </p:spTree>
    <p:extLst>
      <p:ext uri="{BB962C8B-B14F-4D97-AF65-F5344CB8AC3E}">
        <p14:creationId xmlns:p14="http://schemas.microsoft.com/office/powerpoint/2010/main" val="1465902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485775" y="458704"/>
            <a:ext cx="11087100" cy="2862322"/>
          </a:xfrm>
          <a:prstGeom prst="rect">
            <a:avLst/>
          </a:prstGeom>
          <a:noFill/>
        </p:spPr>
        <p:txBody>
          <a:bodyPr wrap="square" rtlCol="0">
            <a:spAutoFit/>
          </a:bodyPr>
          <a:lstStyle/>
          <a:p>
            <a:pPr algn="just"/>
            <a:r>
              <a:rPr lang="en-US" sz="3600" b="1" dirty="0" err="1">
                <a:latin typeface="Times New Roman" panose="02020603050405020304" pitchFamily="18" charset="0"/>
                <a:cs typeface="Times New Roman" panose="02020603050405020304" pitchFamily="18" charset="0"/>
              </a:rPr>
              <a:t>Bài</a:t>
            </a:r>
            <a:r>
              <a:rPr lang="en-US" sz="3600" b="1" dirty="0">
                <a:latin typeface="Times New Roman" panose="02020603050405020304" pitchFamily="18" charset="0"/>
                <a:cs typeface="Times New Roman" panose="02020603050405020304" pitchFamily="18" charset="0"/>
              </a:rPr>
              <a:t> 2</a:t>
            </a:r>
            <a:r>
              <a:rPr lang="vi-VN"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Em</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bước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đi</a:t>
            </a:r>
            <a:r>
              <a:rPr lang="en-US" sz="3600" b="1" dirty="0">
                <a:latin typeface="Times New Roman" panose="02020603050405020304" pitchFamily="18" charset="0"/>
                <a:cs typeface="Times New Roman" panose="02020603050405020304" pitchFamily="18" charset="0"/>
              </a:rPr>
              <a:t> 10 </a:t>
            </a:r>
            <a:r>
              <a:rPr lang="en-US" sz="3600" b="1" dirty="0" err="1">
                <a:latin typeface="Times New Roman" panose="02020603050405020304" pitchFamily="18" charset="0"/>
                <a:cs typeface="Times New Roman" panose="02020603050405020304" pitchFamily="18" charset="0"/>
              </a:rPr>
              <a:t>bước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dọc</a:t>
            </a:r>
            <a:r>
              <a:rPr lang="en-US" sz="3600" b="1" dirty="0">
                <a:latin typeface="Times New Roman" panose="02020603050405020304" pitchFamily="18" charset="0"/>
                <a:cs typeface="Times New Roman" panose="02020603050405020304" pitchFamily="18" charset="0"/>
              </a:rPr>
              <a:t> </a:t>
            </a:r>
            <a:r>
              <a:rPr lang="en-US" sz="3600" b="1" dirty="0" err="1">
                <a:latin typeface="Times New Roman" panose="02020603050405020304" pitchFamily="18" charset="0"/>
                <a:cs typeface="Times New Roman" panose="02020603050405020304" pitchFamily="18" charset="0"/>
              </a:rPr>
              <a:t>thẳng</a:t>
            </a:r>
            <a:r>
              <a:rPr lang="en-US" sz="3600" b="1" dirty="0">
                <a:latin typeface="Times New Roman" panose="02020603050405020304" pitchFamily="18" charset="0"/>
                <a:cs typeface="Times New Roman" panose="02020603050405020304" pitchFamily="18" charset="0"/>
              </a:rPr>
              <a:t> </a:t>
            </a:r>
            <a:r>
              <a:rPr lang="vi-VN" sz="3600" b="1" dirty="0">
                <a:latin typeface="Times New Roman" panose="02020603050405020304" pitchFamily="18" charset="0"/>
                <a:cs typeface="Times New Roman" panose="02020603050405020304" pitchFamily="18" charset="0"/>
              </a:rPr>
              <a:t>trong hành lang nhà em, đánh dấu điểm đầu là A, điểm cuối là B: </a:t>
            </a:r>
          </a:p>
          <a:p>
            <a:pPr algn="just"/>
            <a:r>
              <a:rPr lang="vi-VN" sz="3600" dirty="0">
                <a:latin typeface="Times New Roman" panose="02020603050405020304" pitchFamily="18" charset="0"/>
                <a:cs typeface="Times New Roman" panose="02020603050405020304" pitchFamily="18" charset="0"/>
              </a:rPr>
              <a:t>a)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lượng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thẳng</a:t>
            </a:r>
            <a:r>
              <a:rPr lang="en-US" sz="3600" dirty="0">
                <a:latin typeface="Times New Roman" panose="02020603050405020304" pitchFamily="18" charset="0"/>
                <a:cs typeface="Times New Roman" panose="02020603050405020304" pitchFamily="18" charset="0"/>
              </a:rPr>
              <a:t> AB </a:t>
            </a:r>
            <a:r>
              <a:rPr lang="en-US" sz="3600" dirty="0" err="1">
                <a:latin typeface="Times New Roman" panose="02020603050405020304" pitchFamily="18" charset="0"/>
                <a:cs typeface="Times New Roman" panose="02020603050405020304" pitchFamily="18" charset="0"/>
              </a:rPr>
              <a:t>dài</a:t>
            </a:r>
            <a:r>
              <a:rPr lang="vi-VN" sz="3600" dirty="0">
                <a:latin typeface="Times New Roman" panose="02020603050405020304" pitchFamily="18" charset="0"/>
                <a:cs typeface="Times New Roman" panose="02020603050405020304" pitchFamily="18" charset="0"/>
              </a:rPr>
              <a:t> bao nhiêu?</a:t>
            </a:r>
          </a:p>
          <a:p>
            <a:pPr algn="just"/>
            <a:r>
              <a:rPr lang="vi-VN" sz="3600" dirty="0">
                <a:latin typeface="Times New Roman" panose="02020603050405020304" pitchFamily="18" charset="0"/>
                <a:cs typeface="Times New Roman" panose="02020603050405020304" pitchFamily="18" charset="0"/>
              </a:rPr>
              <a:t>b) </a:t>
            </a:r>
            <a:r>
              <a:rPr lang="en-US" sz="3600" dirty="0" err="1">
                <a:latin typeface="Times New Roman" panose="02020603050405020304" pitchFamily="18" charset="0"/>
                <a:cs typeface="Times New Roman" panose="02020603050405020304" pitchFamily="18" charset="0"/>
              </a:rPr>
              <a:t>Em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hãy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kiểm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cách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thước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dây</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độ</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dài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đoạn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thẳng</a:t>
            </a:r>
            <a:r>
              <a:rPr lang="en-US" sz="3600" dirty="0">
                <a:latin typeface="Times New Roman" panose="02020603050405020304" pitchFamily="18" charset="0"/>
                <a:cs typeface="Times New Roman" panose="02020603050405020304" pitchFamily="18" charset="0"/>
              </a:rPr>
              <a:t> AB.</a:t>
            </a:r>
          </a:p>
        </p:txBody>
      </p:sp>
      <p:sp>
        <p:nvSpPr>
          <p:cNvPr id="5" name="Rectangle 4"/>
          <p:cNvSpPr/>
          <p:nvPr/>
        </p:nvSpPr>
        <p:spPr>
          <a:xfrm>
            <a:off x="591126" y="3612185"/>
            <a:ext cx="11813310" cy="2308324"/>
          </a:xfrm>
          <a:prstGeom prst="rect">
            <a:avLst/>
          </a:prstGeom>
        </p:spPr>
        <p:txBody>
          <a:bodyPr wrap="square">
            <a:spAutoFit/>
          </a:bodyPr>
          <a:lstStyle/>
          <a:p>
            <a:r>
              <a:rPr lang="vi-VN" sz="3600" dirty="0">
                <a:solidFill>
                  <a:srgbClr val="FF0000"/>
                </a:solidFill>
                <a:latin typeface="+mj-lt"/>
              </a:rPr>
              <a:t>a) Sau khi đi 10 bước, em ước lượng đoạn thẳng AB dài khoảng </a:t>
            </a:r>
            <a:r>
              <a:rPr lang="en-US" sz="3600" dirty="0">
                <a:solidFill>
                  <a:srgbClr val="FF0000"/>
                </a:solidFill>
                <a:latin typeface="+mj-lt"/>
              </a:rPr>
              <a:t>50</a:t>
            </a:r>
            <a:r>
              <a:rPr lang="vi-VN" sz="3600" dirty="0">
                <a:solidFill>
                  <a:srgbClr val="FF0000"/>
                </a:solidFill>
                <a:latin typeface="+mj-lt"/>
              </a:rPr>
              <a:t>0cm.</a:t>
            </a:r>
          </a:p>
          <a:p>
            <a:r>
              <a:rPr lang="vi-VN" sz="3600" dirty="0">
                <a:solidFill>
                  <a:srgbClr val="FF0000"/>
                </a:solidFill>
                <a:latin typeface="+mj-lt"/>
              </a:rPr>
              <a:t>b) Lấy thước dây để đo kiểm tra độ dài đoạn AB, em được kết quả là ...</a:t>
            </a:r>
            <a:endParaRPr lang="en-US" sz="3600" dirty="0">
              <a:solidFill>
                <a:srgbClr val="FF0000"/>
              </a:solidFill>
              <a:latin typeface="+mj-lt"/>
            </a:endParaRPr>
          </a:p>
        </p:txBody>
      </p:sp>
    </p:spTree>
    <p:extLst>
      <p:ext uri="{BB962C8B-B14F-4D97-AF65-F5344CB8AC3E}">
        <p14:creationId xmlns:p14="http://schemas.microsoft.com/office/powerpoint/2010/main" val="2077758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30000" b="-30000"/>
          </a:stretch>
        </a:blipFill>
        <a:effectLst/>
      </p:bgPr>
    </p:bg>
    <p:spTree>
      <p:nvGrpSpPr>
        <p:cNvPr id="1" name=""/>
        <p:cNvGrpSpPr/>
        <p:nvPr/>
      </p:nvGrpSpPr>
      <p:grpSpPr>
        <a:xfrm>
          <a:off x="0" y="0"/>
          <a:ext cx="0" cy="0"/>
          <a:chOff x="0" y="0"/>
          <a:chExt cx="0" cy="0"/>
        </a:xfrm>
      </p:grpSpPr>
      <p:sp>
        <p:nvSpPr>
          <p:cNvPr id="2" name="Rectangle 1"/>
          <p:cNvSpPr/>
          <p:nvPr/>
        </p:nvSpPr>
        <p:spPr>
          <a:xfrm>
            <a:off x="1124748" y="2053913"/>
            <a:ext cx="5856283" cy="1569660"/>
          </a:xfrm>
          <a:prstGeom prst="rect">
            <a:avLst/>
          </a:prstGeom>
          <a:noFill/>
        </p:spPr>
        <p:txBody>
          <a:bodyPr wrap="none" lIns="91440" tIns="45720" rIns="91440" bIns="45720">
            <a:spAutoFit/>
          </a:bodyPr>
          <a:lstStyle/>
          <a:p>
            <a:pPr algn="ctr"/>
            <a:r>
              <a:rPr lang="en-US" sz="9600" b="1" dirty="0">
                <a:ln w="0"/>
                <a:solidFill>
                  <a:srgbClr val="C00000"/>
                </a:solidFill>
                <a:effectLst>
                  <a:reflection blurRad="6350" stA="53000" endA="300" endPos="35500" dir="5400000" sy="-90000" algn="bl" rotWithShape="0"/>
                </a:effectLst>
              </a:rPr>
              <a:t>VẬN DỤNG</a:t>
            </a:r>
          </a:p>
        </p:txBody>
      </p:sp>
    </p:spTree>
    <p:extLst>
      <p:ext uri="{BB962C8B-B14F-4D97-AF65-F5344CB8AC3E}">
        <p14:creationId xmlns:p14="http://schemas.microsoft.com/office/powerpoint/2010/main" val="27065041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500">
        <p15:prstTrans prst="origami"/>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4" presetClass="emph" presetSubtype="0" repeatCount="indefinite" fill="hold" grpId="0" nodeType="withEffect">
                                  <p:stCondLst>
                                    <p:cond delay="0"/>
                                  </p:stCondLst>
                                  <p:endCondLst>
                                    <p:cond evt="onNext" delay="0">
                                      <p:tgtEl>
                                        <p:sldTgt/>
                                      </p:tgtEl>
                                    </p:cond>
                                  </p:endCondLst>
                                  <p:iterate type="lt">
                                    <p:tmPct val="10000"/>
                                  </p:iterate>
                                  <p:childTnLst>
                                    <p:animMotion origin="layout" path="M 0.0 0.0 L 0.0 -0.07213" pathEditMode="relative" ptsTypes="">
                                      <p:cBhvr>
                                        <p:cTn id="6" dur="250" accel="50000" decel="50000" autoRev="1" fill="hold">
                                          <p:stCondLst>
                                            <p:cond delay="0"/>
                                          </p:stCondLst>
                                        </p:cTn>
                                        <p:tgtEl>
                                          <p:spTgt spid="2"/>
                                        </p:tgtEl>
                                        <p:attrNameLst>
                                          <p:attrName>ppt_x</p:attrName>
                                          <p:attrName>ppt_y</p:attrName>
                                        </p:attrNameLst>
                                      </p:cBhvr>
                                    </p:animMotion>
                                    <p:animRot by="1500000">
                                      <p:cBhvr>
                                        <p:cTn id="7" dur="125" fill="hold">
                                          <p:stCondLst>
                                            <p:cond delay="0"/>
                                          </p:stCondLst>
                                        </p:cTn>
                                        <p:tgtEl>
                                          <p:spTgt spid="2"/>
                                        </p:tgtEl>
                                        <p:attrNameLst>
                                          <p:attrName>r</p:attrName>
                                        </p:attrNameLst>
                                      </p:cBhvr>
                                    </p:animRot>
                                    <p:animRot by="-1500000">
                                      <p:cBhvr>
                                        <p:cTn id="8" dur="125" fill="hold">
                                          <p:stCondLst>
                                            <p:cond delay="125"/>
                                          </p:stCondLst>
                                        </p:cTn>
                                        <p:tgtEl>
                                          <p:spTgt spid="2"/>
                                        </p:tgtEl>
                                        <p:attrNameLst>
                                          <p:attrName>r</p:attrName>
                                        </p:attrNameLst>
                                      </p:cBhvr>
                                    </p:animRot>
                                    <p:animRot by="-1500000">
                                      <p:cBhvr>
                                        <p:cTn id="9" dur="125" fill="hold">
                                          <p:stCondLst>
                                            <p:cond delay="250"/>
                                          </p:stCondLst>
                                        </p:cTn>
                                        <p:tgtEl>
                                          <p:spTgt spid="2"/>
                                        </p:tgtEl>
                                        <p:attrNameLst>
                                          <p:attrName>r</p:attrName>
                                        </p:attrNameLst>
                                      </p:cBhvr>
                                    </p:animRot>
                                    <p:animRot by="1500000">
                                      <p:cBhvr>
                                        <p:cTn id="10"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4">
            <a:alphaModFix amt="78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44407" y="157844"/>
            <a:ext cx="9811162"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a:ln/>
                <a:solidFill>
                  <a:srgbClr val="FF0000"/>
                </a:solidFill>
              </a:rPr>
              <a:t>Tôi</a:t>
            </a:r>
            <a:r>
              <a:rPr lang="en-US" sz="5400" b="1" dirty="0">
                <a:ln/>
                <a:solidFill>
                  <a:srgbClr val="FF0000"/>
                </a:solidFill>
              </a:rPr>
              <a:t> </a:t>
            </a:r>
            <a:r>
              <a:rPr lang="en-US" sz="5400" b="1" dirty="0" err="1">
                <a:ln/>
                <a:solidFill>
                  <a:srgbClr val="FF0000"/>
                </a:solidFill>
              </a:rPr>
              <a:t>là</a:t>
            </a:r>
            <a:r>
              <a:rPr lang="en-US" sz="5400" b="1" dirty="0">
                <a:ln/>
                <a:solidFill>
                  <a:srgbClr val="FF0000"/>
                </a:solidFill>
              </a:rPr>
              <a:t> </a:t>
            </a:r>
            <a:r>
              <a:rPr lang="en-US" sz="5400" b="1" dirty="0" err="1">
                <a:ln/>
                <a:solidFill>
                  <a:srgbClr val="FF0000"/>
                </a:solidFill>
              </a:rPr>
              <a:t>người</a:t>
            </a:r>
            <a:r>
              <a:rPr lang="en-US" sz="5400" b="1" dirty="0">
                <a:ln/>
                <a:solidFill>
                  <a:srgbClr val="FF0000"/>
                </a:solidFill>
              </a:rPr>
              <a:t> </a:t>
            </a:r>
            <a:r>
              <a:rPr lang="en-US" sz="5400" b="1" dirty="0" err="1">
                <a:ln/>
                <a:solidFill>
                  <a:srgbClr val="FF0000"/>
                </a:solidFill>
              </a:rPr>
              <a:t>chiến</a:t>
            </a:r>
            <a:r>
              <a:rPr lang="en-US" sz="5400" b="1" dirty="0">
                <a:ln/>
                <a:solidFill>
                  <a:srgbClr val="FF0000"/>
                </a:solidFill>
              </a:rPr>
              <a:t> </a:t>
            </a:r>
            <a:r>
              <a:rPr lang="en-US" sz="5400" b="1" dirty="0" err="1">
                <a:ln/>
                <a:solidFill>
                  <a:srgbClr val="FF0000"/>
                </a:solidFill>
              </a:rPr>
              <a:t>thắng</a:t>
            </a:r>
            <a:endParaRPr lang="en-US" sz="5400" b="1" cap="none" spc="0" dirty="0">
              <a:ln/>
              <a:solidFill>
                <a:srgbClr val="FF0000"/>
              </a:solidFill>
              <a:effectLst/>
            </a:endParaRPr>
          </a:p>
        </p:txBody>
      </p:sp>
      <p:sp>
        <p:nvSpPr>
          <p:cNvPr id="5" name="TextBox 4"/>
          <p:cNvSpPr txBox="1"/>
          <p:nvPr/>
        </p:nvSpPr>
        <p:spPr>
          <a:xfrm>
            <a:off x="1744393" y="1550689"/>
            <a:ext cx="8701421" cy="707886"/>
          </a:xfrm>
          <a:prstGeom prst="rect">
            <a:avLst/>
          </a:prstGeom>
          <a:noFill/>
        </p:spPr>
        <p:txBody>
          <a:bodyPr wrap="none" rtlCol="0">
            <a:spAutoFit/>
          </a:bodyPr>
          <a:lstStyle/>
          <a:p>
            <a:r>
              <a:rPr lang="en-US" sz="4000" b="1"/>
              <a:t>Câu 1: Chiều dài bàn học dài khoảng ….  </a:t>
            </a:r>
          </a:p>
        </p:txBody>
      </p:sp>
      <p:sp>
        <p:nvSpPr>
          <p:cNvPr id="6" name="TextBox 5"/>
          <p:cNvSpPr txBox="1"/>
          <p:nvPr/>
        </p:nvSpPr>
        <p:spPr>
          <a:xfrm>
            <a:off x="2091674" y="2949052"/>
            <a:ext cx="1370888" cy="707886"/>
          </a:xfrm>
          <a:prstGeom prst="rect">
            <a:avLst/>
          </a:prstGeom>
          <a:noFill/>
        </p:spPr>
        <p:txBody>
          <a:bodyPr wrap="none" rtlCol="0">
            <a:spAutoFit/>
          </a:bodyPr>
          <a:lstStyle/>
          <a:p>
            <a:r>
              <a:rPr lang="en-US" sz="4000"/>
              <a:t>a) 1m</a:t>
            </a:r>
          </a:p>
        </p:txBody>
      </p:sp>
      <p:sp>
        <p:nvSpPr>
          <p:cNvPr id="7" name="TextBox 6"/>
          <p:cNvSpPr txBox="1"/>
          <p:nvPr/>
        </p:nvSpPr>
        <p:spPr>
          <a:xfrm>
            <a:off x="4562739" y="2949052"/>
            <a:ext cx="1394934" cy="707886"/>
          </a:xfrm>
          <a:prstGeom prst="rect">
            <a:avLst/>
          </a:prstGeom>
          <a:noFill/>
        </p:spPr>
        <p:txBody>
          <a:bodyPr wrap="none" rtlCol="0">
            <a:spAutoFit/>
          </a:bodyPr>
          <a:lstStyle/>
          <a:p>
            <a:r>
              <a:rPr lang="en-US" sz="4000"/>
              <a:t>b) 2m</a:t>
            </a:r>
          </a:p>
        </p:txBody>
      </p:sp>
      <p:sp>
        <p:nvSpPr>
          <p:cNvPr id="8" name="TextBox 7"/>
          <p:cNvSpPr txBox="1"/>
          <p:nvPr/>
        </p:nvSpPr>
        <p:spPr>
          <a:xfrm>
            <a:off x="7605981" y="2949052"/>
            <a:ext cx="1818126" cy="707886"/>
          </a:xfrm>
          <a:prstGeom prst="rect">
            <a:avLst/>
          </a:prstGeom>
          <a:noFill/>
        </p:spPr>
        <p:txBody>
          <a:bodyPr wrap="none" rtlCol="0">
            <a:spAutoFit/>
          </a:bodyPr>
          <a:lstStyle/>
          <a:p>
            <a:r>
              <a:rPr lang="en-US" sz="4000"/>
              <a:t>c) 50cm</a:t>
            </a:r>
          </a:p>
        </p:txBody>
      </p:sp>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0237" y="4253470"/>
            <a:ext cx="1388027" cy="2338825"/>
          </a:xfrm>
          <a:prstGeom prst="rect">
            <a:avLst/>
          </a:prstGeom>
        </p:spPr>
      </p:pic>
      <p:pic>
        <p:nvPicPr>
          <p:cNvPr id="19" name="btnInknoeActivity">
            <a:extLst>
              <a:ext uri="{FF2B5EF4-FFF2-40B4-BE49-F238E27FC236}">
                <a16:creationId xmlns:a16="http://schemas.microsoft.com/office/drawing/2014/main" id="{61D9BE5A-7CCA-4175-AE46-8CF9E039C336}"/>
              </a:ext>
            </a:extLst>
          </p:cNvPr>
          <p:cNvPicPr>
            <a:picLocks noChangeAspect="1"/>
          </p:cNvPicPr>
          <p:nvPr>
            <p:custDataLst>
              <p:tags r:id="rId1"/>
            </p:custDataLst>
          </p:nvPr>
        </p:nvPicPr>
        <p:blipFill>
          <a:blip r:embed="rId6" r:link="rId7" cstate="print">
            <a:extLst>
              <a:ext uri="{28A0092B-C50C-407E-A947-70E740481C1C}">
                <a14:useLocalDpi xmlns:a14="http://schemas.microsoft.com/office/drawing/2010/main" val="0"/>
              </a:ext>
            </a:extLst>
          </a:blip>
          <a:stretch>
            <a:fillRect/>
          </a:stretch>
        </p:blipFill>
        <p:spPr>
          <a:xfrm>
            <a:off x="9424107" y="5422882"/>
            <a:ext cx="2219546" cy="571500"/>
          </a:xfrm>
          <a:prstGeom prst="rect">
            <a:avLst/>
          </a:prstGeom>
        </p:spPr>
      </p:pic>
    </p:spTree>
    <p:extLst>
      <p:ext uri="{BB962C8B-B14F-4D97-AF65-F5344CB8AC3E}">
        <p14:creationId xmlns:p14="http://schemas.microsoft.com/office/powerpoint/2010/main" val="2844548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0"/>
                                  </p:iterate>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500"/>
                            </p:stCondLst>
                            <p:childTnLst>
                              <p:par>
                                <p:cTn id="26" presetID="16" presetClass="emph" presetSubtype="0" fill="hold" grpId="1" nodeType="afterEffect">
                                  <p:stCondLst>
                                    <p:cond delay="0"/>
                                  </p:stCondLst>
                                  <p:iterate type="lt">
                                    <p:tmPct val="4000"/>
                                  </p:iterate>
                                  <p:childTnLst>
                                    <p:set>
                                      <p:cBhvr override="childStyle">
                                        <p:cTn id="27" dur="500" fill="hold"/>
                                        <p:tgtEl>
                                          <p:spTgt spid="6"/>
                                        </p:tgtEl>
                                        <p:attrNameLst>
                                          <p:attrName>style.color</p:attrName>
                                        </p:attrNameLst>
                                      </p:cBhvr>
                                      <p:to>
                                        <p:clrVal>
                                          <a:srgbClr val="FF0000"/>
                                        </p:clrVal>
                                      </p:to>
                                    </p:set>
                                    <p:set>
                                      <p:cBhvr>
                                        <p:cTn id="28" dur="500" fill="hold"/>
                                        <p:tgtEl>
                                          <p:spTgt spid="6"/>
                                        </p:tgtEl>
                                        <p:attrNameLst>
                                          <p:attrName>fillcolor</p:attrName>
                                        </p:attrNameLst>
                                      </p:cBhvr>
                                      <p:to>
                                        <p:clrVal>
                                          <a:srgbClr val="FF0000"/>
                                        </p:clrVal>
                                      </p:to>
                                    </p:set>
                                    <p:set>
                                      <p:cBhvr>
                                        <p:cTn id="29" dur="500" fill="hold"/>
                                        <p:tgtEl>
                                          <p:spTgt spid="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6" grpId="1"/>
      <p:bldP spid="7"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70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1044407" y="157844"/>
            <a:ext cx="9811162" cy="923330"/>
          </a:xfrm>
          <a:prstGeom prst="rect">
            <a:avLst/>
          </a:prstGeom>
          <a:noFill/>
        </p:spPr>
        <p:txBody>
          <a:bodyPr wrap="squar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dirty="0" err="1">
                <a:ln/>
                <a:solidFill>
                  <a:srgbClr val="FF0000"/>
                </a:solidFill>
              </a:rPr>
              <a:t>Tôi</a:t>
            </a:r>
            <a:r>
              <a:rPr lang="en-US" sz="5400" b="1" dirty="0">
                <a:ln/>
                <a:solidFill>
                  <a:srgbClr val="FF0000"/>
                </a:solidFill>
              </a:rPr>
              <a:t> </a:t>
            </a:r>
            <a:r>
              <a:rPr lang="en-US" sz="5400" b="1" dirty="0" err="1">
                <a:ln/>
                <a:solidFill>
                  <a:srgbClr val="FF0000"/>
                </a:solidFill>
              </a:rPr>
              <a:t>là</a:t>
            </a:r>
            <a:r>
              <a:rPr lang="en-US" sz="5400" b="1" dirty="0">
                <a:ln/>
                <a:solidFill>
                  <a:srgbClr val="FF0000"/>
                </a:solidFill>
              </a:rPr>
              <a:t> </a:t>
            </a:r>
            <a:r>
              <a:rPr lang="en-US" sz="5400" b="1" dirty="0" err="1">
                <a:ln/>
                <a:solidFill>
                  <a:srgbClr val="FF0000"/>
                </a:solidFill>
              </a:rPr>
              <a:t>người</a:t>
            </a:r>
            <a:r>
              <a:rPr lang="en-US" sz="5400" b="1" dirty="0">
                <a:ln/>
                <a:solidFill>
                  <a:srgbClr val="FF0000"/>
                </a:solidFill>
              </a:rPr>
              <a:t> </a:t>
            </a:r>
            <a:r>
              <a:rPr lang="en-US" sz="5400" b="1" dirty="0" err="1">
                <a:ln/>
                <a:solidFill>
                  <a:srgbClr val="FF0000"/>
                </a:solidFill>
              </a:rPr>
              <a:t>chiến</a:t>
            </a:r>
            <a:r>
              <a:rPr lang="en-US" sz="5400" b="1" dirty="0">
                <a:ln/>
                <a:solidFill>
                  <a:srgbClr val="FF0000"/>
                </a:solidFill>
              </a:rPr>
              <a:t> </a:t>
            </a:r>
            <a:r>
              <a:rPr lang="en-US" sz="5400" b="1" dirty="0" err="1">
                <a:ln/>
                <a:solidFill>
                  <a:srgbClr val="FF0000"/>
                </a:solidFill>
              </a:rPr>
              <a:t>thắng</a:t>
            </a:r>
            <a:endParaRPr lang="en-US" sz="5400" b="1" cap="none" spc="0" dirty="0">
              <a:ln/>
              <a:solidFill>
                <a:srgbClr val="FF0000"/>
              </a:solidFill>
              <a:effectLst/>
            </a:endParaRPr>
          </a:p>
        </p:txBody>
      </p:sp>
      <p:sp>
        <p:nvSpPr>
          <p:cNvPr id="5" name="TextBox 4"/>
          <p:cNvSpPr txBox="1"/>
          <p:nvPr/>
        </p:nvSpPr>
        <p:spPr>
          <a:xfrm>
            <a:off x="1744393" y="1550689"/>
            <a:ext cx="8701421" cy="707886"/>
          </a:xfrm>
          <a:prstGeom prst="rect">
            <a:avLst/>
          </a:prstGeom>
          <a:noFill/>
        </p:spPr>
        <p:txBody>
          <a:bodyPr wrap="none" rtlCol="0">
            <a:spAutoFit/>
          </a:bodyPr>
          <a:lstStyle/>
          <a:p>
            <a:r>
              <a:rPr lang="en-US" sz="4000" b="1"/>
              <a:t>Câu 1: Chiều dài bàn học dài khoảng ….  </a:t>
            </a:r>
          </a:p>
        </p:txBody>
      </p:sp>
      <p:sp>
        <p:nvSpPr>
          <p:cNvPr id="6" name="TextBox 5"/>
          <p:cNvSpPr txBox="1"/>
          <p:nvPr/>
        </p:nvSpPr>
        <p:spPr>
          <a:xfrm>
            <a:off x="2091674" y="2949052"/>
            <a:ext cx="1370888" cy="707886"/>
          </a:xfrm>
          <a:prstGeom prst="rect">
            <a:avLst/>
          </a:prstGeom>
          <a:noFill/>
        </p:spPr>
        <p:txBody>
          <a:bodyPr wrap="none" rtlCol="0">
            <a:spAutoFit/>
          </a:bodyPr>
          <a:lstStyle/>
          <a:p>
            <a:r>
              <a:rPr lang="en-US" sz="4000"/>
              <a:t>a) 1m</a:t>
            </a:r>
          </a:p>
        </p:txBody>
      </p:sp>
      <p:sp>
        <p:nvSpPr>
          <p:cNvPr id="7" name="TextBox 6"/>
          <p:cNvSpPr txBox="1"/>
          <p:nvPr/>
        </p:nvSpPr>
        <p:spPr>
          <a:xfrm>
            <a:off x="4562739" y="2949052"/>
            <a:ext cx="1394934" cy="707886"/>
          </a:xfrm>
          <a:prstGeom prst="rect">
            <a:avLst/>
          </a:prstGeom>
          <a:noFill/>
        </p:spPr>
        <p:txBody>
          <a:bodyPr wrap="none" rtlCol="0">
            <a:spAutoFit/>
          </a:bodyPr>
          <a:lstStyle/>
          <a:p>
            <a:r>
              <a:rPr lang="en-US" sz="4000"/>
              <a:t>b) 2m</a:t>
            </a:r>
          </a:p>
        </p:txBody>
      </p:sp>
      <p:sp>
        <p:nvSpPr>
          <p:cNvPr id="8" name="TextBox 7"/>
          <p:cNvSpPr txBox="1"/>
          <p:nvPr/>
        </p:nvSpPr>
        <p:spPr>
          <a:xfrm>
            <a:off x="7605981" y="2949052"/>
            <a:ext cx="1818126" cy="707886"/>
          </a:xfrm>
          <a:prstGeom prst="rect">
            <a:avLst/>
          </a:prstGeom>
          <a:noFill/>
        </p:spPr>
        <p:txBody>
          <a:bodyPr wrap="none" rtlCol="0">
            <a:spAutoFit/>
          </a:bodyPr>
          <a:lstStyle/>
          <a:p>
            <a:r>
              <a:rPr lang="en-US" sz="4000"/>
              <a:t>c) 50cm</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10237" y="4253470"/>
            <a:ext cx="1388027" cy="2338825"/>
          </a:xfrm>
          <a:prstGeom prst="rect">
            <a:avLst/>
          </a:prstGeom>
        </p:spPr>
      </p:pic>
      <p:pic>
        <p:nvPicPr>
          <p:cNvPr id="10" name="TiengVoTay-DangCapNhat_49xa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0855569" y="6226966"/>
            <a:ext cx="609600" cy="609600"/>
          </a:xfrm>
          <a:prstGeom prst="rect">
            <a:avLst/>
          </a:prstGeom>
        </p:spPr>
      </p:pic>
      <p:sp>
        <p:nvSpPr>
          <p:cNvPr id="2" name="7-Point Star 1"/>
          <p:cNvSpPr/>
          <p:nvPr/>
        </p:nvSpPr>
        <p:spPr>
          <a:xfrm>
            <a:off x="10452772" y="4272260"/>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5</a:t>
            </a:r>
          </a:p>
        </p:txBody>
      </p:sp>
      <p:sp>
        <p:nvSpPr>
          <p:cNvPr id="11" name="7-Point Star 10"/>
          <p:cNvSpPr/>
          <p:nvPr/>
        </p:nvSpPr>
        <p:spPr>
          <a:xfrm>
            <a:off x="10464500" y="4277698"/>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4</a:t>
            </a:r>
          </a:p>
        </p:txBody>
      </p:sp>
      <p:sp>
        <p:nvSpPr>
          <p:cNvPr id="12" name="7-Point Star 11"/>
          <p:cNvSpPr/>
          <p:nvPr/>
        </p:nvSpPr>
        <p:spPr>
          <a:xfrm>
            <a:off x="10463206" y="4275808"/>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3</a:t>
            </a:r>
          </a:p>
        </p:txBody>
      </p:sp>
      <p:sp>
        <p:nvSpPr>
          <p:cNvPr id="13" name="7-Point Star 12"/>
          <p:cNvSpPr/>
          <p:nvPr/>
        </p:nvSpPr>
        <p:spPr>
          <a:xfrm>
            <a:off x="10451672" y="4260667"/>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2</a:t>
            </a:r>
          </a:p>
        </p:txBody>
      </p:sp>
      <p:sp>
        <p:nvSpPr>
          <p:cNvPr id="14" name="7-Point Star 13"/>
          <p:cNvSpPr/>
          <p:nvPr/>
        </p:nvSpPr>
        <p:spPr>
          <a:xfrm>
            <a:off x="10445814" y="4255138"/>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1</a:t>
            </a:r>
          </a:p>
        </p:txBody>
      </p:sp>
      <p:sp>
        <p:nvSpPr>
          <p:cNvPr id="15" name="7-Point Star 14"/>
          <p:cNvSpPr/>
          <p:nvPr/>
        </p:nvSpPr>
        <p:spPr>
          <a:xfrm>
            <a:off x="10452398" y="4263888"/>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0</a:t>
            </a:r>
          </a:p>
        </p:txBody>
      </p:sp>
      <p:sp>
        <p:nvSpPr>
          <p:cNvPr id="16" name="TextBox 15"/>
          <p:cNvSpPr txBox="1"/>
          <p:nvPr/>
        </p:nvSpPr>
        <p:spPr>
          <a:xfrm>
            <a:off x="5609784" y="5873023"/>
            <a:ext cx="1794081" cy="707886"/>
          </a:xfrm>
          <a:prstGeom prst="rect">
            <a:avLst/>
          </a:prstGeom>
          <a:noFill/>
        </p:spPr>
        <p:txBody>
          <a:bodyPr wrap="none" rtlCol="0">
            <a:spAutoFit/>
          </a:bodyPr>
          <a:lstStyle/>
          <a:p>
            <a:r>
              <a:rPr lang="en-US" sz="4000" b="1" i="1" dirty="0" err="1">
                <a:solidFill>
                  <a:srgbClr val="FF0000"/>
                </a:solidFill>
                <a:latin typeface="Times New Roman" panose="02020603050405020304" pitchFamily="18" charset="0"/>
                <a:cs typeface="Times New Roman" panose="02020603050405020304" pitchFamily="18" charset="0"/>
              </a:rPr>
              <a:t>Hết</a:t>
            </a:r>
            <a:r>
              <a:rPr lang="en-US" sz="4000" b="1" i="1" dirty="0">
                <a:solidFill>
                  <a:srgbClr val="FF0000"/>
                </a:solidFill>
                <a:latin typeface="Times New Roman" panose="02020603050405020304" pitchFamily="18" charset="0"/>
                <a:cs typeface="Times New Roman" panose="02020603050405020304" pitchFamily="18" charset="0"/>
              </a:rPr>
              <a:t> </a:t>
            </a:r>
            <a:r>
              <a:rPr lang="en-US" sz="4000" b="1" i="1" dirty="0" err="1">
                <a:solidFill>
                  <a:srgbClr val="FF0000"/>
                </a:solidFill>
                <a:latin typeface="Times New Roman" panose="02020603050405020304" pitchFamily="18" charset="0"/>
                <a:cs typeface="Times New Roman" panose="02020603050405020304" pitchFamily="18" charset="0"/>
              </a:rPr>
              <a:t>giờ</a:t>
            </a:r>
            <a:endParaRPr lang="en-US" sz="4000" b="1" i="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42836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22" presetClass="entr" presetSubtype="4" fill="hold" grpId="0" nodeType="afterEffect">
                                  <p:stCondLst>
                                    <p:cond delay="0"/>
                                  </p:stCondLst>
                                  <p:iterate type="lt">
                                    <p:tmPct val="0"/>
                                  </p:iterate>
                                  <p:childTnLst>
                                    <p:set>
                                      <p:cBhvr>
                                        <p:cTn id="10" dur="1" fill="hold">
                                          <p:stCondLst>
                                            <p:cond delay="0"/>
                                          </p:stCondLst>
                                        </p:cTn>
                                        <p:tgtEl>
                                          <p:spTgt spid="6"/>
                                        </p:tgtEl>
                                        <p:attrNameLst>
                                          <p:attrName>style.visibility</p:attrName>
                                        </p:attrNameLst>
                                      </p:cBhvr>
                                      <p:to>
                                        <p:strVal val="visible"/>
                                      </p:to>
                                    </p:set>
                                    <p:animEffect transition="in" filter="wipe(down)">
                                      <p:cBhvr>
                                        <p:cTn id="11" dur="500"/>
                                        <p:tgtEl>
                                          <p:spTgt spid="6"/>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down)">
                                      <p:cBhvr>
                                        <p:cTn id="19" dur="500"/>
                                        <p:tgtEl>
                                          <p:spTgt spid="8"/>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grpId="0" nodeType="click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childTnLst>
                          </p:cTn>
                        </p:par>
                        <p:par>
                          <p:cTn id="25" fill="hold">
                            <p:stCondLst>
                              <p:cond delay="500"/>
                            </p:stCondLst>
                            <p:childTnLst>
                              <p:par>
                                <p:cTn id="26" presetID="10" presetClass="entr" presetSubtype="0"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1000"/>
                                        <p:tgtEl>
                                          <p:spTgt spid="11"/>
                                        </p:tgtEl>
                                      </p:cBhvr>
                                    </p:animEffect>
                                  </p:childTnLst>
                                </p:cTn>
                              </p:par>
                            </p:childTnLst>
                          </p:cTn>
                        </p:par>
                        <p:par>
                          <p:cTn id="29" fill="hold">
                            <p:stCondLst>
                              <p:cond delay="1500"/>
                            </p:stCondLst>
                            <p:childTnLst>
                              <p:par>
                                <p:cTn id="30" presetID="10" presetClass="entr" presetSubtype="0"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fade">
                                      <p:cBhvr>
                                        <p:cTn id="32" dur="1000"/>
                                        <p:tgtEl>
                                          <p:spTgt spid="12"/>
                                        </p:tgtEl>
                                      </p:cBhvr>
                                    </p:animEffect>
                                  </p:childTnLst>
                                </p:cTn>
                              </p:par>
                            </p:childTnLst>
                          </p:cTn>
                        </p:par>
                        <p:par>
                          <p:cTn id="33" fill="hold">
                            <p:stCondLst>
                              <p:cond delay="2500"/>
                            </p:stCondLst>
                            <p:childTnLst>
                              <p:par>
                                <p:cTn id="34" presetID="10" presetClass="entr" presetSubtype="0" fill="hold" grpId="0" nodeType="afterEffect">
                                  <p:stCondLst>
                                    <p:cond delay="0"/>
                                  </p:stCondLst>
                                  <p:childTnLst>
                                    <p:set>
                                      <p:cBhvr>
                                        <p:cTn id="35" dur="1" fill="hold">
                                          <p:stCondLst>
                                            <p:cond delay="0"/>
                                          </p:stCondLst>
                                        </p:cTn>
                                        <p:tgtEl>
                                          <p:spTgt spid="13"/>
                                        </p:tgtEl>
                                        <p:attrNameLst>
                                          <p:attrName>style.visibility</p:attrName>
                                        </p:attrNameLst>
                                      </p:cBhvr>
                                      <p:to>
                                        <p:strVal val="visible"/>
                                      </p:to>
                                    </p:set>
                                    <p:animEffect transition="in" filter="fade">
                                      <p:cBhvr>
                                        <p:cTn id="36" dur="1000"/>
                                        <p:tgtEl>
                                          <p:spTgt spid="13"/>
                                        </p:tgtEl>
                                      </p:cBhvr>
                                    </p:animEffect>
                                  </p:childTnLst>
                                </p:cTn>
                              </p:par>
                            </p:childTnLst>
                          </p:cTn>
                        </p:par>
                        <p:par>
                          <p:cTn id="37" fill="hold">
                            <p:stCondLst>
                              <p:cond delay="3500"/>
                            </p:stCondLst>
                            <p:childTnLst>
                              <p:par>
                                <p:cTn id="38" presetID="10" presetClass="entr" presetSubtype="0" fill="hold" grpId="0"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childTnLst>
                                </p:cTn>
                              </p:par>
                            </p:childTnLst>
                          </p:cTn>
                        </p:par>
                        <p:par>
                          <p:cTn id="41" fill="hold">
                            <p:stCondLst>
                              <p:cond delay="4500"/>
                            </p:stCondLst>
                            <p:childTnLst>
                              <p:par>
                                <p:cTn id="42" presetID="10" presetClass="entr" presetSubtype="0"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Effect transition="in" filter="fade">
                                      <p:cBhvr>
                                        <p:cTn id="44" dur="1000"/>
                                        <p:tgtEl>
                                          <p:spTgt spid="15"/>
                                        </p:tgtEl>
                                      </p:cBhvr>
                                    </p:animEffect>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500" fill="hold"/>
                                        <p:tgtEl>
                                          <p:spTgt spid="16"/>
                                        </p:tgtEl>
                                        <p:attrNameLst>
                                          <p:attrName>ppt_w</p:attrName>
                                        </p:attrNameLst>
                                      </p:cBhvr>
                                      <p:tavLst>
                                        <p:tav tm="0">
                                          <p:val>
                                            <p:fltVal val="0"/>
                                          </p:val>
                                        </p:tav>
                                        <p:tav tm="100000">
                                          <p:val>
                                            <p:strVal val="#ppt_w"/>
                                          </p:val>
                                        </p:tav>
                                      </p:tavLst>
                                    </p:anim>
                                    <p:anim calcmode="lin" valueType="num">
                                      <p:cBhvr>
                                        <p:cTn id="49" dur="500" fill="hold"/>
                                        <p:tgtEl>
                                          <p:spTgt spid="16"/>
                                        </p:tgtEl>
                                        <p:attrNameLst>
                                          <p:attrName>ppt_h</p:attrName>
                                        </p:attrNameLst>
                                      </p:cBhvr>
                                      <p:tavLst>
                                        <p:tav tm="0">
                                          <p:val>
                                            <p:fltVal val="0"/>
                                          </p:val>
                                        </p:tav>
                                        <p:tav tm="100000">
                                          <p:val>
                                            <p:strVal val="#ppt_h"/>
                                          </p:val>
                                        </p:tav>
                                      </p:tavLst>
                                    </p:anim>
                                    <p:animEffect transition="in" filter="fade">
                                      <p:cBhvr>
                                        <p:cTn id="50" dur="500"/>
                                        <p:tgtEl>
                                          <p:spTgt spid="16"/>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fade">
                                      <p:cBhvr>
                                        <p:cTn id="55" dur="500"/>
                                        <p:tgtEl>
                                          <p:spTgt spid="9"/>
                                        </p:tgtEl>
                                      </p:cBhvr>
                                    </p:animEffect>
                                  </p:childTnLst>
                                </p:cTn>
                              </p:par>
                            </p:childTnLst>
                          </p:cTn>
                        </p:par>
                        <p:par>
                          <p:cTn id="56" fill="hold">
                            <p:stCondLst>
                              <p:cond delay="500"/>
                            </p:stCondLst>
                            <p:childTnLst>
                              <p:par>
                                <p:cTn id="57" presetID="16" presetClass="emph" presetSubtype="0" fill="hold" grpId="1" nodeType="afterEffect">
                                  <p:stCondLst>
                                    <p:cond delay="0"/>
                                  </p:stCondLst>
                                  <p:iterate type="lt">
                                    <p:tmPct val="4000"/>
                                  </p:iterate>
                                  <p:childTnLst>
                                    <p:set>
                                      <p:cBhvr override="childStyle">
                                        <p:cTn id="58" dur="500" fill="hold"/>
                                        <p:tgtEl>
                                          <p:spTgt spid="6"/>
                                        </p:tgtEl>
                                        <p:attrNameLst>
                                          <p:attrName>style.color</p:attrName>
                                        </p:attrNameLst>
                                      </p:cBhvr>
                                      <p:to>
                                        <p:clrVal>
                                          <a:srgbClr val="FF0000"/>
                                        </p:clrVal>
                                      </p:to>
                                    </p:set>
                                    <p:set>
                                      <p:cBhvr>
                                        <p:cTn id="59" dur="500" fill="hold"/>
                                        <p:tgtEl>
                                          <p:spTgt spid="6"/>
                                        </p:tgtEl>
                                        <p:attrNameLst>
                                          <p:attrName>fillcolor</p:attrName>
                                        </p:attrNameLst>
                                      </p:cBhvr>
                                      <p:to>
                                        <p:clrVal>
                                          <a:srgbClr val="FF0000"/>
                                        </p:clrVal>
                                      </p:to>
                                    </p:set>
                                    <p:set>
                                      <p:cBhvr>
                                        <p:cTn id="60" dur="500" fill="hold"/>
                                        <p:tgtEl>
                                          <p:spTgt spid="6"/>
                                        </p:tgtEl>
                                        <p:attrNameLst>
                                          <p:attrName>fill.type</p:attrName>
                                        </p:attrNameLst>
                                      </p:cBhvr>
                                      <p:to>
                                        <p:strVal val="solid"/>
                                      </p:to>
                                    </p:set>
                                  </p:childTnLst>
                                </p:cTn>
                              </p:par>
                              <p:par>
                                <p:cTn id="61" presetID="1" presetClass="mediacall" presetSubtype="0" fill="hold" nodeType="withEffect">
                                  <p:stCondLst>
                                    <p:cond delay="0"/>
                                  </p:stCondLst>
                                  <p:childTnLst>
                                    <p:cmd type="call" cmd="playFrom(0.0)">
                                      <p:cBhvr>
                                        <p:cTn id="62" dur="1" fill="hold"/>
                                        <p:tgtEl>
                                          <p:spTgt spid="10"/>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0" mute="1" numSld="999" showWhenStopped="0">
                <p:cTn id="63" fill="hold" display="0">
                  <p:stCondLst>
                    <p:cond delay="indefinite"/>
                  </p:stCondLst>
                  <p:endCondLst>
                    <p:cond evt="onStopAudio" delay="0">
                      <p:tgtEl>
                        <p:sldTgt/>
                      </p:tgtEl>
                    </p:cond>
                  </p:endCondLst>
                </p:cTn>
                <p:tgtEl>
                  <p:spTgt spid="10"/>
                </p:tgtEl>
              </p:cMediaNode>
            </p:audio>
          </p:childTnLst>
        </p:cTn>
      </p:par>
    </p:tnLst>
    <p:bldLst>
      <p:bldP spid="5" grpId="0"/>
      <p:bldP spid="6" grpId="0"/>
      <p:bldP spid="6" grpId="1"/>
      <p:bldP spid="7" grpId="0"/>
      <p:bldP spid="8" grpId="0"/>
      <p:bldP spid="2" grpId="0" animBg="1"/>
      <p:bldP spid="11" grpId="0" animBg="1"/>
      <p:bldP spid="12" grpId="0" animBg="1"/>
      <p:bldP spid="13" grpId="0" animBg="1"/>
      <p:bldP spid="14" grpId="0" animBg="1"/>
      <p:bldP spid="1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78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882740" y="138410"/>
            <a:ext cx="711233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a:ln/>
                <a:solidFill>
                  <a:srgbClr val="FF0000"/>
                </a:solidFill>
              </a:rPr>
              <a:t>Tôi là người chiến thắng</a:t>
            </a:r>
            <a:endParaRPr lang="en-US" sz="5400" b="1" cap="none" spc="0">
              <a:ln/>
              <a:solidFill>
                <a:srgbClr val="FF0000"/>
              </a:solidFill>
              <a:effectLst/>
            </a:endParaRPr>
          </a:p>
        </p:txBody>
      </p:sp>
      <p:sp>
        <p:nvSpPr>
          <p:cNvPr id="5" name="TextBox 4"/>
          <p:cNvSpPr txBox="1"/>
          <p:nvPr/>
        </p:nvSpPr>
        <p:spPr>
          <a:xfrm>
            <a:off x="680330" y="1237487"/>
            <a:ext cx="11147347" cy="707886"/>
          </a:xfrm>
          <a:prstGeom prst="rect">
            <a:avLst/>
          </a:prstGeom>
          <a:noFill/>
        </p:spPr>
        <p:txBody>
          <a:bodyPr wrap="none" rtlCol="0">
            <a:spAutoFit/>
          </a:bodyPr>
          <a:lstStyle/>
          <a:p>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2: </a:t>
            </a:r>
            <a:r>
              <a:rPr lang="vi-VN" sz="4000" b="1" dirty="0">
                <a:latin typeface="Times New Roman" panose="02020603050405020304" pitchFamily="18" charset="0"/>
                <a:cs typeface="Times New Roman" panose="02020603050405020304" pitchFamily="18" charset="0"/>
              </a:rPr>
              <a:t>Chiều dài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quyển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sách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Toán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khoảng</a:t>
            </a:r>
            <a:r>
              <a:rPr lang="en-US" sz="4000" b="1"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1860657" y="2589946"/>
            <a:ext cx="1681871" cy="707886"/>
          </a:xfrm>
          <a:prstGeom prst="rect">
            <a:avLst/>
          </a:prstGeom>
          <a:noFill/>
        </p:spPr>
        <p:txBody>
          <a:bodyPr wrap="none" rtlCol="0">
            <a:spAutoFit/>
          </a:bodyPr>
          <a:lstStyle/>
          <a:p>
            <a:r>
              <a:rPr lang="en-US" sz="4000" dirty="0"/>
              <a:t>a) </a:t>
            </a:r>
            <a:r>
              <a:rPr lang="vi-VN" sz="4000" dirty="0"/>
              <a:t>27</a:t>
            </a:r>
            <a:r>
              <a:rPr lang="en-US" sz="4000" dirty="0"/>
              <a:t>m</a:t>
            </a:r>
          </a:p>
        </p:txBody>
      </p:sp>
      <p:sp>
        <p:nvSpPr>
          <p:cNvPr id="7" name="TextBox 6"/>
          <p:cNvSpPr txBox="1"/>
          <p:nvPr/>
        </p:nvSpPr>
        <p:spPr>
          <a:xfrm>
            <a:off x="1856462" y="3481710"/>
            <a:ext cx="1922321" cy="707886"/>
          </a:xfrm>
          <a:prstGeom prst="rect">
            <a:avLst/>
          </a:prstGeom>
          <a:noFill/>
        </p:spPr>
        <p:txBody>
          <a:bodyPr wrap="none" rtlCol="0">
            <a:spAutoFit/>
          </a:bodyPr>
          <a:lstStyle/>
          <a:p>
            <a:r>
              <a:rPr lang="en-US" sz="4000" dirty="0"/>
              <a:t>b) </a:t>
            </a:r>
            <a:r>
              <a:rPr lang="vi-VN" sz="4000" dirty="0"/>
              <a:t>27</a:t>
            </a:r>
            <a:r>
              <a:rPr lang="en-US" sz="4000" dirty="0"/>
              <a:t>cm</a:t>
            </a:r>
          </a:p>
        </p:txBody>
      </p:sp>
      <p:sp>
        <p:nvSpPr>
          <p:cNvPr id="8" name="TextBox 7"/>
          <p:cNvSpPr txBox="1"/>
          <p:nvPr/>
        </p:nvSpPr>
        <p:spPr>
          <a:xfrm>
            <a:off x="1856462" y="4373474"/>
            <a:ext cx="1938351" cy="707886"/>
          </a:xfrm>
          <a:prstGeom prst="rect">
            <a:avLst/>
          </a:prstGeom>
          <a:noFill/>
        </p:spPr>
        <p:txBody>
          <a:bodyPr wrap="none" rtlCol="0">
            <a:spAutoFit/>
          </a:bodyPr>
          <a:lstStyle/>
          <a:p>
            <a:r>
              <a:rPr lang="en-US" sz="4000" dirty="0"/>
              <a:t>c) </a:t>
            </a:r>
            <a:r>
              <a:rPr lang="vi-VN" sz="4000" dirty="0"/>
              <a:t>27d</a:t>
            </a:r>
            <a:r>
              <a:rPr lang="en-US" sz="4000" dirty="0"/>
              <a:t>m</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415" y="3797191"/>
            <a:ext cx="1285604" cy="2166242"/>
          </a:xfrm>
          <a:prstGeom prst="rect">
            <a:avLst/>
          </a:prstGeom>
        </p:spPr>
      </p:pic>
      <p:pic>
        <p:nvPicPr>
          <p:cNvPr id="2" name="TiengVoTay-DangCapNhat_49xa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18077" y="6120618"/>
            <a:ext cx="609600" cy="609600"/>
          </a:xfrm>
          <a:prstGeom prst="rect">
            <a:avLst/>
          </a:prstGeom>
        </p:spPr>
      </p:pic>
      <p:grpSp>
        <p:nvGrpSpPr>
          <p:cNvPr id="19" name="Group 18"/>
          <p:cNvGrpSpPr/>
          <p:nvPr/>
        </p:nvGrpSpPr>
        <p:grpSpPr>
          <a:xfrm>
            <a:off x="6654018" y="2368652"/>
            <a:ext cx="647114" cy="3627821"/>
            <a:chOff x="6654018" y="2368652"/>
            <a:chExt cx="647114" cy="3627821"/>
          </a:xfrm>
        </p:grpSpPr>
        <p:cxnSp>
          <p:nvCxnSpPr>
            <p:cNvPr id="13" name="Straight Connector 12"/>
            <p:cNvCxnSpPr/>
            <p:nvPr/>
          </p:nvCxnSpPr>
          <p:spPr>
            <a:xfrm flipH="1">
              <a:off x="6921305" y="2368652"/>
              <a:ext cx="379827" cy="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flipH="1">
              <a:off x="6883922" y="5996473"/>
              <a:ext cx="379827"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7111218" y="2368652"/>
              <a:ext cx="0" cy="359478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6654018" y="3795698"/>
              <a:ext cx="397866" cy="646331"/>
            </a:xfrm>
            <a:prstGeom prst="rect">
              <a:avLst/>
            </a:prstGeom>
            <a:noFill/>
          </p:spPr>
          <p:txBody>
            <a:bodyPr wrap="none" rtlCol="0">
              <a:spAutoFit/>
            </a:bodyPr>
            <a:lstStyle/>
            <a:p>
              <a:r>
                <a:rPr lang="en-US" sz="3600"/>
                <a:t>?</a:t>
              </a:r>
            </a:p>
          </p:txBody>
        </p:sp>
      </p:grpSp>
      <p:pic>
        <p:nvPicPr>
          <p:cNvPr id="26" name="Picture 25">
            <a:extLst>
              <a:ext uri="{FF2B5EF4-FFF2-40B4-BE49-F238E27FC236}">
                <a16:creationId xmlns:a16="http://schemas.microsoft.com/office/drawing/2014/main" id="{2EAE77FB-F7BD-442E-8FF7-E0329F4F45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4412" y="2348651"/>
            <a:ext cx="2617011" cy="3647821"/>
          </a:xfrm>
          <a:prstGeom prst="rect">
            <a:avLst/>
          </a:prstGeom>
        </p:spPr>
      </p:pic>
    </p:spTree>
    <p:extLst>
      <p:ext uri="{BB962C8B-B14F-4D97-AF65-F5344CB8AC3E}">
        <p14:creationId xmlns:p14="http://schemas.microsoft.com/office/powerpoint/2010/main" val="3694119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iterate type="lt">
                                    <p:tmPct val="0"/>
                                  </p:iterate>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iterate type="lt">
                                    <p:tmPct val="0"/>
                                  </p:iterate>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fade">
                                      <p:cBhvr>
                                        <p:cTn id="28" dur="500"/>
                                        <p:tgtEl>
                                          <p:spTgt spid="9"/>
                                        </p:tgtEl>
                                      </p:cBhvr>
                                    </p:animEffect>
                                  </p:childTnLst>
                                </p:cTn>
                              </p:par>
                            </p:childTnLst>
                          </p:cTn>
                        </p:par>
                        <p:par>
                          <p:cTn id="29" fill="hold">
                            <p:stCondLst>
                              <p:cond delay="500"/>
                            </p:stCondLst>
                            <p:childTnLst>
                              <p:par>
                                <p:cTn id="30" presetID="16" presetClass="emph" presetSubtype="0" fill="hold" grpId="1" nodeType="afterEffect">
                                  <p:stCondLst>
                                    <p:cond delay="0"/>
                                  </p:stCondLst>
                                  <p:iterate type="lt">
                                    <p:tmPct val="4000"/>
                                  </p:iterate>
                                  <p:childTnLst>
                                    <p:set>
                                      <p:cBhvr override="childStyle">
                                        <p:cTn id="31" dur="500" fill="hold"/>
                                        <p:tgtEl>
                                          <p:spTgt spid="8"/>
                                        </p:tgtEl>
                                        <p:attrNameLst>
                                          <p:attrName>style.color</p:attrName>
                                        </p:attrNameLst>
                                      </p:cBhvr>
                                      <p:to>
                                        <p:clrVal>
                                          <a:srgbClr val="FF0000"/>
                                        </p:clrVal>
                                      </p:to>
                                    </p:set>
                                    <p:set>
                                      <p:cBhvr>
                                        <p:cTn id="32" dur="500" fill="hold"/>
                                        <p:tgtEl>
                                          <p:spTgt spid="8"/>
                                        </p:tgtEl>
                                        <p:attrNameLst>
                                          <p:attrName>fillcolor</p:attrName>
                                        </p:attrNameLst>
                                      </p:cBhvr>
                                      <p:to>
                                        <p:clrVal>
                                          <a:srgbClr val="FF0000"/>
                                        </p:clrVal>
                                      </p:to>
                                    </p:set>
                                    <p:set>
                                      <p:cBhvr>
                                        <p:cTn id="33" dur="500" fill="hold"/>
                                        <p:tgtEl>
                                          <p:spTgt spid="8"/>
                                        </p:tgtEl>
                                        <p:attrNameLst>
                                          <p:attrName>fill.type</p:attrName>
                                        </p:attrNameLst>
                                      </p:cBhvr>
                                      <p:to>
                                        <p:strVal val="solid"/>
                                      </p:to>
                                    </p:set>
                                  </p:childTnLst>
                                </p:cTn>
                              </p:par>
                              <p:par>
                                <p:cTn id="34" presetID="1" presetClass="mediacall" presetSubtype="0" fill="hold" nodeType="withEffect">
                                  <p:stCondLst>
                                    <p:cond delay="0"/>
                                  </p:stCondLst>
                                  <p:childTnLst>
                                    <p:cmd type="call" cmd="playFrom(0.0)">
                                      <p:cBhvr>
                                        <p:cTn id="35"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0" mute="1" numSld="999" showWhenStopped="0">
                <p:cTn id="36" fill="hold" display="0">
                  <p:stCondLst>
                    <p:cond delay="indefinite"/>
                  </p:stCondLst>
                  <p:endCondLst>
                    <p:cond evt="onStopAudio" delay="0">
                      <p:tgtEl>
                        <p:sldTgt/>
                      </p:tgtEl>
                    </p:cond>
                  </p:endCondLst>
                </p:cTn>
                <p:tgtEl>
                  <p:spTgt spid="2"/>
                </p:tgtEl>
              </p:cMediaNode>
            </p:audio>
          </p:childTnLst>
        </p:cTn>
      </p:par>
    </p:tnLst>
    <p:bldLst>
      <p:bldP spid="5" grpId="0"/>
      <p:bldP spid="6" grpId="0"/>
      <p:bldP spid="7" grpId="0"/>
      <p:bldP spid="8" grpId="0"/>
      <p:bldP spid="8" grpId="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70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882740" y="138410"/>
            <a:ext cx="711233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a:ln/>
                <a:solidFill>
                  <a:srgbClr val="FF0000"/>
                </a:solidFill>
              </a:rPr>
              <a:t>Tôi là người chiến thắng</a:t>
            </a:r>
            <a:endParaRPr lang="en-US" sz="5400" b="1" cap="none" spc="0">
              <a:ln/>
              <a:solidFill>
                <a:srgbClr val="FF0000"/>
              </a:solidFill>
              <a:effectLst/>
            </a:endParaRPr>
          </a:p>
        </p:txBody>
      </p:sp>
      <p:sp>
        <p:nvSpPr>
          <p:cNvPr id="5" name="TextBox 4"/>
          <p:cNvSpPr txBox="1"/>
          <p:nvPr/>
        </p:nvSpPr>
        <p:spPr>
          <a:xfrm>
            <a:off x="680330" y="1237487"/>
            <a:ext cx="11147347" cy="707886"/>
          </a:xfrm>
          <a:prstGeom prst="rect">
            <a:avLst/>
          </a:prstGeom>
          <a:noFill/>
        </p:spPr>
        <p:txBody>
          <a:bodyPr wrap="none" rtlCol="0">
            <a:spAutoFit/>
          </a:bodyPr>
          <a:lstStyle/>
          <a:p>
            <a:r>
              <a:rPr lang="en-US" sz="4000" b="1" dirty="0" err="1">
                <a:latin typeface="Times New Roman" panose="02020603050405020304" pitchFamily="18" charset="0"/>
                <a:cs typeface="Times New Roman" panose="02020603050405020304" pitchFamily="18" charset="0"/>
              </a:rPr>
              <a:t>Câu</a:t>
            </a:r>
            <a:r>
              <a:rPr lang="en-US" sz="4000" b="1" dirty="0">
                <a:latin typeface="Times New Roman" panose="02020603050405020304" pitchFamily="18" charset="0"/>
                <a:cs typeface="Times New Roman" panose="02020603050405020304" pitchFamily="18" charset="0"/>
              </a:rPr>
              <a:t> 2: </a:t>
            </a:r>
            <a:r>
              <a:rPr lang="vi-VN" sz="4000" b="1" dirty="0">
                <a:latin typeface="Times New Roman" panose="02020603050405020304" pitchFamily="18" charset="0"/>
                <a:cs typeface="Times New Roman" panose="02020603050405020304" pitchFamily="18" charset="0"/>
              </a:rPr>
              <a:t>Chiều dài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quyển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sách</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Toán</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dài</a:t>
            </a:r>
            <a:r>
              <a:rPr lang="en-US" sz="4000" b="1" dirty="0">
                <a:latin typeface="Times New Roman" panose="02020603050405020304" pitchFamily="18" charset="0"/>
                <a:cs typeface="Times New Roman" panose="02020603050405020304" pitchFamily="18" charset="0"/>
              </a:rPr>
              <a:t> </a:t>
            </a:r>
            <a:r>
              <a:rPr lang="en-US" sz="4000" b="1" dirty="0" err="1">
                <a:latin typeface="Times New Roman" panose="02020603050405020304" pitchFamily="18" charset="0"/>
                <a:cs typeface="Times New Roman" panose="02020603050405020304" pitchFamily="18" charset="0"/>
              </a:rPr>
              <a:t>khoảng</a:t>
            </a:r>
            <a:r>
              <a:rPr lang="en-US" sz="4000" b="1" dirty="0">
                <a:latin typeface="Times New Roman" panose="02020603050405020304" pitchFamily="18" charset="0"/>
                <a:cs typeface="Times New Roman" panose="02020603050405020304" pitchFamily="18" charset="0"/>
              </a:rPr>
              <a:t> …..</a:t>
            </a:r>
          </a:p>
        </p:txBody>
      </p:sp>
      <p:sp>
        <p:nvSpPr>
          <p:cNvPr id="6" name="TextBox 5"/>
          <p:cNvSpPr txBox="1"/>
          <p:nvPr/>
        </p:nvSpPr>
        <p:spPr>
          <a:xfrm>
            <a:off x="1860657" y="2589946"/>
            <a:ext cx="1681871" cy="707886"/>
          </a:xfrm>
          <a:prstGeom prst="rect">
            <a:avLst/>
          </a:prstGeom>
          <a:noFill/>
        </p:spPr>
        <p:txBody>
          <a:bodyPr wrap="none" rtlCol="0">
            <a:spAutoFit/>
          </a:bodyPr>
          <a:lstStyle/>
          <a:p>
            <a:r>
              <a:rPr lang="en-US" sz="4000" dirty="0"/>
              <a:t>a) </a:t>
            </a:r>
            <a:r>
              <a:rPr lang="vi-VN" sz="4000" dirty="0"/>
              <a:t>27</a:t>
            </a:r>
            <a:r>
              <a:rPr lang="en-US" sz="4000" dirty="0"/>
              <a:t>m</a:t>
            </a:r>
          </a:p>
        </p:txBody>
      </p:sp>
      <p:sp>
        <p:nvSpPr>
          <p:cNvPr id="7" name="TextBox 6"/>
          <p:cNvSpPr txBox="1"/>
          <p:nvPr/>
        </p:nvSpPr>
        <p:spPr>
          <a:xfrm>
            <a:off x="1856462" y="3481710"/>
            <a:ext cx="1922321" cy="707886"/>
          </a:xfrm>
          <a:prstGeom prst="rect">
            <a:avLst/>
          </a:prstGeom>
          <a:noFill/>
        </p:spPr>
        <p:txBody>
          <a:bodyPr wrap="none" rtlCol="0">
            <a:spAutoFit/>
          </a:bodyPr>
          <a:lstStyle/>
          <a:p>
            <a:r>
              <a:rPr lang="en-US" sz="4000" dirty="0"/>
              <a:t>b) </a:t>
            </a:r>
            <a:r>
              <a:rPr lang="vi-VN" sz="4000" dirty="0"/>
              <a:t>27</a:t>
            </a:r>
            <a:r>
              <a:rPr lang="en-US" sz="4000" dirty="0"/>
              <a:t>cm</a:t>
            </a:r>
          </a:p>
        </p:txBody>
      </p:sp>
      <p:sp>
        <p:nvSpPr>
          <p:cNvPr id="8" name="TextBox 7"/>
          <p:cNvSpPr txBox="1"/>
          <p:nvPr/>
        </p:nvSpPr>
        <p:spPr>
          <a:xfrm>
            <a:off x="1856462" y="4373474"/>
            <a:ext cx="1938351" cy="707886"/>
          </a:xfrm>
          <a:prstGeom prst="rect">
            <a:avLst/>
          </a:prstGeom>
          <a:noFill/>
        </p:spPr>
        <p:txBody>
          <a:bodyPr wrap="none" rtlCol="0">
            <a:spAutoFit/>
          </a:bodyPr>
          <a:lstStyle/>
          <a:p>
            <a:r>
              <a:rPr lang="en-US" sz="4000" dirty="0"/>
              <a:t>c) </a:t>
            </a:r>
            <a:r>
              <a:rPr lang="vi-VN" sz="4000" dirty="0"/>
              <a:t>27d</a:t>
            </a:r>
            <a:r>
              <a:rPr lang="en-US" sz="4000" dirty="0"/>
              <a:t>m</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96415" y="3797191"/>
            <a:ext cx="1285604" cy="2166242"/>
          </a:xfrm>
          <a:prstGeom prst="rect">
            <a:avLst/>
          </a:prstGeom>
        </p:spPr>
      </p:pic>
      <p:pic>
        <p:nvPicPr>
          <p:cNvPr id="2" name="TiengVoTay-DangCapNhat_49xa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18077" y="6120618"/>
            <a:ext cx="609600" cy="609600"/>
          </a:xfrm>
          <a:prstGeom prst="rect">
            <a:avLst/>
          </a:prstGeom>
        </p:spPr>
      </p:pic>
      <p:grpSp>
        <p:nvGrpSpPr>
          <p:cNvPr id="19" name="Group 18"/>
          <p:cNvGrpSpPr/>
          <p:nvPr/>
        </p:nvGrpSpPr>
        <p:grpSpPr>
          <a:xfrm>
            <a:off x="6654018" y="2368652"/>
            <a:ext cx="647114" cy="3627821"/>
            <a:chOff x="6654018" y="2368652"/>
            <a:chExt cx="647114" cy="3627821"/>
          </a:xfrm>
        </p:grpSpPr>
        <p:cxnSp>
          <p:nvCxnSpPr>
            <p:cNvPr id="13" name="Straight Connector 12"/>
            <p:cNvCxnSpPr/>
            <p:nvPr/>
          </p:nvCxnSpPr>
          <p:spPr>
            <a:xfrm flipH="1">
              <a:off x="6921305" y="2368652"/>
              <a:ext cx="379827" cy="0"/>
            </a:xfrm>
            <a:prstGeom prst="line">
              <a:avLst/>
            </a:prstGeom>
          </p:spPr>
          <p:style>
            <a:lnRef idx="3">
              <a:schemeClr val="dk1"/>
            </a:lnRef>
            <a:fillRef idx="0">
              <a:schemeClr val="dk1"/>
            </a:fillRef>
            <a:effectRef idx="2">
              <a:schemeClr val="dk1"/>
            </a:effectRef>
            <a:fontRef idx="minor">
              <a:schemeClr val="tx1"/>
            </a:fontRef>
          </p:style>
        </p:cxnSp>
        <p:cxnSp>
          <p:nvCxnSpPr>
            <p:cNvPr id="15" name="Straight Connector 14"/>
            <p:cNvCxnSpPr/>
            <p:nvPr/>
          </p:nvCxnSpPr>
          <p:spPr>
            <a:xfrm flipH="1">
              <a:off x="6883922" y="5996473"/>
              <a:ext cx="379827" cy="0"/>
            </a:xfrm>
            <a:prstGeom prst="line">
              <a:avLst/>
            </a:prstGeom>
          </p:spPr>
          <p:style>
            <a:lnRef idx="3">
              <a:schemeClr val="dk1"/>
            </a:lnRef>
            <a:fillRef idx="0">
              <a:schemeClr val="dk1"/>
            </a:fillRef>
            <a:effectRef idx="2">
              <a:schemeClr val="dk1"/>
            </a:effectRef>
            <a:fontRef idx="minor">
              <a:schemeClr val="tx1"/>
            </a:fontRef>
          </p:style>
        </p:cxnSp>
        <p:cxnSp>
          <p:nvCxnSpPr>
            <p:cNvPr id="17" name="Straight Arrow Connector 16"/>
            <p:cNvCxnSpPr/>
            <p:nvPr/>
          </p:nvCxnSpPr>
          <p:spPr>
            <a:xfrm>
              <a:off x="7111218" y="2368652"/>
              <a:ext cx="0" cy="3594781"/>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8" name="TextBox 17"/>
            <p:cNvSpPr txBox="1"/>
            <p:nvPr/>
          </p:nvSpPr>
          <p:spPr>
            <a:xfrm>
              <a:off x="6654018" y="3795698"/>
              <a:ext cx="397866" cy="646331"/>
            </a:xfrm>
            <a:prstGeom prst="rect">
              <a:avLst/>
            </a:prstGeom>
            <a:noFill/>
          </p:spPr>
          <p:txBody>
            <a:bodyPr wrap="none" rtlCol="0">
              <a:spAutoFit/>
            </a:bodyPr>
            <a:lstStyle/>
            <a:p>
              <a:r>
                <a:rPr lang="en-US" sz="3600"/>
                <a:t>?</a:t>
              </a:r>
            </a:p>
          </p:txBody>
        </p:sp>
      </p:grpSp>
      <p:sp>
        <p:nvSpPr>
          <p:cNvPr id="16" name="7-Point Star 15"/>
          <p:cNvSpPr/>
          <p:nvPr/>
        </p:nvSpPr>
        <p:spPr>
          <a:xfrm>
            <a:off x="10620948" y="4190163"/>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5</a:t>
            </a:r>
          </a:p>
        </p:txBody>
      </p:sp>
      <p:sp>
        <p:nvSpPr>
          <p:cNvPr id="20" name="7-Point Star 19"/>
          <p:cNvSpPr/>
          <p:nvPr/>
        </p:nvSpPr>
        <p:spPr>
          <a:xfrm>
            <a:off x="10632676" y="4195601"/>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4</a:t>
            </a:r>
          </a:p>
        </p:txBody>
      </p:sp>
      <p:sp>
        <p:nvSpPr>
          <p:cNvPr id="21" name="7-Point Star 20"/>
          <p:cNvSpPr/>
          <p:nvPr/>
        </p:nvSpPr>
        <p:spPr>
          <a:xfrm>
            <a:off x="10631382" y="4193711"/>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3</a:t>
            </a:r>
          </a:p>
        </p:txBody>
      </p:sp>
      <p:sp>
        <p:nvSpPr>
          <p:cNvPr id="22" name="7-Point Star 21"/>
          <p:cNvSpPr/>
          <p:nvPr/>
        </p:nvSpPr>
        <p:spPr>
          <a:xfrm>
            <a:off x="10619848" y="4178570"/>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2</a:t>
            </a:r>
          </a:p>
        </p:txBody>
      </p:sp>
      <p:sp>
        <p:nvSpPr>
          <p:cNvPr id="23" name="7-Point Star 22"/>
          <p:cNvSpPr/>
          <p:nvPr/>
        </p:nvSpPr>
        <p:spPr>
          <a:xfrm>
            <a:off x="10613990" y="4173041"/>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1</a:t>
            </a:r>
          </a:p>
        </p:txBody>
      </p:sp>
      <p:sp>
        <p:nvSpPr>
          <p:cNvPr id="24" name="7-Point Star 23"/>
          <p:cNvSpPr/>
          <p:nvPr/>
        </p:nvSpPr>
        <p:spPr>
          <a:xfrm>
            <a:off x="10620574" y="4181791"/>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dirty="0"/>
              <a:t>0</a:t>
            </a:r>
          </a:p>
        </p:txBody>
      </p:sp>
      <p:sp>
        <p:nvSpPr>
          <p:cNvPr id="25" name="TextBox 24"/>
          <p:cNvSpPr txBox="1"/>
          <p:nvPr/>
        </p:nvSpPr>
        <p:spPr>
          <a:xfrm>
            <a:off x="4650419" y="6011704"/>
            <a:ext cx="1794081" cy="707886"/>
          </a:xfrm>
          <a:prstGeom prst="rect">
            <a:avLst/>
          </a:prstGeom>
          <a:noFill/>
        </p:spPr>
        <p:txBody>
          <a:bodyPr wrap="non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Hết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giờ</a:t>
            </a:r>
            <a:endParaRPr lang="en-US" sz="4000" b="1" dirty="0">
              <a:solidFill>
                <a:srgbClr val="FF0000"/>
              </a:solidFill>
              <a:latin typeface="Times New Roman" panose="02020603050405020304" pitchFamily="18" charset="0"/>
              <a:cs typeface="Times New Roman" panose="02020603050405020304" pitchFamily="18" charset="0"/>
            </a:endParaRPr>
          </a:p>
        </p:txBody>
      </p:sp>
      <p:pic>
        <p:nvPicPr>
          <p:cNvPr id="26" name="Picture 25">
            <a:extLst>
              <a:ext uri="{FF2B5EF4-FFF2-40B4-BE49-F238E27FC236}">
                <a16:creationId xmlns:a16="http://schemas.microsoft.com/office/drawing/2014/main" id="{2EAE77FB-F7BD-442E-8FF7-E0329F4F45F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314412" y="2348651"/>
            <a:ext cx="2617011" cy="3647821"/>
          </a:xfrm>
          <a:prstGeom prst="rect">
            <a:avLst/>
          </a:prstGeom>
        </p:spPr>
      </p:pic>
    </p:spTree>
    <p:extLst>
      <p:ext uri="{BB962C8B-B14F-4D97-AF65-F5344CB8AC3E}">
        <p14:creationId xmlns:p14="http://schemas.microsoft.com/office/powerpoint/2010/main" val="2227162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childTnLst>
                          </p:cTn>
                        </p:par>
                        <p:par>
                          <p:cTn id="12" fill="hold">
                            <p:stCondLst>
                              <p:cond delay="1000"/>
                            </p:stCondLst>
                            <p:childTnLst>
                              <p:par>
                                <p:cTn id="13" presetID="22" presetClass="entr" presetSubtype="4" fill="hold" grpId="0" nodeType="afterEffect">
                                  <p:stCondLst>
                                    <p:cond delay="0"/>
                                  </p:stCondLst>
                                  <p:iterate type="lt">
                                    <p:tmPct val="0"/>
                                  </p:iterate>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iterate type="lt">
                                    <p:tmPct val="0"/>
                                  </p:iterate>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fade">
                                      <p:cBhvr>
                                        <p:cTn id="28" dur="500"/>
                                        <p:tgtEl>
                                          <p:spTgt spid="16"/>
                                        </p:tgtEl>
                                      </p:cBhvr>
                                    </p:animEffec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fade">
                                      <p:cBhvr>
                                        <p:cTn id="32" dur="1000"/>
                                        <p:tgtEl>
                                          <p:spTgt spid="20"/>
                                        </p:tgtEl>
                                      </p:cBhvr>
                                    </p:animEffect>
                                  </p:childTnLst>
                                </p:cTn>
                              </p:par>
                            </p:childTnLst>
                          </p:cTn>
                        </p:par>
                        <p:par>
                          <p:cTn id="33" fill="hold">
                            <p:stCondLst>
                              <p:cond delay="1500"/>
                            </p:stCondLst>
                            <p:childTnLst>
                              <p:par>
                                <p:cTn id="34" presetID="10" presetClass="entr" presetSubtype="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1000"/>
                                        <p:tgtEl>
                                          <p:spTgt spid="21"/>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childTnLst>
                                </p:cTn>
                              </p:par>
                            </p:childTnLst>
                          </p:cTn>
                        </p:par>
                        <p:par>
                          <p:cTn id="41" fill="hold">
                            <p:stCondLst>
                              <p:cond delay="3500"/>
                            </p:stCondLst>
                            <p:childTnLst>
                              <p:par>
                                <p:cTn id="42" presetID="10" presetClass="entr" presetSubtype="0" fill="hold" grpId="0" nodeType="afterEffect">
                                  <p:stCondLst>
                                    <p:cond delay="0"/>
                                  </p:stCondLst>
                                  <p:childTnLst>
                                    <p:set>
                                      <p:cBhvr>
                                        <p:cTn id="43" dur="1" fill="hold">
                                          <p:stCondLst>
                                            <p:cond delay="0"/>
                                          </p:stCondLst>
                                        </p:cTn>
                                        <p:tgtEl>
                                          <p:spTgt spid="23"/>
                                        </p:tgtEl>
                                        <p:attrNameLst>
                                          <p:attrName>style.visibility</p:attrName>
                                        </p:attrNameLst>
                                      </p:cBhvr>
                                      <p:to>
                                        <p:strVal val="visible"/>
                                      </p:to>
                                    </p:set>
                                    <p:animEffect transition="in" filter="fade">
                                      <p:cBhvr>
                                        <p:cTn id="44" dur="1000"/>
                                        <p:tgtEl>
                                          <p:spTgt spid="23"/>
                                        </p:tgtEl>
                                      </p:cBhvr>
                                    </p:animEffect>
                                  </p:childTnLst>
                                </p:cTn>
                              </p:par>
                            </p:childTnLst>
                          </p:cTn>
                        </p:par>
                        <p:par>
                          <p:cTn id="45" fill="hold">
                            <p:stCondLst>
                              <p:cond delay="4500"/>
                            </p:stCondLst>
                            <p:childTnLst>
                              <p:par>
                                <p:cTn id="46" presetID="10" presetClass="entr" presetSubtype="0" fill="hold" grpId="0" nodeType="afterEffect">
                                  <p:stCondLst>
                                    <p:cond delay="0"/>
                                  </p:stCondLst>
                                  <p:childTnLst>
                                    <p:set>
                                      <p:cBhvr>
                                        <p:cTn id="47" dur="1" fill="hold">
                                          <p:stCondLst>
                                            <p:cond delay="0"/>
                                          </p:stCondLst>
                                        </p:cTn>
                                        <p:tgtEl>
                                          <p:spTgt spid="24"/>
                                        </p:tgtEl>
                                        <p:attrNameLst>
                                          <p:attrName>style.visibility</p:attrName>
                                        </p:attrNameLst>
                                      </p:cBhvr>
                                      <p:to>
                                        <p:strVal val="visible"/>
                                      </p:to>
                                    </p:set>
                                    <p:animEffect transition="in" filter="fade">
                                      <p:cBhvr>
                                        <p:cTn id="48" dur="1000"/>
                                        <p:tgtEl>
                                          <p:spTgt spid="24"/>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nodeType="clickEffect">
                                  <p:stCondLst>
                                    <p:cond delay="0"/>
                                  </p:stCondLst>
                                  <p:childTnLst>
                                    <p:set>
                                      <p:cBhvr>
                                        <p:cTn id="58" dur="1" fill="hold">
                                          <p:stCondLst>
                                            <p:cond delay="0"/>
                                          </p:stCondLst>
                                        </p:cTn>
                                        <p:tgtEl>
                                          <p:spTgt spid="9"/>
                                        </p:tgtEl>
                                        <p:attrNameLst>
                                          <p:attrName>style.visibility</p:attrName>
                                        </p:attrNameLst>
                                      </p:cBhvr>
                                      <p:to>
                                        <p:strVal val="visible"/>
                                      </p:to>
                                    </p:set>
                                    <p:animEffect transition="in" filter="fade">
                                      <p:cBhvr>
                                        <p:cTn id="59" dur="500"/>
                                        <p:tgtEl>
                                          <p:spTgt spid="9"/>
                                        </p:tgtEl>
                                      </p:cBhvr>
                                    </p:animEffect>
                                  </p:childTnLst>
                                </p:cTn>
                              </p:par>
                            </p:childTnLst>
                          </p:cTn>
                        </p:par>
                        <p:par>
                          <p:cTn id="60" fill="hold">
                            <p:stCondLst>
                              <p:cond delay="500"/>
                            </p:stCondLst>
                            <p:childTnLst>
                              <p:par>
                                <p:cTn id="61" presetID="16" presetClass="emph" presetSubtype="0" fill="hold" grpId="1" nodeType="afterEffect">
                                  <p:stCondLst>
                                    <p:cond delay="0"/>
                                  </p:stCondLst>
                                  <p:iterate type="lt">
                                    <p:tmPct val="4000"/>
                                  </p:iterate>
                                  <p:childTnLst>
                                    <p:set>
                                      <p:cBhvr override="childStyle">
                                        <p:cTn id="62" dur="500" fill="hold"/>
                                        <p:tgtEl>
                                          <p:spTgt spid="8"/>
                                        </p:tgtEl>
                                        <p:attrNameLst>
                                          <p:attrName>style.color</p:attrName>
                                        </p:attrNameLst>
                                      </p:cBhvr>
                                      <p:to>
                                        <p:clrVal>
                                          <a:srgbClr val="FF0000"/>
                                        </p:clrVal>
                                      </p:to>
                                    </p:set>
                                    <p:set>
                                      <p:cBhvr>
                                        <p:cTn id="63" dur="500" fill="hold"/>
                                        <p:tgtEl>
                                          <p:spTgt spid="8"/>
                                        </p:tgtEl>
                                        <p:attrNameLst>
                                          <p:attrName>fillcolor</p:attrName>
                                        </p:attrNameLst>
                                      </p:cBhvr>
                                      <p:to>
                                        <p:clrVal>
                                          <a:srgbClr val="FF0000"/>
                                        </p:clrVal>
                                      </p:to>
                                    </p:set>
                                    <p:set>
                                      <p:cBhvr>
                                        <p:cTn id="64" dur="500" fill="hold"/>
                                        <p:tgtEl>
                                          <p:spTgt spid="8"/>
                                        </p:tgtEl>
                                        <p:attrNameLst>
                                          <p:attrName>fill.type</p:attrName>
                                        </p:attrNameLst>
                                      </p:cBhvr>
                                      <p:to>
                                        <p:strVal val="solid"/>
                                      </p:to>
                                    </p:set>
                                  </p:childTnLst>
                                </p:cTn>
                              </p:par>
                              <p:par>
                                <p:cTn id="65" presetID="1" presetClass="mediacall" presetSubtype="0" fill="hold" nodeType="withEffect">
                                  <p:stCondLst>
                                    <p:cond delay="0"/>
                                  </p:stCondLst>
                                  <p:childTnLst>
                                    <p:cmd type="call" cmd="playFrom(0.0)">
                                      <p:cBhvr>
                                        <p:cTn id="6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numSld="999" showWhenStopped="0">
                <p:cTn id="67" fill="hold" display="0">
                  <p:stCondLst>
                    <p:cond delay="indefinite"/>
                  </p:stCondLst>
                  <p:endCondLst>
                    <p:cond evt="onStopAudio" delay="0">
                      <p:tgtEl>
                        <p:sldTgt/>
                      </p:tgtEl>
                    </p:cond>
                  </p:endCondLst>
                </p:cTn>
                <p:tgtEl>
                  <p:spTgt spid="2"/>
                </p:tgtEl>
              </p:cMediaNode>
            </p:audio>
          </p:childTnLst>
        </p:cTn>
      </p:par>
    </p:tnLst>
    <p:bldLst>
      <p:bldP spid="5" grpId="0"/>
      <p:bldP spid="6" grpId="0"/>
      <p:bldP spid="7" grpId="0"/>
      <p:bldP spid="8" grpId="0"/>
      <p:bldP spid="8" grpId="1"/>
      <p:bldP spid="16" grpId="0" animBg="1"/>
      <p:bldP spid="20" grpId="0" animBg="1"/>
      <p:bldP spid="21" grpId="0" animBg="1"/>
      <p:bldP spid="22" grpId="0" animBg="1"/>
      <p:bldP spid="23" grpId="0" animBg="1"/>
      <p:bldP spid="24" grpId="0" animBg="1"/>
      <p:bldP spid="2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alphaModFix amt="78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0" y="1735306"/>
            <a:ext cx="10363200" cy="1323439"/>
          </a:xfrm>
          <a:prstGeom prst="rect">
            <a:avLst/>
          </a:prstGeom>
          <a:noFill/>
        </p:spPr>
        <p:txBody>
          <a:bodyPr wrap="square" rtlCol="0">
            <a:spAutoFit/>
          </a:bodyPr>
          <a:lstStyle/>
          <a:p>
            <a:pPr algn="ctr"/>
            <a:r>
              <a:rPr lang="vi-VN" sz="4000" dirty="0"/>
              <a:t>Để đo độ dài của một vật (ví dụ mặt bàn học), ta </a:t>
            </a:r>
            <a:r>
              <a:rPr lang="vi-VN" sz="4000" b="1" dirty="0"/>
              <a:t>không</a:t>
            </a:r>
            <a:r>
              <a:rPr lang="vi-VN" sz="4000" dirty="0"/>
              <a:t> sử dụng các công cụ nào?</a:t>
            </a:r>
            <a:endParaRPr lang="en-US" sz="4000" dirty="0"/>
          </a:p>
        </p:txBody>
      </p:sp>
      <p:sp>
        <p:nvSpPr>
          <p:cNvPr id="3" name="Rectangle 2"/>
          <p:cNvSpPr/>
          <p:nvPr/>
        </p:nvSpPr>
        <p:spPr>
          <a:xfrm>
            <a:off x="882970" y="174755"/>
            <a:ext cx="4160113" cy="1200329"/>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en-US" sz="7200" b="1" cap="none" spc="0" dirty="0" err="1">
                <a:ln/>
                <a:solidFill>
                  <a:srgbClr val="FF0000"/>
                </a:solidFill>
                <a:effectLst/>
              </a:rPr>
              <a:t>Khởi</a:t>
            </a:r>
            <a:r>
              <a:rPr lang="en-US" sz="7200" b="1" cap="none" spc="0" dirty="0">
                <a:ln/>
                <a:solidFill>
                  <a:srgbClr val="FF0000"/>
                </a:solidFill>
                <a:effectLst/>
              </a:rPr>
              <a:t> </a:t>
            </a:r>
            <a:r>
              <a:rPr lang="en-US" sz="7200" b="1" cap="none" spc="0" dirty="0" err="1">
                <a:ln/>
                <a:solidFill>
                  <a:srgbClr val="FF0000"/>
                </a:solidFill>
                <a:effectLst/>
              </a:rPr>
              <a:t>động</a:t>
            </a:r>
            <a:endParaRPr lang="en-US" sz="7200" b="1" cap="none" spc="0" dirty="0">
              <a:ln/>
              <a:solidFill>
                <a:srgbClr val="FF0000"/>
              </a:solidFill>
              <a:effectLst/>
            </a:endParaRPr>
          </a:p>
        </p:txBody>
      </p:sp>
      <p:sp>
        <p:nvSpPr>
          <p:cNvPr id="4" name="Arrow: Pentagon 3">
            <a:extLst>
              <a:ext uri="{FF2B5EF4-FFF2-40B4-BE49-F238E27FC236}">
                <a16:creationId xmlns:a16="http://schemas.microsoft.com/office/drawing/2014/main" id="{4CC15437-8685-4F95-9099-B52803722552}"/>
              </a:ext>
            </a:extLst>
          </p:cNvPr>
          <p:cNvSpPr/>
          <p:nvPr/>
        </p:nvSpPr>
        <p:spPr>
          <a:xfrm>
            <a:off x="1337357" y="3649579"/>
            <a:ext cx="3705727" cy="1010652"/>
          </a:xfrm>
          <a:prstGeom prst="homePlate">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A. THƯỚC DÂY</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5" name="Arrow: Pentagon 4">
            <a:extLst>
              <a:ext uri="{FF2B5EF4-FFF2-40B4-BE49-F238E27FC236}">
                <a16:creationId xmlns:a16="http://schemas.microsoft.com/office/drawing/2014/main" id="{07233C40-F4B0-4585-AB78-AF8A77CDAC84}"/>
              </a:ext>
            </a:extLst>
          </p:cNvPr>
          <p:cNvSpPr/>
          <p:nvPr/>
        </p:nvSpPr>
        <p:spPr>
          <a:xfrm>
            <a:off x="6096000" y="3649579"/>
            <a:ext cx="3705727" cy="1010652"/>
          </a:xfrm>
          <a:prstGeom prst="homePlate">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B. THƯỚC THẲNG</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7" name="Arrow: Pentagon 6">
            <a:extLst>
              <a:ext uri="{FF2B5EF4-FFF2-40B4-BE49-F238E27FC236}">
                <a16:creationId xmlns:a16="http://schemas.microsoft.com/office/drawing/2014/main" id="{F12B71CA-CCFF-4F1A-9165-94E841FE2097}"/>
              </a:ext>
            </a:extLst>
          </p:cNvPr>
          <p:cNvSpPr/>
          <p:nvPr/>
        </p:nvSpPr>
        <p:spPr>
          <a:xfrm>
            <a:off x="1337356" y="5227002"/>
            <a:ext cx="3705727" cy="1010652"/>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C. GANG TAY</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8" name="Arrow: Pentagon 7">
            <a:extLst>
              <a:ext uri="{FF2B5EF4-FFF2-40B4-BE49-F238E27FC236}">
                <a16:creationId xmlns:a16="http://schemas.microsoft.com/office/drawing/2014/main" id="{65F0060A-B945-4FA0-A13E-739B5065DCCA}"/>
              </a:ext>
            </a:extLst>
          </p:cNvPr>
          <p:cNvSpPr/>
          <p:nvPr/>
        </p:nvSpPr>
        <p:spPr>
          <a:xfrm>
            <a:off x="6063915" y="5202939"/>
            <a:ext cx="3705727" cy="1010652"/>
          </a:xfrm>
          <a:prstGeom prst="homePlate">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3200" b="1" dirty="0">
                <a:solidFill>
                  <a:srgbClr val="FF0000"/>
                </a:solidFill>
                <a:latin typeface="Times New Roman" panose="02020603050405020304" pitchFamily="18" charset="0"/>
                <a:cs typeface="Times New Roman" panose="02020603050405020304" pitchFamily="18" charset="0"/>
              </a:rPr>
              <a:t>D. CÂN</a:t>
            </a:r>
            <a:endParaRPr lang="en-US" sz="3200" b="1" dirty="0">
              <a:solidFill>
                <a:srgbClr val="FF0000"/>
              </a:solidFill>
              <a:latin typeface="Times New Roman" panose="02020603050405020304" pitchFamily="18" charset="0"/>
              <a:cs typeface="Times New Roman" panose="02020603050405020304" pitchFamily="18" charset="0"/>
            </a:endParaRPr>
          </a:p>
        </p:txBody>
      </p:sp>
      <p:pic>
        <p:nvPicPr>
          <p:cNvPr id="12" name="btnInknoeActivity">
            <a:extLst>
              <a:ext uri="{FF2B5EF4-FFF2-40B4-BE49-F238E27FC236}">
                <a16:creationId xmlns:a16="http://schemas.microsoft.com/office/drawing/2014/main" id="{99B9D795-D343-486E-954A-AF1F2EBC5AF6}"/>
              </a:ext>
            </a:extLst>
          </p:cNvPr>
          <p:cNvPicPr>
            <a:picLocks noChangeAspect="1"/>
          </p:cNvPicPr>
          <p:nvPr>
            <p:custDataLst>
              <p:tags r:id="rId1"/>
            </p:custDataLst>
          </p:nvPr>
        </p:nvPicPr>
        <p:blipFill>
          <a:blip r:embed="rId4" r:link="rId5" cstate="print">
            <a:extLst>
              <a:ext uri="{28A0092B-C50C-407E-A947-70E740481C1C}">
                <a14:useLocalDpi xmlns:a14="http://schemas.microsoft.com/office/drawing/2010/main" val="0"/>
              </a:ext>
            </a:extLst>
          </a:blip>
          <a:stretch>
            <a:fillRect/>
          </a:stretch>
        </p:blipFill>
        <p:spPr>
          <a:xfrm>
            <a:off x="7550096" y="621098"/>
            <a:ext cx="2219546" cy="571500"/>
          </a:xfrm>
          <a:prstGeom prst="rect">
            <a:avLst/>
          </a:prstGeom>
        </p:spPr>
      </p:pic>
    </p:spTree>
    <p:extLst>
      <p:ext uri="{BB962C8B-B14F-4D97-AF65-F5344CB8AC3E}">
        <p14:creationId xmlns:p14="http://schemas.microsoft.com/office/powerpoint/2010/main" val="4176201920"/>
      </p:ext>
    </p:extLst>
  </p:cSld>
  <p:clrMapOvr>
    <a:masterClrMapping/>
  </p:clrMapOvr>
  <p:transition spd="slow">
    <p:push dir="u"/>
  </p:transition>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mph" presetSubtype="0" repeatCount="2000" accel="9000" autoRev="1" fill="hold" grpId="1" nodeType="clickEffect" p14:presetBounceEnd="5000">
                                      <p:stCondLst>
                                        <p:cond delay="0"/>
                                      </p:stCondLst>
                                      <p:childTnLst>
                                        <p:animScale p14:bounceEnd="5000">
                                          <p:cBhvr>
                                            <p:cTn id="20" dur="3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7" grpId="0" animBg="1"/>
          <p:bldP spid="8" grpId="0" animBg="1"/>
          <p:bldP spid="8" grpId="1"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6" presetClass="emph" presetSubtype="0" repeatCount="2000" accel="9000" autoRev="1" fill="hold" grpId="1" nodeType="clickEffect">
                                      <p:stCondLst>
                                        <p:cond delay="0"/>
                                      </p:stCondLst>
                                      <p:childTnLst>
                                        <p:animScale>
                                          <p:cBhvr>
                                            <p:cTn id="20" dur="3000" fill="hold"/>
                                            <p:tgtEl>
                                              <p:spTgt spid="8"/>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P spid="7" grpId="0" animBg="1"/>
          <p:bldP spid="8" grpId="0" animBg="1"/>
          <p:bldP spid="8" grpId="1" animBg="1"/>
        </p:bldLst>
      </p:timing>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alphaModFix amt="70000"/>
            <a:lum/>
          </a:blip>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882740" y="138410"/>
            <a:ext cx="7112332" cy="923330"/>
          </a:xfrm>
          <a:prstGeom prst="rect">
            <a:avLst/>
          </a:prstGeom>
          <a:noFill/>
        </p:spPr>
        <p:txBody>
          <a:bodyPr wrap="none" lIns="91440" tIns="45720" rIns="91440" bIns="45720">
            <a:spAutoFit/>
            <a:scene3d>
              <a:camera prst="orthographicFront"/>
              <a:lightRig rig="harsh" dir="t"/>
            </a:scene3d>
            <a:sp3d extrusionH="57150" prstMaterial="matte">
              <a:bevelT w="63500" h="12700" prst="angle"/>
              <a:contourClr>
                <a:schemeClr val="bg1">
                  <a:lumMod val="65000"/>
                </a:schemeClr>
              </a:contourClr>
            </a:sp3d>
          </a:bodyPr>
          <a:lstStyle/>
          <a:p>
            <a:pPr algn="ctr"/>
            <a:r>
              <a:rPr lang="en-US" sz="5400" b="1">
                <a:ln/>
                <a:solidFill>
                  <a:srgbClr val="FF0000"/>
                </a:solidFill>
              </a:rPr>
              <a:t>Tôi là người chiến thắng</a:t>
            </a:r>
            <a:endParaRPr lang="en-US" sz="5400" b="1" cap="none" spc="0">
              <a:ln/>
              <a:solidFill>
                <a:srgbClr val="FF0000"/>
              </a:solidFill>
              <a:effectLst/>
            </a:endParaRPr>
          </a:p>
        </p:txBody>
      </p:sp>
      <p:sp>
        <p:nvSpPr>
          <p:cNvPr id="5" name="TextBox 4"/>
          <p:cNvSpPr txBox="1"/>
          <p:nvPr/>
        </p:nvSpPr>
        <p:spPr>
          <a:xfrm>
            <a:off x="1744393" y="1550689"/>
            <a:ext cx="9106404" cy="707886"/>
          </a:xfrm>
          <a:prstGeom prst="rect">
            <a:avLst/>
          </a:prstGeom>
          <a:noFill/>
        </p:spPr>
        <p:txBody>
          <a:bodyPr wrap="none" rtlCol="0">
            <a:spAutoFit/>
          </a:bodyPr>
          <a:lstStyle/>
          <a:p>
            <a:r>
              <a:rPr lang="en-US" sz="4000" b="1"/>
              <a:t>Câu 3: Cây bút mực có chiều dài khoảng …</a:t>
            </a:r>
          </a:p>
        </p:txBody>
      </p:sp>
      <p:sp>
        <p:nvSpPr>
          <p:cNvPr id="6" name="TextBox 5"/>
          <p:cNvSpPr txBox="1"/>
          <p:nvPr/>
        </p:nvSpPr>
        <p:spPr>
          <a:xfrm>
            <a:off x="1528965" y="2949052"/>
            <a:ext cx="2040943" cy="707886"/>
          </a:xfrm>
          <a:prstGeom prst="rect">
            <a:avLst/>
          </a:prstGeom>
          <a:noFill/>
        </p:spPr>
        <p:txBody>
          <a:bodyPr wrap="none" rtlCol="0">
            <a:spAutoFit/>
          </a:bodyPr>
          <a:lstStyle/>
          <a:p>
            <a:r>
              <a:rPr lang="en-US" sz="4000"/>
              <a:t>a) 15mm</a:t>
            </a:r>
          </a:p>
        </p:txBody>
      </p:sp>
      <p:sp>
        <p:nvSpPr>
          <p:cNvPr id="7" name="TextBox 6"/>
          <p:cNvSpPr txBox="1"/>
          <p:nvPr/>
        </p:nvSpPr>
        <p:spPr>
          <a:xfrm>
            <a:off x="4946969" y="2949052"/>
            <a:ext cx="1871025" cy="707886"/>
          </a:xfrm>
          <a:prstGeom prst="rect">
            <a:avLst/>
          </a:prstGeom>
          <a:noFill/>
        </p:spPr>
        <p:txBody>
          <a:bodyPr wrap="none" rtlCol="0">
            <a:spAutoFit/>
          </a:bodyPr>
          <a:lstStyle/>
          <a:p>
            <a:r>
              <a:rPr lang="en-US" sz="4000"/>
              <a:t>b) 15cm</a:t>
            </a:r>
          </a:p>
        </p:txBody>
      </p:sp>
      <p:sp>
        <p:nvSpPr>
          <p:cNvPr id="8" name="TextBox 7"/>
          <p:cNvSpPr txBox="1"/>
          <p:nvPr/>
        </p:nvSpPr>
        <p:spPr>
          <a:xfrm>
            <a:off x="8717328" y="2949052"/>
            <a:ext cx="1601721" cy="707886"/>
          </a:xfrm>
          <a:prstGeom prst="rect">
            <a:avLst/>
          </a:prstGeom>
          <a:noFill/>
        </p:spPr>
        <p:txBody>
          <a:bodyPr wrap="none" rtlCol="0">
            <a:spAutoFit/>
          </a:bodyPr>
          <a:lstStyle/>
          <a:p>
            <a:r>
              <a:rPr lang="en-US" sz="4000"/>
              <a:t>c) 15m</a:t>
            </a:r>
          </a:p>
        </p:txBody>
      </p:sp>
      <p:pic>
        <p:nvPicPr>
          <p:cNvPr id="9" name="Picture 8"/>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18941" y="3899580"/>
            <a:ext cx="1285604" cy="2166242"/>
          </a:xfrm>
          <a:prstGeom prst="rect">
            <a:avLst/>
          </a:prstGeom>
        </p:spPr>
      </p:pic>
      <p:pic>
        <p:nvPicPr>
          <p:cNvPr id="2" name="TiengVoTay-DangCapNhat_49xap">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11218077" y="6120618"/>
            <a:ext cx="609600" cy="609600"/>
          </a:xfrm>
          <a:prstGeom prst="rect">
            <a:avLst/>
          </a:prstGeom>
        </p:spPr>
      </p:pic>
      <p:grpSp>
        <p:nvGrpSpPr>
          <p:cNvPr id="16" name="Group 15"/>
          <p:cNvGrpSpPr/>
          <p:nvPr/>
        </p:nvGrpSpPr>
        <p:grpSpPr>
          <a:xfrm>
            <a:off x="2454861" y="4110587"/>
            <a:ext cx="7409152" cy="1796697"/>
            <a:chOff x="2882740" y="4110587"/>
            <a:chExt cx="7409152" cy="1796697"/>
          </a:xfrm>
        </p:grpSpPr>
        <p:pic>
          <p:nvPicPr>
            <p:cNvPr id="4" name="Picture 3"/>
            <p:cNvPicPr>
              <a:picLocks noChangeAspect="1"/>
            </p:cNvPicPr>
            <p:nvPr/>
          </p:nvPicPr>
          <p:blipFill rotWithShape="1">
            <a:blip r:embed="rId8">
              <a:extLst>
                <a:ext uri="{28A0092B-C50C-407E-A947-70E740481C1C}">
                  <a14:useLocalDpi xmlns:a14="http://schemas.microsoft.com/office/drawing/2010/main" val="0"/>
                </a:ext>
              </a:extLst>
            </a:blip>
            <a:srcRect l="34205" r="46949"/>
            <a:stretch/>
          </p:blipFill>
          <p:spPr>
            <a:xfrm rot="5400000">
              <a:off x="5889146" y="1104181"/>
              <a:ext cx="1396340" cy="7409152"/>
            </a:xfrm>
            <a:prstGeom prst="rect">
              <a:avLst/>
            </a:prstGeom>
          </p:spPr>
        </p:pic>
        <p:cxnSp>
          <p:nvCxnSpPr>
            <p:cNvPr id="11" name="Straight Connector 10"/>
            <p:cNvCxnSpPr/>
            <p:nvPr/>
          </p:nvCxnSpPr>
          <p:spPr>
            <a:xfrm>
              <a:off x="3457366" y="4825218"/>
              <a:ext cx="0" cy="548640"/>
            </a:xfrm>
            <a:prstGeom prst="line">
              <a:avLst/>
            </a:prstGeom>
          </p:spPr>
          <p:style>
            <a:lnRef idx="3">
              <a:schemeClr val="dk1"/>
            </a:lnRef>
            <a:fillRef idx="0">
              <a:schemeClr val="dk1"/>
            </a:fillRef>
            <a:effectRef idx="2">
              <a:schemeClr val="dk1"/>
            </a:effectRef>
            <a:fontRef idx="minor">
              <a:schemeClr val="tx1"/>
            </a:fontRef>
          </p:style>
        </p:cxnSp>
        <p:cxnSp>
          <p:nvCxnSpPr>
            <p:cNvPr id="12" name="Straight Connector 11"/>
            <p:cNvCxnSpPr/>
            <p:nvPr/>
          </p:nvCxnSpPr>
          <p:spPr>
            <a:xfrm>
              <a:off x="9644805" y="4825218"/>
              <a:ext cx="0" cy="548640"/>
            </a:xfrm>
            <a:prstGeom prst="line">
              <a:avLst/>
            </a:prstGeom>
          </p:spPr>
          <p:style>
            <a:lnRef idx="3">
              <a:schemeClr val="dk1"/>
            </a:lnRef>
            <a:fillRef idx="0">
              <a:schemeClr val="dk1"/>
            </a:fillRef>
            <a:effectRef idx="2">
              <a:schemeClr val="dk1"/>
            </a:effectRef>
            <a:fontRef idx="minor">
              <a:schemeClr val="tx1"/>
            </a:fontRef>
          </p:style>
        </p:cxnSp>
        <p:cxnSp>
          <p:nvCxnSpPr>
            <p:cNvPr id="14" name="Straight Arrow Connector 13"/>
            <p:cNvCxnSpPr/>
            <p:nvPr/>
          </p:nvCxnSpPr>
          <p:spPr>
            <a:xfrm>
              <a:off x="3457366" y="5205046"/>
              <a:ext cx="6193071" cy="0"/>
            </a:xfrm>
            <a:prstGeom prst="straightConnector1">
              <a:avLst/>
            </a:prstGeom>
            <a:ln>
              <a:headEnd type="triangle"/>
              <a:tailEnd type="triangle"/>
            </a:ln>
          </p:spPr>
          <p:style>
            <a:lnRef idx="3">
              <a:schemeClr val="dk1"/>
            </a:lnRef>
            <a:fillRef idx="0">
              <a:schemeClr val="dk1"/>
            </a:fillRef>
            <a:effectRef idx="2">
              <a:schemeClr val="dk1"/>
            </a:effectRef>
            <a:fontRef idx="minor">
              <a:schemeClr val="tx1"/>
            </a:fontRef>
          </p:style>
        </p:cxnSp>
        <p:sp>
          <p:nvSpPr>
            <p:cNvPr id="15" name="TextBox 14"/>
            <p:cNvSpPr txBox="1"/>
            <p:nvPr/>
          </p:nvSpPr>
          <p:spPr>
            <a:xfrm>
              <a:off x="6388383" y="5260953"/>
              <a:ext cx="397866" cy="646331"/>
            </a:xfrm>
            <a:prstGeom prst="rect">
              <a:avLst/>
            </a:prstGeom>
            <a:noFill/>
          </p:spPr>
          <p:txBody>
            <a:bodyPr wrap="none" rtlCol="0">
              <a:spAutoFit/>
            </a:bodyPr>
            <a:lstStyle/>
            <a:p>
              <a:r>
                <a:rPr lang="en-US" sz="3600"/>
                <a:t>?</a:t>
              </a:r>
            </a:p>
          </p:txBody>
        </p:sp>
      </p:grpSp>
      <p:sp>
        <p:nvSpPr>
          <p:cNvPr id="17" name="7-Point Star 16"/>
          <p:cNvSpPr/>
          <p:nvPr/>
        </p:nvSpPr>
        <p:spPr>
          <a:xfrm>
            <a:off x="10737714" y="4269122"/>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5</a:t>
            </a:r>
          </a:p>
        </p:txBody>
      </p:sp>
      <p:sp>
        <p:nvSpPr>
          <p:cNvPr id="18" name="7-Point Star 17"/>
          <p:cNvSpPr/>
          <p:nvPr/>
        </p:nvSpPr>
        <p:spPr>
          <a:xfrm>
            <a:off x="10749442" y="4274560"/>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4</a:t>
            </a:r>
          </a:p>
        </p:txBody>
      </p:sp>
      <p:sp>
        <p:nvSpPr>
          <p:cNvPr id="19" name="7-Point Star 18"/>
          <p:cNvSpPr/>
          <p:nvPr/>
        </p:nvSpPr>
        <p:spPr>
          <a:xfrm>
            <a:off x="10748148" y="4272670"/>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3</a:t>
            </a:r>
          </a:p>
        </p:txBody>
      </p:sp>
      <p:sp>
        <p:nvSpPr>
          <p:cNvPr id="20" name="7-Point Star 19"/>
          <p:cNvSpPr/>
          <p:nvPr/>
        </p:nvSpPr>
        <p:spPr>
          <a:xfrm>
            <a:off x="10736614" y="4257529"/>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2</a:t>
            </a:r>
          </a:p>
        </p:txBody>
      </p:sp>
      <p:sp>
        <p:nvSpPr>
          <p:cNvPr id="21" name="7-Point Star 20"/>
          <p:cNvSpPr/>
          <p:nvPr/>
        </p:nvSpPr>
        <p:spPr>
          <a:xfrm>
            <a:off x="10730756" y="4252000"/>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1</a:t>
            </a:r>
          </a:p>
        </p:txBody>
      </p:sp>
      <p:sp>
        <p:nvSpPr>
          <p:cNvPr id="22" name="7-Point Star 21"/>
          <p:cNvSpPr/>
          <p:nvPr/>
        </p:nvSpPr>
        <p:spPr>
          <a:xfrm>
            <a:off x="10737340" y="4260750"/>
            <a:ext cx="1363906" cy="1781642"/>
          </a:xfrm>
          <a:prstGeom prst="star7">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8800" b="1"/>
              <a:t>0</a:t>
            </a:r>
          </a:p>
        </p:txBody>
      </p:sp>
      <p:sp>
        <p:nvSpPr>
          <p:cNvPr id="23" name="TextBox 22"/>
          <p:cNvSpPr txBox="1"/>
          <p:nvPr/>
        </p:nvSpPr>
        <p:spPr>
          <a:xfrm>
            <a:off x="5623327" y="5711879"/>
            <a:ext cx="1794081" cy="707886"/>
          </a:xfrm>
          <a:prstGeom prst="rect">
            <a:avLst/>
          </a:prstGeom>
          <a:noFill/>
        </p:spPr>
        <p:txBody>
          <a:bodyPr wrap="none" rtlCol="0">
            <a:spAutoFit/>
          </a:bodyPr>
          <a:lstStyle/>
          <a:p>
            <a:r>
              <a:rPr lang="en-US" sz="4000" b="1" dirty="0" err="1">
                <a:solidFill>
                  <a:srgbClr val="FF0000"/>
                </a:solidFill>
                <a:latin typeface="Times New Roman" panose="02020603050405020304" pitchFamily="18" charset="0"/>
                <a:cs typeface="Times New Roman" panose="02020603050405020304" pitchFamily="18" charset="0"/>
              </a:rPr>
              <a:t>Hết</a:t>
            </a:r>
            <a:r>
              <a:rPr lang="en-US" sz="4000" b="1" dirty="0">
                <a:solidFill>
                  <a:srgbClr val="FF0000"/>
                </a:solidFill>
                <a:latin typeface="Times New Roman" panose="02020603050405020304" pitchFamily="18" charset="0"/>
                <a:cs typeface="Times New Roman" panose="02020603050405020304" pitchFamily="18" charset="0"/>
              </a:rPr>
              <a:t> </a:t>
            </a:r>
            <a:r>
              <a:rPr lang="en-US" sz="4000" b="1" dirty="0" err="1">
                <a:solidFill>
                  <a:srgbClr val="FF0000"/>
                </a:solidFill>
                <a:latin typeface="Times New Roman" panose="02020603050405020304" pitchFamily="18" charset="0"/>
                <a:cs typeface="Times New Roman" panose="02020603050405020304" pitchFamily="18" charset="0"/>
              </a:rPr>
              <a:t>giờ</a:t>
            </a:r>
            <a:endParaRPr lang="en-US" sz="40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37396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500"/>
                                        <p:tgtEl>
                                          <p:spTgt spid="16"/>
                                        </p:tgtEl>
                                      </p:cBhvr>
                                    </p:animEffect>
                                  </p:childTnLst>
                                </p:cTn>
                              </p:par>
                            </p:childTnLst>
                          </p:cTn>
                        </p:par>
                        <p:par>
                          <p:cTn id="12" fill="hold">
                            <p:stCondLst>
                              <p:cond delay="1000"/>
                            </p:stCondLst>
                            <p:childTnLst>
                              <p:par>
                                <p:cTn id="13" presetID="22" presetClass="entr" presetSubtype="4" fill="hold" grpId="0" nodeType="afterEffect">
                                  <p:stCondLst>
                                    <p:cond delay="0"/>
                                  </p:stCondLst>
                                  <p:iterate type="lt">
                                    <p:tmPct val="0"/>
                                  </p:iterate>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childTnLst>
                          </p:cTn>
                        </p:par>
                        <p:par>
                          <p:cTn id="16" fill="hold">
                            <p:stCondLst>
                              <p:cond delay="1500"/>
                            </p:stCondLst>
                            <p:childTnLst>
                              <p:par>
                                <p:cTn id="17" presetID="22" presetClass="entr" presetSubtype="4" fill="hold" grpId="0" nodeType="afterEffect">
                                  <p:stCondLst>
                                    <p:cond delay="0"/>
                                  </p:stCondLst>
                                  <p:iterate type="lt">
                                    <p:tmPct val="0"/>
                                  </p:iterate>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par>
                          <p:cTn id="20" fill="hold">
                            <p:stCondLst>
                              <p:cond delay="2000"/>
                            </p:stCondLst>
                            <p:childTnLst>
                              <p:par>
                                <p:cTn id="21" presetID="22" presetClass="entr" presetSubtype="4" fill="hold" grpId="0" nodeType="afterEffect">
                                  <p:stCondLst>
                                    <p:cond delay="0"/>
                                  </p:stCondLst>
                                  <p:iterate type="lt">
                                    <p:tmPct val="0"/>
                                  </p:iterate>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xit" presetSubtype="0" fill="hold" nodeType="clickEffect">
                                  <p:stCondLst>
                                    <p:cond delay="0"/>
                                  </p:stCondLst>
                                  <p:childTnLst>
                                    <p:animEffect transition="out" filter="fade">
                                      <p:cBhvr>
                                        <p:cTn id="27" dur="500"/>
                                        <p:tgtEl>
                                          <p:spTgt spid="16"/>
                                        </p:tgtEl>
                                      </p:cBhvr>
                                    </p:animEffect>
                                    <p:set>
                                      <p:cBhvr>
                                        <p:cTn id="28" dur="1" fill="hold">
                                          <p:stCondLst>
                                            <p:cond delay="499"/>
                                          </p:stCondLst>
                                        </p:cTn>
                                        <p:tgtEl>
                                          <p:spTgt spid="16"/>
                                        </p:tgtEl>
                                        <p:attrNameLst>
                                          <p:attrName>style.visibility</p:attrName>
                                        </p:attrNameLst>
                                      </p:cBhvr>
                                      <p:to>
                                        <p:strVal val="hidden"/>
                                      </p:to>
                                    </p:set>
                                  </p:childTnLst>
                                </p:cTn>
                              </p:par>
                            </p:childTnLst>
                          </p:cTn>
                        </p:par>
                        <p:par>
                          <p:cTn id="29" fill="hold">
                            <p:stCondLst>
                              <p:cond delay="500"/>
                            </p:stCondLst>
                            <p:childTnLst>
                              <p:par>
                                <p:cTn id="30" presetID="10" presetClass="entr" presetSubtype="0"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par>
                          <p:cTn id="33" fill="hold">
                            <p:stCondLst>
                              <p:cond delay="1000"/>
                            </p:stCondLst>
                            <p:childTnLst>
                              <p:par>
                                <p:cTn id="34" presetID="10"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childTnLst>
                                </p:cTn>
                              </p:par>
                            </p:childTnLst>
                          </p:cTn>
                        </p:par>
                        <p:par>
                          <p:cTn id="37" fill="hold">
                            <p:stCondLst>
                              <p:cond delay="2000"/>
                            </p:stCondLst>
                            <p:childTnLst>
                              <p:par>
                                <p:cTn id="38" presetID="10"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childTnLst>
                                </p:cTn>
                              </p:par>
                            </p:childTnLst>
                          </p:cTn>
                        </p:par>
                        <p:par>
                          <p:cTn id="41" fill="hold">
                            <p:stCondLst>
                              <p:cond delay="3000"/>
                            </p:stCondLst>
                            <p:childTnLst>
                              <p:par>
                                <p:cTn id="42" presetID="10" presetClass="entr" presetSubtype="0"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Effect transition="in" filter="fade">
                                      <p:cBhvr>
                                        <p:cTn id="44" dur="1000"/>
                                        <p:tgtEl>
                                          <p:spTgt spid="20"/>
                                        </p:tgtEl>
                                      </p:cBhvr>
                                    </p:animEffect>
                                  </p:childTnLst>
                                </p:cTn>
                              </p:par>
                            </p:childTnLst>
                          </p:cTn>
                        </p:par>
                        <p:par>
                          <p:cTn id="45" fill="hold">
                            <p:stCondLst>
                              <p:cond delay="4000"/>
                            </p:stCondLst>
                            <p:childTnLst>
                              <p:par>
                                <p:cTn id="46" presetID="10" presetClass="entr" presetSubtype="0"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childTnLst>
                                </p:cTn>
                              </p:par>
                            </p:childTnLst>
                          </p:cTn>
                        </p:par>
                        <p:par>
                          <p:cTn id="49" fill="hold">
                            <p:stCondLst>
                              <p:cond delay="5000"/>
                            </p:stCondLst>
                            <p:childTnLst>
                              <p:par>
                                <p:cTn id="50" presetID="10" presetClass="entr" presetSubtype="0"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1000"/>
                                        <p:tgtEl>
                                          <p:spTgt spid="22"/>
                                        </p:tgtEl>
                                      </p:cBhvr>
                                    </p:animEffect>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10" presetClass="entr" presetSubtype="0" fill="hold" nodeType="click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fade">
                                      <p:cBhvr>
                                        <p:cTn id="63" dur="500"/>
                                        <p:tgtEl>
                                          <p:spTgt spid="9"/>
                                        </p:tgtEl>
                                      </p:cBhvr>
                                    </p:animEffect>
                                  </p:childTnLst>
                                </p:cTn>
                              </p:par>
                            </p:childTnLst>
                          </p:cTn>
                        </p:par>
                        <p:par>
                          <p:cTn id="64" fill="hold">
                            <p:stCondLst>
                              <p:cond delay="500"/>
                            </p:stCondLst>
                            <p:childTnLst>
                              <p:par>
                                <p:cTn id="65" presetID="16" presetClass="emph" presetSubtype="0" fill="hold" grpId="1" nodeType="afterEffect">
                                  <p:stCondLst>
                                    <p:cond delay="0"/>
                                  </p:stCondLst>
                                  <p:iterate type="lt">
                                    <p:tmPct val="4000"/>
                                  </p:iterate>
                                  <p:childTnLst>
                                    <p:set>
                                      <p:cBhvr override="childStyle">
                                        <p:cTn id="66" dur="500" fill="hold"/>
                                        <p:tgtEl>
                                          <p:spTgt spid="7"/>
                                        </p:tgtEl>
                                        <p:attrNameLst>
                                          <p:attrName>style.color</p:attrName>
                                        </p:attrNameLst>
                                      </p:cBhvr>
                                      <p:to>
                                        <p:clrVal>
                                          <a:srgbClr val="FF0000"/>
                                        </p:clrVal>
                                      </p:to>
                                    </p:set>
                                    <p:set>
                                      <p:cBhvr>
                                        <p:cTn id="67" dur="500" fill="hold"/>
                                        <p:tgtEl>
                                          <p:spTgt spid="7"/>
                                        </p:tgtEl>
                                        <p:attrNameLst>
                                          <p:attrName>fillcolor</p:attrName>
                                        </p:attrNameLst>
                                      </p:cBhvr>
                                      <p:to>
                                        <p:clrVal>
                                          <a:srgbClr val="FF0000"/>
                                        </p:clrVal>
                                      </p:to>
                                    </p:set>
                                    <p:set>
                                      <p:cBhvr>
                                        <p:cTn id="68" dur="500" fill="hold"/>
                                        <p:tgtEl>
                                          <p:spTgt spid="7"/>
                                        </p:tgtEl>
                                        <p:attrNameLst>
                                          <p:attrName>fill.type</p:attrName>
                                        </p:attrNameLst>
                                      </p:cBhvr>
                                      <p:to>
                                        <p:strVal val="solid"/>
                                      </p:to>
                                    </p:set>
                                  </p:childTnLst>
                                </p:cTn>
                              </p:par>
                              <p:par>
                                <p:cTn id="69" presetID="1" presetClass="mediacall" presetSubtype="0" fill="hold" nodeType="withEffect">
                                  <p:stCondLst>
                                    <p:cond delay="0"/>
                                  </p:stCondLst>
                                  <p:childTnLst>
                                    <p:cmd type="call" cmd="playFrom(0.0)">
                                      <p:cBhvr>
                                        <p:cTn id="70"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mute="1" numSld="999" showWhenStopped="0">
                <p:cTn id="71" fill="hold" display="0">
                  <p:stCondLst>
                    <p:cond delay="indefinite"/>
                  </p:stCondLst>
                  <p:endCondLst>
                    <p:cond evt="onStopAudio" delay="0">
                      <p:tgtEl>
                        <p:sldTgt/>
                      </p:tgtEl>
                    </p:cond>
                  </p:endCondLst>
                </p:cTn>
                <p:tgtEl>
                  <p:spTgt spid="2"/>
                </p:tgtEl>
              </p:cMediaNode>
            </p:audio>
          </p:childTnLst>
        </p:cTn>
      </p:par>
    </p:tnLst>
    <p:bldLst>
      <p:bldP spid="5" grpId="0"/>
      <p:bldP spid="6" grpId="0"/>
      <p:bldP spid="7" grpId="0"/>
      <p:bldP spid="7" grpId="1"/>
      <p:bldP spid="8" grpId="0"/>
      <p:bldP spid="17" grpId="0" animBg="1"/>
      <p:bldP spid="18" grpId="0" animBg="1"/>
      <p:bldP spid="19" grpId="0" animBg="1"/>
      <p:bldP spid="20" grpId="0" animBg="1"/>
      <p:bldP spid="21" grpId="0" animBg="1"/>
      <p:bldP spid="22" grpId="0" animBg="1"/>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0"/>
            <a:ext cx="12192001" cy="6858000"/>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0"/>
            <a:ext cx="685800" cy="196215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6200" y="0"/>
            <a:ext cx="685800" cy="1962150"/>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763068"/>
            <a:ext cx="3142397" cy="2094931"/>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67250" y="4763067"/>
            <a:ext cx="3142397" cy="2094931"/>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34501" y="4763066"/>
            <a:ext cx="3142397" cy="2094931"/>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901752" y="4763065"/>
            <a:ext cx="3290248" cy="2094931"/>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9574" y="-1"/>
            <a:ext cx="2991420" cy="1905000"/>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198831" y="0"/>
            <a:ext cx="2991420" cy="1905000"/>
          </a:xfrm>
          <a:prstGeom prst="rect">
            <a:avLst/>
          </a:prstGeom>
        </p:spPr>
      </p:pic>
      <p:pic>
        <p:nvPicPr>
          <p:cNvPr id="11" name="Picture 1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18088" y="1"/>
            <a:ext cx="2991420" cy="1905000"/>
          </a:xfrm>
          <a:prstGeom prst="rect">
            <a:avLst/>
          </a:prstGeom>
        </p:spPr>
      </p:pic>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837345" y="2"/>
            <a:ext cx="2991420" cy="1905000"/>
          </a:xfrm>
          <a:prstGeom prst="rect">
            <a:avLst/>
          </a:prstGeom>
        </p:spPr>
      </p:pic>
      <p:sp>
        <p:nvSpPr>
          <p:cNvPr id="14" name="WordArt 39"/>
          <p:cNvSpPr>
            <a:spLocks noChangeArrowheads="1" noChangeShapeType="1" noTextEdit="1"/>
          </p:cNvSpPr>
          <p:nvPr/>
        </p:nvSpPr>
        <p:spPr bwMode="auto">
          <a:xfrm>
            <a:off x="1264932" y="1657871"/>
            <a:ext cx="9205507" cy="1771129"/>
          </a:xfrm>
          <a:prstGeom prst="rect">
            <a:avLst/>
          </a:prstGeom>
        </p:spPr>
        <p:txBody>
          <a:bodyPr spcFirstLastPara="1" wrap="none" fromWordArt="1">
            <a:prstTxWarp prst="textWave1">
              <a:avLst>
                <a:gd name="adj1" fmla="val 12500"/>
                <a:gd name="adj2" fmla="val 1927"/>
              </a:avLst>
            </a:prstTxWarp>
          </a:bodyPr>
          <a:lstStyle/>
          <a:p>
            <a:pPr algn="ctr"/>
            <a:r>
              <a:rPr lang="en-US" sz="2000" b="1" kern="10" dirty="0" err="1">
                <a:ln w="9525">
                  <a:solidFill>
                    <a:srgbClr val="0000FF"/>
                  </a:solidFill>
                  <a:round/>
                  <a:headEnd/>
                  <a:tailEnd/>
                </a:ln>
                <a:solidFill>
                  <a:srgbClr val="6600FF"/>
                </a:solidFill>
                <a:cs typeface="Times New Roman" panose="02020603050405020304" pitchFamily="18" charset="0"/>
              </a:rPr>
              <a:t>Tiết</a:t>
            </a:r>
            <a:r>
              <a:rPr lang="en-US" sz="2000" b="1" kern="10" dirty="0">
                <a:ln w="9525">
                  <a:solidFill>
                    <a:srgbClr val="0000FF"/>
                  </a:solidFill>
                  <a:round/>
                  <a:headEnd/>
                  <a:tailEnd/>
                </a:ln>
                <a:solidFill>
                  <a:srgbClr val="6600FF"/>
                </a:solidFill>
                <a:cs typeface="Times New Roman" panose="02020603050405020304" pitchFamily="18" charset="0"/>
              </a:rPr>
              <a:t> </a:t>
            </a:r>
            <a:r>
              <a:rPr lang="en-US" sz="2000" b="1" kern="10" dirty="0" err="1">
                <a:ln w="9525">
                  <a:solidFill>
                    <a:srgbClr val="0000FF"/>
                  </a:solidFill>
                  <a:round/>
                  <a:headEnd/>
                  <a:tailEnd/>
                </a:ln>
                <a:solidFill>
                  <a:srgbClr val="6600FF"/>
                </a:solidFill>
                <a:cs typeface="Times New Roman" panose="02020603050405020304" pitchFamily="18" charset="0"/>
              </a:rPr>
              <a:t>học</a:t>
            </a:r>
            <a:r>
              <a:rPr lang="en-US" sz="2000" b="1" kern="10" dirty="0">
                <a:ln w="9525">
                  <a:solidFill>
                    <a:srgbClr val="0000FF"/>
                  </a:solidFill>
                  <a:round/>
                  <a:headEnd/>
                  <a:tailEnd/>
                </a:ln>
                <a:solidFill>
                  <a:srgbClr val="6600FF"/>
                </a:solidFill>
                <a:cs typeface="Times New Roman" panose="02020603050405020304" pitchFamily="18" charset="0"/>
              </a:rPr>
              <a:t> </a:t>
            </a:r>
            <a:r>
              <a:rPr lang="en-US" sz="2000" b="1" kern="10" dirty="0" err="1">
                <a:ln w="9525">
                  <a:solidFill>
                    <a:srgbClr val="0000FF"/>
                  </a:solidFill>
                  <a:round/>
                  <a:headEnd/>
                  <a:tailEnd/>
                </a:ln>
                <a:solidFill>
                  <a:srgbClr val="6600FF"/>
                </a:solidFill>
                <a:cs typeface="Times New Roman" panose="02020603050405020304" pitchFamily="18" charset="0"/>
              </a:rPr>
              <a:t>đến</a:t>
            </a:r>
            <a:r>
              <a:rPr lang="en-US" sz="2000" b="1" kern="10" dirty="0">
                <a:ln w="9525">
                  <a:solidFill>
                    <a:srgbClr val="0000FF"/>
                  </a:solidFill>
                  <a:round/>
                  <a:headEnd/>
                  <a:tailEnd/>
                </a:ln>
                <a:solidFill>
                  <a:srgbClr val="6600FF"/>
                </a:solidFill>
                <a:cs typeface="Times New Roman" panose="02020603050405020304" pitchFamily="18" charset="0"/>
              </a:rPr>
              <a:t> </a:t>
            </a:r>
            <a:r>
              <a:rPr lang="en-US" sz="2000" b="1" kern="10" dirty="0" err="1">
                <a:ln w="9525">
                  <a:solidFill>
                    <a:srgbClr val="0000FF"/>
                  </a:solidFill>
                  <a:round/>
                  <a:headEnd/>
                  <a:tailEnd/>
                </a:ln>
                <a:solidFill>
                  <a:srgbClr val="6600FF"/>
                </a:solidFill>
                <a:cs typeface="Times New Roman" panose="02020603050405020304" pitchFamily="18" charset="0"/>
              </a:rPr>
              <a:t>đây</a:t>
            </a:r>
            <a:r>
              <a:rPr lang="en-US" sz="2000" b="1" kern="10" dirty="0">
                <a:ln w="9525">
                  <a:solidFill>
                    <a:srgbClr val="0000FF"/>
                  </a:solidFill>
                  <a:round/>
                  <a:headEnd/>
                  <a:tailEnd/>
                </a:ln>
                <a:solidFill>
                  <a:srgbClr val="6600FF"/>
                </a:solidFill>
                <a:cs typeface="Times New Roman" panose="02020603050405020304" pitchFamily="18" charset="0"/>
              </a:rPr>
              <a:t> </a:t>
            </a:r>
            <a:r>
              <a:rPr lang="en-US" sz="2000" b="1" kern="10" dirty="0" err="1">
                <a:ln w="9525">
                  <a:solidFill>
                    <a:srgbClr val="0000FF"/>
                  </a:solidFill>
                  <a:round/>
                  <a:headEnd/>
                  <a:tailEnd/>
                </a:ln>
                <a:solidFill>
                  <a:srgbClr val="6600FF"/>
                </a:solidFill>
                <a:cs typeface="Times New Roman" panose="02020603050405020304" pitchFamily="18" charset="0"/>
              </a:rPr>
              <a:t>là</a:t>
            </a:r>
            <a:r>
              <a:rPr lang="en-US" sz="2000" b="1" kern="10" dirty="0">
                <a:ln w="9525">
                  <a:solidFill>
                    <a:srgbClr val="0000FF"/>
                  </a:solidFill>
                  <a:round/>
                  <a:headEnd/>
                  <a:tailEnd/>
                </a:ln>
                <a:solidFill>
                  <a:srgbClr val="6600FF"/>
                </a:solidFill>
                <a:cs typeface="Times New Roman" panose="02020603050405020304" pitchFamily="18" charset="0"/>
              </a:rPr>
              <a:t> </a:t>
            </a:r>
            <a:r>
              <a:rPr lang="en-US" sz="2000" b="1" kern="10" dirty="0" err="1">
                <a:ln w="9525">
                  <a:solidFill>
                    <a:srgbClr val="0000FF"/>
                  </a:solidFill>
                  <a:round/>
                  <a:headEnd/>
                  <a:tailEnd/>
                </a:ln>
                <a:solidFill>
                  <a:srgbClr val="6600FF"/>
                </a:solidFill>
                <a:cs typeface="Times New Roman" panose="02020603050405020304" pitchFamily="18" charset="0"/>
              </a:rPr>
              <a:t>kết</a:t>
            </a:r>
            <a:r>
              <a:rPr lang="en-US" sz="2000" b="1" kern="10" dirty="0">
                <a:ln w="9525">
                  <a:solidFill>
                    <a:srgbClr val="0000FF"/>
                  </a:solidFill>
                  <a:round/>
                  <a:headEnd/>
                  <a:tailEnd/>
                </a:ln>
                <a:solidFill>
                  <a:srgbClr val="6600FF"/>
                </a:solidFill>
                <a:cs typeface="Times New Roman" panose="02020603050405020304" pitchFamily="18" charset="0"/>
              </a:rPr>
              <a:t> </a:t>
            </a:r>
            <a:r>
              <a:rPr lang="en-US" sz="2000" b="1" kern="10" dirty="0" err="1">
                <a:ln w="9525">
                  <a:solidFill>
                    <a:srgbClr val="0000FF"/>
                  </a:solidFill>
                  <a:round/>
                  <a:headEnd/>
                  <a:tailEnd/>
                </a:ln>
                <a:solidFill>
                  <a:srgbClr val="6600FF"/>
                </a:solidFill>
                <a:cs typeface="Times New Roman" panose="02020603050405020304" pitchFamily="18" charset="0"/>
              </a:rPr>
              <a:t>thúc</a:t>
            </a:r>
            <a:r>
              <a:rPr lang="en-US" sz="2000" b="1" kern="10" dirty="0">
                <a:ln w="9525">
                  <a:solidFill>
                    <a:srgbClr val="0000FF"/>
                  </a:solidFill>
                  <a:round/>
                  <a:headEnd/>
                  <a:tailEnd/>
                </a:ln>
                <a:solidFill>
                  <a:srgbClr val="6600FF"/>
                </a:solidFill>
                <a:cs typeface="Times New Roman" panose="02020603050405020304" pitchFamily="18" charset="0"/>
              </a:rPr>
              <a:t>.</a:t>
            </a:r>
          </a:p>
        </p:txBody>
      </p:sp>
    </p:spTree>
    <p:extLst>
      <p:ext uri="{BB962C8B-B14F-4D97-AF65-F5344CB8AC3E}">
        <p14:creationId xmlns:p14="http://schemas.microsoft.com/office/powerpoint/2010/main" val="319672703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13000" b="-13000"/>
          </a:stretch>
        </a:blipFill>
        <a:effectLst/>
      </p:bgPr>
    </p:bg>
    <p:spTree>
      <p:nvGrpSpPr>
        <p:cNvPr id="1" name=""/>
        <p:cNvGrpSpPr/>
        <p:nvPr/>
      </p:nvGrpSpPr>
      <p:grpSpPr>
        <a:xfrm>
          <a:off x="0" y="0"/>
          <a:ext cx="0" cy="0"/>
          <a:chOff x="0" y="0"/>
          <a:chExt cx="0" cy="0"/>
        </a:xfrm>
      </p:grpSpPr>
      <p:sp>
        <p:nvSpPr>
          <p:cNvPr id="4" name="TextBox 3"/>
          <p:cNvSpPr txBox="1"/>
          <p:nvPr/>
        </p:nvSpPr>
        <p:spPr>
          <a:xfrm>
            <a:off x="1029384" y="358914"/>
            <a:ext cx="7657866" cy="769441"/>
          </a:xfrm>
          <a:prstGeom prst="rect">
            <a:avLst/>
          </a:prstGeom>
          <a:noFill/>
        </p:spPr>
        <p:txBody>
          <a:bodyPr wrap="none" rtlCol="0">
            <a:spAutoFit/>
          </a:bodyPr>
          <a:lstStyle/>
          <a:p>
            <a:r>
              <a:rPr lang="en-US" sz="4400" b="1" i="1" dirty="0" err="1">
                <a:solidFill>
                  <a:prstClr val="black"/>
                </a:solidFill>
                <a:latin typeface="Times New Roman" panose="02020603050405020304" pitchFamily="18" charset="0"/>
                <a:cs typeface="Times New Roman" panose="02020603050405020304" pitchFamily="18" charset="0"/>
              </a:rPr>
              <a:t>Thứ</a:t>
            </a:r>
            <a:r>
              <a:rPr lang="en-US" sz="4400" b="1" i="1" dirty="0">
                <a:solidFill>
                  <a:prstClr val="black"/>
                </a:solidFill>
                <a:latin typeface="Times New Roman" panose="02020603050405020304" pitchFamily="18" charset="0"/>
                <a:cs typeface="Times New Roman" panose="02020603050405020304" pitchFamily="18" charset="0"/>
              </a:rPr>
              <a:t>   </a:t>
            </a:r>
            <a:r>
              <a:rPr lang="vi-VN" sz="4400" b="1" i="1" dirty="0">
                <a:solidFill>
                  <a:prstClr val="black"/>
                </a:solidFill>
                <a:latin typeface="Times New Roman" panose="02020603050405020304" pitchFamily="18" charset="0"/>
                <a:cs typeface="Times New Roman" panose="02020603050405020304" pitchFamily="18" charset="0"/>
              </a:rPr>
              <a:t> </a:t>
            </a:r>
            <a:r>
              <a:rPr lang="en-US" sz="4400" b="1" i="1" dirty="0" err="1">
                <a:solidFill>
                  <a:prstClr val="black"/>
                </a:solidFill>
                <a:latin typeface="Times New Roman" panose="02020603050405020304" pitchFamily="18" charset="0"/>
                <a:cs typeface="Times New Roman" panose="02020603050405020304" pitchFamily="18" charset="0"/>
              </a:rPr>
              <a:t>ngày</a:t>
            </a:r>
            <a:r>
              <a:rPr lang="en-US" sz="4400" b="1" i="1" dirty="0">
                <a:solidFill>
                  <a:prstClr val="black"/>
                </a:solidFill>
                <a:latin typeface="Times New Roman" panose="02020603050405020304" pitchFamily="18" charset="0"/>
                <a:cs typeface="Times New Roman" panose="02020603050405020304" pitchFamily="18" charset="0"/>
              </a:rPr>
              <a:t>    </a:t>
            </a:r>
            <a:r>
              <a:rPr lang="en-US" sz="4400" b="1" i="1" dirty="0" err="1">
                <a:solidFill>
                  <a:prstClr val="black"/>
                </a:solidFill>
                <a:latin typeface="Times New Roman" panose="02020603050405020304" pitchFamily="18" charset="0"/>
                <a:cs typeface="Times New Roman" panose="02020603050405020304" pitchFamily="18" charset="0"/>
              </a:rPr>
              <a:t>tháng</a:t>
            </a:r>
            <a:r>
              <a:rPr lang="en-US" sz="4400" b="1" i="1" dirty="0">
                <a:solidFill>
                  <a:prstClr val="black"/>
                </a:solidFill>
                <a:latin typeface="Times New Roman" panose="02020603050405020304" pitchFamily="18" charset="0"/>
                <a:cs typeface="Times New Roman" panose="02020603050405020304" pitchFamily="18" charset="0"/>
              </a:rPr>
              <a:t> 4 </a:t>
            </a:r>
            <a:r>
              <a:rPr lang="en-US" sz="4400" b="1" i="1" dirty="0" err="1">
                <a:solidFill>
                  <a:prstClr val="black"/>
                </a:solidFill>
                <a:latin typeface="Times New Roman" panose="02020603050405020304" pitchFamily="18" charset="0"/>
                <a:cs typeface="Times New Roman" panose="02020603050405020304" pitchFamily="18" charset="0"/>
              </a:rPr>
              <a:t>năm</a:t>
            </a:r>
            <a:r>
              <a:rPr lang="en-US" sz="4400" b="1" i="1" dirty="0">
                <a:solidFill>
                  <a:prstClr val="black"/>
                </a:solidFill>
                <a:latin typeface="Times New Roman" panose="02020603050405020304" pitchFamily="18" charset="0"/>
                <a:cs typeface="Times New Roman" panose="02020603050405020304" pitchFamily="18" charset="0"/>
              </a:rPr>
              <a:t> </a:t>
            </a:r>
            <a:r>
              <a:rPr lang="vi-VN" sz="4400" b="1" i="1" dirty="0">
                <a:solidFill>
                  <a:prstClr val="black"/>
                </a:solidFill>
                <a:latin typeface="Times New Roman" panose="02020603050405020304" pitchFamily="18" charset="0"/>
                <a:cs typeface="Times New Roman" panose="02020603050405020304" pitchFamily="18" charset="0"/>
              </a:rPr>
              <a:t>202</a:t>
            </a:r>
            <a:r>
              <a:rPr lang="en-US" sz="4400" b="1" i="1" dirty="0">
                <a:solidFill>
                  <a:prstClr val="black"/>
                </a:solidFill>
                <a:latin typeface="Times New Roman" panose="02020603050405020304" pitchFamily="18" charset="0"/>
                <a:cs typeface="Times New Roman" panose="02020603050405020304" pitchFamily="18" charset="0"/>
              </a:rPr>
              <a:t>3</a:t>
            </a:r>
          </a:p>
        </p:txBody>
      </p:sp>
      <p:sp>
        <p:nvSpPr>
          <p:cNvPr id="5" name="TextBox 4"/>
          <p:cNvSpPr txBox="1"/>
          <p:nvPr/>
        </p:nvSpPr>
        <p:spPr>
          <a:xfrm>
            <a:off x="3988077" y="1128355"/>
            <a:ext cx="1388009" cy="769441"/>
          </a:xfrm>
          <a:prstGeom prst="rect">
            <a:avLst/>
          </a:prstGeom>
          <a:noFill/>
        </p:spPr>
        <p:txBody>
          <a:bodyPr wrap="none" rtlCol="0">
            <a:spAutoFit/>
          </a:bodyPr>
          <a:lstStyle/>
          <a:p>
            <a:r>
              <a:rPr lang="en-US" sz="4400" b="1" u="sng" dirty="0" err="1">
                <a:solidFill>
                  <a:prstClr val="black"/>
                </a:solidFill>
                <a:latin typeface="Times New Roman" panose="02020603050405020304" pitchFamily="18" charset="0"/>
                <a:cs typeface="Times New Roman" panose="02020603050405020304" pitchFamily="18" charset="0"/>
              </a:rPr>
              <a:t>Toán</a:t>
            </a:r>
            <a:endParaRPr lang="en-US" sz="4400" b="1" u="sng" dirty="0">
              <a:solidFill>
                <a:prstClr val="black"/>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1536718" y="2313738"/>
            <a:ext cx="6911636" cy="1107996"/>
          </a:xfrm>
          <a:prstGeom prst="rect">
            <a:avLst/>
          </a:prstGeom>
          <a:noFill/>
        </p:spPr>
        <p:txBody>
          <a:bodyPr wrap="none" rtlCol="0">
            <a:spAutoFit/>
          </a:bodyPr>
          <a:lstStyle/>
          <a:p>
            <a:r>
              <a:rPr lang="vi-VN" sz="6600" b="1" u="sng" dirty="0">
                <a:solidFill>
                  <a:srgbClr val="FF0000"/>
                </a:solidFill>
                <a:latin typeface="Times New Roman" panose="02020603050405020304" pitchFamily="18" charset="0"/>
                <a:cs typeface="Times New Roman" panose="02020603050405020304" pitchFamily="18" charset="0"/>
              </a:rPr>
              <a:t>Bài 98: </a:t>
            </a:r>
            <a:r>
              <a:rPr lang="en-US" sz="6600" b="1" dirty="0" err="1">
                <a:solidFill>
                  <a:srgbClr val="FF0000"/>
                </a:solidFill>
                <a:latin typeface="Times New Roman" panose="02020603050405020304" pitchFamily="18" charset="0"/>
                <a:cs typeface="Times New Roman" panose="02020603050405020304" pitchFamily="18" charset="0"/>
              </a:rPr>
              <a:t>Thực</a:t>
            </a:r>
            <a:r>
              <a:rPr lang="en-US" sz="6600" b="1" dirty="0">
                <a:solidFill>
                  <a:srgbClr val="FF0000"/>
                </a:solidFill>
                <a:latin typeface="Times New Roman" panose="02020603050405020304" pitchFamily="18" charset="0"/>
                <a:cs typeface="Times New Roman" panose="02020603050405020304" pitchFamily="18" charset="0"/>
              </a:rPr>
              <a:t> </a:t>
            </a:r>
            <a:r>
              <a:rPr lang="en-US" sz="6600" b="1" dirty="0" err="1">
                <a:solidFill>
                  <a:srgbClr val="FF0000"/>
                </a:solidFill>
                <a:latin typeface="Times New Roman" panose="02020603050405020304" pitchFamily="18" charset="0"/>
                <a:cs typeface="Times New Roman" panose="02020603050405020304" pitchFamily="18" charset="0"/>
              </a:rPr>
              <a:t>hành</a:t>
            </a:r>
            <a:endParaRPr lang="en-US" sz="66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5263313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DFA49D4-B191-4FE0-9202-963FBA7A231E}"/>
              </a:ext>
            </a:extLst>
          </p:cNvPr>
          <p:cNvSpPr txBox="1"/>
          <p:nvPr/>
        </p:nvSpPr>
        <p:spPr>
          <a:xfrm>
            <a:off x="154154" y="271462"/>
            <a:ext cx="11566358" cy="5139869"/>
          </a:xfrm>
          <a:prstGeom prst="rect">
            <a:avLst/>
          </a:prstGeom>
          <a:noFill/>
        </p:spPr>
        <p:txBody>
          <a:bodyPr wrap="square" rtlCol="0">
            <a:spAutoFit/>
          </a:bodyPr>
          <a:lstStyle/>
          <a:p>
            <a:pPr algn="ctr"/>
            <a:r>
              <a:rPr lang="vi-VN" sz="4800" b="1" dirty="0">
                <a:solidFill>
                  <a:srgbClr val="C00000"/>
                </a:solidFill>
                <a:latin typeface="Times New Roman" panose="02020603050405020304" pitchFamily="18" charset="0"/>
                <a:cs typeface="Times New Roman" panose="02020603050405020304" pitchFamily="18" charset="0"/>
              </a:rPr>
              <a:t>YÊU CẦU CẦN ĐẠT</a:t>
            </a:r>
            <a:endParaRPr lang="en-US" sz="4800" b="1" dirty="0">
              <a:solidFill>
                <a:srgbClr val="C00000"/>
              </a:solidFill>
              <a:latin typeface="Times New Roman" panose="02020603050405020304" pitchFamily="18" charset="0"/>
              <a:cs typeface="Times New Roman" panose="02020603050405020304" pitchFamily="18" charset="0"/>
            </a:endParaRPr>
          </a:p>
          <a:p>
            <a:pPr algn="ctr"/>
            <a:endParaRPr lang="vi-VN" sz="4000" b="1" dirty="0">
              <a:solidFill>
                <a:prstClr val="black"/>
              </a:solidFill>
              <a:latin typeface="Times New Roman" panose="02020603050405020304" pitchFamily="18" charset="0"/>
              <a:cs typeface="Times New Roman" panose="02020603050405020304" pitchFamily="18" charset="0"/>
            </a:endParaRPr>
          </a:p>
          <a:p>
            <a:pPr marL="571500" indent="-571500">
              <a:buFontTx/>
              <a:buChar char="-"/>
            </a:pPr>
            <a:r>
              <a:rPr lang="vi-VN" sz="4000" dirty="0">
                <a:solidFill>
                  <a:prstClr val="black"/>
                </a:solidFill>
                <a:latin typeface="Times New Roman" panose="02020603050405020304" pitchFamily="18" charset="0"/>
                <a:cs typeface="Times New Roman" panose="02020603050405020304" pitchFamily="18" charset="0"/>
              </a:rPr>
              <a:t>Em biết cách đo và ước lượng độ dài đoạn thẳng trong thực tế</a:t>
            </a:r>
            <a:endParaRPr lang="en-US" sz="4000" dirty="0">
              <a:solidFill>
                <a:prstClr val="black"/>
              </a:solidFill>
              <a:latin typeface="Times New Roman" panose="02020603050405020304" pitchFamily="18" charset="0"/>
              <a:cs typeface="Times New Roman" panose="02020603050405020304" pitchFamily="18" charset="0"/>
            </a:endParaRPr>
          </a:p>
          <a:p>
            <a:pPr marL="571500" indent="-571500">
              <a:buFontTx/>
              <a:buChar char="-"/>
            </a:pPr>
            <a:endParaRPr lang="vi-VN" sz="4000" dirty="0">
              <a:solidFill>
                <a:prstClr val="black"/>
              </a:solidFill>
              <a:latin typeface="Times New Roman" panose="02020603050405020304" pitchFamily="18" charset="0"/>
              <a:cs typeface="Times New Roman" panose="02020603050405020304" pitchFamily="18" charset="0"/>
            </a:endParaRPr>
          </a:p>
          <a:p>
            <a:pPr marL="571500" indent="-571500">
              <a:buFontTx/>
              <a:buChar char="-"/>
            </a:pPr>
            <a:r>
              <a:rPr lang="vi-VN" sz="4000" dirty="0">
                <a:solidFill>
                  <a:prstClr val="black"/>
                </a:solidFill>
                <a:latin typeface="Times New Roman" panose="02020603050405020304" pitchFamily="18" charset="0"/>
                <a:cs typeface="Times New Roman" panose="02020603050405020304" pitchFamily="18" charset="0"/>
              </a:rPr>
              <a:t>Dóng các vật t</a:t>
            </a:r>
            <a:r>
              <a:rPr lang="en-US" sz="4000" dirty="0" err="1">
                <a:solidFill>
                  <a:prstClr val="black"/>
                </a:solidFill>
                <a:latin typeface="Times New Roman" panose="02020603050405020304" pitchFamily="18" charset="0"/>
                <a:cs typeface="Times New Roman" panose="02020603050405020304" pitchFamily="18" charset="0"/>
              </a:rPr>
              <a:t>hẳng</a:t>
            </a:r>
            <a:r>
              <a:rPr lang="vi-VN" sz="4000" dirty="0">
                <a:solidFill>
                  <a:prstClr val="black"/>
                </a:solidFill>
                <a:latin typeface="Times New Roman" panose="02020603050405020304" pitchFamily="18" charset="0"/>
                <a:cs typeface="Times New Roman" panose="02020603050405020304" pitchFamily="18" charset="0"/>
              </a:rPr>
              <a:t> hàng</a:t>
            </a:r>
            <a:endParaRPr lang="en-US" sz="4000" dirty="0">
              <a:solidFill>
                <a:prstClr val="black"/>
              </a:solidFill>
              <a:latin typeface="Times New Roman" panose="02020603050405020304" pitchFamily="18" charset="0"/>
              <a:cs typeface="Times New Roman" panose="02020603050405020304" pitchFamily="18" charset="0"/>
            </a:endParaRPr>
          </a:p>
          <a:p>
            <a:pPr marL="571500" indent="-571500">
              <a:buFontTx/>
              <a:buChar char="-"/>
            </a:pPr>
            <a:endParaRPr lang="vi-VN" sz="4000" dirty="0">
              <a:solidFill>
                <a:prstClr val="black"/>
              </a:solidFill>
              <a:latin typeface="Times New Roman" panose="02020603050405020304" pitchFamily="18" charset="0"/>
              <a:cs typeface="Times New Roman" panose="02020603050405020304" pitchFamily="18" charset="0"/>
            </a:endParaRPr>
          </a:p>
          <a:p>
            <a:r>
              <a:rPr lang="vi-VN" sz="4000" dirty="0">
                <a:solidFill>
                  <a:prstClr val="black"/>
                </a:solidFill>
                <a:latin typeface="Times New Roman" panose="02020603050405020304" pitchFamily="18" charset="0"/>
                <a:cs typeface="Times New Roman" panose="02020603050405020304" pitchFamily="18" charset="0"/>
              </a:rPr>
              <a:t>- Ứng dụng</a:t>
            </a:r>
            <a:r>
              <a:rPr lang="en-US" sz="4000" dirty="0">
                <a:solidFill>
                  <a:prstClr val="black"/>
                </a:solidFill>
                <a:latin typeface="Times New Roman" panose="02020603050405020304" pitchFamily="18" charset="0"/>
                <a:cs typeface="Times New Roman" panose="02020603050405020304" pitchFamily="18" charset="0"/>
              </a:rPr>
              <a:t> </a:t>
            </a:r>
            <a:r>
              <a:rPr lang="vi-VN" sz="4000" dirty="0">
                <a:solidFill>
                  <a:prstClr val="black"/>
                </a:solidFill>
                <a:latin typeface="Times New Roman" panose="02020603050405020304" pitchFamily="18" charset="0"/>
                <a:cs typeface="Times New Roman" panose="02020603050405020304" pitchFamily="18" charset="0"/>
              </a:rPr>
              <a:t>tỉ lệ bản đồ vào hình vẽ</a:t>
            </a:r>
          </a:p>
        </p:txBody>
      </p:sp>
    </p:spTree>
    <p:extLst>
      <p:ext uri="{BB962C8B-B14F-4D97-AF65-F5344CB8AC3E}">
        <p14:creationId xmlns:p14="http://schemas.microsoft.com/office/powerpoint/2010/main" val="2469347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xEl>
                                              <p:pRg st="2" end="2"/>
                                            </p:txEl>
                                          </p:spTgt>
                                        </p:tgtEl>
                                        <p:attrNameLst>
                                          <p:attrName>style.visibility</p:attrName>
                                        </p:attrNameLst>
                                      </p:cBhvr>
                                      <p:to>
                                        <p:strVal val="visible"/>
                                      </p:to>
                                    </p:set>
                                    <p:animEffect transition="in" filter="fade">
                                      <p:cBhvr>
                                        <p:cTn id="7" dur="1000"/>
                                        <p:tgtEl>
                                          <p:spTgt spid="8">
                                            <p:txEl>
                                              <p:pRg st="2" end="2"/>
                                            </p:txEl>
                                          </p:spTgt>
                                        </p:tgtEl>
                                      </p:cBhvr>
                                    </p:animEffect>
                                    <p:anim calcmode="lin" valueType="num">
                                      <p:cBhvr>
                                        <p:cTn id="8" dur="1000" fill="hold"/>
                                        <p:tgtEl>
                                          <p:spTgt spid="8">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8">
                                            <p:txEl>
                                              <p:pRg st="4" end="4"/>
                                            </p:txEl>
                                          </p:spTgt>
                                        </p:tgtEl>
                                        <p:attrNameLst>
                                          <p:attrName>style.visibility</p:attrName>
                                        </p:attrNameLst>
                                      </p:cBhvr>
                                      <p:to>
                                        <p:strVal val="visible"/>
                                      </p:to>
                                    </p:set>
                                    <p:animEffect transition="in" filter="fade">
                                      <p:cBhvr>
                                        <p:cTn id="14" dur="1000"/>
                                        <p:tgtEl>
                                          <p:spTgt spid="8">
                                            <p:txEl>
                                              <p:pRg st="4" end="4"/>
                                            </p:txEl>
                                          </p:spTgt>
                                        </p:tgtEl>
                                      </p:cBhvr>
                                    </p:animEffect>
                                    <p:anim calcmode="lin" valueType="num">
                                      <p:cBhvr>
                                        <p:cTn id="15" dur="1000" fill="hold"/>
                                        <p:tgtEl>
                                          <p:spTgt spid="8">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8">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8">
                                            <p:txEl>
                                              <p:pRg st="6" end="6"/>
                                            </p:txEl>
                                          </p:spTgt>
                                        </p:tgtEl>
                                        <p:attrNameLst>
                                          <p:attrName>style.visibility</p:attrName>
                                        </p:attrNameLst>
                                      </p:cBhvr>
                                      <p:to>
                                        <p:strVal val="visible"/>
                                      </p:to>
                                    </p:set>
                                    <p:animEffect transition="in" filter="fade">
                                      <p:cBhvr>
                                        <p:cTn id="21" dur="1000"/>
                                        <p:tgtEl>
                                          <p:spTgt spid="8">
                                            <p:txEl>
                                              <p:pRg st="6" end="6"/>
                                            </p:txEl>
                                          </p:spTgt>
                                        </p:tgtEl>
                                      </p:cBhvr>
                                    </p:animEffect>
                                    <p:anim calcmode="lin" valueType="num">
                                      <p:cBhvr>
                                        <p:cTn id="22" dur="1000" fill="hold"/>
                                        <p:tgtEl>
                                          <p:spTgt spid="8">
                                            <p:txEl>
                                              <p:pRg st="6" end="6"/>
                                            </p:txEl>
                                          </p:spTgt>
                                        </p:tgtEl>
                                        <p:attrNameLst>
                                          <p:attrName>ppt_x</p:attrName>
                                        </p:attrNameLst>
                                      </p:cBhvr>
                                      <p:tavLst>
                                        <p:tav tm="0">
                                          <p:val>
                                            <p:strVal val="#ppt_x"/>
                                          </p:val>
                                        </p:tav>
                                        <p:tav tm="100000">
                                          <p:val>
                                            <p:strVal val="#ppt_x"/>
                                          </p:val>
                                        </p:tav>
                                      </p:tavLst>
                                    </p:anim>
                                    <p:anim calcmode="lin" valueType="num">
                                      <p:cBhvr>
                                        <p:cTn id="23" dur="1000" fill="hold"/>
                                        <p:tgtEl>
                                          <p:spTgt spid="8">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6493" y="1809513"/>
            <a:ext cx="5086345" cy="2742206"/>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2694" y="1821435"/>
            <a:ext cx="5300662" cy="2735741"/>
          </a:xfrm>
          <a:prstGeom prst="rect">
            <a:avLst/>
          </a:prstGeom>
        </p:spPr>
      </p:pic>
      <p:pic>
        <p:nvPicPr>
          <p:cNvPr id="4" name="Picture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6200000">
            <a:off x="5137863" y="2016917"/>
            <a:ext cx="2108784" cy="7507703"/>
          </a:xfrm>
          <a:prstGeom prst="rect">
            <a:avLst/>
          </a:prstGeom>
        </p:spPr>
      </p:pic>
      <p:sp>
        <p:nvSpPr>
          <p:cNvPr id="5" name="TextBox 4"/>
          <p:cNvSpPr txBox="1"/>
          <p:nvPr/>
        </p:nvSpPr>
        <p:spPr>
          <a:xfrm>
            <a:off x="1754355" y="303022"/>
            <a:ext cx="6021841" cy="646331"/>
          </a:xfrm>
          <a:prstGeom prst="rect">
            <a:avLst/>
          </a:prstGeom>
          <a:noFill/>
        </p:spPr>
        <p:txBody>
          <a:bodyPr wrap="none" rtlCol="0">
            <a:spAutoFit/>
          </a:bodyPr>
          <a:lstStyle/>
          <a:p>
            <a:r>
              <a:rPr lang="en-US" sz="3600" b="1" dirty="0">
                <a:solidFill>
                  <a:srgbClr val="C00000"/>
                </a:solidFill>
              </a:rPr>
              <a:t>a) </a:t>
            </a:r>
            <a:r>
              <a:rPr lang="en-US" sz="3600" b="1" dirty="0" err="1">
                <a:solidFill>
                  <a:srgbClr val="C00000"/>
                </a:solidFill>
              </a:rPr>
              <a:t>Đo</a:t>
            </a:r>
            <a:r>
              <a:rPr lang="en-US" sz="3600" b="1" dirty="0">
                <a:solidFill>
                  <a:srgbClr val="C00000"/>
                </a:solidFill>
              </a:rPr>
              <a:t> </a:t>
            </a:r>
            <a:r>
              <a:rPr lang="en-US" sz="3600" b="1" dirty="0" err="1">
                <a:solidFill>
                  <a:srgbClr val="C00000"/>
                </a:solidFill>
              </a:rPr>
              <a:t>đoạn</a:t>
            </a:r>
            <a:r>
              <a:rPr lang="en-US" sz="3600" b="1" dirty="0">
                <a:solidFill>
                  <a:srgbClr val="C00000"/>
                </a:solidFill>
              </a:rPr>
              <a:t> </a:t>
            </a:r>
            <a:r>
              <a:rPr lang="en-US" sz="3600" b="1" dirty="0" err="1">
                <a:solidFill>
                  <a:srgbClr val="C00000"/>
                </a:solidFill>
              </a:rPr>
              <a:t>thẳng</a:t>
            </a:r>
            <a:r>
              <a:rPr lang="en-US" sz="3600" b="1" dirty="0">
                <a:solidFill>
                  <a:srgbClr val="C00000"/>
                </a:solidFill>
              </a:rPr>
              <a:t> </a:t>
            </a:r>
            <a:r>
              <a:rPr lang="en-US" sz="3600" b="1" dirty="0" err="1">
                <a:solidFill>
                  <a:srgbClr val="C00000"/>
                </a:solidFill>
              </a:rPr>
              <a:t>trên</a:t>
            </a:r>
            <a:r>
              <a:rPr lang="en-US" sz="3600" b="1" dirty="0">
                <a:solidFill>
                  <a:srgbClr val="C00000"/>
                </a:solidFill>
              </a:rPr>
              <a:t> </a:t>
            </a:r>
            <a:r>
              <a:rPr lang="en-US" sz="3600" b="1" dirty="0" err="1">
                <a:solidFill>
                  <a:srgbClr val="C00000"/>
                </a:solidFill>
              </a:rPr>
              <a:t>mặt</a:t>
            </a:r>
            <a:r>
              <a:rPr lang="en-US" sz="3600" b="1" dirty="0">
                <a:solidFill>
                  <a:srgbClr val="C00000"/>
                </a:solidFill>
              </a:rPr>
              <a:t> </a:t>
            </a:r>
            <a:r>
              <a:rPr lang="en-US" sz="3600" b="1" dirty="0" err="1">
                <a:solidFill>
                  <a:srgbClr val="C00000"/>
                </a:solidFill>
              </a:rPr>
              <a:t>đất</a:t>
            </a:r>
            <a:endParaRPr lang="en-US" sz="3600" b="1" dirty="0">
              <a:solidFill>
                <a:srgbClr val="C00000"/>
              </a:solidFill>
            </a:endParaRPr>
          </a:p>
        </p:txBody>
      </p:sp>
      <p:sp>
        <p:nvSpPr>
          <p:cNvPr id="6" name="Rectangle 5"/>
          <p:cNvSpPr/>
          <p:nvPr/>
        </p:nvSpPr>
        <p:spPr>
          <a:xfrm>
            <a:off x="452694" y="949353"/>
            <a:ext cx="11065538" cy="954107"/>
          </a:xfrm>
          <a:prstGeom prst="rect">
            <a:avLst/>
          </a:prstGeom>
        </p:spPr>
        <p:txBody>
          <a:bodyPr wrap="square">
            <a:spAutoFit/>
          </a:bodyPr>
          <a:lstStyle/>
          <a:p>
            <a:r>
              <a:rPr lang="vi-VN" sz="2800" dirty="0">
                <a:solidFill>
                  <a:srgbClr val="000000"/>
                </a:solidFill>
                <a:latin typeface="+mj-lt"/>
              </a:rPr>
              <a:t>Muốn đo độ dài một đoạn thẳng (không quá dài) trên mặt đất, người ta thường dùng thước dây.</a:t>
            </a:r>
            <a:endParaRPr lang="en-US" sz="2800" dirty="0">
              <a:latin typeface="+mj-lt"/>
            </a:endParaRPr>
          </a:p>
        </p:txBody>
      </p:sp>
    </p:spTree>
    <p:extLst>
      <p:ext uri="{BB962C8B-B14F-4D97-AF65-F5344CB8AC3E}">
        <p14:creationId xmlns:p14="http://schemas.microsoft.com/office/powerpoint/2010/main" val="373854032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32"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circle(out)">
                                      <p:cBhvr>
                                        <p:cTn id="12" dur="2000"/>
                                        <p:tgtEl>
                                          <p:spTgt spid="3"/>
                                        </p:tgtEl>
                                      </p:cBhvr>
                                    </p:animEffect>
                                  </p:childTnLst>
                                </p:cTn>
                              </p:par>
                              <p:par>
                                <p:cTn id="13" presetID="6" presetClass="entr" presetSubtype="32"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circle(out)">
                                      <p:cBhvr>
                                        <p:cTn id="15" dur="2000"/>
                                        <p:tgtEl>
                                          <p:spTgt spid="2"/>
                                        </p:tgtEl>
                                      </p:cBhvr>
                                    </p:animEffect>
                                  </p:childTnLst>
                                </p:cTn>
                              </p:par>
                              <p:par>
                                <p:cTn id="16" presetID="6" presetClass="entr" presetSubtype="32"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ircle(out)">
                                      <p:cBhvr>
                                        <p:cTn id="18"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507752" y="337259"/>
            <a:ext cx="6045194" cy="646331"/>
          </a:xfrm>
          <a:prstGeom prst="rect">
            <a:avLst/>
          </a:prstGeom>
          <a:noFill/>
        </p:spPr>
        <p:txBody>
          <a:bodyPr wrap="square" rtlCol="0">
            <a:spAutoFit/>
          </a:bodyPr>
          <a:lstStyle/>
          <a:p>
            <a:r>
              <a:rPr lang="en-US" sz="3600" b="1" dirty="0">
                <a:solidFill>
                  <a:srgbClr val="C00000"/>
                </a:solidFill>
              </a:rPr>
              <a:t>a) </a:t>
            </a:r>
            <a:r>
              <a:rPr lang="en-US" sz="3600" b="1" dirty="0" err="1">
                <a:solidFill>
                  <a:srgbClr val="C00000"/>
                </a:solidFill>
              </a:rPr>
              <a:t>Đo</a:t>
            </a:r>
            <a:r>
              <a:rPr lang="en-US" sz="3600" b="1" dirty="0">
                <a:solidFill>
                  <a:srgbClr val="C00000"/>
                </a:solidFill>
              </a:rPr>
              <a:t> </a:t>
            </a:r>
            <a:r>
              <a:rPr lang="en-US" sz="3600" b="1" dirty="0" err="1">
                <a:solidFill>
                  <a:srgbClr val="C00000"/>
                </a:solidFill>
              </a:rPr>
              <a:t>đoạn</a:t>
            </a:r>
            <a:r>
              <a:rPr lang="en-US" sz="3600" b="1" dirty="0">
                <a:solidFill>
                  <a:srgbClr val="C00000"/>
                </a:solidFill>
              </a:rPr>
              <a:t> </a:t>
            </a:r>
            <a:r>
              <a:rPr lang="en-US" sz="3600" b="1" dirty="0" err="1">
                <a:solidFill>
                  <a:srgbClr val="C00000"/>
                </a:solidFill>
              </a:rPr>
              <a:t>thẳng</a:t>
            </a:r>
            <a:r>
              <a:rPr lang="en-US" sz="3600" b="1" dirty="0">
                <a:solidFill>
                  <a:srgbClr val="C00000"/>
                </a:solidFill>
              </a:rPr>
              <a:t> </a:t>
            </a:r>
            <a:r>
              <a:rPr lang="en-US" sz="3600" b="1" dirty="0" err="1">
                <a:solidFill>
                  <a:srgbClr val="C00000"/>
                </a:solidFill>
              </a:rPr>
              <a:t>trên</a:t>
            </a:r>
            <a:r>
              <a:rPr lang="en-US" sz="3600" b="1" dirty="0">
                <a:solidFill>
                  <a:srgbClr val="C00000"/>
                </a:solidFill>
              </a:rPr>
              <a:t> </a:t>
            </a:r>
            <a:r>
              <a:rPr lang="en-US" sz="3600" b="1" dirty="0" err="1">
                <a:solidFill>
                  <a:srgbClr val="C00000"/>
                </a:solidFill>
              </a:rPr>
              <a:t>mặt</a:t>
            </a:r>
            <a:r>
              <a:rPr lang="en-US" sz="3600" b="1" dirty="0">
                <a:solidFill>
                  <a:srgbClr val="C00000"/>
                </a:solidFill>
              </a:rPr>
              <a:t> </a:t>
            </a:r>
            <a:r>
              <a:rPr lang="en-US" sz="3600" b="1" dirty="0" err="1">
                <a:solidFill>
                  <a:srgbClr val="C00000"/>
                </a:solidFill>
              </a:rPr>
              <a:t>đất</a:t>
            </a:r>
            <a:endParaRPr lang="en-US" sz="3600" b="1" dirty="0">
              <a:solidFill>
                <a:srgbClr val="C00000"/>
              </a:solidFill>
            </a:endParaRPr>
          </a:p>
        </p:txBody>
      </p:sp>
      <p:grpSp>
        <p:nvGrpSpPr>
          <p:cNvPr id="109" name="Group 108"/>
          <p:cNvGrpSpPr/>
          <p:nvPr/>
        </p:nvGrpSpPr>
        <p:grpSpPr>
          <a:xfrm>
            <a:off x="294108" y="3818730"/>
            <a:ext cx="10210002" cy="851410"/>
            <a:chOff x="294108" y="3048712"/>
            <a:chExt cx="10210002" cy="851410"/>
          </a:xfrm>
        </p:grpSpPr>
        <p:sp>
          <p:nvSpPr>
            <p:cNvPr id="3" name="Oval 2"/>
            <p:cNvSpPr/>
            <p:nvPr/>
          </p:nvSpPr>
          <p:spPr>
            <a:xfrm>
              <a:off x="988925" y="3279339"/>
              <a:ext cx="397957" cy="5480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p:cNvSpPr/>
            <p:nvPr/>
          </p:nvSpPr>
          <p:spPr>
            <a:xfrm>
              <a:off x="9191101" y="3264921"/>
              <a:ext cx="397957" cy="548098"/>
            </a:xfrm>
            <a:prstGeom prst="ellipse">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94108" y="3192236"/>
              <a:ext cx="657406" cy="707886"/>
            </a:xfrm>
            <a:prstGeom prst="rect">
              <a:avLst/>
            </a:prstGeom>
            <a:noFill/>
          </p:spPr>
          <p:txBody>
            <a:bodyPr wrap="square" rtlCol="0">
              <a:spAutoFit/>
            </a:bodyPr>
            <a:lstStyle/>
            <a:p>
              <a:r>
                <a:rPr lang="en-US" sz="4000" b="1" dirty="0"/>
                <a:t>A</a:t>
              </a:r>
            </a:p>
          </p:txBody>
        </p:sp>
        <p:sp>
          <p:nvSpPr>
            <p:cNvPr id="6" name="TextBox 5"/>
            <p:cNvSpPr txBox="1"/>
            <p:nvPr/>
          </p:nvSpPr>
          <p:spPr>
            <a:xfrm>
              <a:off x="9878596" y="3048712"/>
              <a:ext cx="625514" cy="707886"/>
            </a:xfrm>
            <a:prstGeom prst="rect">
              <a:avLst/>
            </a:prstGeom>
            <a:noFill/>
          </p:spPr>
          <p:txBody>
            <a:bodyPr wrap="square" rtlCol="0">
              <a:spAutoFit/>
            </a:bodyPr>
            <a:lstStyle/>
            <a:p>
              <a:r>
                <a:rPr lang="en-US" sz="4000" b="1" dirty="0"/>
                <a:t>B</a:t>
              </a:r>
            </a:p>
          </p:txBody>
        </p:sp>
      </p:grpSp>
      <p:grpSp>
        <p:nvGrpSpPr>
          <p:cNvPr id="113" name="Group 112"/>
          <p:cNvGrpSpPr/>
          <p:nvPr/>
        </p:nvGrpSpPr>
        <p:grpSpPr>
          <a:xfrm>
            <a:off x="475048" y="4701106"/>
            <a:ext cx="10236544" cy="676205"/>
            <a:chOff x="475048" y="3931088"/>
            <a:chExt cx="10236544" cy="676205"/>
          </a:xfrm>
        </p:grpSpPr>
        <p:grpSp>
          <p:nvGrpSpPr>
            <p:cNvPr id="16" name="Group 15"/>
            <p:cNvGrpSpPr/>
            <p:nvPr/>
          </p:nvGrpSpPr>
          <p:grpSpPr>
            <a:xfrm>
              <a:off x="475048" y="3931088"/>
              <a:ext cx="10236544" cy="562294"/>
              <a:chOff x="2026269" y="3788612"/>
              <a:chExt cx="7091538" cy="307809"/>
            </a:xfrm>
          </p:grpSpPr>
          <p:sp>
            <p:nvSpPr>
              <p:cNvPr id="12" name="Rectangle 11"/>
              <p:cNvSpPr/>
              <p:nvPr/>
            </p:nvSpPr>
            <p:spPr>
              <a:xfrm>
                <a:off x="2507456" y="3800479"/>
                <a:ext cx="6610351" cy="285746"/>
              </a:xfrm>
              <a:prstGeom prst="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a:p>
            </p:txBody>
          </p:sp>
          <p:grpSp>
            <p:nvGrpSpPr>
              <p:cNvPr id="15" name="Group 14"/>
              <p:cNvGrpSpPr/>
              <p:nvPr/>
            </p:nvGrpSpPr>
            <p:grpSpPr>
              <a:xfrm>
                <a:off x="2026269" y="3788612"/>
                <a:ext cx="466726" cy="307809"/>
                <a:chOff x="1219200" y="2055291"/>
                <a:chExt cx="466726" cy="307809"/>
              </a:xfrm>
            </p:grpSpPr>
            <p:sp>
              <p:nvSpPr>
                <p:cNvPr id="13" name="Oval 12"/>
                <p:cNvSpPr/>
                <p:nvPr/>
              </p:nvSpPr>
              <p:spPr>
                <a:xfrm>
                  <a:off x="1219200" y="2055291"/>
                  <a:ext cx="466725" cy="307809"/>
                </a:xfrm>
                <a:prstGeom prst="ellipse">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4" name="Rectangle 13"/>
                <p:cNvSpPr/>
                <p:nvPr/>
              </p:nvSpPr>
              <p:spPr>
                <a:xfrm>
                  <a:off x="1457326" y="2074341"/>
                  <a:ext cx="228600" cy="268622"/>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grpSp>
        </p:grpSp>
        <p:sp>
          <p:nvSpPr>
            <p:cNvPr id="18" name="TextBox 17"/>
            <p:cNvSpPr txBox="1"/>
            <p:nvPr/>
          </p:nvSpPr>
          <p:spPr>
            <a:xfrm>
              <a:off x="1121305" y="4053238"/>
              <a:ext cx="367408" cy="523220"/>
            </a:xfrm>
            <a:prstGeom prst="rect">
              <a:avLst/>
            </a:prstGeom>
            <a:noFill/>
          </p:spPr>
          <p:txBody>
            <a:bodyPr wrap="none" rtlCol="0">
              <a:spAutoFit/>
            </a:bodyPr>
            <a:lstStyle/>
            <a:p>
              <a:r>
                <a:rPr lang="en-US" sz="2800"/>
                <a:t>0</a:t>
              </a:r>
            </a:p>
          </p:txBody>
        </p:sp>
        <p:sp>
          <p:nvSpPr>
            <p:cNvPr id="97" name="TextBox 96"/>
            <p:cNvSpPr txBox="1"/>
            <p:nvPr/>
          </p:nvSpPr>
          <p:spPr>
            <a:xfrm>
              <a:off x="1688771" y="4050056"/>
              <a:ext cx="702448" cy="523220"/>
            </a:xfrm>
            <a:prstGeom prst="rect">
              <a:avLst/>
            </a:prstGeom>
            <a:noFill/>
          </p:spPr>
          <p:txBody>
            <a:bodyPr wrap="square" rtlCol="0">
              <a:spAutoFit/>
            </a:bodyPr>
            <a:lstStyle/>
            <a:p>
              <a:r>
                <a:rPr lang="en-US" sz="2800"/>
                <a:t>10</a:t>
              </a:r>
            </a:p>
          </p:txBody>
        </p:sp>
        <p:sp>
          <p:nvSpPr>
            <p:cNvPr id="98" name="TextBox 97"/>
            <p:cNvSpPr txBox="1"/>
            <p:nvPr/>
          </p:nvSpPr>
          <p:spPr>
            <a:xfrm>
              <a:off x="2507752" y="4040752"/>
              <a:ext cx="550151" cy="523220"/>
            </a:xfrm>
            <a:prstGeom prst="rect">
              <a:avLst/>
            </a:prstGeom>
            <a:noFill/>
          </p:spPr>
          <p:txBody>
            <a:bodyPr wrap="none" rtlCol="0">
              <a:spAutoFit/>
            </a:bodyPr>
            <a:lstStyle/>
            <a:p>
              <a:r>
                <a:rPr lang="en-US" sz="2800"/>
                <a:t>20</a:t>
              </a:r>
            </a:p>
          </p:txBody>
        </p:sp>
        <p:sp>
          <p:nvSpPr>
            <p:cNvPr id="99" name="TextBox 98"/>
            <p:cNvSpPr txBox="1"/>
            <p:nvPr/>
          </p:nvSpPr>
          <p:spPr>
            <a:xfrm>
              <a:off x="3341676" y="4053913"/>
              <a:ext cx="550151" cy="523220"/>
            </a:xfrm>
            <a:prstGeom prst="rect">
              <a:avLst/>
            </a:prstGeom>
            <a:noFill/>
          </p:spPr>
          <p:txBody>
            <a:bodyPr wrap="none" rtlCol="0">
              <a:spAutoFit/>
            </a:bodyPr>
            <a:lstStyle/>
            <a:p>
              <a:r>
                <a:rPr lang="en-US" sz="2800"/>
                <a:t>30</a:t>
              </a:r>
            </a:p>
          </p:txBody>
        </p:sp>
        <p:sp>
          <p:nvSpPr>
            <p:cNvPr id="100" name="TextBox 99"/>
            <p:cNvSpPr txBox="1"/>
            <p:nvPr/>
          </p:nvSpPr>
          <p:spPr>
            <a:xfrm>
              <a:off x="5815733" y="4067178"/>
              <a:ext cx="550151" cy="523220"/>
            </a:xfrm>
            <a:prstGeom prst="rect">
              <a:avLst/>
            </a:prstGeom>
            <a:noFill/>
          </p:spPr>
          <p:txBody>
            <a:bodyPr wrap="none" rtlCol="0">
              <a:spAutoFit/>
            </a:bodyPr>
            <a:lstStyle/>
            <a:p>
              <a:r>
                <a:rPr lang="en-US" sz="2800"/>
                <a:t>60</a:t>
              </a:r>
            </a:p>
          </p:txBody>
        </p:sp>
        <p:sp>
          <p:nvSpPr>
            <p:cNvPr id="101" name="TextBox 100"/>
            <p:cNvSpPr txBox="1"/>
            <p:nvPr/>
          </p:nvSpPr>
          <p:spPr>
            <a:xfrm>
              <a:off x="4159834" y="4066419"/>
              <a:ext cx="550151" cy="523220"/>
            </a:xfrm>
            <a:prstGeom prst="rect">
              <a:avLst/>
            </a:prstGeom>
            <a:noFill/>
          </p:spPr>
          <p:txBody>
            <a:bodyPr wrap="none" rtlCol="0">
              <a:spAutoFit/>
            </a:bodyPr>
            <a:lstStyle/>
            <a:p>
              <a:r>
                <a:rPr lang="en-US" sz="2800"/>
                <a:t>40</a:t>
              </a:r>
            </a:p>
          </p:txBody>
        </p:sp>
        <p:sp>
          <p:nvSpPr>
            <p:cNvPr id="102" name="TextBox 101"/>
            <p:cNvSpPr txBox="1"/>
            <p:nvPr/>
          </p:nvSpPr>
          <p:spPr>
            <a:xfrm>
              <a:off x="4987182" y="4069145"/>
              <a:ext cx="550151" cy="523220"/>
            </a:xfrm>
            <a:prstGeom prst="rect">
              <a:avLst/>
            </a:prstGeom>
            <a:noFill/>
          </p:spPr>
          <p:txBody>
            <a:bodyPr wrap="none" rtlCol="0">
              <a:spAutoFit/>
            </a:bodyPr>
            <a:lstStyle/>
            <a:p>
              <a:r>
                <a:rPr lang="en-US" sz="2800"/>
                <a:t>50</a:t>
              </a:r>
            </a:p>
          </p:txBody>
        </p:sp>
        <p:sp>
          <p:nvSpPr>
            <p:cNvPr id="103" name="TextBox 102"/>
            <p:cNvSpPr txBox="1"/>
            <p:nvPr/>
          </p:nvSpPr>
          <p:spPr>
            <a:xfrm>
              <a:off x="8993578" y="4080739"/>
              <a:ext cx="732893" cy="523220"/>
            </a:xfrm>
            <a:prstGeom prst="rect">
              <a:avLst/>
            </a:prstGeom>
            <a:noFill/>
          </p:spPr>
          <p:txBody>
            <a:bodyPr wrap="none" rtlCol="0">
              <a:spAutoFit/>
            </a:bodyPr>
            <a:lstStyle/>
            <a:p>
              <a:r>
                <a:rPr lang="en-US" sz="2800">
                  <a:solidFill>
                    <a:srgbClr val="FF0000"/>
                  </a:solidFill>
                </a:rPr>
                <a:t>100</a:t>
              </a:r>
            </a:p>
          </p:txBody>
        </p:sp>
        <p:sp>
          <p:nvSpPr>
            <p:cNvPr id="104" name="TextBox 103"/>
            <p:cNvSpPr txBox="1"/>
            <p:nvPr/>
          </p:nvSpPr>
          <p:spPr>
            <a:xfrm>
              <a:off x="8277870" y="4065443"/>
              <a:ext cx="550151" cy="523220"/>
            </a:xfrm>
            <a:prstGeom prst="rect">
              <a:avLst/>
            </a:prstGeom>
            <a:noFill/>
          </p:spPr>
          <p:txBody>
            <a:bodyPr wrap="none" rtlCol="0">
              <a:spAutoFit/>
            </a:bodyPr>
            <a:lstStyle/>
            <a:p>
              <a:r>
                <a:rPr lang="en-US" sz="2800"/>
                <a:t>90</a:t>
              </a:r>
            </a:p>
          </p:txBody>
        </p:sp>
        <p:sp>
          <p:nvSpPr>
            <p:cNvPr id="105" name="TextBox 104"/>
            <p:cNvSpPr txBox="1"/>
            <p:nvPr/>
          </p:nvSpPr>
          <p:spPr>
            <a:xfrm>
              <a:off x="7457186" y="4084073"/>
              <a:ext cx="550151" cy="523220"/>
            </a:xfrm>
            <a:prstGeom prst="rect">
              <a:avLst/>
            </a:prstGeom>
            <a:noFill/>
          </p:spPr>
          <p:txBody>
            <a:bodyPr wrap="none" rtlCol="0">
              <a:spAutoFit/>
            </a:bodyPr>
            <a:lstStyle/>
            <a:p>
              <a:r>
                <a:rPr lang="en-US" sz="2800"/>
                <a:t>80</a:t>
              </a:r>
            </a:p>
          </p:txBody>
        </p:sp>
        <p:sp>
          <p:nvSpPr>
            <p:cNvPr id="106" name="TextBox 105"/>
            <p:cNvSpPr txBox="1"/>
            <p:nvPr/>
          </p:nvSpPr>
          <p:spPr>
            <a:xfrm>
              <a:off x="6637767" y="4064051"/>
              <a:ext cx="550151" cy="523220"/>
            </a:xfrm>
            <a:prstGeom prst="rect">
              <a:avLst/>
            </a:prstGeom>
            <a:noFill/>
          </p:spPr>
          <p:txBody>
            <a:bodyPr wrap="none" rtlCol="0">
              <a:spAutoFit/>
            </a:bodyPr>
            <a:lstStyle/>
            <a:p>
              <a:r>
                <a:rPr lang="en-US" sz="2800"/>
                <a:t>70</a:t>
              </a:r>
            </a:p>
          </p:txBody>
        </p:sp>
        <p:cxnSp>
          <p:nvCxnSpPr>
            <p:cNvPr id="22" name="Straight Connector 21"/>
            <p:cNvCxnSpPr/>
            <p:nvPr/>
          </p:nvCxnSpPr>
          <p:spPr>
            <a:xfrm>
              <a:off x="1181902" y="3964126"/>
              <a:ext cx="0" cy="325724"/>
            </a:xfrm>
            <a:prstGeom prst="line">
              <a:avLst/>
            </a:prstGeom>
          </p:spPr>
          <p:style>
            <a:lnRef idx="3">
              <a:schemeClr val="dk1"/>
            </a:lnRef>
            <a:fillRef idx="0">
              <a:schemeClr val="dk1"/>
            </a:fillRef>
            <a:effectRef idx="2">
              <a:schemeClr val="dk1"/>
            </a:effectRef>
            <a:fontRef idx="minor">
              <a:schemeClr val="tx1"/>
            </a:fontRef>
          </p:style>
        </p:cxnSp>
        <p:grpSp>
          <p:nvGrpSpPr>
            <p:cNvPr id="29" name="Group 28"/>
            <p:cNvGrpSpPr/>
            <p:nvPr/>
          </p:nvGrpSpPr>
          <p:grpSpPr>
            <a:xfrm>
              <a:off x="1303077" y="3962809"/>
              <a:ext cx="652921" cy="325725"/>
              <a:chOff x="2574035" y="3807661"/>
              <a:chExt cx="492267" cy="178307"/>
            </a:xfrm>
          </p:grpSpPr>
          <p:cxnSp>
            <p:nvCxnSpPr>
              <p:cNvPr id="23" name="Straight Connector 22"/>
              <p:cNvCxnSpPr/>
              <p:nvPr/>
            </p:nvCxnSpPr>
            <p:spPr>
              <a:xfrm>
                <a:off x="3066302" y="3807661"/>
                <a:ext cx="0" cy="178307"/>
              </a:xfrm>
              <a:prstGeom prst="line">
                <a:avLst/>
              </a:prstGeom>
            </p:spPr>
            <p:style>
              <a:lnRef idx="3">
                <a:schemeClr val="dk1"/>
              </a:lnRef>
              <a:fillRef idx="0">
                <a:schemeClr val="dk1"/>
              </a:fillRef>
              <a:effectRef idx="2">
                <a:schemeClr val="dk1"/>
              </a:effectRef>
              <a:fontRef idx="minor">
                <a:schemeClr val="tx1"/>
              </a:fontRef>
            </p:style>
          </p:cxnSp>
          <p:cxnSp>
            <p:nvCxnSpPr>
              <p:cNvPr id="25" name="Straight Connector 24"/>
              <p:cNvCxnSpPr/>
              <p:nvPr/>
            </p:nvCxnSpPr>
            <p:spPr>
              <a:xfrm>
                <a:off x="2574035"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26" name="Straight Connector 25"/>
              <p:cNvCxnSpPr/>
              <p:nvPr/>
            </p:nvCxnSpPr>
            <p:spPr>
              <a:xfrm>
                <a:off x="2702183"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27" name="Straight Connector 26"/>
              <p:cNvCxnSpPr/>
              <p:nvPr/>
            </p:nvCxnSpPr>
            <p:spPr>
              <a:xfrm>
                <a:off x="2828244"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28" name="Straight Connector 27"/>
              <p:cNvCxnSpPr/>
              <p:nvPr/>
            </p:nvCxnSpPr>
            <p:spPr>
              <a:xfrm>
                <a:off x="2949908" y="3814029"/>
                <a:ext cx="0" cy="82786"/>
              </a:xfrm>
              <a:prstGeom prst="line">
                <a:avLst/>
              </a:prstGeom>
            </p:spPr>
            <p:style>
              <a:lnRef idx="3">
                <a:schemeClr val="dk1"/>
              </a:lnRef>
              <a:fillRef idx="0">
                <a:schemeClr val="dk1"/>
              </a:fillRef>
              <a:effectRef idx="2">
                <a:schemeClr val="dk1"/>
              </a:effectRef>
              <a:fontRef idx="minor">
                <a:schemeClr val="tx1"/>
              </a:fontRef>
            </p:style>
          </p:cxnSp>
        </p:grpSp>
        <p:grpSp>
          <p:nvGrpSpPr>
            <p:cNvPr id="30" name="Group 29"/>
            <p:cNvGrpSpPr/>
            <p:nvPr/>
          </p:nvGrpSpPr>
          <p:grpSpPr>
            <a:xfrm>
              <a:off x="2126912" y="3963726"/>
              <a:ext cx="652921" cy="325725"/>
              <a:chOff x="2574035" y="3807661"/>
              <a:chExt cx="492267" cy="178307"/>
            </a:xfrm>
          </p:grpSpPr>
          <p:cxnSp>
            <p:nvCxnSpPr>
              <p:cNvPr id="31" name="Straight Connector 30"/>
              <p:cNvCxnSpPr/>
              <p:nvPr/>
            </p:nvCxnSpPr>
            <p:spPr>
              <a:xfrm>
                <a:off x="3066302" y="3807661"/>
                <a:ext cx="0" cy="178307"/>
              </a:xfrm>
              <a:prstGeom prst="line">
                <a:avLst/>
              </a:prstGeom>
            </p:spPr>
            <p:style>
              <a:lnRef idx="3">
                <a:schemeClr val="dk1"/>
              </a:lnRef>
              <a:fillRef idx="0">
                <a:schemeClr val="dk1"/>
              </a:fillRef>
              <a:effectRef idx="2">
                <a:schemeClr val="dk1"/>
              </a:effectRef>
              <a:fontRef idx="minor">
                <a:schemeClr val="tx1"/>
              </a:fontRef>
            </p:style>
          </p:cxnSp>
          <p:cxnSp>
            <p:nvCxnSpPr>
              <p:cNvPr id="32" name="Straight Connector 31"/>
              <p:cNvCxnSpPr/>
              <p:nvPr/>
            </p:nvCxnSpPr>
            <p:spPr>
              <a:xfrm>
                <a:off x="2574035"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33" name="Straight Connector 32"/>
              <p:cNvCxnSpPr/>
              <p:nvPr/>
            </p:nvCxnSpPr>
            <p:spPr>
              <a:xfrm>
                <a:off x="2702183"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34" name="Straight Connector 33"/>
              <p:cNvCxnSpPr/>
              <p:nvPr/>
            </p:nvCxnSpPr>
            <p:spPr>
              <a:xfrm>
                <a:off x="2828244"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35" name="Straight Connector 34"/>
              <p:cNvCxnSpPr/>
              <p:nvPr/>
            </p:nvCxnSpPr>
            <p:spPr>
              <a:xfrm>
                <a:off x="2949908" y="3814029"/>
                <a:ext cx="0" cy="82786"/>
              </a:xfrm>
              <a:prstGeom prst="line">
                <a:avLst/>
              </a:prstGeom>
            </p:spPr>
            <p:style>
              <a:lnRef idx="3">
                <a:schemeClr val="dk1"/>
              </a:lnRef>
              <a:fillRef idx="0">
                <a:schemeClr val="dk1"/>
              </a:fillRef>
              <a:effectRef idx="2">
                <a:schemeClr val="dk1"/>
              </a:effectRef>
              <a:fontRef idx="minor">
                <a:schemeClr val="tx1"/>
              </a:fontRef>
            </p:style>
          </p:cxnSp>
        </p:grpSp>
        <p:grpSp>
          <p:nvGrpSpPr>
            <p:cNvPr id="36" name="Group 35"/>
            <p:cNvGrpSpPr/>
            <p:nvPr/>
          </p:nvGrpSpPr>
          <p:grpSpPr>
            <a:xfrm>
              <a:off x="2950747" y="3964643"/>
              <a:ext cx="652921" cy="325725"/>
              <a:chOff x="2574035" y="3807661"/>
              <a:chExt cx="492267" cy="178307"/>
            </a:xfrm>
          </p:grpSpPr>
          <p:cxnSp>
            <p:nvCxnSpPr>
              <p:cNvPr id="37" name="Straight Connector 36"/>
              <p:cNvCxnSpPr/>
              <p:nvPr/>
            </p:nvCxnSpPr>
            <p:spPr>
              <a:xfrm>
                <a:off x="3066302" y="3807661"/>
                <a:ext cx="0" cy="178307"/>
              </a:xfrm>
              <a:prstGeom prst="line">
                <a:avLst/>
              </a:prstGeom>
            </p:spPr>
            <p:style>
              <a:lnRef idx="3">
                <a:schemeClr val="dk1"/>
              </a:lnRef>
              <a:fillRef idx="0">
                <a:schemeClr val="dk1"/>
              </a:fillRef>
              <a:effectRef idx="2">
                <a:schemeClr val="dk1"/>
              </a:effectRef>
              <a:fontRef idx="minor">
                <a:schemeClr val="tx1"/>
              </a:fontRef>
            </p:style>
          </p:cxnSp>
          <p:cxnSp>
            <p:nvCxnSpPr>
              <p:cNvPr id="38" name="Straight Connector 37"/>
              <p:cNvCxnSpPr/>
              <p:nvPr/>
            </p:nvCxnSpPr>
            <p:spPr>
              <a:xfrm>
                <a:off x="2574035"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39" name="Straight Connector 38"/>
              <p:cNvCxnSpPr/>
              <p:nvPr/>
            </p:nvCxnSpPr>
            <p:spPr>
              <a:xfrm>
                <a:off x="2702183"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40" name="Straight Connector 39"/>
              <p:cNvCxnSpPr/>
              <p:nvPr/>
            </p:nvCxnSpPr>
            <p:spPr>
              <a:xfrm>
                <a:off x="2828244"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41" name="Straight Connector 40"/>
              <p:cNvCxnSpPr/>
              <p:nvPr/>
            </p:nvCxnSpPr>
            <p:spPr>
              <a:xfrm>
                <a:off x="2949908" y="3814029"/>
                <a:ext cx="0" cy="82786"/>
              </a:xfrm>
              <a:prstGeom prst="line">
                <a:avLst/>
              </a:prstGeom>
            </p:spPr>
            <p:style>
              <a:lnRef idx="3">
                <a:schemeClr val="dk1"/>
              </a:lnRef>
              <a:fillRef idx="0">
                <a:schemeClr val="dk1"/>
              </a:fillRef>
              <a:effectRef idx="2">
                <a:schemeClr val="dk1"/>
              </a:effectRef>
              <a:fontRef idx="minor">
                <a:schemeClr val="tx1"/>
              </a:fontRef>
            </p:style>
          </p:cxnSp>
        </p:grpSp>
        <p:grpSp>
          <p:nvGrpSpPr>
            <p:cNvPr id="42" name="Group 41"/>
            <p:cNvGrpSpPr/>
            <p:nvPr/>
          </p:nvGrpSpPr>
          <p:grpSpPr>
            <a:xfrm>
              <a:off x="3774581" y="3965560"/>
              <a:ext cx="652921" cy="325725"/>
              <a:chOff x="2574035" y="3807661"/>
              <a:chExt cx="492267" cy="178307"/>
            </a:xfrm>
          </p:grpSpPr>
          <p:cxnSp>
            <p:nvCxnSpPr>
              <p:cNvPr id="43" name="Straight Connector 42"/>
              <p:cNvCxnSpPr/>
              <p:nvPr/>
            </p:nvCxnSpPr>
            <p:spPr>
              <a:xfrm>
                <a:off x="3066302" y="3807661"/>
                <a:ext cx="0" cy="178307"/>
              </a:xfrm>
              <a:prstGeom prst="line">
                <a:avLst/>
              </a:prstGeom>
            </p:spPr>
            <p:style>
              <a:lnRef idx="3">
                <a:schemeClr val="dk1"/>
              </a:lnRef>
              <a:fillRef idx="0">
                <a:schemeClr val="dk1"/>
              </a:fillRef>
              <a:effectRef idx="2">
                <a:schemeClr val="dk1"/>
              </a:effectRef>
              <a:fontRef idx="minor">
                <a:schemeClr val="tx1"/>
              </a:fontRef>
            </p:style>
          </p:cxnSp>
          <p:cxnSp>
            <p:nvCxnSpPr>
              <p:cNvPr id="44" name="Straight Connector 43"/>
              <p:cNvCxnSpPr/>
              <p:nvPr/>
            </p:nvCxnSpPr>
            <p:spPr>
              <a:xfrm>
                <a:off x="2574035"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45" name="Straight Connector 44"/>
              <p:cNvCxnSpPr/>
              <p:nvPr/>
            </p:nvCxnSpPr>
            <p:spPr>
              <a:xfrm>
                <a:off x="2702183"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46" name="Straight Connector 45"/>
              <p:cNvCxnSpPr/>
              <p:nvPr/>
            </p:nvCxnSpPr>
            <p:spPr>
              <a:xfrm>
                <a:off x="2828244"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47" name="Straight Connector 46"/>
              <p:cNvCxnSpPr/>
              <p:nvPr/>
            </p:nvCxnSpPr>
            <p:spPr>
              <a:xfrm>
                <a:off x="2949908" y="3814029"/>
                <a:ext cx="0" cy="82786"/>
              </a:xfrm>
              <a:prstGeom prst="line">
                <a:avLst/>
              </a:prstGeom>
            </p:spPr>
            <p:style>
              <a:lnRef idx="3">
                <a:schemeClr val="dk1"/>
              </a:lnRef>
              <a:fillRef idx="0">
                <a:schemeClr val="dk1"/>
              </a:fillRef>
              <a:effectRef idx="2">
                <a:schemeClr val="dk1"/>
              </a:effectRef>
              <a:fontRef idx="minor">
                <a:schemeClr val="tx1"/>
              </a:fontRef>
            </p:style>
          </p:cxnSp>
        </p:grpSp>
        <p:grpSp>
          <p:nvGrpSpPr>
            <p:cNvPr id="48" name="Group 47"/>
            <p:cNvGrpSpPr/>
            <p:nvPr/>
          </p:nvGrpSpPr>
          <p:grpSpPr>
            <a:xfrm>
              <a:off x="4598416" y="3966477"/>
              <a:ext cx="652921" cy="325725"/>
              <a:chOff x="2574035" y="3807661"/>
              <a:chExt cx="492267" cy="178307"/>
            </a:xfrm>
          </p:grpSpPr>
          <p:cxnSp>
            <p:nvCxnSpPr>
              <p:cNvPr id="49" name="Straight Connector 48"/>
              <p:cNvCxnSpPr/>
              <p:nvPr/>
            </p:nvCxnSpPr>
            <p:spPr>
              <a:xfrm>
                <a:off x="3066302" y="3807661"/>
                <a:ext cx="0" cy="178307"/>
              </a:xfrm>
              <a:prstGeom prst="line">
                <a:avLst/>
              </a:prstGeom>
            </p:spPr>
            <p:style>
              <a:lnRef idx="3">
                <a:schemeClr val="dk1"/>
              </a:lnRef>
              <a:fillRef idx="0">
                <a:schemeClr val="dk1"/>
              </a:fillRef>
              <a:effectRef idx="2">
                <a:schemeClr val="dk1"/>
              </a:effectRef>
              <a:fontRef idx="minor">
                <a:schemeClr val="tx1"/>
              </a:fontRef>
            </p:style>
          </p:cxnSp>
          <p:cxnSp>
            <p:nvCxnSpPr>
              <p:cNvPr id="50" name="Straight Connector 49"/>
              <p:cNvCxnSpPr/>
              <p:nvPr/>
            </p:nvCxnSpPr>
            <p:spPr>
              <a:xfrm>
                <a:off x="2574035"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51" name="Straight Connector 50"/>
              <p:cNvCxnSpPr/>
              <p:nvPr/>
            </p:nvCxnSpPr>
            <p:spPr>
              <a:xfrm>
                <a:off x="2702183"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52" name="Straight Connector 51"/>
              <p:cNvCxnSpPr/>
              <p:nvPr/>
            </p:nvCxnSpPr>
            <p:spPr>
              <a:xfrm>
                <a:off x="2828244"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53" name="Straight Connector 52"/>
              <p:cNvCxnSpPr/>
              <p:nvPr/>
            </p:nvCxnSpPr>
            <p:spPr>
              <a:xfrm>
                <a:off x="2949908" y="3814029"/>
                <a:ext cx="0" cy="82786"/>
              </a:xfrm>
              <a:prstGeom prst="line">
                <a:avLst/>
              </a:prstGeom>
            </p:spPr>
            <p:style>
              <a:lnRef idx="3">
                <a:schemeClr val="dk1"/>
              </a:lnRef>
              <a:fillRef idx="0">
                <a:schemeClr val="dk1"/>
              </a:fillRef>
              <a:effectRef idx="2">
                <a:schemeClr val="dk1"/>
              </a:effectRef>
              <a:fontRef idx="minor">
                <a:schemeClr val="tx1"/>
              </a:fontRef>
            </p:style>
          </p:cxnSp>
        </p:grpSp>
        <p:grpSp>
          <p:nvGrpSpPr>
            <p:cNvPr id="54" name="Group 53"/>
            <p:cNvGrpSpPr/>
            <p:nvPr/>
          </p:nvGrpSpPr>
          <p:grpSpPr>
            <a:xfrm>
              <a:off x="5422251" y="3967394"/>
              <a:ext cx="652921" cy="325725"/>
              <a:chOff x="2574035" y="3807661"/>
              <a:chExt cx="492267" cy="178307"/>
            </a:xfrm>
          </p:grpSpPr>
          <p:cxnSp>
            <p:nvCxnSpPr>
              <p:cNvPr id="55" name="Straight Connector 54"/>
              <p:cNvCxnSpPr/>
              <p:nvPr/>
            </p:nvCxnSpPr>
            <p:spPr>
              <a:xfrm>
                <a:off x="3066302" y="3807661"/>
                <a:ext cx="0" cy="178307"/>
              </a:xfrm>
              <a:prstGeom prst="line">
                <a:avLst/>
              </a:prstGeom>
            </p:spPr>
            <p:style>
              <a:lnRef idx="3">
                <a:schemeClr val="dk1"/>
              </a:lnRef>
              <a:fillRef idx="0">
                <a:schemeClr val="dk1"/>
              </a:fillRef>
              <a:effectRef idx="2">
                <a:schemeClr val="dk1"/>
              </a:effectRef>
              <a:fontRef idx="minor">
                <a:schemeClr val="tx1"/>
              </a:fontRef>
            </p:style>
          </p:cxnSp>
          <p:cxnSp>
            <p:nvCxnSpPr>
              <p:cNvPr id="56" name="Straight Connector 55"/>
              <p:cNvCxnSpPr/>
              <p:nvPr/>
            </p:nvCxnSpPr>
            <p:spPr>
              <a:xfrm>
                <a:off x="2574035"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57" name="Straight Connector 56"/>
              <p:cNvCxnSpPr/>
              <p:nvPr/>
            </p:nvCxnSpPr>
            <p:spPr>
              <a:xfrm>
                <a:off x="2702183"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58" name="Straight Connector 57"/>
              <p:cNvCxnSpPr/>
              <p:nvPr/>
            </p:nvCxnSpPr>
            <p:spPr>
              <a:xfrm>
                <a:off x="2828244"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59" name="Straight Connector 58"/>
              <p:cNvCxnSpPr/>
              <p:nvPr/>
            </p:nvCxnSpPr>
            <p:spPr>
              <a:xfrm>
                <a:off x="2949908" y="3814029"/>
                <a:ext cx="0" cy="82786"/>
              </a:xfrm>
              <a:prstGeom prst="line">
                <a:avLst/>
              </a:prstGeom>
            </p:spPr>
            <p:style>
              <a:lnRef idx="3">
                <a:schemeClr val="dk1"/>
              </a:lnRef>
              <a:fillRef idx="0">
                <a:schemeClr val="dk1"/>
              </a:fillRef>
              <a:effectRef idx="2">
                <a:schemeClr val="dk1"/>
              </a:effectRef>
              <a:fontRef idx="minor">
                <a:schemeClr val="tx1"/>
              </a:fontRef>
            </p:style>
          </p:cxnSp>
        </p:grpSp>
        <p:grpSp>
          <p:nvGrpSpPr>
            <p:cNvPr id="60" name="Group 59"/>
            <p:cNvGrpSpPr/>
            <p:nvPr/>
          </p:nvGrpSpPr>
          <p:grpSpPr>
            <a:xfrm>
              <a:off x="6246086" y="3968311"/>
              <a:ext cx="652921" cy="325725"/>
              <a:chOff x="2574035" y="3807661"/>
              <a:chExt cx="492267" cy="178307"/>
            </a:xfrm>
          </p:grpSpPr>
          <p:cxnSp>
            <p:nvCxnSpPr>
              <p:cNvPr id="61" name="Straight Connector 60"/>
              <p:cNvCxnSpPr/>
              <p:nvPr/>
            </p:nvCxnSpPr>
            <p:spPr>
              <a:xfrm>
                <a:off x="3066302" y="3807661"/>
                <a:ext cx="0" cy="178307"/>
              </a:xfrm>
              <a:prstGeom prst="line">
                <a:avLst/>
              </a:prstGeom>
            </p:spPr>
            <p:style>
              <a:lnRef idx="3">
                <a:schemeClr val="dk1"/>
              </a:lnRef>
              <a:fillRef idx="0">
                <a:schemeClr val="dk1"/>
              </a:fillRef>
              <a:effectRef idx="2">
                <a:schemeClr val="dk1"/>
              </a:effectRef>
              <a:fontRef idx="minor">
                <a:schemeClr val="tx1"/>
              </a:fontRef>
            </p:style>
          </p:cxnSp>
          <p:cxnSp>
            <p:nvCxnSpPr>
              <p:cNvPr id="62" name="Straight Connector 61"/>
              <p:cNvCxnSpPr/>
              <p:nvPr/>
            </p:nvCxnSpPr>
            <p:spPr>
              <a:xfrm>
                <a:off x="2574035"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63" name="Straight Connector 62"/>
              <p:cNvCxnSpPr/>
              <p:nvPr/>
            </p:nvCxnSpPr>
            <p:spPr>
              <a:xfrm>
                <a:off x="2702183"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64" name="Straight Connector 63"/>
              <p:cNvCxnSpPr/>
              <p:nvPr/>
            </p:nvCxnSpPr>
            <p:spPr>
              <a:xfrm>
                <a:off x="2828244"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65" name="Straight Connector 64"/>
              <p:cNvCxnSpPr/>
              <p:nvPr/>
            </p:nvCxnSpPr>
            <p:spPr>
              <a:xfrm>
                <a:off x="2949908" y="3814029"/>
                <a:ext cx="0" cy="82786"/>
              </a:xfrm>
              <a:prstGeom prst="line">
                <a:avLst/>
              </a:prstGeom>
            </p:spPr>
            <p:style>
              <a:lnRef idx="3">
                <a:schemeClr val="dk1"/>
              </a:lnRef>
              <a:fillRef idx="0">
                <a:schemeClr val="dk1"/>
              </a:fillRef>
              <a:effectRef idx="2">
                <a:schemeClr val="dk1"/>
              </a:effectRef>
              <a:fontRef idx="minor">
                <a:schemeClr val="tx1"/>
              </a:fontRef>
            </p:style>
          </p:cxnSp>
        </p:grpSp>
        <p:grpSp>
          <p:nvGrpSpPr>
            <p:cNvPr id="66" name="Group 65"/>
            <p:cNvGrpSpPr/>
            <p:nvPr/>
          </p:nvGrpSpPr>
          <p:grpSpPr>
            <a:xfrm>
              <a:off x="7069921" y="3969228"/>
              <a:ext cx="652921" cy="325725"/>
              <a:chOff x="2574035" y="3807661"/>
              <a:chExt cx="492267" cy="178307"/>
            </a:xfrm>
          </p:grpSpPr>
          <p:cxnSp>
            <p:nvCxnSpPr>
              <p:cNvPr id="67" name="Straight Connector 66"/>
              <p:cNvCxnSpPr/>
              <p:nvPr/>
            </p:nvCxnSpPr>
            <p:spPr>
              <a:xfrm>
                <a:off x="3066302" y="3807661"/>
                <a:ext cx="0" cy="178307"/>
              </a:xfrm>
              <a:prstGeom prst="line">
                <a:avLst/>
              </a:prstGeom>
            </p:spPr>
            <p:style>
              <a:lnRef idx="3">
                <a:schemeClr val="dk1"/>
              </a:lnRef>
              <a:fillRef idx="0">
                <a:schemeClr val="dk1"/>
              </a:fillRef>
              <a:effectRef idx="2">
                <a:schemeClr val="dk1"/>
              </a:effectRef>
              <a:fontRef idx="minor">
                <a:schemeClr val="tx1"/>
              </a:fontRef>
            </p:style>
          </p:cxnSp>
          <p:cxnSp>
            <p:nvCxnSpPr>
              <p:cNvPr id="68" name="Straight Connector 67"/>
              <p:cNvCxnSpPr/>
              <p:nvPr/>
            </p:nvCxnSpPr>
            <p:spPr>
              <a:xfrm>
                <a:off x="2574035"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69" name="Straight Connector 68"/>
              <p:cNvCxnSpPr/>
              <p:nvPr/>
            </p:nvCxnSpPr>
            <p:spPr>
              <a:xfrm>
                <a:off x="2702183"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70" name="Straight Connector 69"/>
              <p:cNvCxnSpPr/>
              <p:nvPr/>
            </p:nvCxnSpPr>
            <p:spPr>
              <a:xfrm>
                <a:off x="2828244"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71" name="Straight Connector 70"/>
              <p:cNvCxnSpPr/>
              <p:nvPr/>
            </p:nvCxnSpPr>
            <p:spPr>
              <a:xfrm>
                <a:off x="2949908" y="3814029"/>
                <a:ext cx="0" cy="82786"/>
              </a:xfrm>
              <a:prstGeom prst="line">
                <a:avLst/>
              </a:prstGeom>
            </p:spPr>
            <p:style>
              <a:lnRef idx="3">
                <a:schemeClr val="dk1"/>
              </a:lnRef>
              <a:fillRef idx="0">
                <a:schemeClr val="dk1"/>
              </a:fillRef>
              <a:effectRef idx="2">
                <a:schemeClr val="dk1"/>
              </a:effectRef>
              <a:fontRef idx="minor">
                <a:schemeClr val="tx1"/>
              </a:fontRef>
            </p:style>
          </p:cxnSp>
        </p:grpSp>
        <p:grpSp>
          <p:nvGrpSpPr>
            <p:cNvPr id="72" name="Group 71"/>
            <p:cNvGrpSpPr/>
            <p:nvPr/>
          </p:nvGrpSpPr>
          <p:grpSpPr>
            <a:xfrm>
              <a:off x="7893755" y="3970145"/>
              <a:ext cx="652921" cy="325725"/>
              <a:chOff x="2574035" y="3807661"/>
              <a:chExt cx="492267" cy="178307"/>
            </a:xfrm>
          </p:grpSpPr>
          <p:cxnSp>
            <p:nvCxnSpPr>
              <p:cNvPr id="73" name="Straight Connector 72"/>
              <p:cNvCxnSpPr/>
              <p:nvPr/>
            </p:nvCxnSpPr>
            <p:spPr>
              <a:xfrm>
                <a:off x="3066302" y="3807661"/>
                <a:ext cx="0" cy="178307"/>
              </a:xfrm>
              <a:prstGeom prst="line">
                <a:avLst/>
              </a:prstGeom>
            </p:spPr>
            <p:style>
              <a:lnRef idx="3">
                <a:schemeClr val="dk1"/>
              </a:lnRef>
              <a:fillRef idx="0">
                <a:schemeClr val="dk1"/>
              </a:fillRef>
              <a:effectRef idx="2">
                <a:schemeClr val="dk1"/>
              </a:effectRef>
              <a:fontRef idx="minor">
                <a:schemeClr val="tx1"/>
              </a:fontRef>
            </p:style>
          </p:cxnSp>
          <p:cxnSp>
            <p:nvCxnSpPr>
              <p:cNvPr id="74" name="Straight Connector 73"/>
              <p:cNvCxnSpPr/>
              <p:nvPr/>
            </p:nvCxnSpPr>
            <p:spPr>
              <a:xfrm>
                <a:off x="2574035"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75" name="Straight Connector 74"/>
              <p:cNvCxnSpPr/>
              <p:nvPr/>
            </p:nvCxnSpPr>
            <p:spPr>
              <a:xfrm>
                <a:off x="2702183"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76" name="Straight Connector 75"/>
              <p:cNvCxnSpPr/>
              <p:nvPr/>
            </p:nvCxnSpPr>
            <p:spPr>
              <a:xfrm>
                <a:off x="2828244"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77" name="Straight Connector 76"/>
              <p:cNvCxnSpPr/>
              <p:nvPr/>
            </p:nvCxnSpPr>
            <p:spPr>
              <a:xfrm>
                <a:off x="2949908" y="3814029"/>
                <a:ext cx="0" cy="82786"/>
              </a:xfrm>
              <a:prstGeom prst="line">
                <a:avLst/>
              </a:prstGeom>
            </p:spPr>
            <p:style>
              <a:lnRef idx="3">
                <a:schemeClr val="dk1"/>
              </a:lnRef>
              <a:fillRef idx="0">
                <a:schemeClr val="dk1"/>
              </a:fillRef>
              <a:effectRef idx="2">
                <a:schemeClr val="dk1"/>
              </a:effectRef>
              <a:fontRef idx="minor">
                <a:schemeClr val="tx1"/>
              </a:fontRef>
            </p:style>
          </p:cxnSp>
        </p:grpSp>
        <p:grpSp>
          <p:nvGrpSpPr>
            <p:cNvPr id="78" name="Group 77"/>
            <p:cNvGrpSpPr/>
            <p:nvPr/>
          </p:nvGrpSpPr>
          <p:grpSpPr>
            <a:xfrm>
              <a:off x="8717590" y="3971062"/>
              <a:ext cx="652921" cy="325725"/>
              <a:chOff x="2574035" y="3807661"/>
              <a:chExt cx="492267" cy="178307"/>
            </a:xfrm>
          </p:grpSpPr>
          <p:cxnSp>
            <p:nvCxnSpPr>
              <p:cNvPr id="79" name="Straight Connector 78"/>
              <p:cNvCxnSpPr/>
              <p:nvPr/>
            </p:nvCxnSpPr>
            <p:spPr>
              <a:xfrm>
                <a:off x="3066302" y="3807661"/>
                <a:ext cx="0" cy="178307"/>
              </a:xfrm>
              <a:prstGeom prst="line">
                <a:avLst/>
              </a:prstGeom>
            </p:spPr>
            <p:style>
              <a:lnRef idx="3">
                <a:schemeClr val="dk1"/>
              </a:lnRef>
              <a:fillRef idx="0">
                <a:schemeClr val="dk1"/>
              </a:fillRef>
              <a:effectRef idx="2">
                <a:schemeClr val="dk1"/>
              </a:effectRef>
              <a:fontRef idx="minor">
                <a:schemeClr val="tx1"/>
              </a:fontRef>
            </p:style>
          </p:cxnSp>
          <p:cxnSp>
            <p:nvCxnSpPr>
              <p:cNvPr id="80" name="Straight Connector 79"/>
              <p:cNvCxnSpPr/>
              <p:nvPr/>
            </p:nvCxnSpPr>
            <p:spPr>
              <a:xfrm>
                <a:off x="2574035"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81" name="Straight Connector 80"/>
              <p:cNvCxnSpPr/>
              <p:nvPr/>
            </p:nvCxnSpPr>
            <p:spPr>
              <a:xfrm>
                <a:off x="2702183"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82" name="Straight Connector 81"/>
              <p:cNvCxnSpPr/>
              <p:nvPr/>
            </p:nvCxnSpPr>
            <p:spPr>
              <a:xfrm>
                <a:off x="2828244"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83" name="Straight Connector 82"/>
              <p:cNvCxnSpPr/>
              <p:nvPr/>
            </p:nvCxnSpPr>
            <p:spPr>
              <a:xfrm>
                <a:off x="2949908" y="3814029"/>
                <a:ext cx="0" cy="82786"/>
              </a:xfrm>
              <a:prstGeom prst="line">
                <a:avLst/>
              </a:prstGeom>
            </p:spPr>
            <p:style>
              <a:lnRef idx="3">
                <a:schemeClr val="dk1"/>
              </a:lnRef>
              <a:fillRef idx="0">
                <a:schemeClr val="dk1"/>
              </a:fillRef>
              <a:effectRef idx="2">
                <a:schemeClr val="dk1"/>
              </a:effectRef>
              <a:fontRef idx="minor">
                <a:schemeClr val="tx1"/>
              </a:fontRef>
            </p:style>
          </p:cxnSp>
        </p:grpSp>
        <p:grpSp>
          <p:nvGrpSpPr>
            <p:cNvPr id="84" name="Group 83"/>
            <p:cNvGrpSpPr/>
            <p:nvPr/>
          </p:nvGrpSpPr>
          <p:grpSpPr>
            <a:xfrm>
              <a:off x="9541425" y="3983612"/>
              <a:ext cx="498541" cy="151230"/>
              <a:chOff x="2574035" y="3814029"/>
              <a:chExt cx="375873" cy="82786"/>
            </a:xfrm>
          </p:grpSpPr>
          <p:cxnSp>
            <p:nvCxnSpPr>
              <p:cNvPr id="86" name="Straight Connector 85"/>
              <p:cNvCxnSpPr/>
              <p:nvPr/>
            </p:nvCxnSpPr>
            <p:spPr>
              <a:xfrm>
                <a:off x="2574035"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87" name="Straight Connector 86"/>
              <p:cNvCxnSpPr/>
              <p:nvPr/>
            </p:nvCxnSpPr>
            <p:spPr>
              <a:xfrm>
                <a:off x="2702183"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88" name="Straight Connector 87"/>
              <p:cNvCxnSpPr/>
              <p:nvPr/>
            </p:nvCxnSpPr>
            <p:spPr>
              <a:xfrm>
                <a:off x="2828244" y="3814029"/>
                <a:ext cx="0" cy="82786"/>
              </a:xfrm>
              <a:prstGeom prst="line">
                <a:avLst/>
              </a:prstGeom>
            </p:spPr>
            <p:style>
              <a:lnRef idx="3">
                <a:schemeClr val="dk1"/>
              </a:lnRef>
              <a:fillRef idx="0">
                <a:schemeClr val="dk1"/>
              </a:fillRef>
              <a:effectRef idx="2">
                <a:schemeClr val="dk1"/>
              </a:effectRef>
              <a:fontRef idx="minor">
                <a:schemeClr val="tx1"/>
              </a:fontRef>
            </p:style>
          </p:cxnSp>
          <p:cxnSp>
            <p:nvCxnSpPr>
              <p:cNvPr id="89" name="Straight Connector 88"/>
              <p:cNvCxnSpPr/>
              <p:nvPr/>
            </p:nvCxnSpPr>
            <p:spPr>
              <a:xfrm>
                <a:off x="2949908" y="3814029"/>
                <a:ext cx="0" cy="82786"/>
              </a:xfrm>
              <a:prstGeom prst="line">
                <a:avLst/>
              </a:prstGeom>
            </p:spPr>
            <p:style>
              <a:lnRef idx="3">
                <a:schemeClr val="dk1"/>
              </a:lnRef>
              <a:fillRef idx="0">
                <a:schemeClr val="dk1"/>
              </a:fillRef>
              <a:effectRef idx="2">
                <a:schemeClr val="dk1"/>
              </a:effectRef>
              <a:fontRef idx="minor">
                <a:schemeClr val="tx1"/>
              </a:fontRef>
            </p:style>
          </p:cxnSp>
        </p:grpSp>
      </p:grpSp>
      <p:cxnSp>
        <p:nvCxnSpPr>
          <p:cNvPr id="17" name="Straight Connector 16"/>
          <p:cNvCxnSpPr>
            <a:stCxn id="3" idx="6"/>
            <a:endCxn id="4" idx="2"/>
          </p:cNvCxnSpPr>
          <p:nvPr/>
        </p:nvCxnSpPr>
        <p:spPr>
          <a:xfrm flipV="1">
            <a:off x="1386882" y="4308988"/>
            <a:ext cx="7804219" cy="14418"/>
          </a:xfrm>
          <a:prstGeom prst="line">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0" name="Group 9"/>
          <p:cNvGrpSpPr/>
          <p:nvPr/>
        </p:nvGrpSpPr>
        <p:grpSpPr>
          <a:xfrm rot="11393663">
            <a:off x="1303937" y="3889461"/>
            <a:ext cx="1478121" cy="1861225"/>
            <a:chOff x="2935671" y="4063612"/>
            <a:chExt cx="1014412" cy="971550"/>
          </a:xfrm>
          <a:scene3d>
            <a:camera prst="orthographicFront"/>
            <a:lightRig rig="threePt" dir="t"/>
          </a:scene3d>
        </p:grpSpPr>
        <p:sp>
          <p:nvSpPr>
            <p:cNvPr id="7" name="Oval 6"/>
            <p:cNvSpPr/>
            <p:nvPr/>
          </p:nvSpPr>
          <p:spPr>
            <a:xfrm>
              <a:off x="2935671" y="4063612"/>
              <a:ext cx="1014412" cy="971550"/>
            </a:xfrm>
            <a:prstGeom prst="ellipse">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083968" y="4209961"/>
              <a:ext cx="706573" cy="706573"/>
            </a:xfrm>
            <a:prstGeom prst="ellipse">
              <a:avLst/>
            </a:prstGeom>
            <a:solidFill>
              <a:schemeClr val="accent1">
                <a:lumMod val="75000"/>
              </a:schemeClr>
            </a:solidFill>
            <a:ln>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264160" y="4377764"/>
              <a:ext cx="300038" cy="300038"/>
            </a:xfrm>
            <a:prstGeom prst="ellipse">
              <a:avLst/>
            </a:prstGeom>
            <a:solidFill>
              <a:schemeClr val="accent1">
                <a:lumMod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Rectangle 10"/>
          <p:cNvSpPr/>
          <p:nvPr/>
        </p:nvSpPr>
        <p:spPr>
          <a:xfrm>
            <a:off x="475048" y="983590"/>
            <a:ext cx="11059225" cy="2985433"/>
          </a:xfrm>
          <a:prstGeom prst="rect">
            <a:avLst/>
          </a:prstGeom>
        </p:spPr>
        <p:txBody>
          <a:bodyPr wrap="square">
            <a:spAutoFit/>
          </a:bodyPr>
          <a:lstStyle/>
          <a:p>
            <a:r>
              <a:rPr lang="vi-VN" sz="2800" dirty="0">
                <a:solidFill>
                  <a:srgbClr val="000000"/>
                </a:solidFill>
                <a:latin typeface="+mj-lt"/>
              </a:rPr>
              <a:t>Ví dụ : Đo độ dài đoạn thẳng AB trên mặt đất. Ta có thể thực hiện như sau :</a:t>
            </a:r>
          </a:p>
          <a:p>
            <a:r>
              <a:rPr lang="vi-VN" sz="3200" b="1" dirty="0">
                <a:solidFill>
                  <a:srgbClr val="3333CC"/>
                </a:solidFill>
                <a:latin typeface="+mj-lt"/>
              </a:rPr>
              <a:t>- Cố định một đầu thước dây tại điểm A sao cho vạch 0 của thước trùng với điểm A.</a:t>
            </a:r>
          </a:p>
          <a:p>
            <a:r>
              <a:rPr lang="vi-VN" sz="3200" b="1" dirty="0">
                <a:solidFill>
                  <a:srgbClr val="3333CC"/>
                </a:solidFill>
                <a:latin typeface="+mj-lt"/>
              </a:rPr>
              <a:t>- Kéo thẳng dây thước cho đến điểm B.</a:t>
            </a:r>
          </a:p>
          <a:p>
            <a:r>
              <a:rPr lang="vi-VN" sz="3200" b="1" dirty="0">
                <a:solidFill>
                  <a:srgbClr val="3333CC"/>
                </a:solidFill>
                <a:latin typeface="+mj-lt"/>
              </a:rPr>
              <a:t>- Đọc số đo ở vạch trùng với điểm B. Số đo đó là độ dài đoạn thẳng AB.</a:t>
            </a:r>
          </a:p>
        </p:txBody>
      </p:sp>
    </p:spTree>
    <p:extLst>
      <p:ext uri="{BB962C8B-B14F-4D97-AF65-F5344CB8AC3E}">
        <p14:creationId xmlns:p14="http://schemas.microsoft.com/office/powerpoint/2010/main" val="35081414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barn(inVertical)">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13"/>
                                        </p:tgtEl>
                                        <p:attrNameLst>
                                          <p:attrName>style.visibility</p:attrName>
                                        </p:attrNameLst>
                                      </p:cBhvr>
                                      <p:to>
                                        <p:strVal val="visible"/>
                                      </p:to>
                                    </p:set>
                                    <p:animEffect transition="in" filter="wipe(left)">
                                      <p:cBhvr>
                                        <p:cTn id="17" dur="5000"/>
                                        <p:tgtEl>
                                          <p:spTgt spid="11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11">
                                            <p:txEl>
                                              <p:pRg st="2" end="2"/>
                                            </p:txEl>
                                          </p:spTgt>
                                        </p:tgtEl>
                                        <p:attrNameLst>
                                          <p:attrName>style.visibility</p:attrName>
                                        </p:attrNameLst>
                                      </p:cBhvr>
                                      <p:to>
                                        <p:strVal val="visible"/>
                                      </p:to>
                                    </p:set>
                                    <p:animEffect transition="in" filter="barn(inVertical)">
                                      <p:cBhvr>
                                        <p:cTn id="22" dur="500"/>
                                        <p:tgtEl>
                                          <p:spTgt spid="11">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63" presetClass="path" presetSubtype="0" accel="50000" decel="50000" fill="hold" nodeType="withEffect">
                                  <p:stCondLst>
                                    <p:cond delay="0"/>
                                  </p:stCondLst>
                                  <p:childTnLst>
                                    <p:animMotion origin="layout" path="M 2.08333E-6 2.22222E-6 L 0.72526 0.01574 " pathEditMode="relative" rAng="0" ptsTypes="AA">
                                      <p:cBhvr>
                                        <p:cTn id="27" dur="5000" fill="hold"/>
                                        <p:tgtEl>
                                          <p:spTgt spid="10"/>
                                        </p:tgtEl>
                                        <p:attrNameLst>
                                          <p:attrName>ppt_x</p:attrName>
                                          <p:attrName>ppt_y</p:attrName>
                                        </p:attrNameLst>
                                      </p:cBhvr>
                                      <p:rCtr x="36263" y="787"/>
                                    </p:animMotion>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barn(inVertical)">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11">
                                            <p:txEl>
                                              <p:pRg st="3" end="3"/>
                                            </p:txEl>
                                          </p:spTgt>
                                        </p:tgtEl>
                                        <p:attrNameLst>
                                          <p:attrName>style.visibility</p:attrName>
                                        </p:attrNameLst>
                                      </p:cBhvr>
                                      <p:to>
                                        <p:strVal val="visible"/>
                                      </p:to>
                                    </p:set>
                                    <p:animEffect transition="in" filter="barn(inVertical)">
                                      <p:cBhvr>
                                        <p:cTn id="37" dur="500"/>
                                        <p:tgtEl>
                                          <p:spTgt spid="1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0" y="3"/>
            <a:ext cx="12192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50000"/>
              </a:spcBef>
              <a:spcAft>
                <a:spcPct val="0"/>
              </a:spcAft>
              <a:buFontTx/>
              <a:buNone/>
            </a:pPr>
            <a:endParaRPr lang="en-US" altLang="en-US" sz="4000">
              <a:solidFill>
                <a:srgbClr val="000000"/>
              </a:solidFill>
              <a:latin typeface="VNI-Times" pitchFamily="2" charset="0"/>
            </a:endParaRPr>
          </a:p>
        </p:txBody>
      </p:sp>
      <p:sp>
        <p:nvSpPr>
          <p:cNvPr id="5125" name="Text Box 5"/>
          <p:cNvSpPr txBox="1">
            <a:spLocks noChangeArrowheads="1"/>
          </p:cNvSpPr>
          <p:nvPr/>
        </p:nvSpPr>
        <p:spPr bwMode="auto">
          <a:xfrm>
            <a:off x="259032" y="27783"/>
            <a:ext cx="12192000" cy="646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just" fontAlgn="base">
              <a:spcBef>
                <a:spcPct val="50000"/>
              </a:spcBef>
              <a:spcAft>
                <a:spcPct val="0"/>
              </a:spcAft>
              <a:buFontTx/>
              <a:buNone/>
            </a:pPr>
            <a:r>
              <a:rPr lang="en-US" altLang="en-US" sz="3600" b="1" dirty="0" err="1">
                <a:solidFill>
                  <a:srgbClr val="C00000"/>
                </a:solidFill>
                <a:latin typeface="Times New Roman" pitchFamily="18" charset="0"/>
                <a:cs typeface="Times New Roman" pitchFamily="18" charset="0"/>
              </a:rPr>
              <a:t>Để</a:t>
            </a:r>
            <a:r>
              <a:rPr lang="en-US" altLang="en-US" sz="3600" b="1" dirty="0">
                <a:solidFill>
                  <a:srgbClr val="C00000"/>
                </a:solidFill>
                <a:latin typeface="Times New Roman" pitchFamily="18" charset="0"/>
                <a:cs typeface="Times New Roman" pitchFamily="18" charset="0"/>
              </a:rPr>
              <a:t> </a:t>
            </a:r>
            <a:r>
              <a:rPr lang="en-US" altLang="en-US" sz="3600" b="1" dirty="0" err="1">
                <a:solidFill>
                  <a:srgbClr val="C00000"/>
                </a:solidFill>
                <a:latin typeface="Times New Roman" pitchFamily="18" charset="0"/>
                <a:cs typeface="Times New Roman" pitchFamily="18" charset="0"/>
              </a:rPr>
              <a:t>đo</a:t>
            </a:r>
            <a:r>
              <a:rPr lang="en-US" altLang="en-US" sz="3600" b="1" dirty="0">
                <a:solidFill>
                  <a:srgbClr val="C00000"/>
                </a:solidFill>
                <a:latin typeface="Times New Roman" pitchFamily="18" charset="0"/>
                <a:cs typeface="Times New Roman" pitchFamily="18" charset="0"/>
              </a:rPr>
              <a:t> </a:t>
            </a:r>
            <a:r>
              <a:rPr lang="en-US" altLang="en-US" sz="3600" b="1" dirty="0" err="1">
                <a:solidFill>
                  <a:srgbClr val="C00000"/>
                </a:solidFill>
                <a:latin typeface="Times New Roman" pitchFamily="18" charset="0"/>
                <a:cs typeface="Times New Roman" pitchFamily="18" charset="0"/>
              </a:rPr>
              <a:t>độ</a:t>
            </a:r>
            <a:r>
              <a:rPr lang="en-US" altLang="en-US" sz="3600" b="1" dirty="0">
                <a:solidFill>
                  <a:srgbClr val="C00000"/>
                </a:solidFill>
                <a:latin typeface="Times New Roman" pitchFamily="18" charset="0"/>
                <a:cs typeface="Times New Roman" pitchFamily="18" charset="0"/>
              </a:rPr>
              <a:t> </a:t>
            </a:r>
            <a:r>
              <a:rPr lang="en-US" altLang="en-US" sz="3600" b="1" dirty="0" err="1">
                <a:solidFill>
                  <a:srgbClr val="C00000"/>
                </a:solidFill>
                <a:latin typeface="Times New Roman" pitchFamily="18" charset="0"/>
                <a:cs typeface="Times New Roman" pitchFamily="18" charset="0"/>
              </a:rPr>
              <a:t>dài</a:t>
            </a:r>
            <a:r>
              <a:rPr lang="en-US" altLang="en-US" sz="3600" b="1" dirty="0">
                <a:solidFill>
                  <a:srgbClr val="C00000"/>
                </a:solidFill>
                <a:latin typeface="Times New Roman" pitchFamily="18" charset="0"/>
                <a:cs typeface="Times New Roman" pitchFamily="18" charset="0"/>
              </a:rPr>
              <a:t> </a:t>
            </a:r>
            <a:r>
              <a:rPr lang="en-US" altLang="en-US" sz="3600" b="1" dirty="0" err="1">
                <a:solidFill>
                  <a:srgbClr val="C00000"/>
                </a:solidFill>
                <a:latin typeface="Times New Roman" pitchFamily="18" charset="0"/>
                <a:cs typeface="Times New Roman" pitchFamily="18" charset="0"/>
              </a:rPr>
              <a:t>đoạn</a:t>
            </a:r>
            <a:r>
              <a:rPr lang="en-US" altLang="en-US" sz="3600" b="1" dirty="0">
                <a:solidFill>
                  <a:srgbClr val="C00000"/>
                </a:solidFill>
                <a:latin typeface="Times New Roman" pitchFamily="18" charset="0"/>
                <a:cs typeface="Times New Roman" pitchFamily="18" charset="0"/>
              </a:rPr>
              <a:t> </a:t>
            </a:r>
            <a:r>
              <a:rPr lang="en-US" altLang="en-US" sz="3600" b="1" dirty="0" err="1">
                <a:solidFill>
                  <a:srgbClr val="C00000"/>
                </a:solidFill>
                <a:latin typeface="Times New Roman" pitchFamily="18" charset="0"/>
                <a:cs typeface="Times New Roman" pitchFamily="18" charset="0"/>
              </a:rPr>
              <a:t>thẳng</a:t>
            </a:r>
            <a:r>
              <a:rPr lang="en-US" altLang="en-US" sz="3600" b="1" dirty="0">
                <a:solidFill>
                  <a:srgbClr val="C00000"/>
                </a:solidFill>
                <a:latin typeface="Times New Roman" pitchFamily="18" charset="0"/>
                <a:cs typeface="Times New Roman" pitchFamily="18" charset="0"/>
              </a:rPr>
              <a:t> AB </a:t>
            </a:r>
            <a:r>
              <a:rPr lang="en-US" altLang="en-US" sz="3600" b="1" dirty="0" err="1">
                <a:solidFill>
                  <a:srgbClr val="C00000"/>
                </a:solidFill>
                <a:latin typeface="Times New Roman" pitchFamily="18" charset="0"/>
                <a:cs typeface="Times New Roman" pitchFamily="18" charset="0"/>
              </a:rPr>
              <a:t>trên</a:t>
            </a:r>
            <a:r>
              <a:rPr lang="en-US" altLang="en-US" sz="3600" b="1" dirty="0">
                <a:solidFill>
                  <a:srgbClr val="C00000"/>
                </a:solidFill>
                <a:latin typeface="Times New Roman" pitchFamily="18" charset="0"/>
                <a:cs typeface="Times New Roman" pitchFamily="18" charset="0"/>
              </a:rPr>
              <a:t> </a:t>
            </a:r>
            <a:r>
              <a:rPr lang="en-US" altLang="en-US" sz="3600" b="1" dirty="0" err="1">
                <a:solidFill>
                  <a:srgbClr val="C00000"/>
                </a:solidFill>
                <a:latin typeface="Times New Roman" pitchFamily="18" charset="0"/>
                <a:cs typeface="Times New Roman" pitchFamily="18" charset="0"/>
              </a:rPr>
              <a:t>mặt</a:t>
            </a:r>
            <a:r>
              <a:rPr lang="en-US" altLang="en-US" sz="3600" b="1" dirty="0">
                <a:solidFill>
                  <a:srgbClr val="C00000"/>
                </a:solidFill>
                <a:latin typeface="Times New Roman" pitchFamily="18" charset="0"/>
                <a:cs typeface="Times New Roman" pitchFamily="18" charset="0"/>
              </a:rPr>
              <a:t> </a:t>
            </a:r>
            <a:r>
              <a:rPr lang="en-US" altLang="en-US" sz="3600" b="1" dirty="0" err="1">
                <a:solidFill>
                  <a:srgbClr val="C00000"/>
                </a:solidFill>
                <a:latin typeface="Times New Roman" pitchFamily="18" charset="0"/>
                <a:cs typeface="Times New Roman" pitchFamily="18" charset="0"/>
              </a:rPr>
              <a:t>đất</a:t>
            </a:r>
            <a:r>
              <a:rPr lang="en-US" altLang="en-US" sz="3600" b="1" dirty="0">
                <a:solidFill>
                  <a:srgbClr val="C00000"/>
                </a:solidFill>
                <a:latin typeface="Times New Roman" pitchFamily="18" charset="0"/>
                <a:cs typeface="Times New Roman" pitchFamily="18" charset="0"/>
              </a:rPr>
              <a:t> ta </a:t>
            </a:r>
            <a:r>
              <a:rPr lang="en-US" altLang="en-US" sz="3600" b="1" dirty="0" err="1">
                <a:solidFill>
                  <a:srgbClr val="C00000"/>
                </a:solidFill>
                <a:latin typeface="Times New Roman" pitchFamily="18" charset="0"/>
                <a:cs typeface="Times New Roman" pitchFamily="18" charset="0"/>
              </a:rPr>
              <a:t>làm</a:t>
            </a:r>
            <a:r>
              <a:rPr lang="en-US" altLang="en-US" sz="3600" b="1" dirty="0">
                <a:solidFill>
                  <a:srgbClr val="C00000"/>
                </a:solidFill>
                <a:latin typeface="Times New Roman" pitchFamily="18" charset="0"/>
                <a:cs typeface="Times New Roman" pitchFamily="18" charset="0"/>
              </a:rPr>
              <a:t> </a:t>
            </a:r>
            <a:r>
              <a:rPr lang="en-US" altLang="en-US" sz="3600" b="1" dirty="0" err="1">
                <a:solidFill>
                  <a:srgbClr val="C00000"/>
                </a:solidFill>
                <a:latin typeface="Times New Roman" pitchFamily="18" charset="0"/>
                <a:cs typeface="Times New Roman" pitchFamily="18" charset="0"/>
              </a:rPr>
              <a:t>thế</a:t>
            </a:r>
            <a:r>
              <a:rPr lang="en-US" altLang="en-US" sz="3600" b="1" dirty="0">
                <a:solidFill>
                  <a:srgbClr val="C00000"/>
                </a:solidFill>
                <a:latin typeface="Times New Roman" pitchFamily="18" charset="0"/>
                <a:cs typeface="Times New Roman" pitchFamily="18" charset="0"/>
              </a:rPr>
              <a:t> </a:t>
            </a:r>
            <a:r>
              <a:rPr lang="en-US" altLang="en-US" sz="3600" b="1" dirty="0" err="1">
                <a:solidFill>
                  <a:srgbClr val="C00000"/>
                </a:solidFill>
                <a:latin typeface="Times New Roman" pitchFamily="18" charset="0"/>
                <a:cs typeface="Times New Roman" pitchFamily="18" charset="0"/>
              </a:rPr>
              <a:t>nào</a:t>
            </a:r>
            <a:r>
              <a:rPr lang="en-US" altLang="en-US" sz="3600" b="1" dirty="0">
                <a:solidFill>
                  <a:srgbClr val="C00000"/>
                </a:solidFill>
                <a:latin typeface="Times New Roman" pitchFamily="18" charset="0"/>
                <a:cs typeface="Times New Roman" pitchFamily="18" charset="0"/>
              </a:rPr>
              <a:t>?</a:t>
            </a:r>
          </a:p>
        </p:txBody>
      </p:sp>
      <p:sp>
        <p:nvSpPr>
          <p:cNvPr id="5126" name="Text Box 6"/>
          <p:cNvSpPr txBox="1">
            <a:spLocks noChangeArrowheads="1"/>
          </p:cNvSpPr>
          <p:nvPr/>
        </p:nvSpPr>
        <p:spPr bwMode="auto">
          <a:xfrm>
            <a:off x="259032" y="2308396"/>
            <a:ext cx="11577368" cy="1200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50000"/>
              </a:spcBef>
              <a:spcAft>
                <a:spcPct val="0"/>
              </a:spcAft>
              <a:buFontTx/>
              <a:buNone/>
            </a:pP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Cố</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định</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một</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đầu</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thước</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dây</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tại</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điểm</a:t>
            </a:r>
            <a:r>
              <a:rPr lang="en-US" altLang="en-US" sz="3600" b="1" dirty="0">
                <a:solidFill>
                  <a:srgbClr val="3333FF"/>
                </a:solidFill>
                <a:latin typeface="Times New Roman" pitchFamily="18" charset="0"/>
                <a:cs typeface="Times New Roman" pitchFamily="18" charset="0"/>
              </a:rPr>
              <a:t> A </a:t>
            </a:r>
            <a:r>
              <a:rPr lang="en-US" altLang="en-US" sz="3600" b="1" dirty="0" err="1">
                <a:solidFill>
                  <a:srgbClr val="3333FF"/>
                </a:solidFill>
                <a:latin typeface="Times New Roman" pitchFamily="18" charset="0"/>
                <a:cs typeface="Times New Roman" pitchFamily="18" charset="0"/>
              </a:rPr>
              <a:t>sao</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cho</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vạch</a:t>
            </a:r>
            <a:r>
              <a:rPr lang="en-US" altLang="en-US" sz="3600" b="1" dirty="0">
                <a:solidFill>
                  <a:srgbClr val="3333FF"/>
                </a:solidFill>
                <a:latin typeface="Times New Roman" pitchFamily="18" charset="0"/>
                <a:cs typeface="Times New Roman" pitchFamily="18" charset="0"/>
              </a:rPr>
              <a:t> 0     </a:t>
            </a:r>
            <a:r>
              <a:rPr lang="en-US" altLang="en-US" sz="3600" b="1" dirty="0" err="1">
                <a:solidFill>
                  <a:srgbClr val="3333FF"/>
                </a:solidFill>
                <a:latin typeface="Times New Roman" pitchFamily="18" charset="0"/>
                <a:cs typeface="Times New Roman" pitchFamily="18" charset="0"/>
              </a:rPr>
              <a:t>của</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thước</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trùng</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với</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điểm</a:t>
            </a:r>
            <a:r>
              <a:rPr lang="en-US" altLang="en-US" sz="3600" b="1" dirty="0">
                <a:solidFill>
                  <a:srgbClr val="3333FF"/>
                </a:solidFill>
                <a:latin typeface="Times New Roman" pitchFamily="18" charset="0"/>
                <a:cs typeface="Times New Roman" pitchFamily="18" charset="0"/>
              </a:rPr>
              <a:t> A.</a:t>
            </a:r>
          </a:p>
        </p:txBody>
      </p:sp>
      <p:sp>
        <p:nvSpPr>
          <p:cNvPr id="5127" name="Text Box 7"/>
          <p:cNvSpPr txBox="1">
            <a:spLocks noChangeArrowheads="1"/>
          </p:cNvSpPr>
          <p:nvPr/>
        </p:nvSpPr>
        <p:spPr bwMode="auto">
          <a:xfrm>
            <a:off x="409845" y="1422621"/>
            <a:ext cx="9019117" cy="646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50000"/>
              </a:spcBef>
              <a:spcAft>
                <a:spcPct val="0"/>
              </a:spcAft>
              <a:buFontTx/>
              <a:buNone/>
            </a:pPr>
            <a:r>
              <a:rPr lang="en-US" altLang="en-US" sz="3600" b="1" dirty="0">
                <a:solidFill>
                  <a:srgbClr val="000000"/>
                </a:solidFill>
                <a:latin typeface="Times New Roman" pitchFamily="18" charset="0"/>
                <a:cs typeface="Times New Roman" pitchFamily="18" charset="0"/>
              </a:rPr>
              <a:t>Ta </a:t>
            </a:r>
            <a:r>
              <a:rPr lang="en-US" altLang="en-US" sz="3600" b="1" dirty="0" err="1">
                <a:solidFill>
                  <a:srgbClr val="000000"/>
                </a:solidFill>
                <a:latin typeface="Times New Roman" pitchFamily="18" charset="0"/>
                <a:cs typeface="Times New Roman" pitchFamily="18" charset="0"/>
              </a:rPr>
              <a:t>có</a:t>
            </a:r>
            <a:r>
              <a:rPr lang="en-US" altLang="en-US" sz="3600" b="1" dirty="0">
                <a:solidFill>
                  <a:srgbClr val="000000"/>
                </a:solidFill>
                <a:latin typeface="Times New Roman" pitchFamily="18" charset="0"/>
                <a:cs typeface="Times New Roman" pitchFamily="18" charset="0"/>
              </a:rPr>
              <a:t> </a:t>
            </a:r>
            <a:r>
              <a:rPr lang="en-US" altLang="en-US" sz="3600" b="1" dirty="0" err="1">
                <a:solidFill>
                  <a:srgbClr val="000000"/>
                </a:solidFill>
                <a:latin typeface="Times New Roman" pitchFamily="18" charset="0"/>
                <a:cs typeface="Times New Roman" pitchFamily="18" charset="0"/>
              </a:rPr>
              <a:t>thể</a:t>
            </a:r>
            <a:r>
              <a:rPr lang="en-US" altLang="en-US" sz="3600" b="1" dirty="0">
                <a:solidFill>
                  <a:srgbClr val="000000"/>
                </a:solidFill>
                <a:latin typeface="Times New Roman" pitchFamily="18" charset="0"/>
                <a:cs typeface="Times New Roman" pitchFamily="18" charset="0"/>
              </a:rPr>
              <a:t> </a:t>
            </a:r>
            <a:r>
              <a:rPr lang="en-US" altLang="en-US" sz="3600" b="1" dirty="0" err="1">
                <a:solidFill>
                  <a:srgbClr val="000000"/>
                </a:solidFill>
                <a:latin typeface="Times New Roman" pitchFamily="18" charset="0"/>
                <a:cs typeface="Times New Roman" pitchFamily="18" charset="0"/>
              </a:rPr>
              <a:t>thực</a:t>
            </a:r>
            <a:r>
              <a:rPr lang="en-US" altLang="en-US" sz="3600" b="1" dirty="0">
                <a:solidFill>
                  <a:srgbClr val="000000"/>
                </a:solidFill>
                <a:latin typeface="Times New Roman" pitchFamily="18" charset="0"/>
                <a:cs typeface="Times New Roman" pitchFamily="18" charset="0"/>
              </a:rPr>
              <a:t> </a:t>
            </a:r>
            <a:r>
              <a:rPr lang="en-US" altLang="en-US" sz="3600" b="1" dirty="0" err="1">
                <a:solidFill>
                  <a:srgbClr val="000000"/>
                </a:solidFill>
                <a:latin typeface="Times New Roman" pitchFamily="18" charset="0"/>
                <a:cs typeface="Times New Roman" pitchFamily="18" charset="0"/>
              </a:rPr>
              <a:t>hiện</a:t>
            </a:r>
            <a:r>
              <a:rPr lang="en-US" altLang="en-US" sz="3600" b="1" dirty="0">
                <a:solidFill>
                  <a:srgbClr val="000000"/>
                </a:solidFill>
                <a:latin typeface="Times New Roman" pitchFamily="18" charset="0"/>
                <a:cs typeface="Times New Roman" pitchFamily="18" charset="0"/>
              </a:rPr>
              <a:t> </a:t>
            </a:r>
            <a:r>
              <a:rPr lang="en-US" altLang="en-US" sz="3600" b="1" dirty="0" err="1">
                <a:solidFill>
                  <a:srgbClr val="000000"/>
                </a:solidFill>
                <a:latin typeface="Times New Roman" pitchFamily="18" charset="0"/>
                <a:cs typeface="Times New Roman" pitchFamily="18" charset="0"/>
              </a:rPr>
              <a:t>như</a:t>
            </a:r>
            <a:r>
              <a:rPr lang="en-US" altLang="en-US" sz="3600" b="1" dirty="0">
                <a:solidFill>
                  <a:srgbClr val="000000"/>
                </a:solidFill>
                <a:latin typeface="Times New Roman" pitchFamily="18" charset="0"/>
                <a:cs typeface="Times New Roman" pitchFamily="18" charset="0"/>
              </a:rPr>
              <a:t> </a:t>
            </a:r>
            <a:r>
              <a:rPr lang="en-US" altLang="en-US" sz="3600" b="1" dirty="0" err="1">
                <a:solidFill>
                  <a:srgbClr val="000000"/>
                </a:solidFill>
                <a:latin typeface="Times New Roman" pitchFamily="18" charset="0"/>
                <a:cs typeface="Times New Roman" pitchFamily="18" charset="0"/>
              </a:rPr>
              <a:t>sau</a:t>
            </a:r>
            <a:r>
              <a:rPr lang="en-US" altLang="en-US" sz="3600" b="1" dirty="0">
                <a:solidFill>
                  <a:srgbClr val="000000"/>
                </a:solidFill>
                <a:latin typeface="Times New Roman" pitchFamily="18" charset="0"/>
                <a:cs typeface="Times New Roman" pitchFamily="18" charset="0"/>
              </a:rPr>
              <a:t>:</a:t>
            </a:r>
          </a:p>
        </p:txBody>
      </p:sp>
      <p:sp>
        <p:nvSpPr>
          <p:cNvPr id="5128" name="Text Box 8"/>
          <p:cNvSpPr txBox="1">
            <a:spLocks noChangeArrowheads="1"/>
          </p:cNvSpPr>
          <p:nvPr/>
        </p:nvSpPr>
        <p:spPr bwMode="auto">
          <a:xfrm>
            <a:off x="259032" y="3775733"/>
            <a:ext cx="9425516"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50000"/>
              </a:spcBef>
              <a:spcAft>
                <a:spcPct val="0"/>
              </a:spcAft>
              <a:buFontTx/>
              <a:buNone/>
            </a:pP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Kéo</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thẳng</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thước</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cho</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tới</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điểm</a:t>
            </a:r>
            <a:r>
              <a:rPr lang="en-US" altLang="en-US" sz="3600" b="1" dirty="0">
                <a:solidFill>
                  <a:srgbClr val="3333FF"/>
                </a:solidFill>
                <a:latin typeface="Times New Roman" pitchFamily="18" charset="0"/>
                <a:cs typeface="Times New Roman" pitchFamily="18" charset="0"/>
              </a:rPr>
              <a:t> B.</a:t>
            </a:r>
          </a:p>
        </p:txBody>
      </p:sp>
      <p:sp>
        <p:nvSpPr>
          <p:cNvPr id="5129" name="Text Box 9"/>
          <p:cNvSpPr txBox="1">
            <a:spLocks noChangeArrowheads="1"/>
          </p:cNvSpPr>
          <p:nvPr/>
        </p:nvSpPr>
        <p:spPr bwMode="auto">
          <a:xfrm>
            <a:off x="84178" y="4776786"/>
            <a:ext cx="10723793"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571500" indent="-571500" fontAlgn="base">
              <a:spcBef>
                <a:spcPct val="50000"/>
              </a:spcBef>
              <a:spcAft>
                <a:spcPct val="0"/>
              </a:spcAft>
              <a:buFontTx/>
              <a:buChar char="-"/>
            </a:pPr>
            <a:r>
              <a:rPr lang="en-US" altLang="en-US" sz="3600" b="1" dirty="0" err="1">
                <a:solidFill>
                  <a:srgbClr val="3333FF"/>
                </a:solidFill>
                <a:latin typeface="Times New Roman" pitchFamily="18" charset="0"/>
                <a:cs typeface="Times New Roman" pitchFamily="18" charset="0"/>
              </a:rPr>
              <a:t>Đọc</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số</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đo</a:t>
            </a:r>
            <a:r>
              <a:rPr lang="en-US" altLang="en-US" sz="3600" b="1" dirty="0">
                <a:solidFill>
                  <a:srgbClr val="3333FF"/>
                </a:solidFill>
                <a:latin typeface="Times New Roman" pitchFamily="18" charset="0"/>
                <a:cs typeface="Times New Roman" pitchFamily="18" charset="0"/>
              </a:rPr>
              <a:t> ở </a:t>
            </a:r>
            <a:r>
              <a:rPr lang="en-US" altLang="en-US" sz="3600" b="1" dirty="0" err="1">
                <a:solidFill>
                  <a:srgbClr val="3333FF"/>
                </a:solidFill>
                <a:latin typeface="Times New Roman" pitchFamily="18" charset="0"/>
                <a:cs typeface="Times New Roman" pitchFamily="18" charset="0"/>
              </a:rPr>
              <a:t>vạch</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trùng</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với</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điểm</a:t>
            </a:r>
            <a:r>
              <a:rPr lang="en-US" altLang="en-US" sz="3600" b="1" dirty="0">
                <a:solidFill>
                  <a:srgbClr val="3333FF"/>
                </a:solidFill>
                <a:latin typeface="Times New Roman" pitchFamily="18" charset="0"/>
                <a:cs typeface="Times New Roman" pitchFamily="18" charset="0"/>
              </a:rPr>
              <a:t> B.  </a:t>
            </a:r>
            <a:r>
              <a:rPr lang="en-US" altLang="en-US" sz="3600" b="1" dirty="0" err="1">
                <a:solidFill>
                  <a:srgbClr val="3333FF"/>
                </a:solidFill>
                <a:latin typeface="Times New Roman" pitchFamily="18" charset="0"/>
                <a:cs typeface="Times New Roman" pitchFamily="18" charset="0"/>
              </a:rPr>
              <a:t>Số</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đo</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đó</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là</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độ</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dài</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đoạn</a:t>
            </a:r>
            <a:r>
              <a:rPr lang="en-US" altLang="en-US" sz="3600" b="1" dirty="0">
                <a:solidFill>
                  <a:srgbClr val="3333FF"/>
                </a:solidFill>
                <a:latin typeface="Times New Roman" pitchFamily="18" charset="0"/>
                <a:cs typeface="Times New Roman" pitchFamily="18" charset="0"/>
              </a:rPr>
              <a:t> </a:t>
            </a:r>
            <a:r>
              <a:rPr lang="en-US" altLang="en-US" sz="3600" b="1" dirty="0" err="1">
                <a:solidFill>
                  <a:srgbClr val="3333FF"/>
                </a:solidFill>
                <a:latin typeface="Times New Roman" pitchFamily="18" charset="0"/>
                <a:cs typeface="Times New Roman" pitchFamily="18" charset="0"/>
              </a:rPr>
              <a:t>thẳng</a:t>
            </a:r>
            <a:r>
              <a:rPr lang="en-US" altLang="en-US" sz="3600" b="1" dirty="0">
                <a:solidFill>
                  <a:srgbClr val="3333FF"/>
                </a:solidFill>
                <a:latin typeface="Times New Roman" pitchFamily="18" charset="0"/>
                <a:cs typeface="Times New Roman" pitchFamily="18" charset="0"/>
              </a:rPr>
              <a:t> AB</a:t>
            </a:r>
          </a:p>
        </p:txBody>
      </p:sp>
    </p:spTree>
    <p:extLst>
      <p:ext uri="{BB962C8B-B14F-4D97-AF65-F5344CB8AC3E}">
        <p14:creationId xmlns:p14="http://schemas.microsoft.com/office/powerpoint/2010/main" val="423054107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4" presetClass="entr" presetSubtype="0" fill="hold"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anim to="" calcmode="lin" valueType="num">
                                      <p:cBhvr>
                                        <p:cTn id="7" dur="1" fill="hold"/>
                                        <p:tgtEl>
                                          <p:spTgt spid="5125">
                                            <p:txEl>
                                              <p:pRg st="0" end="0"/>
                                            </p:txEl>
                                          </p:spTgt>
                                        </p:tgtEl>
                                        <p:attrNameLst>
                                          <p:attrName/>
                                        </p:attrNameLst>
                                      </p:cBhvr>
                                    </p:anim>
                                  </p:childTnLst>
                                </p:cTn>
                              </p:par>
                            </p:childTnLst>
                          </p:cTn>
                        </p:par>
                      </p:childTnLst>
                    </p:cTn>
                  </p:par>
                  <p:par>
                    <p:cTn id="8" fill="hold" nodeType="clickPar">
                      <p:stCondLst>
                        <p:cond delay="indefinite"/>
                      </p:stCondLst>
                      <p:childTnLst>
                        <p:par>
                          <p:cTn id="9" fill="hold" nodeType="withGroup">
                            <p:stCondLst>
                              <p:cond delay="0"/>
                            </p:stCondLst>
                            <p:childTnLst>
                              <p:par>
                                <p:cTn id="10" presetID="24" presetClass="entr" presetSubtype="0" fill="hold" nodeType="clickEffect">
                                  <p:stCondLst>
                                    <p:cond delay="0"/>
                                  </p:stCondLst>
                                  <p:childTnLst>
                                    <p:set>
                                      <p:cBhvr>
                                        <p:cTn id="11" dur="1" fill="hold">
                                          <p:stCondLst>
                                            <p:cond delay="0"/>
                                          </p:stCondLst>
                                        </p:cTn>
                                        <p:tgtEl>
                                          <p:spTgt spid="5127">
                                            <p:txEl>
                                              <p:pRg st="0" end="0"/>
                                            </p:txEl>
                                          </p:spTgt>
                                        </p:tgtEl>
                                        <p:attrNameLst>
                                          <p:attrName>style.visibility</p:attrName>
                                        </p:attrNameLst>
                                      </p:cBhvr>
                                      <p:to>
                                        <p:strVal val="visible"/>
                                      </p:to>
                                    </p:set>
                                    <p:anim to="" calcmode="lin" valueType="num">
                                      <p:cBhvr>
                                        <p:cTn id="12" dur="1" fill="hold"/>
                                        <p:tgtEl>
                                          <p:spTgt spid="5127">
                                            <p:txEl>
                                              <p:pRg st="0" end="0"/>
                                            </p:txEl>
                                          </p:spTgt>
                                        </p:tgtEl>
                                        <p:attrNameLst>
                                          <p:attrName/>
                                        </p:attrNameLst>
                                      </p:cBhvr>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5126"/>
                                        </p:tgtEl>
                                        <p:attrNameLst>
                                          <p:attrName>style.visibility</p:attrName>
                                        </p:attrNameLst>
                                      </p:cBhvr>
                                      <p:to>
                                        <p:strVal val="visible"/>
                                      </p:to>
                                    </p:set>
                                    <p:animEffect transition="in" filter="fade">
                                      <p:cBhvr>
                                        <p:cTn id="17" dur="1000"/>
                                        <p:tgtEl>
                                          <p:spTgt spid="5126"/>
                                        </p:tgtEl>
                                      </p:cBhvr>
                                    </p:animEffect>
                                    <p:anim calcmode="lin" valueType="num">
                                      <p:cBhvr>
                                        <p:cTn id="18" dur="1000" fill="hold"/>
                                        <p:tgtEl>
                                          <p:spTgt spid="5126"/>
                                        </p:tgtEl>
                                        <p:attrNameLst>
                                          <p:attrName>ppt_x</p:attrName>
                                        </p:attrNameLst>
                                      </p:cBhvr>
                                      <p:tavLst>
                                        <p:tav tm="0">
                                          <p:val>
                                            <p:strVal val="#ppt_x"/>
                                          </p:val>
                                        </p:tav>
                                        <p:tav tm="100000">
                                          <p:val>
                                            <p:strVal val="#ppt_x"/>
                                          </p:val>
                                        </p:tav>
                                      </p:tavLst>
                                    </p:anim>
                                    <p:anim calcmode="lin" valueType="num">
                                      <p:cBhvr>
                                        <p:cTn id="19" dur="1000" fill="hold"/>
                                        <p:tgtEl>
                                          <p:spTgt spid="5126"/>
                                        </p:tgtEl>
                                        <p:attrNameLst>
                                          <p:attrName>ppt_y</p:attrName>
                                        </p:attrNameLst>
                                      </p:cBhvr>
                                      <p:tavLst>
                                        <p:tav tm="0">
                                          <p:val>
                                            <p:strVal val="#ppt_y+.1"/>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42" presetClass="entr" presetSubtype="0" fill="hold" grpId="0" nodeType="clickEffect">
                                  <p:stCondLst>
                                    <p:cond delay="0"/>
                                  </p:stCondLst>
                                  <p:childTnLst>
                                    <p:set>
                                      <p:cBhvr>
                                        <p:cTn id="23" dur="1" fill="hold">
                                          <p:stCondLst>
                                            <p:cond delay="0"/>
                                          </p:stCondLst>
                                        </p:cTn>
                                        <p:tgtEl>
                                          <p:spTgt spid="5128"/>
                                        </p:tgtEl>
                                        <p:attrNameLst>
                                          <p:attrName>style.visibility</p:attrName>
                                        </p:attrNameLst>
                                      </p:cBhvr>
                                      <p:to>
                                        <p:strVal val="visible"/>
                                      </p:to>
                                    </p:set>
                                    <p:animEffect transition="in" filter="fade">
                                      <p:cBhvr>
                                        <p:cTn id="24" dur="1000"/>
                                        <p:tgtEl>
                                          <p:spTgt spid="5128"/>
                                        </p:tgtEl>
                                      </p:cBhvr>
                                    </p:animEffect>
                                    <p:anim calcmode="lin" valueType="num">
                                      <p:cBhvr>
                                        <p:cTn id="25" dur="1000" fill="hold"/>
                                        <p:tgtEl>
                                          <p:spTgt spid="5128"/>
                                        </p:tgtEl>
                                        <p:attrNameLst>
                                          <p:attrName>ppt_x</p:attrName>
                                        </p:attrNameLst>
                                      </p:cBhvr>
                                      <p:tavLst>
                                        <p:tav tm="0">
                                          <p:val>
                                            <p:strVal val="#ppt_x"/>
                                          </p:val>
                                        </p:tav>
                                        <p:tav tm="100000">
                                          <p:val>
                                            <p:strVal val="#ppt_x"/>
                                          </p:val>
                                        </p:tav>
                                      </p:tavLst>
                                    </p:anim>
                                    <p:anim calcmode="lin" valueType="num">
                                      <p:cBhvr>
                                        <p:cTn id="26" dur="1000" fill="hold"/>
                                        <p:tgtEl>
                                          <p:spTgt spid="5128"/>
                                        </p:tgtEl>
                                        <p:attrNameLst>
                                          <p:attrName>ppt_y</p:attrName>
                                        </p:attrNameLst>
                                      </p:cBhvr>
                                      <p:tavLst>
                                        <p:tav tm="0">
                                          <p:val>
                                            <p:strVal val="#ppt_y+.1"/>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5129"/>
                                        </p:tgtEl>
                                        <p:attrNameLst>
                                          <p:attrName>style.visibility</p:attrName>
                                        </p:attrNameLst>
                                      </p:cBhvr>
                                      <p:to>
                                        <p:strVal val="visible"/>
                                      </p:to>
                                    </p:set>
                                    <p:animEffect transition="in" filter="fade">
                                      <p:cBhvr>
                                        <p:cTn id="31" dur="1000"/>
                                        <p:tgtEl>
                                          <p:spTgt spid="5129"/>
                                        </p:tgtEl>
                                      </p:cBhvr>
                                    </p:animEffect>
                                    <p:anim calcmode="lin" valueType="num">
                                      <p:cBhvr>
                                        <p:cTn id="32" dur="1000" fill="hold"/>
                                        <p:tgtEl>
                                          <p:spTgt spid="5129"/>
                                        </p:tgtEl>
                                        <p:attrNameLst>
                                          <p:attrName>ppt_x</p:attrName>
                                        </p:attrNameLst>
                                      </p:cBhvr>
                                      <p:tavLst>
                                        <p:tav tm="0">
                                          <p:val>
                                            <p:strVal val="#ppt_x"/>
                                          </p:val>
                                        </p:tav>
                                        <p:tav tm="100000">
                                          <p:val>
                                            <p:strVal val="#ppt_x"/>
                                          </p:val>
                                        </p:tav>
                                      </p:tavLst>
                                    </p:anim>
                                    <p:anim calcmode="lin" valueType="num">
                                      <p:cBhvr>
                                        <p:cTn id="33" dur="1000" fill="hold"/>
                                        <p:tgtEl>
                                          <p:spTgt spid="51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6" grpId="0"/>
      <p:bldP spid="5128" grpId="0"/>
      <p:bldP spid="5129"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img.loigiaihay.com/picture/2020/0108/tr92-b2b-vnen4-t2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6515" y="1846955"/>
            <a:ext cx="10826721" cy="4755573"/>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504967" y="215739"/>
            <a:ext cx="11129819" cy="1631216"/>
          </a:xfrm>
          <a:prstGeom prst="rect">
            <a:avLst/>
          </a:prstGeom>
        </p:spPr>
        <p:txBody>
          <a:bodyPr wrap="square">
            <a:spAutoFit/>
          </a:bodyPr>
          <a:lstStyle/>
          <a:p>
            <a:pPr lvl="0"/>
            <a:r>
              <a:rPr lang="en-US" sz="3600" b="1" dirty="0">
                <a:solidFill>
                  <a:srgbClr val="C00000"/>
                </a:solidFill>
              </a:rPr>
              <a:t>b) </a:t>
            </a:r>
            <a:r>
              <a:rPr lang="en-US" sz="3600" b="1" dirty="0" err="1">
                <a:solidFill>
                  <a:srgbClr val="C00000"/>
                </a:solidFill>
              </a:rPr>
              <a:t>Dóng</a:t>
            </a:r>
            <a:r>
              <a:rPr lang="en-US" sz="3600" b="1" dirty="0">
                <a:solidFill>
                  <a:srgbClr val="C00000"/>
                </a:solidFill>
              </a:rPr>
              <a:t> </a:t>
            </a:r>
            <a:r>
              <a:rPr lang="en-US" sz="3600" b="1" dirty="0" err="1">
                <a:solidFill>
                  <a:srgbClr val="C00000"/>
                </a:solidFill>
              </a:rPr>
              <a:t>thẳng</a:t>
            </a:r>
            <a:r>
              <a:rPr lang="en-US" sz="3600" b="1" dirty="0">
                <a:solidFill>
                  <a:srgbClr val="C00000"/>
                </a:solidFill>
              </a:rPr>
              <a:t> </a:t>
            </a:r>
            <a:r>
              <a:rPr lang="en-US" sz="3600" b="1" dirty="0" err="1">
                <a:solidFill>
                  <a:srgbClr val="C00000"/>
                </a:solidFill>
              </a:rPr>
              <a:t>hàng</a:t>
            </a:r>
            <a:r>
              <a:rPr lang="en-US" sz="3600" b="1" dirty="0">
                <a:solidFill>
                  <a:srgbClr val="C00000"/>
                </a:solidFill>
              </a:rPr>
              <a:t> </a:t>
            </a:r>
            <a:r>
              <a:rPr lang="en-US" sz="3600" b="1" dirty="0" err="1">
                <a:solidFill>
                  <a:srgbClr val="C00000"/>
                </a:solidFill>
              </a:rPr>
              <a:t>các</a:t>
            </a:r>
            <a:r>
              <a:rPr lang="en-US" sz="3600" b="1" dirty="0">
                <a:solidFill>
                  <a:srgbClr val="C00000"/>
                </a:solidFill>
              </a:rPr>
              <a:t> </a:t>
            </a:r>
            <a:r>
              <a:rPr lang="en-US" sz="3600" b="1" dirty="0" err="1">
                <a:solidFill>
                  <a:srgbClr val="C00000"/>
                </a:solidFill>
              </a:rPr>
              <a:t>cọc</a:t>
            </a:r>
            <a:r>
              <a:rPr lang="en-US" sz="3600" b="1" dirty="0">
                <a:solidFill>
                  <a:srgbClr val="C00000"/>
                </a:solidFill>
              </a:rPr>
              <a:t> </a:t>
            </a:r>
            <a:r>
              <a:rPr lang="en-US" sz="3600" b="1" dirty="0" err="1">
                <a:solidFill>
                  <a:srgbClr val="C00000"/>
                </a:solidFill>
              </a:rPr>
              <a:t>tiêu</a:t>
            </a:r>
            <a:r>
              <a:rPr lang="en-US" sz="3600" b="1" dirty="0">
                <a:solidFill>
                  <a:srgbClr val="C00000"/>
                </a:solidFill>
              </a:rPr>
              <a:t> </a:t>
            </a:r>
            <a:r>
              <a:rPr lang="en-US" sz="3600" b="1" dirty="0" err="1">
                <a:solidFill>
                  <a:srgbClr val="C00000"/>
                </a:solidFill>
              </a:rPr>
              <a:t>trên</a:t>
            </a:r>
            <a:r>
              <a:rPr lang="en-US" sz="3600" b="1" dirty="0">
                <a:solidFill>
                  <a:srgbClr val="C00000"/>
                </a:solidFill>
              </a:rPr>
              <a:t> </a:t>
            </a:r>
            <a:r>
              <a:rPr lang="en-US" sz="3600" b="1" dirty="0" err="1">
                <a:solidFill>
                  <a:srgbClr val="C00000"/>
                </a:solidFill>
              </a:rPr>
              <a:t>mặt</a:t>
            </a:r>
            <a:r>
              <a:rPr lang="en-US" sz="3600" b="1" dirty="0">
                <a:solidFill>
                  <a:srgbClr val="C00000"/>
                </a:solidFill>
              </a:rPr>
              <a:t> </a:t>
            </a:r>
            <a:r>
              <a:rPr lang="en-US" sz="3600" b="1" dirty="0" err="1">
                <a:solidFill>
                  <a:srgbClr val="C00000"/>
                </a:solidFill>
              </a:rPr>
              <a:t>đất</a:t>
            </a:r>
            <a:endParaRPr lang="en-US" sz="3600" b="1" dirty="0">
              <a:solidFill>
                <a:srgbClr val="C00000"/>
              </a:solidFill>
            </a:endParaRPr>
          </a:p>
          <a:p>
            <a:r>
              <a:rPr lang="vi-VN" sz="3200" b="1" dirty="0">
                <a:solidFill>
                  <a:srgbClr val="000000"/>
                </a:solidFill>
                <a:latin typeface="+mj-lt"/>
              </a:rPr>
              <a:t>Người ta thường dùng các cọc tiêu dóng thẳng hàng</a:t>
            </a:r>
            <a:r>
              <a:rPr lang="en-US" sz="3200" b="1" dirty="0">
                <a:solidFill>
                  <a:srgbClr val="000000"/>
                </a:solidFill>
                <a:latin typeface="+mj-lt"/>
              </a:rPr>
              <a:t>,</a:t>
            </a:r>
            <a:r>
              <a:rPr lang="vi-VN" sz="3200" b="1" dirty="0">
                <a:solidFill>
                  <a:srgbClr val="000000"/>
                </a:solidFill>
                <a:latin typeface="+mj-lt"/>
              </a:rPr>
              <a:t> để xác định ba điểm thẳng hàng trên mặt đất.</a:t>
            </a:r>
          </a:p>
        </p:txBody>
      </p:sp>
    </p:spTree>
    <p:extLst>
      <p:ext uri="{BB962C8B-B14F-4D97-AF65-F5344CB8AC3E}">
        <p14:creationId xmlns:p14="http://schemas.microsoft.com/office/powerpoint/2010/main" val="363347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20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70000"/>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l="45020" t="52723" r="2012" b="5528"/>
          <a:stretch/>
        </p:blipFill>
        <p:spPr>
          <a:xfrm>
            <a:off x="6467308" y="1741450"/>
            <a:ext cx="5724691" cy="5068357"/>
          </a:xfrm>
          <a:prstGeom prst="rect">
            <a:avLst/>
          </a:prstGeom>
        </p:spPr>
      </p:pic>
      <p:grpSp>
        <p:nvGrpSpPr>
          <p:cNvPr id="2" name="Group 1">
            <a:extLst>
              <a:ext uri="{FF2B5EF4-FFF2-40B4-BE49-F238E27FC236}">
                <a16:creationId xmlns:a16="http://schemas.microsoft.com/office/drawing/2014/main" id="{604E77F9-BB2A-498C-863F-484CF0B2872E}"/>
              </a:ext>
            </a:extLst>
          </p:cNvPr>
          <p:cNvGrpSpPr/>
          <p:nvPr/>
        </p:nvGrpSpPr>
        <p:grpSpPr>
          <a:xfrm>
            <a:off x="7821303" y="5050048"/>
            <a:ext cx="3074864" cy="1500242"/>
            <a:chOff x="7821303" y="5050048"/>
            <a:chExt cx="3074864" cy="1500242"/>
          </a:xfrm>
        </p:grpSpPr>
        <p:sp>
          <p:nvSpPr>
            <p:cNvPr id="7" name="TextBox 6"/>
            <p:cNvSpPr txBox="1"/>
            <p:nvPr/>
          </p:nvSpPr>
          <p:spPr>
            <a:xfrm>
              <a:off x="7821303" y="5903959"/>
              <a:ext cx="465192" cy="646331"/>
            </a:xfrm>
            <a:prstGeom prst="rect">
              <a:avLst/>
            </a:prstGeom>
            <a:noFill/>
          </p:spPr>
          <p:txBody>
            <a:bodyPr wrap="none" rtlCol="0">
              <a:spAutoFit/>
            </a:bodyPr>
            <a:lstStyle/>
            <a:p>
              <a:r>
                <a:rPr lang="en-US" sz="3600" b="1" dirty="0"/>
                <a:t>A</a:t>
              </a:r>
            </a:p>
          </p:txBody>
        </p:sp>
        <p:sp>
          <p:nvSpPr>
            <p:cNvPr id="8" name="TextBox 7"/>
            <p:cNvSpPr txBox="1"/>
            <p:nvPr/>
          </p:nvSpPr>
          <p:spPr>
            <a:xfrm>
              <a:off x="9254043" y="5548710"/>
              <a:ext cx="442750" cy="646331"/>
            </a:xfrm>
            <a:prstGeom prst="rect">
              <a:avLst/>
            </a:prstGeom>
            <a:noFill/>
          </p:spPr>
          <p:txBody>
            <a:bodyPr wrap="none" rtlCol="0">
              <a:spAutoFit/>
            </a:bodyPr>
            <a:lstStyle/>
            <a:p>
              <a:r>
                <a:rPr lang="en-US" sz="3600" b="1" dirty="0"/>
                <a:t>B</a:t>
              </a:r>
            </a:p>
          </p:txBody>
        </p:sp>
        <p:sp>
          <p:nvSpPr>
            <p:cNvPr id="9" name="TextBox 8"/>
            <p:cNvSpPr txBox="1"/>
            <p:nvPr/>
          </p:nvSpPr>
          <p:spPr>
            <a:xfrm>
              <a:off x="10467845" y="5050048"/>
              <a:ext cx="428322" cy="646331"/>
            </a:xfrm>
            <a:prstGeom prst="rect">
              <a:avLst/>
            </a:prstGeom>
            <a:noFill/>
          </p:spPr>
          <p:txBody>
            <a:bodyPr wrap="none" rtlCol="0">
              <a:spAutoFit/>
            </a:bodyPr>
            <a:lstStyle/>
            <a:p>
              <a:r>
                <a:rPr lang="en-US" sz="3600" b="1"/>
                <a:t>C</a:t>
              </a:r>
            </a:p>
          </p:txBody>
        </p:sp>
      </p:grpSp>
      <p:sp>
        <p:nvSpPr>
          <p:cNvPr id="4" name="Rectangle 3"/>
          <p:cNvSpPr/>
          <p:nvPr/>
        </p:nvSpPr>
        <p:spPr>
          <a:xfrm>
            <a:off x="72966" y="96252"/>
            <a:ext cx="11869651" cy="2677656"/>
          </a:xfrm>
          <a:prstGeom prst="rect">
            <a:avLst/>
          </a:prstGeom>
        </p:spPr>
        <p:txBody>
          <a:bodyPr wrap="square">
            <a:spAutoFit/>
          </a:bodyPr>
          <a:lstStyle/>
          <a:p>
            <a:r>
              <a:rPr lang="vi-VN" sz="2800" b="1" dirty="0">
                <a:solidFill>
                  <a:srgbClr val="000000"/>
                </a:solidFill>
                <a:latin typeface="+mj-lt"/>
              </a:rPr>
              <a:t>Ví dụ </a:t>
            </a:r>
            <a:r>
              <a:rPr lang="vi-VN" sz="2800" dirty="0">
                <a:solidFill>
                  <a:srgbClr val="000000"/>
                </a:solidFill>
                <a:latin typeface="+mj-lt"/>
              </a:rPr>
              <a:t>: Xác định một điểm C thẳng hàng với hai điểm A, B cho trước trên mặt đất. Ta có thể thực hiện như sau :</a:t>
            </a:r>
          </a:p>
          <a:p>
            <a:r>
              <a:rPr lang="vi-VN" sz="2800" dirty="0">
                <a:solidFill>
                  <a:srgbClr val="000000"/>
                </a:solidFill>
                <a:latin typeface="+mj-lt"/>
              </a:rPr>
              <a:t>- Cắm hai cọc tiêu thẳng đứng tại vị trí hai điểm A, B.</a:t>
            </a:r>
          </a:p>
          <a:p>
            <a:r>
              <a:rPr lang="vi-VN" sz="2800" dirty="0">
                <a:solidFill>
                  <a:srgbClr val="000000"/>
                </a:solidFill>
                <a:latin typeface="+mj-lt"/>
              </a:rPr>
              <a:t>- Một bạn giữ thẳng đứng cọc tiêu điểm A và dóng thẳng đứng cọc tiêu điểm B. Một bạn cầm cọc tiêu thẳng đứng để tìm vị trí điểm C theo tầm ngắm của bạn ở vị trí điểm A (xem hình vẽ).</a:t>
            </a:r>
          </a:p>
        </p:txBody>
      </p:sp>
      <p:sp>
        <p:nvSpPr>
          <p:cNvPr id="6" name="Rectangle 5"/>
          <p:cNvSpPr/>
          <p:nvPr/>
        </p:nvSpPr>
        <p:spPr>
          <a:xfrm>
            <a:off x="177899" y="3131328"/>
            <a:ext cx="5674936" cy="2246769"/>
          </a:xfrm>
          <a:prstGeom prst="rect">
            <a:avLst/>
          </a:prstGeom>
        </p:spPr>
        <p:txBody>
          <a:bodyPr wrap="square">
            <a:spAutoFit/>
          </a:bodyPr>
          <a:lstStyle/>
          <a:p>
            <a:r>
              <a:rPr lang="vi-VN" sz="2800" dirty="0">
                <a:solidFill>
                  <a:srgbClr val="000000"/>
                </a:solidFill>
                <a:latin typeface="+mj-lt"/>
              </a:rPr>
              <a:t>- Khi nào bạn ở vị trí điểm A ngắm các cọc tiêu mà chỉ thấy được một cọc tiêu của mình thì việc dóng thẳng các cọc tiêu là xong. Vị trí chân cọc tiêu thứ ba ứng với điểm C cần xác định.</a:t>
            </a:r>
            <a:endParaRPr lang="en-US" sz="2800" dirty="0">
              <a:latin typeface="+mj-lt"/>
            </a:endParaRPr>
          </a:p>
        </p:txBody>
      </p:sp>
    </p:spTree>
    <p:extLst>
      <p:ext uri="{BB962C8B-B14F-4D97-AF65-F5344CB8AC3E}">
        <p14:creationId xmlns:p14="http://schemas.microsoft.com/office/powerpoint/2010/main" val="31673953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tags/tag1.xml><?xml version="1.0" encoding="utf-8"?>
<p:tagLst xmlns:a="http://schemas.openxmlformats.org/drawingml/2006/main" xmlns:r="http://schemas.openxmlformats.org/officeDocument/2006/relationships" xmlns:p="http://schemas.openxmlformats.org/presentationml/2006/main">
  <p:tag name="INKNOELEADERBOARD" val="-740745079"/>
</p:tagLst>
</file>

<file path=ppt/tags/tag2.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1,&quot;OptionCount&quot;:4,&quot;WcOptionCount&quot;:10,&quot;HasMultipleSubmission&quot;:false,&quot;HasAutoStop&quot;:true,&quot;HasMinimizeMode&quot;:false,&quot;TimerValue&quot;:&quot;00:30&quot;,&quot;HasAutoStart&quot;:false,&quot;HasCorrectAnswers&quot;:true,&quot;McqAnswers&quot;:[&quot;D&quot;],&quot;ActivityId&quot;:&quot;&quot;,&quot;IaMcqCompetition&quot;:true,&quot;IsAnonymous&quot;:false,&quot;AutoAdvance&quot;:false,&quot;IsCompetitionMode&quot;:true}"/>
</p:tagLst>
</file>

<file path=ppt/tags/tag3.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6,&quot;OptionCount&quot;:4,&quot;WcOptionCount&quot;:10,&quot;HasMultipleSubmission&quot;:false,&quot;HasAutoStop&quot;:true,&quot;HasMinimizeMode&quot;:false,&quot;TimerValue&quot;:&quot;01:00&quot;,&quot;HasAutoStart&quot;:false,&quot;HasCorrectAnswers&quot;:false,&quot;McqAnswers&quot;:[],&quot;ActivityId&quot;:&quot;&quot;,&quot;IaMcqCompetition&quot;:false,&quot;IsAnonymous&quot;:false,&quot;AutoAdvance&quot;:false,&quot;IsCompetitionMode&quot;:false}"/>
</p:tagLst>
</file>

<file path=ppt/tags/tag4.xml><?xml version="1.0" encoding="utf-8"?>
<p:tagLst xmlns:a="http://schemas.openxmlformats.org/drawingml/2006/main" xmlns:r="http://schemas.openxmlformats.org/officeDocument/2006/relationships" xmlns:p="http://schemas.openxmlformats.org/presentationml/2006/main">
  <p:tag name="ANSWERS" val="false"/>
  <p:tag name="INKNOEBUTTONMODEL" val="{&quot;ActivityType&quot;:1,&quot;OptionCount&quot;:3,&quot;WcOptionCount&quot;:10,&quot;HasMultipleSubmission&quot;:false,&quot;HasAutoStop&quot;:true,&quot;HasMinimizeMode&quot;:false,&quot;TimerValue&quot;:&quot;00:15&quot;,&quot;HasAutoStart&quot;:false,&quot;HasCorrectAnswers&quot;:true,&quot;McqAnswers&quot;:[&quot;A&quot;],&quot;ActivityId&quot;:&quot;&quot;,&quot;IaMcqCompetition&quot;:true,&quot;IsAnonymous&quot;:false,&quot;AutoAdvance&quot;:false,&quot;IsCompetitionMode&quot;:true}"/>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537</TotalTime>
  <Words>799</Words>
  <Application>Microsoft Office PowerPoint</Application>
  <PresentationFormat>Widescreen</PresentationFormat>
  <Paragraphs>126</Paragraphs>
  <Slides>21</Slides>
  <Notes>5</Notes>
  <HiddenSlides>0</HiddenSlides>
  <MMClips>4</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21</vt:i4>
      </vt:variant>
    </vt:vector>
  </HeadingPairs>
  <TitlesOfParts>
    <vt:vector size="30" baseType="lpstr">
      <vt:lpstr>Arial</vt:lpstr>
      <vt:lpstr>Calibri</vt:lpstr>
      <vt:lpstr>Calibri Light</vt:lpstr>
      <vt:lpstr>Times New Roman</vt:lpstr>
      <vt:lpstr>VNI-Times</vt:lpstr>
      <vt:lpstr>Office Theme</vt:lpstr>
      <vt:lpstr>1_Office Theme</vt:lpstr>
      <vt:lpstr>2_Office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AD</cp:lastModifiedBy>
  <cp:revision>70</cp:revision>
  <dcterms:created xsi:type="dcterms:W3CDTF">2018-04-09T02:25:15Z</dcterms:created>
  <dcterms:modified xsi:type="dcterms:W3CDTF">2023-04-14T03:12:35Z</dcterms:modified>
</cp:coreProperties>
</file>