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6"/>
  </p:notesMasterIdLst>
  <p:sldIdLst>
    <p:sldId id="445" r:id="rId3"/>
    <p:sldId id="280" r:id="rId4"/>
    <p:sldId id="386" r:id="rId5"/>
    <p:sldId id="283" r:id="rId6"/>
    <p:sldId id="278" r:id="rId7"/>
    <p:sldId id="366" r:id="rId8"/>
    <p:sldId id="311" r:id="rId9"/>
    <p:sldId id="602" r:id="rId10"/>
    <p:sldId id="533" r:id="rId11"/>
    <p:sldId id="603" r:id="rId12"/>
    <p:sldId id="609" r:id="rId13"/>
    <p:sldId id="583" r:id="rId14"/>
    <p:sldId id="460" r:id="rId15"/>
    <p:sldId id="310" r:id="rId16"/>
    <p:sldId id="562" r:id="rId17"/>
    <p:sldId id="604" r:id="rId18"/>
    <p:sldId id="607" r:id="rId19"/>
    <p:sldId id="575" r:id="rId20"/>
    <p:sldId id="605" r:id="rId21"/>
    <p:sldId id="606" r:id="rId22"/>
    <p:sldId id="292" r:id="rId23"/>
    <p:sldId id="608"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01F"/>
    <a:srgbClr val="004DE6"/>
    <a:srgbClr val="F0EAD1"/>
    <a:srgbClr val="00FFCC"/>
    <a:srgbClr val="FF0066"/>
    <a:srgbClr val="FF66CC"/>
    <a:srgbClr val="003FBC"/>
    <a:srgbClr val="FFFF99"/>
    <a:srgbClr val="DDBA5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21" autoAdjust="0"/>
    <p:restoredTop sz="90326" autoAdjust="0"/>
  </p:normalViewPr>
  <p:slideViewPr>
    <p:cSldViewPr snapToGrid="0">
      <p:cViewPr varScale="1">
        <p:scale>
          <a:sx n="97" d="100"/>
          <a:sy n="97" d="100"/>
        </p:scale>
        <p:origin x="60" y="2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377431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13</a:t>
            </a:fld>
            <a:endParaRPr lang="en-US"/>
          </a:p>
        </p:txBody>
      </p:sp>
    </p:spTree>
    <p:extLst>
      <p:ext uri="{BB962C8B-B14F-4D97-AF65-F5344CB8AC3E}">
        <p14:creationId xmlns:p14="http://schemas.microsoft.com/office/powerpoint/2010/main" val="81980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4/6/2023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4/6/2023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4/6/2023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5"/>
          <p:cNvGraphicFramePr>
            <a:graphicFrameLocks/>
          </p:cNvGraphicFramePr>
          <p:nvPr>
            <p:extLst>
              <p:ext uri="{D42A27DB-BD31-4B8C-83A1-F6EECF244321}">
                <p14:modId xmlns:p14="http://schemas.microsoft.com/office/powerpoint/2010/main" val="2932485459"/>
              </p:ext>
            </p:extLst>
          </p:nvPr>
        </p:nvGraphicFramePr>
        <p:xfrm>
          <a:off x="827313" y="1055913"/>
          <a:ext cx="10653487" cy="4807857"/>
        </p:xfrm>
        <a:graphic>
          <a:graphicData uri="http://schemas.openxmlformats.org/drawingml/2006/table">
            <a:tbl>
              <a:tblPr/>
              <a:tblGrid>
                <a:gridCol w="4705290">
                  <a:extLst>
                    <a:ext uri="{9D8B030D-6E8A-4147-A177-3AD203B41FA5}">
                      <a16:colId xmlns:a16="http://schemas.microsoft.com/office/drawing/2014/main" val="20000"/>
                    </a:ext>
                  </a:extLst>
                </a:gridCol>
                <a:gridCol w="2752151">
                  <a:extLst>
                    <a:ext uri="{9D8B030D-6E8A-4147-A177-3AD203B41FA5}">
                      <a16:colId xmlns:a16="http://schemas.microsoft.com/office/drawing/2014/main" val="20001"/>
                    </a:ext>
                  </a:extLst>
                </a:gridCol>
                <a:gridCol w="3196046">
                  <a:extLst>
                    <a:ext uri="{9D8B030D-6E8A-4147-A177-3AD203B41FA5}">
                      <a16:colId xmlns:a16="http://schemas.microsoft.com/office/drawing/2014/main" val="20002"/>
                    </a:ext>
                  </a:extLst>
                </a:gridCol>
              </a:tblGrid>
              <a:tr h="7328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Times New Roman" pitchFamily="18" charset="0"/>
                        </a:rPr>
                        <a:t>Câu nêu yêu cầu đề nghị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Times New Roman" pitchFamily="18" charset="0"/>
                        </a:rPr>
                        <a:t>Lời của 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Times New Roman" pitchFamily="18" charset="0"/>
                        </a:rPr>
                        <a:t>Nhận xét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74992">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vi-VN"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Text Box 38"/>
          <p:cNvSpPr txBox="1">
            <a:spLocks noChangeArrowheads="1"/>
          </p:cNvSpPr>
          <p:nvPr/>
        </p:nvSpPr>
        <p:spPr bwMode="auto">
          <a:xfrm>
            <a:off x="827312" y="1741714"/>
            <a:ext cx="46336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buFontTx/>
              <a:buChar char="-"/>
            </a:pPr>
            <a:r>
              <a:rPr lang="en-US" altLang="en-US" sz="2800" b="1">
                <a:solidFill>
                  <a:srgbClr val="0000FF"/>
                </a:solidFill>
              </a:rPr>
              <a:t> </a:t>
            </a:r>
            <a:r>
              <a:rPr lang="en-US" altLang="en-US" sz="2800" b="1">
                <a:solidFill>
                  <a:srgbClr val="0000FF"/>
                </a:solidFill>
                <a:latin typeface="Times New Roman" panose="02020603050405020304" pitchFamily="18" charset="0"/>
                <a:cs typeface="Times New Roman" panose="02020603050405020304" pitchFamily="18" charset="0"/>
              </a:rPr>
              <a:t>Bơm cho cái bánh trước. Nhanh lên nhé, trễ giờ học rồi.</a:t>
            </a:r>
          </a:p>
        </p:txBody>
      </p:sp>
      <p:sp>
        <p:nvSpPr>
          <p:cNvPr id="4" name="Text Box 40"/>
          <p:cNvSpPr txBox="1">
            <a:spLocks noChangeArrowheads="1"/>
          </p:cNvSpPr>
          <p:nvPr/>
        </p:nvSpPr>
        <p:spPr bwMode="auto">
          <a:xfrm>
            <a:off x="5537200" y="1741714"/>
            <a:ext cx="2768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b="1">
                <a:solidFill>
                  <a:srgbClr val="FF0000"/>
                </a:solidFill>
                <a:latin typeface="Times New Roman" panose="02020603050405020304" pitchFamily="18" charset="0"/>
                <a:cs typeface="Times New Roman" panose="02020603050405020304" pitchFamily="18" charset="0"/>
              </a:rPr>
              <a:t>- Hùng nói với bác Hai.</a:t>
            </a:r>
          </a:p>
        </p:txBody>
      </p:sp>
      <p:sp>
        <p:nvSpPr>
          <p:cNvPr id="5" name="Text Box 41"/>
          <p:cNvSpPr txBox="1">
            <a:spLocks noChangeArrowheads="1"/>
          </p:cNvSpPr>
          <p:nvPr/>
        </p:nvSpPr>
        <p:spPr bwMode="auto">
          <a:xfrm>
            <a:off x="8454572" y="1741714"/>
            <a:ext cx="302622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b="1">
                <a:solidFill>
                  <a:srgbClr val="0000FF"/>
                </a:solidFill>
                <a:latin typeface="Times New Roman" panose="02020603050405020304" pitchFamily="18" charset="0"/>
                <a:cs typeface="Times New Roman" panose="02020603050405020304" pitchFamily="18" charset="0"/>
              </a:rPr>
              <a:t>- Yêu cầu không lịch sự</a:t>
            </a:r>
            <a:r>
              <a:rPr lang="en-US" altLang="en-US" sz="2800" b="1">
                <a:solidFill>
                  <a:srgbClr val="0000FF"/>
                </a:solidFill>
              </a:rPr>
              <a:t>.</a:t>
            </a:r>
          </a:p>
        </p:txBody>
      </p:sp>
      <p:sp>
        <p:nvSpPr>
          <p:cNvPr id="6" name="Text Box 45"/>
          <p:cNvSpPr txBox="1">
            <a:spLocks noChangeArrowheads="1"/>
          </p:cNvSpPr>
          <p:nvPr/>
        </p:nvSpPr>
        <p:spPr bwMode="auto">
          <a:xfrm>
            <a:off x="827311" y="2878364"/>
            <a:ext cx="455748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Vậy cho mượn cái bơm, cho tôi bơm lấy vậy.</a:t>
            </a:r>
          </a:p>
        </p:txBody>
      </p:sp>
      <p:sp>
        <p:nvSpPr>
          <p:cNvPr id="7" name="Text Box 46"/>
          <p:cNvSpPr txBox="1">
            <a:spLocks noChangeArrowheads="1"/>
          </p:cNvSpPr>
          <p:nvPr/>
        </p:nvSpPr>
        <p:spPr bwMode="auto">
          <a:xfrm>
            <a:off x="5537200" y="2864860"/>
            <a:ext cx="26887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b="1">
                <a:solidFill>
                  <a:srgbClr val="FF0000"/>
                </a:solidFill>
                <a:latin typeface="Times New Roman" panose="02020603050405020304" pitchFamily="18" charset="0"/>
                <a:cs typeface="Times New Roman" panose="02020603050405020304" pitchFamily="18" charset="0"/>
              </a:rPr>
              <a:t>- Hùng nói với bác Hai.</a:t>
            </a:r>
          </a:p>
        </p:txBody>
      </p:sp>
      <p:sp>
        <p:nvSpPr>
          <p:cNvPr id="8" name="Text Box 50"/>
          <p:cNvSpPr txBox="1">
            <a:spLocks noChangeArrowheads="1"/>
          </p:cNvSpPr>
          <p:nvPr/>
        </p:nvSpPr>
        <p:spPr bwMode="auto">
          <a:xfrm>
            <a:off x="8454572" y="2864859"/>
            <a:ext cx="302622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b="1">
                <a:solidFill>
                  <a:srgbClr val="0000FF"/>
                </a:solidFill>
                <a:latin typeface="Times New Roman" panose="02020603050405020304" pitchFamily="18" charset="0"/>
                <a:cs typeface="Times New Roman" panose="02020603050405020304" pitchFamily="18" charset="0"/>
              </a:rPr>
              <a:t>- Yêu cầu không lịch sự.</a:t>
            </a:r>
          </a:p>
        </p:txBody>
      </p:sp>
      <p:sp>
        <p:nvSpPr>
          <p:cNvPr id="9" name="Text Box 56"/>
          <p:cNvSpPr txBox="1">
            <a:spLocks noChangeArrowheads="1"/>
          </p:cNvSpPr>
          <p:nvPr/>
        </p:nvSpPr>
        <p:spPr bwMode="auto">
          <a:xfrm>
            <a:off x="827309" y="3827709"/>
            <a:ext cx="463368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en-US" sz="2800" b="1">
                <a:solidFill>
                  <a:srgbClr val="0000FF"/>
                </a:solidFill>
                <a:latin typeface="Times New Roman" panose="02020603050405020304" pitchFamily="18" charset="0"/>
                <a:cs typeface="Times New Roman" panose="02020603050405020304" pitchFamily="18" charset="0"/>
              </a:rPr>
              <a:t>Bác ơi, cho cháu mượn cái bơm nhé.</a:t>
            </a:r>
          </a:p>
          <a:p>
            <a:pPr eaLnBrk="1" hangingPunct="1">
              <a:spcBef>
                <a:spcPct val="50000"/>
              </a:spcBef>
              <a:buFontTx/>
              <a:buChar char="-"/>
            </a:pPr>
            <a:r>
              <a:rPr lang="en-US" altLang="en-US" sz="2800" b="1">
                <a:solidFill>
                  <a:srgbClr val="0000FF"/>
                </a:solidFill>
                <a:latin typeface="Times New Roman" panose="02020603050405020304" pitchFamily="18" charset="0"/>
                <a:cs typeface="Times New Roman" panose="02020603050405020304" pitchFamily="18" charset="0"/>
              </a:rPr>
              <a:t>Nào để bác bơm cho.</a:t>
            </a:r>
          </a:p>
        </p:txBody>
      </p:sp>
      <p:sp>
        <p:nvSpPr>
          <p:cNvPr id="10" name="Text Box 57"/>
          <p:cNvSpPr txBox="1">
            <a:spLocks noChangeArrowheads="1"/>
          </p:cNvSpPr>
          <p:nvPr/>
        </p:nvSpPr>
        <p:spPr bwMode="auto">
          <a:xfrm>
            <a:off x="5488212" y="3818966"/>
            <a:ext cx="2737760" cy="190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buFontTx/>
              <a:buChar char="-"/>
            </a:pPr>
            <a:r>
              <a:rPr lang="en-US" altLang="en-US" sz="2800" b="1">
                <a:solidFill>
                  <a:srgbClr val="FF0000"/>
                </a:solidFill>
                <a:latin typeface="Times New Roman" panose="02020603050405020304" pitchFamily="18" charset="0"/>
                <a:cs typeface="Times New Roman" panose="02020603050405020304" pitchFamily="18" charset="0"/>
              </a:rPr>
              <a:t>Hoa nói với bác Hai.</a:t>
            </a:r>
          </a:p>
          <a:p>
            <a:pPr algn="just" eaLnBrk="1" hangingPunct="1">
              <a:spcBef>
                <a:spcPct val="20000"/>
              </a:spcBef>
              <a:buFontTx/>
              <a:buChar char="-"/>
            </a:pPr>
            <a:r>
              <a:rPr lang="en-US" altLang="en-US" sz="2800" b="1">
                <a:solidFill>
                  <a:srgbClr val="FF0000"/>
                </a:solidFill>
                <a:latin typeface="Times New Roman" panose="02020603050405020304" pitchFamily="18" charset="0"/>
                <a:cs typeface="Times New Roman" panose="02020603050405020304" pitchFamily="18" charset="0"/>
              </a:rPr>
              <a:t>Bác Hai nói với Hoa</a:t>
            </a:r>
          </a:p>
        </p:txBody>
      </p:sp>
      <p:sp>
        <p:nvSpPr>
          <p:cNvPr id="11" name="Text Box 58"/>
          <p:cNvSpPr txBox="1">
            <a:spLocks noChangeArrowheads="1"/>
          </p:cNvSpPr>
          <p:nvPr/>
        </p:nvSpPr>
        <p:spPr bwMode="auto">
          <a:xfrm>
            <a:off x="8305800" y="3870798"/>
            <a:ext cx="3175000" cy="241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buFontTx/>
              <a:buChar char="-"/>
            </a:pPr>
            <a:r>
              <a:rPr lang="en-US" altLang="en-US" sz="2800" b="1">
                <a:solidFill>
                  <a:srgbClr val="0000FF"/>
                </a:solidFill>
                <a:latin typeface="Times New Roman" panose="02020603050405020304" pitchFamily="18" charset="0"/>
                <a:cs typeface="Times New Roman" panose="02020603050405020304" pitchFamily="18" charset="0"/>
              </a:rPr>
              <a:t>Yêu cầu lịch sự (lễ phép)</a:t>
            </a:r>
          </a:p>
          <a:p>
            <a:pPr algn="just" eaLnBrk="1" hangingPunct="1">
              <a:spcBef>
                <a:spcPct val="20000"/>
              </a:spcBef>
              <a:buFontTx/>
              <a:buChar char="-"/>
            </a:pPr>
            <a:r>
              <a:rPr lang="en-US" altLang="en-US" sz="2800" b="1">
                <a:solidFill>
                  <a:srgbClr val="0000FF"/>
                </a:solidFill>
                <a:latin typeface="Times New Roman" panose="02020603050405020304" pitchFamily="18" charset="0"/>
                <a:cs typeface="Times New Roman" panose="02020603050405020304" pitchFamily="18" charset="0"/>
              </a:rPr>
              <a:t>Yêu cầu thân thiện (lịch sự)</a:t>
            </a:r>
          </a:p>
          <a:p>
            <a:pPr algn="just" eaLnBrk="1" hangingPunct="1">
              <a:spcBef>
                <a:spcPct val="20000"/>
              </a:spcBef>
              <a:buFontTx/>
              <a:buChar char="-"/>
            </a:pPr>
            <a:endParaRPr lang="en-US" alt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86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9"/>
                                        </p:tgtEl>
                                        <p:attrNameLst>
                                          <p:attrName>style.visibility</p:attrName>
                                        </p:attrNameLst>
                                      </p:cBhvr>
                                      <p:to>
                                        <p:strVal val="visible"/>
                                      </p:to>
                                    </p:set>
                                    <p:anim calcmode="discrete" valueType="clr">
                                      <p:cBhvr override="childStyle">
                                        <p:cTn id="26"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9"/>
                                        </p:tgtEl>
                                        <p:attrNameLst>
                                          <p:attrName>fillcolor</p:attrName>
                                        </p:attrNameLst>
                                      </p:cBhvr>
                                      <p:tavLst>
                                        <p:tav tm="0">
                                          <p:val>
                                            <p:clrVal>
                                              <a:schemeClr val="accent2"/>
                                            </p:clrVal>
                                          </p:val>
                                        </p:tav>
                                        <p:tav tm="50000">
                                          <p:val>
                                            <p:clrVal>
                                              <a:schemeClr val="hlink"/>
                                            </p:clrVal>
                                          </p:val>
                                        </p:tav>
                                      </p:tavLst>
                                    </p:anim>
                                    <p:set>
                                      <p:cBhvr>
                                        <p:cTn id="28" dur="80"/>
                                        <p:tgtEl>
                                          <p:spTgt spid="9"/>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diamond(in)">
                                      <p:cBhvr>
                                        <p:cTn id="49" dur="2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8"/>
                                        </p:tgtEl>
                                        <p:attrNameLst>
                                          <p:attrName>style.visibility</p:attrName>
                                        </p:attrNameLst>
                                      </p:cBhvr>
                                      <p:to>
                                        <p:strVal val="visible"/>
                                      </p:to>
                                    </p:set>
                                    <p:anim calcmode="discrete" valueType="clr">
                                      <p:cBhvr override="childStyle">
                                        <p:cTn id="5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8"/>
                                        </p:tgtEl>
                                        <p:attrNameLst>
                                          <p:attrName>fillcolor</p:attrName>
                                        </p:attrNameLst>
                                      </p:cBhvr>
                                      <p:tavLst>
                                        <p:tav tm="0">
                                          <p:val>
                                            <p:clrVal>
                                              <a:schemeClr val="accent2"/>
                                            </p:clrVal>
                                          </p:val>
                                        </p:tav>
                                        <p:tav tm="50000">
                                          <p:val>
                                            <p:clrVal>
                                              <a:schemeClr val="hlink"/>
                                            </p:clrVal>
                                          </p:val>
                                        </p:tav>
                                      </p:tavLst>
                                    </p:anim>
                                    <p:set>
                                      <p:cBhvr>
                                        <p:cTn id="56" dur="80"/>
                                        <p:tgtEl>
                                          <p:spTgt spid="8"/>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1000" fill="hold"/>
                                        <p:tgtEl>
                                          <p:spTgt spid="10"/>
                                        </p:tgtEl>
                                        <p:attrNameLst>
                                          <p:attrName>ppt_x</p:attrName>
                                        </p:attrNameLst>
                                      </p:cBhvr>
                                      <p:tavLst>
                                        <p:tav tm="0">
                                          <p:val>
                                            <p:strVal val="#ppt_x-.2"/>
                                          </p:val>
                                        </p:tav>
                                        <p:tav tm="100000">
                                          <p:val>
                                            <p:strVal val="#ppt_x"/>
                                          </p:val>
                                        </p:tav>
                                      </p:tavLst>
                                    </p:anim>
                                    <p:anim calcmode="lin" valueType="num">
                                      <p:cBhvr>
                                        <p:cTn id="6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1000" fill="hold"/>
                                        <p:tgtEl>
                                          <p:spTgt spid="11"/>
                                        </p:tgtEl>
                                        <p:attrNameLst>
                                          <p:attrName>ppt_x</p:attrName>
                                        </p:attrNameLst>
                                      </p:cBhvr>
                                      <p:tavLst>
                                        <p:tav tm="0">
                                          <p:val>
                                            <p:strVal val="#ppt_x-.2"/>
                                          </p:val>
                                        </p:tav>
                                        <p:tav tm="100000">
                                          <p:val>
                                            <p:strVal val="#ppt_x"/>
                                          </p:val>
                                        </p:tav>
                                      </p:tavLst>
                                    </p:anim>
                                    <p:anim calcmode="lin" valueType="num">
                                      <p:cBhvr>
                                        <p:cTn id="6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7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3848" t="6989" r="3797" b="7690"/>
          <a:stretch/>
        </p:blipFill>
        <p:spPr>
          <a:xfrm>
            <a:off x="433136" y="442762"/>
            <a:ext cx="9091061" cy="5062889"/>
          </a:xfrm>
          <a:prstGeom prst="rect">
            <a:avLst/>
          </a:prstGeom>
        </p:spPr>
      </p:pic>
      <p:sp>
        <p:nvSpPr>
          <p:cNvPr id="3" name="Rectangle 2"/>
          <p:cNvSpPr/>
          <p:nvPr/>
        </p:nvSpPr>
        <p:spPr>
          <a:xfrm>
            <a:off x="9326881" y="924026"/>
            <a:ext cx="2204185" cy="419661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365381" y="943276"/>
            <a:ext cx="2204185"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Kiểu câu</a:t>
            </a:r>
          </a:p>
        </p:txBody>
      </p:sp>
      <p:sp>
        <p:nvSpPr>
          <p:cNvPr id="7" name="Right Brace 6"/>
          <p:cNvSpPr/>
          <p:nvPr/>
        </p:nvSpPr>
        <p:spPr>
          <a:xfrm>
            <a:off x="9365381" y="1559293"/>
            <a:ext cx="317634" cy="3580598"/>
          </a:xfrm>
          <a:prstGeom prst="rightBrace">
            <a:avLst/>
          </a:prstGeom>
          <a:ln w="28575">
            <a:solidFill>
              <a:srgbClr val="E7201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9524198" y="2810750"/>
            <a:ext cx="2204185"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Câu khiến</a:t>
            </a:r>
          </a:p>
        </p:txBody>
      </p:sp>
      <p:cxnSp>
        <p:nvCxnSpPr>
          <p:cNvPr id="6" name="Straight Connector 5"/>
          <p:cNvCxnSpPr/>
          <p:nvPr/>
        </p:nvCxnSpPr>
        <p:spPr>
          <a:xfrm>
            <a:off x="760396" y="1559293"/>
            <a:ext cx="108091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51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9"/>
          <p:cNvSpPr>
            <a:spLocks noChangeArrowheads="1"/>
          </p:cNvSpPr>
          <p:nvPr/>
        </p:nvSpPr>
        <p:spPr bwMode="auto">
          <a:xfrm>
            <a:off x="1028527" y="759520"/>
            <a:ext cx="99057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4. Theo em, như thế nào là lịch sự khi yêu cầu, đề nghị?</a:t>
            </a:r>
          </a:p>
        </p:txBody>
      </p:sp>
      <p:sp>
        <p:nvSpPr>
          <p:cNvPr id="7" name="Text Box 60"/>
          <p:cNvSpPr txBox="1">
            <a:spLocks noChangeArrowheads="1"/>
          </p:cNvSpPr>
          <p:nvPr/>
        </p:nvSpPr>
        <p:spPr bwMode="auto">
          <a:xfrm>
            <a:off x="1192158" y="1472498"/>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=&gt;  Có cách xưng hô phù hợp và thêm vào trước hoặc sau động từ các từ: </a:t>
            </a:r>
            <a:r>
              <a:rPr lang="en-US" altLang="en-US" sz="3200" b="1" i="1">
                <a:solidFill>
                  <a:srgbClr val="FF0000"/>
                </a:solidFill>
                <a:latin typeface="Times New Roman" panose="02020603050405020304" pitchFamily="18" charset="0"/>
                <a:cs typeface="Times New Roman" panose="02020603050405020304" pitchFamily="18" charset="0"/>
              </a:rPr>
              <a:t>làm ơn, giùm, giúp </a:t>
            </a:r>
            <a:r>
              <a:rPr lang="en-US" altLang="en-US" sz="3200" b="1" i="1">
                <a:solidFill>
                  <a:srgbClr val="FF0000"/>
                </a:solidFill>
              </a:rPr>
              <a:t>…</a:t>
            </a:r>
          </a:p>
          <a:p>
            <a:pPr algn="just" eaLnBrk="1" hangingPunct="1">
              <a:spcBef>
                <a:spcPct val="50000"/>
              </a:spcBef>
            </a:pPr>
            <a:endParaRPr lang="en-US" altLang="en-US" sz="3200" b="1">
              <a:solidFill>
                <a:srgbClr val="0000FF"/>
              </a:solidFill>
              <a:latin typeface="Times New Roman" panose="02020603050405020304" pitchFamily="18" charset="0"/>
              <a:cs typeface="Times New Roman" panose="02020603050405020304" pitchFamily="18" charset="0"/>
            </a:endParaRPr>
          </a:p>
        </p:txBody>
      </p:sp>
      <p:sp>
        <p:nvSpPr>
          <p:cNvPr id="9" name="Text Box 65"/>
          <p:cNvSpPr txBox="1">
            <a:spLocks noChangeArrowheads="1"/>
          </p:cNvSpPr>
          <p:nvPr/>
        </p:nvSpPr>
        <p:spPr bwMode="auto">
          <a:xfrm>
            <a:off x="1028527" y="2981034"/>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5. Có thể dùng loại câu gì để yêu cầu đề nghị?</a:t>
            </a:r>
          </a:p>
        </p:txBody>
      </p:sp>
      <p:sp>
        <p:nvSpPr>
          <p:cNvPr id="10" name="Text Box 66"/>
          <p:cNvSpPr txBox="1">
            <a:spLocks noChangeArrowheads="1"/>
          </p:cNvSpPr>
          <p:nvPr/>
        </p:nvSpPr>
        <p:spPr bwMode="auto">
          <a:xfrm>
            <a:off x="1192158" y="386012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=&gt;  Có thể dùng loại </a:t>
            </a:r>
            <a:r>
              <a:rPr lang="en-US" altLang="en-US" sz="3200" b="1" i="1">
                <a:solidFill>
                  <a:srgbClr val="FF0000"/>
                </a:solidFill>
                <a:latin typeface="Times New Roman" panose="02020603050405020304" pitchFamily="18" charset="0"/>
                <a:cs typeface="Times New Roman" panose="02020603050405020304" pitchFamily="18" charset="0"/>
              </a:rPr>
              <a:t>câu hỏi </a:t>
            </a:r>
            <a:r>
              <a:rPr lang="en-US" altLang="en-US" sz="3200" b="1">
                <a:solidFill>
                  <a:srgbClr val="0000FF"/>
                </a:solidFill>
                <a:latin typeface="Times New Roman" panose="02020603050405020304" pitchFamily="18" charset="0"/>
                <a:cs typeface="Times New Roman" panose="02020603050405020304" pitchFamily="18" charset="0"/>
              </a:rPr>
              <a:t>hoặc </a:t>
            </a:r>
            <a:r>
              <a:rPr lang="en-US" altLang="en-US" sz="3200" b="1" i="1">
                <a:solidFill>
                  <a:srgbClr val="FF0000"/>
                </a:solidFill>
                <a:latin typeface="Times New Roman" panose="02020603050405020304" pitchFamily="18" charset="0"/>
                <a:cs typeface="Times New Roman" panose="02020603050405020304" pitchFamily="18" charset="0"/>
              </a:rPr>
              <a:t>câu kể</a:t>
            </a:r>
            <a:r>
              <a:rPr lang="en-US" altLang="en-US" sz="3200" b="1">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0472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amond(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732366" y="1029765"/>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5" name="Rectangle 5"/>
          <p:cNvSpPr txBox="1">
            <a:spLocks noChangeArrowheads="1"/>
          </p:cNvSpPr>
          <p:nvPr/>
        </p:nvSpPr>
        <p:spPr>
          <a:xfrm>
            <a:off x="1094899" y="1764250"/>
            <a:ext cx="9557656" cy="2681155"/>
          </a:xfrm>
          <a:prstGeom prst="rect">
            <a:avLst/>
          </a:prstGeom>
          <a:solidFill>
            <a:schemeClr val="accent1">
              <a:lumMod val="20000"/>
              <a:lumOff val="80000"/>
            </a:schemeClr>
          </a:solidFill>
          <a:ln>
            <a:solidFill>
              <a:schemeClr val="bg1"/>
            </a:solidFill>
            <a:miter lim="800000"/>
            <a:headEnd/>
            <a:tailEnd/>
          </a:ln>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Tx/>
              <a:buNone/>
            </a:pPr>
            <a:r>
              <a:rPr lang="en-US" altLang="en-US" sz="2800" b="1">
                <a:solidFill>
                  <a:schemeClr val="tx1"/>
                </a:solidFill>
                <a:cs typeface="Times New Roman" panose="02020603050405020304" pitchFamily="18" charset="0"/>
              </a:rPr>
              <a:t>1. </a:t>
            </a:r>
            <a:r>
              <a:rPr lang="vi-VN" altLang="en-US" sz="2800" b="1">
                <a:solidFill>
                  <a:schemeClr val="tx1"/>
                </a:solidFill>
                <a:cs typeface="Times New Roman" panose="02020603050405020304" pitchFamily="18" charset="0"/>
              </a:rPr>
              <a:t>Khi nêu yêu cầu, đề nghị phải giữ phép lịch sự.</a:t>
            </a:r>
          </a:p>
          <a:p>
            <a:pPr algn="just">
              <a:buFontTx/>
              <a:buNone/>
            </a:pPr>
            <a:r>
              <a:rPr lang="vi-VN" altLang="en-US" sz="2800" b="1">
                <a:solidFill>
                  <a:schemeClr val="tx1"/>
                </a:solidFill>
                <a:cs typeface="Times New Roman" panose="02020603050405020304" pitchFamily="18" charset="0"/>
              </a:rPr>
              <a:t>2. Muốn cho lời yêu cầu, đề nghị được lịch sự, cần có cách xưng hô cho phù hợp và thêm vào trước hoặc sau động từ  các từ </a:t>
            </a:r>
            <a:r>
              <a:rPr lang="vi-VN" altLang="en-US" sz="2800" b="1" i="1">
                <a:solidFill>
                  <a:srgbClr val="FF0000"/>
                </a:solidFill>
                <a:cs typeface="Times New Roman" panose="02020603050405020304" pitchFamily="18" charset="0"/>
              </a:rPr>
              <a:t>làm ơn, giùm, giúp …</a:t>
            </a:r>
          </a:p>
          <a:p>
            <a:pPr>
              <a:buFontTx/>
              <a:buNone/>
            </a:pPr>
            <a:r>
              <a:rPr lang="vi-VN" altLang="en-US" sz="2800" b="1">
                <a:solidFill>
                  <a:schemeClr val="tx1"/>
                </a:solidFill>
                <a:cs typeface="Times New Roman" panose="02020603050405020304" pitchFamily="18" charset="0"/>
              </a:rPr>
              <a:t>3. Có thể dùng </a:t>
            </a:r>
            <a:r>
              <a:rPr lang="vi-VN" altLang="en-US" sz="2800" b="1" i="1">
                <a:solidFill>
                  <a:srgbClr val="FF0000"/>
                </a:solidFill>
                <a:cs typeface="Times New Roman" panose="02020603050405020304" pitchFamily="18" charset="0"/>
              </a:rPr>
              <a:t>câu hỏi</a:t>
            </a:r>
            <a:r>
              <a:rPr lang="vi-VN" altLang="en-US" sz="2800" b="1">
                <a:solidFill>
                  <a:schemeClr val="tx1"/>
                </a:solidFill>
                <a:cs typeface="Times New Roman" panose="02020603050405020304" pitchFamily="18" charset="0"/>
              </a:rPr>
              <a:t>, </a:t>
            </a:r>
            <a:r>
              <a:rPr lang="vi-VN" altLang="en-US" sz="2800" b="1" i="1">
                <a:solidFill>
                  <a:srgbClr val="FF0000"/>
                </a:solidFill>
                <a:cs typeface="Times New Roman" panose="02020603050405020304" pitchFamily="18" charset="0"/>
              </a:rPr>
              <a:t>câu kể </a:t>
            </a:r>
            <a:r>
              <a:rPr lang="vi-VN" altLang="en-US" sz="2800" b="1">
                <a:solidFill>
                  <a:schemeClr val="tx1"/>
                </a:solidFill>
                <a:cs typeface="Times New Roman" panose="02020603050405020304" pitchFamily="18" charset="0"/>
              </a:rPr>
              <a:t>để nêu yêu cầu, đề nghị.</a:t>
            </a:r>
          </a:p>
        </p:txBody>
      </p:sp>
      <p:sp>
        <p:nvSpPr>
          <p:cNvPr id="6" name="Rectangle 5"/>
          <p:cNvSpPr/>
          <p:nvPr/>
        </p:nvSpPr>
        <p:spPr>
          <a:xfrm>
            <a:off x="946375" y="609754"/>
            <a:ext cx="10512179" cy="523220"/>
          </a:xfrm>
          <a:prstGeom prst="rect">
            <a:avLst/>
          </a:prstGeom>
        </p:spPr>
        <p:txBody>
          <a:bodyPr wrap="square">
            <a:spAutoFit/>
          </a:bodyPr>
          <a:lstStyle/>
          <a:p>
            <a:r>
              <a:rPr lang="en-US" sz="2800" b="1">
                <a:solidFill>
                  <a:srgbClr val="FF0066"/>
                </a:solidFill>
                <a:latin typeface="Times New Roman" panose="02020603050405020304" pitchFamily="18" charset="0"/>
                <a:cs typeface="Times New Roman" panose="02020603050405020304" pitchFamily="18" charset="0"/>
              </a:rPr>
              <a:t>=&gt; Khi nêu yêu cầu đề nghị, ta cần chú ý điều gì?</a:t>
            </a: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rgbClr val="F0EAD1"/>
                  </a:solidFill>
                  <a:prstDash val="solid"/>
                </a:ln>
                <a:solidFill>
                  <a:srgbClr val="E7201F"/>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rgbClr val="F0EAD1"/>
                  </a:solidFill>
                  <a:prstDash val="solid"/>
                </a:ln>
                <a:solidFill>
                  <a:srgbClr val="E7201F"/>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rgbClr val="F0EAD1"/>
                  </a:solidFill>
                  <a:prstDash val="solid"/>
                </a:ln>
                <a:solidFill>
                  <a:srgbClr val="E7201F"/>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rgbClr val="F0EAD1"/>
                  </a:solidFill>
                  <a:prstDash val="solid"/>
                </a:ln>
                <a:solidFill>
                  <a:srgbClr val="E7201F"/>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rgbClr val="F0EAD1"/>
                  </a:solidFill>
                  <a:prstDash val="solid"/>
                </a:ln>
                <a:solidFill>
                  <a:srgbClr val="E7201F"/>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rgbClr val="F0EAD1"/>
                  </a:solidFill>
                  <a:prstDash val="solid"/>
                </a:ln>
                <a:solidFill>
                  <a:srgbClr val="E7201F"/>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rgbClr val="F0EAD1"/>
                  </a:solidFill>
                  <a:prstDash val="solid"/>
                </a:ln>
                <a:solidFill>
                  <a:srgbClr val="E7201F"/>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rgbClr val="F0EAD1"/>
                </a:solidFill>
                <a:prstDash val="solid"/>
              </a:ln>
              <a:solidFill>
                <a:srgbClr val="E7201F"/>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4688114" y="5943600"/>
            <a:ext cx="2362200" cy="533400"/>
          </a:xfrm>
          <a:prstGeom prst="rect">
            <a:avLst/>
          </a:prstGeom>
          <a:solidFill>
            <a:srgbClr val="FFFF00"/>
          </a:solidFill>
          <a:ln w="63500">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3300"/>
                </a:solidFill>
                <a:latin typeface="Times New Roman" panose="02020603050405020304" pitchFamily="18" charset="0"/>
                <a:cs typeface="Times New Roman" panose="02020603050405020304" pitchFamily="18" charset="0"/>
              </a:rPr>
              <a:t>HẾT GIỜ</a:t>
            </a:r>
          </a:p>
        </p:txBody>
      </p:sp>
      <p:grpSp>
        <p:nvGrpSpPr>
          <p:cNvPr id="6" name="Group 13"/>
          <p:cNvGrpSpPr>
            <a:grpSpLocks/>
          </p:cNvGrpSpPr>
          <p:nvPr/>
        </p:nvGrpSpPr>
        <p:grpSpPr bwMode="auto">
          <a:xfrm>
            <a:off x="2173514" y="831850"/>
            <a:ext cx="7772400" cy="1055688"/>
            <a:chOff x="154" y="1109"/>
            <a:chExt cx="4748" cy="508"/>
          </a:xfrm>
          <a:solidFill>
            <a:schemeClr val="accent4">
              <a:lumMod val="20000"/>
              <a:lumOff val="80000"/>
            </a:schemeClr>
          </a:solidFill>
        </p:grpSpPr>
        <p:sp>
          <p:nvSpPr>
            <p:cNvPr id="7" name="Rectangle 14" descr="Parchment"/>
            <p:cNvSpPr>
              <a:spLocks noChangeArrowheads="1"/>
            </p:cNvSpPr>
            <p:nvPr/>
          </p:nvSpPr>
          <p:spPr bwMode="auto">
            <a:xfrm>
              <a:off x="4569" y="1258"/>
              <a:ext cx="112" cy="181"/>
            </a:xfrm>
            <a:prstGeom prst="rect">
              <a:avLst/>
            </a:prstGeom>
            <a:grpFill/>
            <a:ln w="9525" algn="ctr">
              <a:solidFill>
                <a:srgbClr val="008000"/>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b="1">
                <a:latin typeface=".VnTime" panose="020B7200000000000000" pitchFamily="34" charset="0"/>
              </a:endParaRPr>
            </a:p>
          </p:txBody>
        </p:sp>
        <p:sp>
          <p:nvSpPr>
            <p:cNvPr id="8" name="AutoShape 15" descr="Parchment"/>
            <p:cNvSpPr>
              <a:spLocks noChangeArrowheads="1"/>
            </p:cNvSpPr>
            <p:nvPr/>
          </p:nvSpPr>
          <p:spPr bwMode="auto">
            <a:xfrm>
              <a:off x="154" y="1109"/>
              <a:ext cx="4748" cy="508"/>
            </a:xfrm>
            <a:prstGeom prst="roundRect">
              <a:avLst>
                <a:gd name="adj" fmla="val 16667"/>
              </a:avLst>
            </a:prstGeom>
            <a:grpFill/>
            <a:ln w="9525" algn="ctr">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 Khi muốn mượn bạn cái bút, em có thể chọn những cách nói nào?</a:t>
              </a:r>
            </a:p>
          </p:txBody>
        </p:sp>
      </p:grpSp>
      <p:grpSp>
        <p:nvGrpSpPr>
          <p:cNvPr id="9" name="Group 16"/>
          <p:cNvGrpSpPr>
            <a:grpSpLocks/>
          </p:cNvGrpSpPr>
          <p:nvPr/>
        </p:nvGrpSpPr>
        <p:grpSpPr bwMode="auto">
          <a:xfrm>
            <a:off x="2249714" y="2251075"/>
            <a:ext cx="7924800" cy="579438"/>
            <a:chOff x="150" y="1933"/>
            <a:chExt cx="4740" cy="365"/>
          </a:xfrm>
          <a:solidFill>
            <a:schemeClr val="accent4">
              <a:lumMod val="20000"/>
              <a:lumOff val="80000"/>
            </a:schemeClr>
          </a:solidFill>
        </p:grpSpPr>
        <p:sp>
          <p:nvSpPr>
            <p:cNvPr id="10" name="Rectangle 17" descr="Water droplets"/>
            <p:cNvSpPr>
              <a:spLocks noChangeArrowheads="1"/>
            </p:cNvSpPr>
            <p:nvPr/>
          </p:nvSpPr>
          <p:spPr bwMode="auto">
            <a:xfrm>
              <a:off x="4513" y="1993"/>
              <a:ext cx="110" cy="233"/>
            </a:xfrm>
            <a:prstGeom prst="rect">
              <a:avLst/>
            </a:prstGeom>
            <a:grpFill/>
            <a:ln w="9525" algn="ctr">
              <a:solidFill>
                <a:srgbClr val="008000"/>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b="1">
                <a:latin typeface=".VnTime" panose="020B7200000000000000" pitchFamily="34" charset="0"/>
              </a:endParaRPr>
            </a:p>
          </p:txBody>
        </p:sp>
        <p:sp>
          <p:nvSpPr>
            <p:cNvPr id="11" name="AutoShape 18" descr="Water droplets"/>
            <p:cNvSpPr>
              <a:spLocks noChangeArrowheads="1"/>
            </p:cNvSpPr>
            <p:nvPr/>
          </p:nvSpPr>
          <p:spPr bwMode="auto">
            <a:xfrm>
              <a:off x="150" y="1933"/>
              <a:ext cx="4740" cy="365"/>
            </a:xfrm>
            <a:prstGeom prst="roundRect">
              <a:avLst>
                <a:gd name="adj" fmla="val 16667"/>
              </a:avLst>
            </a:prstGeom>
            <a:grpFill/>
            <a:ln w="9525" algn="ctr">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800" b="1">
                  <a:latin typeface="Times New Roman" panose="02020603050405020304" pitchFamily="18" charset="0"/>
                  <a:cs typeface="Times New Roman" panose="02020603050405020304" pitchFamily="18" charset="0"/>
                </a:rPr>
                <a:t>A. </a:t>
              </a:r>
              <a:r>
                <a:rPr lang="en-US" altLang="en-US" sz="2800" b="1">
                  <a:latin typeface="Times New Roman" panose="02020603050405020304" pitchFamily="18" charset="0"/>
                  <a:cs typeface="Times New Roman" panose="02020603050405020304" pitchFamily="18" charset="0"/>
                </a:rPr>
                <a:t>Cho mượn cái bút ! </a:t>
              </a:r>
              <a:endParaRPr lang="en-US" altLang="en-US" sz="2800">
                <a:latin typeface="Times New Roman" panose="02020603050405020304" pitchFamily="18" charset="0"/>
                <a:cs typeface="Times New Roman" panose="02020603050405020304" pitchFamily="18" charset="0"/>
              </a:endParaRPr>
            </a:p>
          </p:txBody>
        </p:sp>
      </p:grpSp>
      <p:grpSp>
        <p:nvGrpSpPr>
          <p:cNvPr id="12" name="Group 19"/>
          <p:cNvGrpSpPr>
            <a:grpSpLocks/>
          </p:cNvGrpSpPr>
          <p:nvPr/>
        </p:nvGrpSpPr>
        <p:grpSpPr bwMode="auto">
          <a:xfrm>
            <a:off x="2249714" y="2936875"/>
            <a:ext cx="7627938" cy="579438"/>
            <a:chOff x="150" y="1933"/>
            <a:chExt cx="4739" cy="365"/>
          </a:xfrm>
          <a:solidFill>
            <a:schemeClr val="accent4">
              <a:lumMod val="20000"/>
              <a:lumOff val="80000"/>
            </a:schemeClr>
          </a:solidFill>
        </p:grpSpPr>
        <p:sp>
          <p:nvSpPr>
            <p:cNvPr id="13" name="Rectangle 20" descr="Water droplets"/>
            <p:cNvSpPr>
              <a:spLocks noChangeArrowheads="1"/>
            </p:cNvSpPr>
            <p:nvPr/>
          </p:nvSpPr>
          <p:spPr bwMode="auto">
            <a:xfrm>
              <a:off x="4513" y="1991"/>
              <a:ext cx="126" cy="237"/>
            </a:xfrm>
            <a:prstGeom prst="rect">
              <a:avLst/>
            </a:prstGeom>
            <a:grpFill/>
            <a:ln w="9525" algn="ctr">
              <a:solidFill>
                <a:srgbClr val="008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b="1">
                <a:latin typeface=".VnTime" panose="020B7200000000000000" pitchFamily="34" charset="0"/>
              </a:endParaRPr>
            </a:p>
          </p:txBody>
        </p:sp>
        <p:sp>
          <p:nvSpPr>
            <p:cNvPr id="14" name="AutoShape 21" descr="Water droplets"/>
            <p:cNvSpPr>
              <a:spLocks noChangeArrowheads="1"/>
            </p:cNvSpPr>
            <p:nvPr/>
          </p:nvSpPr>
          <p:spPr bwMode="auto">
            <a:xfrm>
              <a:off x="150" y="1933"/>
              <a:ext cx="4739" cy="365"/>
            </a:xfrm>
            <a:prstGeom prst="roundRect">
              <a:avLst>
                <a:gd name="adj" fmla="val 16667"/>
              </a:avLst>
            </a:prstGeom>
            <a:grpFill/>
            <a:ln w="9525" algn="ctr">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800" b="1">
                  <a:latin typeface="Times New Roman" panose="02020603050405020304" pitchFamily="18" charset="0"/>
                  <a:cs typeface="Times New Roman" panose="02020603050405020304" pitchFamily="18" charset="0"/>
                </a:rPr>
                <a:t>B. </a:t>
              </a:r>
              <a:r>
                <a:rPr lang="en-US" altLang="en-US" sz="2800" b="1">
                  <a:latin typeface="Times New Roman" panose="02020603050405020304" pitchFamily="18" charset="0"/>
                  <a:cs typeface="Times New Roman" panose="02020603050405020304" pitchFamily="18" charset="0"/>
                </a:rPr>
                <a:t>Lan ơi, cho tớ mượn cái bút !</a:t>
              </a:r>
              <a:endParaRPr lang="en-US" altLang="en-US" sz="2800">
                <a:latin typeface="Times New Roman" panose="02020603050405020304" pitchFamily="18" charset="0"/>
                <a:cs typeface="Times New Roman" panose="02020603050405020304" pitchFamily="18" charset="0"/>
              </a:endParaRPr>
            </a:p>
          </p:txBody>
        </p:sp>
      </p:grpSp>
      <p:grpSp>
        <p:nvGrpSpPr>
          <p:cNvPr id="15" name="Group 22"/>
          <p:cNvGrpSpPr>
            <a:grpSpLocks/>
          </p:cNvGrpSpPr>
          <p:nvPr/>
        </p:nvGrpSpPr>
        <p:grpSpPr bwMode="auto">
          <a:xfrm>
            <a:off x="2249714" y="3741738"/>
            <a:ext cx="7772400" cy="1055687"/>
            <a:chOff x="138" y="1783"/>
            <a:chExt cx="4765" cy="665"/>
          </a:xfrm>
          <a:solidFill>
            <a:schemeClr val="accent4">
              <a:lumMod val="20000"/>
              <a:lumOff val="80000"/>
            </a:schemeClr>
          </a:solidFill>
        </p:grpSpPr>
        <p:sp>
          <p:nvSpPr>
            <p:cNvPr id="17" name="Rectangle 23" descr="Water droplets"/>
            <p:cNvSpPr>
              <a:spLocks noChangeArrowheads="1"/>
            </p:cNvSpPr>
            <p:nvPr/>
          </p:nvSpPr>
          <p:spPr bwMode="auto">
            <a:xfrm>
              <a:off x="4513" y="1991"/>
              <a:ext cx="117" cy="237"/>
            </a:xfrm>
            <a:prstGeom prst="rect">
              <a:avLst/>
            </a:prstGeom>
            <a:grpFill/>
            <a:ln w="9525" algn="ctr">
              <a:solidFill>
                <a:srgbClr val="008000"/>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b="1">
                <a:latin typeface=".VnTime" panose="020B7200000000000000" pitchFamily="34" charset="0"/>
              </a:endParaRPr>
            </a:p>
          </p:txBody>
        </p:sp>
        <p:sp>
          <p:nvSpPr>
            <p:cNvPr id="18" name="AutoShape 24" descr="Water droplets"/>
            <p:cNvSpPr>
              <a:spLocks noChangeArrowheads="1"/>
            </p:cNvSpPr>
            <p:nvPr/>
          </p:nvSpPr>
          <p:spPr bwMode="auto">
            <a:xfrm>
              <a:off x="138" y="1783"/>
              <a:ext cx="4765" cy="665"/>
            </a:xfrm>
            <a:prstGeom prst="roundRect">
              <a:avLst>
                <a:gd name="adj" fmla="val 16667"/>
              </a:avLst>
            </a:prstGeom>
            <a:grpFill/>
            <a:ln w="9525" algn="ctr">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800" b="1">
                  <a:latin typeface="Times New Roman" panose="02020603050405020304" pitchFamily="18" charset="0"/>
                  <a:cs typeface="Times New Roman" panose="02020603050405020304" pitchFamily="18" charset="0"/>
                </a:rPr>
                <a:t>C.</a:t>
              </a:r>
              <a:r>
                <a:rPr lang="en-US" altLang="en-US" sz="2800" b="1">
                  <a:latin typeface="Times New Roman" panose="02020603050405020304" pitchFamily="18" charset="0"/>
                  <a:cs typeface="Times New Roman" panose="02020603050405020304" pitchFamily="18" charset="0"/>
                </a:rPr>
                <a:t> Lan ơi, cậu có thể cho tớ mượn cái bút được không?</a:t>
              </a:r>
              <a:endParaRPr lang="en-US" altLang="en-US" sz="2800">
                <a:latin typeface="Times New Roman" panose="02020603050405020304" pitchFamily="18" charset="0"/>
                <a:cs typeface="Times New Roman" panose="02020603050405020304" pitchFamily="18" charset="0"/>
              </a:endParaRPr>
            </a:p>
          </p:txBody>
        </p:sp>
      </p:grpSp>
      <p:grpSp>
        <p:nvGrpSpPr>
          <p:cNvPr id="19" name="Group 28"/>
          <p:cNvGrpSpPr>
            <a:grpSpLocks/>
          </p:cNvGrpSpPr>
          <p:nvPr/>
        </p:nvGrpSpPr>
        <p:grpSpPr bwMode="auto">
          <a:xfrm>
            <a:off x="2168752" y="5021263"/>
            <a:ext cx="8150225" cy="579437"/>
            <a:chOff x="150" y="1933"/>
            <a:chExt cx="5134" cy="365"/>
          </a:xfrm>
        </p:grpSpPr>
        <p:sp>
          <p:nvSpPr>
            <p:cNvPr id="20" name="Rectangle 29"/>
            <p:cNvSpPr>
              <a:spLocks noChangeArrowheads="1"/>
            </p:cNvSpPr>
            <p:nvPr/>
          </p:nvSpPr>
          <p:spPr bwMode="auto">
            <a:xfrm>
              <a:off x="4513" y="2041"/>
              <a:ext cx="771" cy="137"/>
            </a:xfrm>
            <a:prstGeom prst="rect">
              <a:avLst/>
            </a:prstGeom>
            <a:solidFill>
              <a:srgbClr val="FFFF00"/>
            </a:solidFill>
            <a:ln w="9525" algn="ctr">
              <a:solidFill>
                <a:srgbClr val="008000"/>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b="1">
                <a:latin typeface=".VnTime" panose="020B7200000000000000" pitchFamily="34" charset="0"/>
              </a:endParaRPr>
            </a:p>
          </p:txBody>
        </p:sp>
        <p:sp>
          <p:nvSpPr>
            <p:cNvPr id="21" name="AutoShape 30"/>
            <p:cNvSpPr>
              <a:spLocks noChangeArrowheads="1"/>
            </p:cNvSpPr>
            <p:nvPr/>
          </p:nvSpPr>
          <p:spPr bwMode="auto">
            <a:xfrm>
              <a:off x="150" y="1933"/>
              <a:ext cx="4739" cy="365"/>
            </a:xfrm>
            <a:prstGeom prst="roundRect">
              <a:avLst>
                <a:gd name="adj" fmla="val 16667"/>
              </a:avLst>
            </a:prstGeom>
            <a:solidFill>
              <a:srgbClr val="00FFCC"/>
            </a:solidFill>
            <a:ln w="9525" algn="ctr">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Đáp án: B, C</a:t>
              </a:r>
            </a:p>
          </p:txBody>
        </p:sp>
      </p:grpSp>
      <p:sp>
        <p:nvSpPr>
          <p:cNvPr id="22" name="Rectangle 31" descr="Bouquet"/>
          <p:cNvSpPr>
            <a:spLocks noChangeArrowheads="1"/>
          </p:cNvSpPr>
          <p:nvPr/>
        </p:nvSpPr>
        <p:spPr bwMode="auto">
          <a:xfrm>
            <a:off x="9869714" y="765175"/>
            <a:ext cx="576263" cy="6092825"/>
          </a:xfrm>
          <a:prstGeom prst="rect">
            <a:avLst/>
          </a:prstGeom>
          <a:blipFill dpi="0" rotWithShape="1">
            <a:blip r:embed="rId7"/>
            <a:srcRect/>
            <a:tile tx="0" ty="0" sx="100000" sy="100000" flip="none" algn="tl"/>
          </a:blipFill>
          <a:ln w="9525" algn="ctr">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b="1">
              <a:latin typeface=".VnTime" panose="020B7200000000000000" pitchFamily="34" charset="0"/>
            </a:endParaRPr>
          </a:p>
        </p:txBody>
      </p:sp>
      <p:sp>
        <p:nvSpPr>
          <p:cNvPr id="23" name="Oval 32"/>
          <p:cNvSpPr>
            <a:spLocks noChangeArrowheads="1"/>
          </p:cNvSpPr>
          <p:nvPr/>
        </p:nvSpPr>
        <p:spPr bwMode="auto">
          <a:xfrm>
            <a:off x="9667874" y="145143"/>
            <a:ext cx="1013279" cy="985157"/>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b="1">
              <a:latin typeface=".VnTime" panose="020B7200000000000000" pitchFamily="34" charset="0"/>
            </a:endParaRPr>
          </a:p>
        </p:txBody>
      </p:sp>
      <p:sp>
        <p:nvSpPr>
          <p:cNvPr id="24" name="Rectangle 33"/>
          <p:cNvSpPr>
            <a:spLocks noChangeArrowheads="1"/>
          </p:cNvSpPr>
          <p:nvPr/>
        </p:nvSpPr>
        <p:spPr bwMode="auto">
          <a:xfrm>
            <a:off x="2630714" y="6172200"/>
            <a:ext cx="1655763" cy="376238"/>
          </a:xfrm>
          <a:prstGeom prst="rect">
            <a:avLst/>
          </a:prstGeom>
          <a:solidFill>
            <a:srgbClr val="0000FF"/>
          </a:solidFill>
          <a:ln w="9525" algn="ctr">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solidFill>
                  <a:schemeClr val="bg1"/>
                </a:solidFill>
                <a:latin typeface="Times New Roman" panose="02020603050405020304" pitchFamily="18" charset="0"/>
                <a:cs typeface="Times New Roman" panose="02020603050405020304" pitchFamily="18" charset="0"/>
              </a:rPr>
              <a:t>Đáp án</a:t>
            </a:r>
          </a:p>
        </p:txBody>
      </p:sp>
      <p:sp>
        <p:nvSpPr>
          <p:cNvPr id="25" name="Oval 8"/>
          <p:cNvSpPr>
            <a:spLocks noChangeArrowheads="1"/>
          </p:cNvSpPr>
          <p:nvPr/>
        </p:nvSpPr>
        <p:spPr bwMode="auto">
          <a:xfrm>
            <a:off x="5297714" y="5868988"/>
            <a:ext cx="1143000" cy="609600"/>
          </a:xfrm>
          <a:prstGeom prst="ellipse">
            <a:avLst/>
          </a:prstGeom>
          <a:solidFill>
            <a:srgbClr val="800000"/>
          </a:solidFill>
          <a:ln w="63500">
            <a:solidFill>
              <a:srgbClr val="FF0000"/>
            </a:solidFill>
            <a:round/>
            <a:headEnd/>
            <a:tailEnd/>
          </a:ln>
          <a:effec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0</a:t>
            </a:r>
          </a:p>
        </p:txBody>
      </p:sp>
      <p:sp>
        <p:nvSpPr>
          <p:cNvPr id="26" name="WordArt 34"/>
          <p:cNvSpPr>
            <a:spLocks noChangeArrowheads="1" noChangeShapeType="1" noTextEdit="1"/>
          </p:cNvSpPr>
          <p:nvPr/>
        </p:nvSpPr>
        <p:spPr bwMode="auto">
          <a:xfrm>
            <a:off x="5069114" y="304800"/>
            <a:ext cx="1439863" cy="431800"/>
          </a:xfrm>
          <a:prstGeom prst="rect">
            <a:avLst/>
          </a:prstGeom>
        </p:spPr>
        <p:txBody>
          <a:bodyPr wrap="none" fromWordArt="1">
            <a:prstTxWarp prst="textPlain">
              <a:avLst>
                <a:gd name="adj" fmla="val 50000"/>
              </a:avLst>
            </a:prstTxWarp>
          </a:bodyPr>
          <a:lstStyle/>
          <a:p>
            <a:pPr algn="ctr"/>
            <a:r>
              <a:rPr lang="en-US" sz="3600" b="1" kern="10">
                <a:ln w="28575">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1</a:t>
            </a:r>
          </a:p>
        </p:txBody>
      </p:sp>
      <p:sp>
        <p:nvSpPr>
          <p:cNvPr id="27" name="Oval 8"/>
          <p:cNvSpPr>
            <a:spLocks noChangeArrowheads="1"/>
          </p:cNvSpPr>
          <p:nvPr/>
        </p:nvSpPr>
        <p:spPr bwMode="auto">
          <a:xfrm>
            <a:off x="5359627" y="5868988"/>
            <a:ext cx="1143000" cy="609600"/>
          </a:xfrm>
          <a:prstGeom prst="ellipse">
            <a:avLst/>
          </a:prstGeom>
          <a:solidFill>
            <a:srgbClr val="800000"/>
          </a:solidFill>
          <a:ln w="63500">
            <a:solidFill>
              <a:srgbClr val="FF0000"/>
            </a:solidFill>
            <a:round/>
            <a:headEnd/>
            <a:tailEnd/>
          </a:ln>
          <a:effec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1</a:t>
            </a:r>
          </a:p>
        </p:txBody>
      </p:sp>
      <p:sp>
        <p:nvSpPr>
          <p:cNvPr id="28" name="Oval 8"/>
          <p:cNvSpPr>
            <a:spLocks noChangeArrowheads="1"/>
          </p:cNvSpPr>
          <p:nvPr/>
        </p:nvSpPr>
        <p:spPr bwMode="auto">
          <a:xfrm>
            <a:off x="5365977" y="5846763"/>
            <a:ext cx="1143000" cy="609600"/>
          </a:xfrm>
          <a:prstGeom prst="ellipse">
            <a:avLst/>
          </a:prstGeom>
          <a:solidFill>
            <a:srgbClr val="800000"/>
          </a:solidFill>
          <a:ln w="63500">
            <a:solidFill>
              <a:srgbClr val="FF0000"/>
            </a:solidFill>
            <a:round/>
            <a:headEnd/>
            <a:tailEnd/>
          </a:ln>
          <a:effec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mn-cs"/>
              </a:rPr>
              <a:t>2</a:t>
            </a:r>
          </a:p>
        </p:txBody>
      </p:sp>
      <p:sp>
        <p:nvSpPr>
          <p:cNvPr id="29" name="Oval 28"/>
          <p:cNvSpPr>
            <a:spLocks noChangeArrowheads="1"/>
          </p:cNvSpPr>
          <p:nvPr/>
        </p:nvSpPr>
        <p:spPr bwMode="auto">
          <a:xfrm>
            <a:off x="5372327" y="5846763"/>
            <a:ext cx="1143000" cy="609600"/>
          </a:xfrm>
          <a:prstGeom prst="ellipse">
            <a:avLst/>
          </a:prstGeom>
          <a:solidFill>
            <a:srgbClr val="800000"/>
          </a:solidFill>
          <a:ln w="63500">
            <a:solidFill>
              <a:srgbClr val="FF0000"/>
            </a:solidFill>
            <a:round/>
            <a:headEnd/>
            <a:tailEnd/>
          </a:ln>
          <a:effec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3</a:t>
            </a:r>
          </a:p>
        </p:txBody>
      </p:sp>
      <p:sp>
        <p:nvSpPr>
          <p:cNvPr id="30" name="Oval 8"/>
          <p:cNvSpPr>
            <a:spLocks noChangeArrowheads="1"/>
          </p:cNvSpPr>
          <p:nvPr/>
        </p:nvSpPr>
        <p:spPr bwMode="auto">
          <a:xfrm>
            <a:off x="5359627" y="5905500"/>
            <a:ext cx="1143000" cy="609600"/>
          </a:xfrm>
          <a:prstGeom prst="ellipse">
            <a:avLst/>
          </a:prstGeom>
          <a:solidFill>
            <a:srgbClr val="800000"/>
          </a:solidFill>
          <a:ln w="63500">
            <a:solidFill>
              <a:srgbClr val="FF0000"/>
            </a:solidFill>
            <a:round/>
            <a:headEnd/>
            <a:tailEnd/>
          </a:ln>
          <a:effec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4</a:t>
            </a:r>
          </a:p>
        </p:txBody>
      </p:sp>
      <p:sp>
        <p:nvSpPr>
          <p:cNvPr id="31" name="Oval 8"/>
          <p:cNvSpPr>
            <a:spLocks noChangeArrowheads="1"/>
          </p:cNvSpPr>
          <p:nvPr/>
        </p:nvSpPr>
        <p:spPr bwMode="auto">
          <a:xfrm>
            <a:off x="5372327" y="5905500"/>
            <a:ext cx="1143000" cy="609600"/>
          </a:xfrm>
          <a:prstGeom prst="ellipse">
            <a:avLst/>
          </a:prstGeom>
          <a:solidFill>
            <a:srgbClr val="800000"/>
          </a:solidFill>
          <a:ln w="63500">
            <a:solidFill>
              <a:srgbClr val="FF0000"/>
            </a:solidFill>
            <a:round/>
            <a:headEnd/>
            <a:tailEnd/>
          </a:ln>
          <a:effec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5</a:t>
            </a:r>
          </a:p>
        </p:txBody>
      </p:sp>
    </p:spTree>
    <p:extLst>
      <p:ext uri="{BB962C8B-B14F-4D97-AF65-F5344CB8AC3E}">
        <p14:creationId xmlns:p14="http://schemas.microsoft.com/office/powerpoint/2010/main" val="26889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ppt_w/2"/>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AUHOI.WAV"/>
                                        </p:tgtEl>
                                      </p:cMediaNode>
                                    </p:audio>
                                  </p:subTnLst>
                                </p:cTn>
                              </p:par>
                            </p:childTnLst>
                          </p:cTn>
                        </p:par>
                        <p:par>
                          <p:cTn id="16" fill="hold">
                            <p:stCondLst>
                              <p:cond delay="1000"/>
                            </p:stCondLst>
                            <p:childTnLst>
                              <p:par>
                                <p:cTn id="17" presetID="17" presetClass="entr" presetSubtype="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ppt_w/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pan2.wav"/>
                                        </p:tgtEl>
                                      </p:cMediaNode>
                                    </p:audio>
                                  </p:subTnLst>
                                </p:cTn>
                              </p:par>
                              <p:par>
                                <p:cTn id="23" presetID="17" presetClass="entr" presetSubtype="2"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ppt_x</p:attrName>
                                        </p:attrNameLst>
                                      </p:cBhvr>
                                      <p:tavLst>
                                        <p:tav tm="0">
                                          <p:val>
                                            <p:strVal val="#ppt_x+#ppt_w/2"/>
                                          </p:val>
                                        </p:tav>
                                        <p:tav tm="100000">
                                          <p:val>
                                            <p:strVal val="#ppt_x"/>
                                          </p:val>
                                        </p:tav>
                                      </p:tavLst>
                                    </p:anim>
                                    <p:anim calcmode="lin" valueType="num">
                                      <p:cBhvr>
                                        <p:cTn id="26" dur="1000" fill="hold"/>
                                        <p:tgtEl>
                                          <p:spTgt spid="12"/>
                                        </p:tgtEl>
                                        <p:attrNameLst>
                                          <p:attrName>ppt_y</p:attrName>
                                        </p:attrNameLst>
                                      </p:cBhvr>
                                      <p:tavLst>
                                        <p:tav tm="0">
                                          <p:val>
                                            <p:strVal val="#ppt_y"/>
                                          </p:val>
                                        </p:tav>
                                        <p:tav tm="100000">
                                          <p:val>
                                            <p:strVal val="#ppt_y"/>
                                          </p:val>
                                        </p:tav>
                                      </p:tavLst>
                                    </p:anim>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pan2.wav"/>
                                        </p:tgtEl>
                                      </p:cMediaNode>
                                    </p:audio>
                                  </p:subTnLst>
                                </p:cTn>
                              </p:par>
                              <p:par>
                                <p:cTn id="29" presetID="17" presetClass="entr" presetSubtype="2"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ppt_x</p:attrName>
                                        </p:attrNameLst>
                                      </p:cBhvr>
                                      <p:tavLst>
                                        <p:tav tm="0">
                                          <p:val>
                                            <p:strVal val="#ppt_x+#ppt_w/2"/>
                                          </p:val>
                                        </p:tav>
                                        <p:tav tm="100000">
                                          <p:val>
                                            <p:strVal val="#ppt_x"/>
                                          </p:val>
                                        </p:tav>
                                      </p:tavLst>
                                    </p:anim>
                                    <p:anim calcmode="lin" valueType="num">
                                      <p:cBhvr>
                                        <p:cTn id="32" dur="1000" fill="hold"/>
                                        <p:tgtEl>
                                          <p:spTgt spid="15"/>
                                        </p:tgtEl>
                                        <p:attrNameLst>
                                          <p:attrName>ppt_y</p:attrName>
                                        </p:attrNameLst>
                                      </p:cBhvr>
                                      <p:tavLst>
                                        <p:tav tm="0">
                                          <p:val>
                                            <p:strVal val="#ppt_y"/>
                                          </p:val>
                                        </p:tav>
                                        <p:tav tm="100000">
                                          <p:val>
                                            <p:strVal val="#ppt_y"/>
                                          </p:val>
                                        </p:tav>
                                      </p:tavLst>
                                    </p:anim>
                                    <p:anim calcmode="lin" valueType="num">
                                      <p:cBhvr>
                                        <p:cTn id="33" dur="1000" fill="hold"/>
                                        <p:tgtEl>
                                          <p:spTgt spid="15"/>
                                        </p:tgtEl>
                                        <p:attrNameLst>
                                          <p:attrName>ppt_w</p:attrName>
                                        </p:attrNameLst>
                                      </p:cBhvr>
                                      <p:tavLst>
                                        <p:tav tm="0">
                                          <p:val>
                                            <p:fltVal val="0"/>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pan2.wav"/>
                                        </p:tgtEl>
                                      </p:cMediaNode>
                                    </p:audio>
                                  </p:subTnLst>
                                </p:cTn>
                              </p:par>
                            </p:childTnLst>
                          </p:cTn>
                        </p:par>
                      </p:childTnLst>
                    </p:cTn>
                  </p:par>
                  <p:par>
                    <p:cTn id="35" fill="hold">
                      <p:stCondLst>
                        <p:cond delay="indefinite"/>
                      </p:stCondLst>
                      <p:childTnLst>
                        <p:par>
                          <p:cTn id="36" fill="hold">
                            <p:stCondLst>
                              <p:cond delay="0"/>
                            </p:stCondLst>
                            <p:childTnLst>
                              <p:par>
                                <p:cTn id="37" presetID="11" presetClass="entr" presetSubtype="0" fill="hold" grpId="0" nodeType="clickEffect">
                                  <p:stCondLst>
                                    <p:cond delay="0"/>
                                  </p:stCondLst>
                                  <p:childTnLst>
                                    <p:set>
                                      <p:cBhvr>
                                        <p:cTn id="38"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ing.wav"/>
                                        </p:tgtEl>
                                      </p:cMediaNode>
                                    </p:audio>
                                  </p:subTnLst>
                                </p:cTn>
                              </p:par>
                            </p:childTnLst>
                          </p:cTn>
                        </p:par>
                        <p:par>
                          <p:cTn id="39" fill="hold">
                            <p:stCondLst>
                              <p:cond delay="1000"/>
                            </p:stCondLst>
                            <p:childTnLst>
                              <p:par>
                                <p:cTn id="40" presetID="11" presetClass="entr" presetSubtype="0" fill="hold" grpId="0" nodeType="afterEffect">
                                  <p:stCondLst>
                                    <p:cond delay="0"/>
                                  </p:stCondLst>
                                  <p:childTnLst>
                                    <p:set>
                                      <p:cBhvr>
                                        <p:cTn id="41"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ing.wav"/>
                                        </p:tgtEl>
                                      </p:cMediaNode>
                                    </p:audio>
                                  </p:subTnLst>
                                </p:cTn>
                              </p:par>
                            </p:childTnLst>
                          </p:cTn>
                        </p:par>
                        <p:par>
                          <p:cTn id="42" fill="hold">
                            <p:stCondLst>
                              <p:cond delay="2000"/>
                            </p:stCondLst>
                            <p:childTnLst>
                              <p:par>
                                <p:cTn id="43" presetID="11" presetClass="entr" presetSubtype="0" fill="hold" grpId="0" nodeType="afterEffect">
                                  <p:stCondLst>
                                    <p:cond delay="0"/>
                                  </p:stCondLst>
                                  <p:childTnLst>
                                    <p:set>
                                      <p:cBhvr>
                                        <p:cTn id="44"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ing.wav"/>
                                        </p:tgtEl>
                                      </p:cMediaNode>
                                    </p:audio>
                                  </p:subTnLst>
                                </p:cTn>
                              </p:par>
                            </p:childTnLst>
                          </p:cTn>
                        </p:par>
                        <p:par>
                          <p:cTn id="45" fill="hold">
                            <p:stCondLst>
                              <p:cond delay="3000"/>
                            </p:stCondLst>
                            <p:childTnLst>
                              <p:par>
                                <p:cTn id="46" presetID="11" presetClass="entr" presetSubtype="0" fill="hold" grpId="0" nodeType="afterEffect">
                                  <p:stCondLst>
                                    <p:cond delay="0"/>
                                  </p:stCondLst>
                                  <p:childTnLst>
                                    <p:set>
                                      <p:cBhvr>
                                        <p:cTn id="47"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ing.wav"/>
                                        </p:tgtEl>
                                      </p:cMediaNode>
                                    </p:audio>
                                  </p:subTnLst>
                                </p:cTn>
                              </p:par>
                            </p:childTnLst>
                          </p:cTn>
                        </p:par>
                        <p:par>
                          <p:cTn id="48" fill="hold">
                            <p:stCondLst>
                              <p:cond delay="4000"/>
                            </p:stCondLst>
                            <p:childTnLst>
                              <p:par>
                                <p:cTn id="49" presetID="11" presetClass="entr" presetSubtype="0" fill="hold" grpId="0" nodeType="afterEffect">
                                  <p:stCondLst>
                                    <p:cond delay="0"/>
                                  </p:stCondLst>
                                  <p:childTnLst>
                                    <p:set>
                                      <p:cBhvr>
                                        <p:cTn id="50"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ing.wav"/>
                                        </p:tgtEl>
                                      </p:cMediaNode>
                                    </p:audio>
                                  </p:subTnLst>
                                </p:cTn>
                              </p:par>
                            </p:childTnLst>
                          </p:cTn>
                        </p:par>
                        <p:par>
                          <p:cTn id="51" fill="hold">
                            <p:stCondLst>
                              <p:cond delay="5000"/>
                            </p:stCondLst>
                            <p:childTnLst>
                              <p:par>
                                <p:cTn id="52" presetID="11" presetClass="entr" presetSubtype="0" fill="hold" grpId="0" nodeType="afterEffect">
                                  <p:stCondLst>
                                    <p:cond delay="0"/>
                                  </p:stCondLst>
                                  <p:childTnLst>
                                    <p:set>
                                      <p:cBhvr>
                                        <p:cTn id="53"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ing.wav"/>
                                        </p:tgtEl>
                                      </p:cMediaNode>
                                    </p:audio>
                                  </p:subTnLst>
                                </p:cTn>
                              </p:par>
                            </p:childTnLst>
                          </p:cTn>
                        </p:par>
                        <p:par>
                          <p:cTn id="54" fill="hold">
                            <p:stCondLst>
                              <p:cond delay="6000"/>
                            </p:stCondLst>
                            <p:childTnLst>
                              <p:par>
                                <p:cTn id="55" presetID="4" presetClass="entr" presetSubtype="16"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ox(in)">
                                      <p:cBhvr>
                                        <p:cTn id="57" dur="500"/>
                                        <p:tgtEl>
                                          <p:spTgt spid="5"/>
                                        </p:tgtEl>
                                      </p:cBhvr>
                                    </p:animEffect>
                                  </p:childTnLst>
                                  <p:subTnLst>
                                    <p:audio>
                                      <p:cMediaNode>
                                        <p:cTn display="0" masterRel="sameClick">
                                          <p:stCondLst>
                                            <p:cond evt="begin" delay="0">
                                              <p:tn val="55"/>
                                            </p:cond>
                                          </p:stCondLst>
                                          <p:endCondLst>
                                            <p:cond evt="onStopAudio" delay="0">
                                              <p:tgtEl>
                                                <p:sldTgt/>
                                              </p:tgtEl>
                                            </p:cond>
                                          </p:endCondLst>
                                        </p:cTn>
                                        <p:tgtEl>
                                          <p:sndTgt r:embed="rId5" name="ringin.wav"/>
                                        </p:tgtEl>
                                      </p:cMediaNode>
                                    </p:audio>
                                  </p:sub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iterate type="lt">
                                    <p:tmPct val="5000"/>
                                  </p:iterate>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 calcmode="lin" valueType="num">
                                      <p:cBhvr>
                                        <p:cTn id="64" dur="1000" fill="hold"/>
                                        <p:tgtEl>
                                          <p:spTgt spid="24"/>
                                        </p:tgtEl>
                                        <p:attrNameLst>
                                          <p:attrName>style.rotation</p:attrName>
                                        </p:attrNameLst>
                                      </p:cBhvr>
                                      <p:tavLst>
                                        <p:tav tm="0">
                                          <p:val>
                                            <p:fltVal val="90"/>
                                          </p:val>
                                        </p:tav>
                                        <p:tav tm="100000">
                                          <p:val>
                                            <p:fltVal val="0"/>
                                          </p:val>
                                        </p:tav>
                                      </p:tavLst>
                                    </p:anim>
                                    <p:animEffect transition="in" filter="fade">
                                      <p:cBhvr>
                                        <p:cTn id="65" dur="10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2"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ppt_x</p:attrName>
                                        </p:attrNameLst>
                                      </p:cBhvr>
                                      <p:tavLst>
                                        <p:tav tm="0">
                                          <p:val>
                                            <p:strVal val="#ppt_x+#ppt_w/2"/>
                                          </p:val>
                                        </p:tav>
                                        <p:tav tm="100000">
                                          <p:val>
                                            <p:strVal val="#ppt_x"/>
                                          </p:val>
                                        </p:tav>
                                      </p:tavLst>
                                    </p:anim>
                                    <p:anim calcmode="lin" valueType="num">
                                      <p:cBhvr>
                                        <p:cTn id="71" dur="500" fill="hold"/>
                                        <p:tgtEl>
                                          <p:spTgt spid="19"/>
                                        </p:tgtEl>
                                        <p:attrNameLst>
                                          <p:attrName>ppt_y</p:attrName>
                                        </p:attrNameLst>
                                      </p:cBhvr>
                                      <p:tavLst>
                                        <p:tav tm="0">
                                          <p:val>
                                            <p:strVal val="#ppt_y"/>
                                          </p:val>
                                        </p:tav>
                                        <p:tav tm="100000">
                                          <p:val>
                                            <p:strVal val="#ppt_y"/>
                                          </p:val>
                                        </p:tav>
                                      </p:tavLst>
                                    </p:anim>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6" name="dap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animBg="1"/>
      <p:bldP spid="25" grpId="0" animBg="1"/>
      <p:bldP spid="27" grpId="0" animBg="1"/>
      <p:bldP spid="28" grpId="0" animBg="1"/>
      <p:bldP spid="29" grpId="0" animBg="1"/>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0"/>
          <p:cNvSpPr>
            <a:spLocks noChangeArrowheads="1"/>
          </p:cNvSpPr>
          <p:nvPr/>
        </p:nvSpPr>
        <p:spPr bwMode="auto">
          <a:xfrm>
            <a:off x="4753428" y="5913438"/>
            <a:ext cx="2362200" cy="533400"/>
          </a:xfrm>
          <a:prstGeom prst="rect">
            <a:avLst/>
          </a:prstGeom>
          <a:solidFill>
            <a:srgbClr val="FFFF00"/>
          </a:solidFill>
          <a:ln w="63500">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FF3300"/>
                </a:solidFill>
                <a:latin typeface="Times New Roman" panose="02020603050405020304" pitchFamily="18" charset="0"/>
                <a:cs typeface="Times New Roman" panose="02020603050405020304" pitchFamily="18" charset="0"/>
              </a:rPr>
              <a:t>Hết giờ</a:t>
            </a:r>
          </a:p>
        </p:txBody>
      </p:sp>
      <p:grpSp>
        <p:nvGrpSpPr>
          <p:cNvPr id="33" name="Group 13"/>
          <p:cNvGrpSpPr>
            <a:grpSpLocks/>
          </p:cNvGrpSpPr>
          <p:nvPr/>
        </p:nvGrpSpPr>
        <p:grpSpPr bwMode="auto">
          <a:xfrm>
            <a:off x="2086428" y="730250"/>
            <a:ext cx="7772400" cy="1055688"/>
            <a:chOff x="154" y="1109"/>
            <a:chExt cx="4748" cy="508"/>
          </a:xfrm>
          <a:solidFill>
            <a:schemeClr val="accent4">
              <a:lumMod val="20000"/>
              <a:lumOff val="80000"/>
            </a:schemeClr>
          </a:solidFill>
        </p:grpSpPr>
        <p:sp>
          <p:nvSpPr>
            <p:cNvPr id="34" name="Rectangle 14" descr="Parchment"/>
            <p:cNvSpPr>
              <a:spLocks noChangeArrowheads="1"/>
            </p:cNvSpPr>
            <p:nvPr/>
          </p:nvSpPr>
          <p:spPr bwMode="auto">
            <a:xfrm>
              <a:off x="4569" y="1258"/>
              <a:ext cx="112" cy="181"/>
            </a:xfrm>
            <a:prstGeom prst="rect">
              <a:avLst/>
            </a:prstGeom>
            <a:grpFill/>
            <a:ln w="9525" algn="ctr">
              <a:solidFill>
                <a:srgbClr val="008000"/>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b="1">
                <a:latin typeface=".VnTime" panose="020B7200000000000000" pitchFamily="34" charset="0"/>
              </a:endParaRPr>
            </a:p>
          </p:txBody>
        </p:sp>
        <p:sp>
          <p:nvSpPr>
            <p:cNvPr id="35" name="AutoShape 15" descr="Parchment"/>
            <p:cNvSpPr>
              <a:spLocks noChangeArrowheads="1"/>
            </p:cNvSpPr>
            <p:nvPr/>
          </p:nvSpPr>
          <p:spPr bwMode="auto">
            <a:xfrm>
              <a:off x="154" y="1109"/>
              <a:ext cx="4748" cy="508"/>
            </a:xfrm>
            <a:prstGeom prst="roundRect">
              <a:avLst>
                <a:gd name="adj" fmla="val 16667"/>
              </a:avLst>
            </a:prstGeom>
            <a:grpFill/>
            <a:ln w="9525" algn="ctr">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 Khi muốn hỏi giờ một người lớn tuổi, em có thể chọn những cách nói nào?</a:t>
              </a:r>
            </a:p>
          </p:txBody>
        </p:sp>
      </p:grpSp>
      <p:grpSp>
        <p:nvGrpSpPr>
          <p:cNvPr id="36" name="Group 16"/>
          <p:cNvGrpSpPr>
            <a:grpSpLocks/>
          </p:cNvGrpSpPr>
          <p:nvPr/>
        </p:nvGrpSpPr>
        <p:grpSpPr bwMode="auto">
          <a:xfrm>
            <a:off x="2162628" y="1844675"/>
            <a:ext cx="7924800" cy="579438"/>
            <a:chOff x="150" y="1933"/>
            <a:chExt cx="4740" cy="365"/>
          </a:xfrm>
          <a:solidFill>
            <a:schemeClr val="accent4">
              <a:lumMod val="20000"/>
              <a:lumOff val="80000"/>
            </a:schemeClr>
          </a:solidFill>
        </p:grpSpPr>
        <p:sp>
          <p:nvSpPr>
            <p:cNvPr id="37" name="Rectangle 17" descr="Water droplets"/>
            <p:cNvSpPr>
              <a:spLocks noChangeArrowheads="1"/>
            </p:cNvSpPr>
            <p:nvPr/>
          </p:nvSpPr>
          <p:spPr bwMode="auto">
            <a:xfrm>
              <a:off x="4513" y="1993"/>
              <a:ext cx="110" cy="233"/>
            </a:xfrm>
            <a:prstGeom prst="rect">
              <a:avLst/>
            </a:prstGeom>
            <a:grpFill/>
            <a:ln w="9525" algn="ctr">
              <a:solidFill>
                <a:srgbClr val="008000"/>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b="1">
                <a:latin typeface=".VnTime" panose="020B7200000000000000" pitchFamily="34" charset="0"/>
              </a:endParaRPr>
            </a:p>
          </p:txBody>
        </p:sp>
        <p:sp>
          <p:nvSpPr>
            <p:cNvPr id="38" name="AutoShape 18" descr="Water droplets"/>
            <p:cNvSpPr>
              <a:spLocks noChangeArrowheads="1"/>
            </p:cNvSpPr>
            <p:nvPr/>
          </p:nvSpPr>
          <p:spPr bwMode="auto">
            <a:xfrm>
              <a:off x="150" y="1933"/>
              <a:ext cx="4740" cy="365"/>
            </a:xfrm>
            <a:prstGeom prst="roundRect">
              <a:avLst>
                <a:gd name="adj" fmla="val 16667"/>
              </a:avLst>
            </a:prstGeom>
            <a:grpFill/>
            <a:ln w="9525" algn="ctr">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800" b="1">
                  <a:latin typeface="Times New Roman" panose="02020603050405020304" pitchFamily="18" charset="0"/>
                  <a:cs typeface="Times New Roman" panose="02020603050405020304" pitchFamily="18" charset="0"/>
                </a:rPr>
                <a:t>A. </a:t>
              </a:r>
              <a:r>
                <a:rPr lang="en-US" altLang="en-US" sz="2800" b="1">
                  <a:latin typeface="Times New Roman" panose="02020603050405020304" pitchFamily="18" charset="0"/>
                  <a:cs typeface="Times New Roman" panose="02020603050405020304" pitchFamily="18" charset="0"/>
                </a:rPr>
                <a:t>Mấy giờ rồi ? </a:t>
              </a:r>
              <a:endParaRPr lang="en-US" altLang="en-US" sz="2800">
                <a:latin typeface="Times New Roman" panose="02020603050405020304" pitchFamily="18" charset="0"/>
                <a:cs typeface="Times New Roman" panose="02020603050405020304" pitchFamily="18" charset="0"/>
              </a:endParaRPr>
            </a:p>
          </p:txBody>
        </p:sp>
      </p:grpSp>
      <p:grpSp>
        <p:nvGrpSpPr>
          <p:cNvPr id="39" name="Group 19"/>
          <p:cNvGrpSpPr>
            <a:grpSpLocks/>
          </p:cNvGrpSpPr>
          <p:nvPr/>
        </p:nvGrpSpPr>
        <p:grpSpPr bwMode="auto">
          <a:xfrm>
            <a:off x="2154690" y="2627312"/>
            <a:ext cx="7627938" cy="579438"/>
            <a:chOff x="150" y="1933"/>
            <a:chExt cx="4739" cy="365"/>
          </a:xfrm>
          <a:solidFill>
            <a:schemeClr val="accent4">
              <a:lumMod val="20000"/>
              <a:lumOff val="80000"/>
            </a:schemeClr>
          </a:solidFill>
        </p:grpSpPr>
        <p:sp>
          <p:nvSpPr>
            <p:cNvPr id="40" name="Rectangle 20" descr="Water droplets"/>
            <p:cNvSpPr>
              <a:spLocks noChangeArrowheads="1"/>
            </p:cNvSpPr>
            <p:nvPr/>
          </p:nvSpPr>
          <p:spPr bwMode="auto">
            <a:xfrm>
              <a:off x="4513" y="1991"/>
              <a:ext cx="126" cy="237"/>
            </a:xfrm>
            <a:prstGeom prst="rect">
              <a:avLst/>
            </a:prstGeom>
            <a:grpFill/>
            <a:ln w="9525" algn="ctr">
              <a:solidFill>
                <a:srgbClr val="008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b="1">
                <a:latin typeface=".VnTime" panose="020B7200000000000000" pitchFamily="34" charset="0"/>
              </a:endParaRPr>
            </a:p>
          </p:txBody>
        </p:sp>
        <p:sp>
          <p:nvSpPr>
            <p:cNvPr id="41" name="AutoShape 21" descr="Water droplets"/>
            <p:cNvSpPr>
              <a:spLocks noChangeArrowheads="1"/>
            </p:cNvSpPr>
            <p:nvPr/>
          </p:nvSpPr>
          <p:spPr bwMode="auto">
            <a:xfrm>
              <a:off x="150" y="1933"/>
              <a:ext cx="4739" cy="365"/>
            </a:xfrm>
            <a:prstGeom prst="roundRect">
              <a:avLst>
                <a:gd name="adj" fmla="val 16667"/>
              </a:avLst>
            </a:prstGeom>
            <a:grpFill/>
            <a:ln w="9525" algn="ctr">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800" b="1">
                  <a:latin typeface="Times New Roman" panose="02020603050405020304" pitchFamily="18" charset="0"/>
                  <a:cs typeface="Times New Roman" panose="02020603050405020304" pitchFamily="18" charset="0"/>
                </a:rPr>
                <a:t>B. </a:t>
              </a:r>
              <a:r>
                <a:rPr lang="en-US" altLang="en-US" sz="2800" b="1">
                  <a:latin typeface="Times New Roman" panose="02020603050405020304" pitchFamily="18" charset="0"/>
                  <a:cs typeface="Times New Roman" panose="02020603050405020304" pitchFamily="18" charset="0"/>
                </a:rPr>
                <a:t>Bác ơi, mấy giờ rồi ạ ? </a:t>
              </a:r>
              <a:endParaRPr lang="en-US" altLang="en-US" sz="2800">
                <a:latin typeface="Times New Roman" panose="02020603050405020304" pitchFamily="18" charset="0"/>
                <a:cs typeface="Times New Roman" panose="02020603050405020304" pitchFamily="18" charset="0"/>
              </a:endParaRPr>
            </a:p>
          </p:txBody>
        </p:sp>
      </p:grpSp>
      <p:grpSp>
        <p:nvGrpSpPr>
          <p:cNvPr id="42" name="Group 22"/>
          <p:cNvGrpSpPr>
            <a:grpSpLocks/>
          </p:cNvGrpSpPr>
          <p:nvPr/>
        </p:nvGrpSpPr>
        <p:grpSpPr bwMode="auto">
          <a:xfrm>
            <a:off x="2154374" y="3494088"/>
            <a:ext cx="7761604" cy="579437"/>
            <a:chOff x="194" y="1933"/>
            <a:chExt cx="4697" cy="365"/>
          </a:xfrm>
          <a:solidFill>
            <a:schemeClr val="accent4">
              <a:lumMod val="20000"/>
              <a:lumOff val="80000"/>
            </a:schemeClr>
          </a:solidFill>
        </p:grpSpPr>
        <p:sp>
          <p:nvSpPr>
            <p:cNvPr id="43" name="Rectangle 23" descr="Water droplets"/>
            <p:cNvSpPr>
              <a:spLocks noChangeArrowheads="1"/>
            </p:cNvSpPr>
            <p:nvPr/>
          </p:nvSpPr>
          <p:spPr bwMode="auto">
            <a:xfrm>
              <a:off x="4513" y="1993"/>
              <a:ext cx="112" cy="233"/>
            </a:xfrm>
            <a:prstGeom prst="rect">
              <a:avLst/>
            </a:prstGeom>
            <a:grpFill/>
            <a:ln w="9525" algn="ctr">
              <a:solidFill>
                <a:srgbClr val="008000"/>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b="1">
                <a:latin typeface=".VnTime" panose="020B7200000000000000" pitchFamily="34" charset="0"/>
              </a:endParaRPr>
            </a:p>
          </p:txBody>
        </p:sp>
        <p:sp>
          <p:nvSpPr>
            <p:cNvPr id="44" name="AutoShape 24" descr="Water droplets"/>
            <p:cNvSpPr>
              <a:spLocks noChangeArrowheads="1"/>
            </p:cNvSpPr>
            <p:nvPr/>
          </p:nvSpPr>
          <p:spPr bwMode="auto">
            <a:xfrm>
              <a:off x="194" y="1933"/>
              <a:ext cx="4697" cy="365"/>
            </a:xfrm>
            <a:prstGeom prst="roundRect">
              <a:avLst>
                <a:gd name="adj" fmla="val 16667"/>
              </a:avLst>
            </a:prstGeom>
            <a:grpFill/>
            <a:ln w="9525" algn="ctr">
              <a:solidFill>
                <a:schemeClr val="tx1"/>
              </a:solidFill>
              <a:round/>
              <a:headEnd/>
              <a:tailEnd/>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800" b="1">
                  <a:latin typeface="Times New Roman" panose="02020603050405020304" pitchFamily="18" charset="0"/>
                  <a:cs typeface="Times New Roman" panose="02020603050405020304" pitchFamily="18" charset="0"/>
                </a:rPr>
                <a:t>C.</a:t>
              </a:r>
              <a:r>
                <a:rPr lang="en-US" altLang="en-US" sz="2800" b="1">
                  <a:latin typeface="Times New Roman" panose="02020603050405020304" pitchFamily="18" charset="0"/>
                  <a:cs typeface="Times New Roman" panose="02020603050405020304" pitchFamily="18" charset="0"/>
                </a:rPr>
                <a:t> Bác ơi, bác làm ơn cho cháu biết mấy giờ rồi!</a:t>
              </a:r>
              <a:endParaRPr lang="en-US" altLang="en-US" sz="2800">
                <a:latin typeface="Times New Roman" panose="02020603050405020304" pitchFamily="18" charset="0"/>
                <a:cs typeface="Times New Roman" panose="02020603050405020304" pitchFamily="18" charset="0"/>
              </a:endParaRPr>
            </a:p>
          </p:txBody>
        </p:sp>
      </p:grpSp>
      <p:grpSp>
        <p:nvGrpSpPr>
          <p:cNvPr id="45" name="Group 28"/>
          <p:cNvGrpSpPr>
            <a:grpSpLocks/>
          </p:cNvGrpSpPr>
          <p:nvPr/>
        </p:nvGrpSpPr>
        <p:grpSpPr bwMode="auto">
          <a:xfrm>
            <a:off x="2335666" y="5148263"/>
            <a:ext cx="7523162" cy="579437"/>
            <a:chOff x="150" y="1933"/>
            <a:chExt cx="4739" cy="365"/>
          </a:xfrm>
        </p:grpSpPr>
        <p:sp>
          <p:nvSpPr>
            <p:cNvPr id="46" name="Rectangle 29"/>
            <p:cNvSpPr>
              <a:spLocks noChangeArrowheads="1"/>
            </p:cNvSpPr>
            <p:nvPr/>
          </p:nvSpPr>
          <p:spPr bwMode="auto">
            <a:xfrm>
              <a:off x="4513" y="1991"/>
              <a:ext cx="122" cy="237"/>
            </a:xfrm>
            <a:prstGeom prst="rect">
              <a:avLst/>
            </a:prstGeom>
            <a:solidFill>
              <a:srgbClr val="FFFF00"/>
            </a:solidFill>
            <a:ln w="9525" algn="ctr">
              <a:solidFill>
                <a:srgbClr val="008000"/>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b="1">
                <a:latin typeface=".VnTime" panose="020B7200000000000000" pitchFamily="34" charset="0"/>
              </a:endParaRPr>
            </a:p>
          </p:txBody>
        </p:sp>
        <p:sp>
          <p:nvSpPr>
            <p:cNvPr id="47" name="AutoShape 30"/>
            <p:cNvSpPr>
              <a:spLocks noChangeArrowheads="1"/>
            </p:cNvSpPr>
            <p:nvPr/>
          </p:nvSpPr>
          <p:spPr bwMode="auto">
            <a:xfrm>
              <a:off x="150" y="1933"/>
              <a:ext cx="4739" cy="365"/>
            </a:xfrm>
            <a:prstGeom prst="roundRect">
              <a:avLst>
                <a:gd name="adj" fmla="val 16667"/>
              </a:avLst>
            </a:prstGeom>
            <a:solidFill>
              <a:srgbClr val="FFFF00"/>
            </a:solidFill>
            <a:ln w="9525" algn="ctr">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Đáp án: B, C, D</a:t>
              </a:r>
            </a:p>
          </p:txBody>
        </p:sp>
      </p:grpSp>
      <p:sp>
        <p:nvSpPr>
          <p:cNvPr id="48" name="Rectangle 31" descr="Bouquet"/>
          <p:cNvSpPr>
            <a:spLocks noChangeArrowheads="1"/>
          </p:cNvSpPr>
          <p:nvPr/>
        </p:nvSpPr>
        <p:spPr bwMode="auto">
          <a:xfrm>
            <a:off x="9782628" y="663575"/>
            <a:ext cx="576263" cy="6092825"/>
          </a:xfrm>
          <a:prstGeom prst="rect">
            <a:avLst/>
          </a:prstGeom>
          <a:blipFill dpi="0" rotWithShape="1">
            <a:blip r:embed="rId7"/>
            <a:srcRect/>
            <a:tile tx="0" ty="0" sx="100000" sy="100000" flip="none" algn="tl"/>
          </a:blipFill>
          <a:ln w="9525" algn="ctr">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b="1">
              <a:latin typeface=".VnTime" panose="020B7200000000000000" pitchFamily="34" charset="0"/>
            </a:endParaRPr>
          </a:p>
        </p:txBody>
      </p:sp>
      <p:sp>
        <p:nvSpPr>
          <p:cNvPr id="49" name="Oval 32"/>
          <p:cNvSpPr>
            <a:spLocks noChangeArrowheads="1"/>
          </p:cNvSpPr>
          <p:nvPr/>
        </p:nvSpPr>
        <p:spPr bwMode="auto">
          <a:xfrm>
            <a:off x="9651062" y="203200"/>
            <a:ext cx="857281" cy="84772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b="1">
              <a:latin typeface=".VnTime" panose="020B7200000000000000" pitchFamily="34" charset="0"/>
            </a:endParaRPr>
          </a:p>
        </p:txBody>
      </p:sp>
      <p:sp>
        <p:nvSpPr>
          <p:cNvPr id="50" name="Rectangle 33"/>
          <p:cNvSpPr>
            <a:spLocks noChangeArrowheads="1"/>
          </p:cNvSpPr>
          <p:nvPr/>
        </p:nvSpPr>
        <p:spPr bwMode="auto">
          <a:xfrm>
            <a:off x="2543628" y="6070600"/>
            <a:ext cx="1655763" cy="376238"/>
          </a:xfrm>
          <a:prstGeom prst="rect">
            <a:avLst/>
          </a:prstGeom>
          <a:solidFill>
            <a:srgbClr val="0000FF"/>
          </a:solidFill>
          <a:ln w="9525" algn="ctr">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solidFill>
                  <a:schemeClr val="bg1"/>
                </a:solidFill>
                <a:latin typeface="Times New Roman" panose="02020603050405020304" pitchFamily="18" charset="0"/>
                <a:cs typeface="Times New Roman" panose="02020603050405020304" pitchFamily="18" charset="0"/>
              </a:rPr>
              <a:t>Đáp án</a:t>
            </a:r>
          </a:p>
        </p:txBody>
      </p:sp>
      <p:sp>
        <p:nvSpPr>
          <p:cNvPr id="51" name="WordArt 34"/>
          <p:cNvSpPr>
            <a:spLocks noChangeArrowheads="1" noChangeShapeType="1" noTextEdit="1"/>
          </p:cNvSpPr>
          <p:nvPr/>
        </p:nvSpPr>
        <p:spPr bwMode="auto">
          <a:xfrm>
            <a:off x="4982028" y="203200"/>
            <a:ext cx="1439863" cy="431800"/>
          </a:xfrm>
          <a:prstGeom prst="rect">
            <a:avLst/>
          </a:prstGeom>
        </p:spPr>
        <p:txBody>
          <a:bodyPr wrap="none" fromWordArt="1">
            <a:prstTxWarp prst="textPlain">
              <a:avLst>
                <a:gd name="adj" fmla="val 50000"/>
              </a:avLst>
            </a:prstTxWarp>
          </a:bodyPr>
          <a:lstStyle/>
          <a:p>
            <a:pPr algn="ctr"/>
            <a:r>
              <a:rPr lang="en-US" sz="3600" b="1" kern="10">
                <a:ln w="28575">
                  <a:solidFill>
                    <a:srgbClr val="0000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2</a:t>
            </a:r>
          </a:p>
        </p:txBody>
      </p:sp>
      <p:sp>
        <p:nvSpPr>
          <p:cNvPr id="52" name="Oval 8"/>
          <p:cNvSpPr>
            <a:spLocks noChangeArrowheads="1"/>
          </p:cNvSpPr>
          <p:nvPr/>
        </p:nvSpPr>
        <p:spPr bwMode="auto">
          <a:xfrm>
            <a:off x="5363028" y="5875338"/>
            <a:ext cx="1143000" cy="609600"/>
          </a:xfrm>
          <a:prstGeom prst="ellipse">
            <a:avLst/>
          </a:prstGeom>
          <a:solidFill>
            <a:srgbClr val="800000"/>
          </a:solidFill>
          <a:ln w="63500">
            <a:solidFill>
              <a:srgbClr val="FF0000"/>
            </a:solidFill>
            <a:round/>
            <a:headEnd/>
            <a:tailEnd/>
          </a:ln>
          <a:effec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0</a:t>
            </a:r>
          </a:p>
        </p:txBody>
      </p:sp>
      <p:sp>
        <p:nvSpPr>
          <p:cNvPr id="53" name="Oval 8"/>
          <p:cNvSpPr>
            <a:spLocks noChangeArrowheads="1"/>
          </p:cNvSpPr>
          <p:nvPr/>
        </p:nvSpPr>
        <p:spPr bwMode="auto">
          <a:xfrm>
            <a:off x="5405891" y="5830888"/>
            <a:ext cx="1143000" cy="609600"/>
          </a:xfrm>
          <a:prstGeom prst="ellipse">
            <a:avLst/>
          </a:prstGeom>
          <a:solidFill>
            <a:srgbClr val="800000"/>
          </a:solidFill>
          <a:ln w="63500">
            <a:solidFill>
              <a:srgbClr val="FF0000"/>
            </a:solidFill>
            <a:round/>
            <a:headEnd/>
            <a:tailEnd/>
          </a:ln>
          <a:effec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1</a:t>
            </a:r>
          </a:p>
        </p:txBody>
      </p:sp>
      <p:sp>
        <p:nvSpPr>
          <p:cNvPr id="54" name="Oval 8"/>
          <p:cNvSpPr>
            <a:spLocks noChangeArrowheads="1"/>
          </p:cNvSpPr>
          <p:nvPr/>
        </p:nvSpPr>
        <p:spPr bwMode="auto">
          <a:xfrm>
            <a:off x="5428116" y="5830888"/>
            <a:ext cx="1143000" cy="609600"/>
          </a:xfrm>
          <a:prstGeom prst="ellipse">
            <a:avLst/>
          </a:prstGeom>
          <a:solidFill>
            <a:srgbClr val="800000"/>
          </a:solidFill>
          <a:ln w="63500">
            <a:solidFill>
              <a:srgbClr val="FF0000"/>
            </a:solidFill>
            <a:round/>
            <a:headEnd/>
            <a:tailEnd/>
          </a:ln>
          <a:effec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mn-cs"/>
              </a:rPr>
              <a:t>2</a:t>
            </a:r>
          </a:p>
        </p:txBody>
      </p:sp>
      <p:sp>
        <p:nvSpPr>
          <p:cNvPr id="55" name="Oval 54"/>
          <p:cNvSpPr>
            <a:spLocks noChangeArrowheads="1"/>
          </p:cNvSpPr>
          <p:nvPr/>
        </p:nvSpPr>
        <p:spPr bwMode="auto">
          <a:xfrm>
            <a:off x="5405891" y="5837238"/>
            <a:ext cx="1143000" cy="609600"/>
          </a:xfrm>
          <a:prstGeom prst="ellipse">
            <a:avLst/>
          </a:prstGeom>
          <a:solidFill>
            <a:srgbClr val="800000"/>
          </a:solidFill>
          <a:ln w="63500">
            <a:solidFill>
              <a:srgbClr val="FF0000"/>
            </a:solidFill>
            <a:round/>
            <a:headEnd/>
            <a:tailEnd/>
          </a:ln>
          <a:effec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3</a:t>
            </a:r>
          </a:p>
        </p:txBody>
      </p:sp>
      <p:sp>
        <p:nvSpPr>
          <p:cNvPr id="56" name="Oval 8"/>
          <p:cNvSpPr>
            <a:spLocks noChangeArrowheads="1"/>
          </p:cNvSpPr>
          <p:nvPr/>
        </p:nvSpPr>
        <p:spPr bwMode="auto">
          <a:xfrm>
            <a:off x="5428116" y="5875338"/>
            <a:ext cx="1143000" cy="609600"/>
          </a:xfrm>
          <a:prstGeom prst="ellipse">
            <a:avLst/>
          </a:prstGeom>
          <a:solidFill>
            <a:srgbClr val="800000"/>
          </a:solidFill>
          <a:ln w="63500">
            <a:solidFill>
              <a:srgbClr val="FF0000"/>
            </a:solidFill>
            <a:round/>
            <a:headEnd/>
            <a:tailEnd/>
          </a:ln>
          <a:effec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4</a:t>
            </a:r>
          </a:p>
        </p:txBody>
      </p:sp>
      <p:sp>
        <p:nvSpPr>
          <p:cNvPr id="57" name="Oval 8"/>
          <p:cNvSpPr>
            <a:spLocks noChangeArrowheads="1"/>
          </p:cNvSpPr>
          <p:nvPr/>
        </p:nvSpPr>
        <p:spPr bwMode="auto">
          <a:xfrm>
            <a:off x="5428116" y="5845175"/>
            <a:ext cx="1143000" cy="609600"/>
          </a:xfrm>
          <a:prstGeom prst="ellipse">
            <a:avLst/>
          </a:prstGeom>
          <a:solidFill>
            <a:srgbClr val="800000"/>
          </a:solidFill>
          <a:ln w="63500">
            <a:solidFill>
              <a:srgbClr val="FF0000"/>
            </a:solidFill>
            <a:round/>
            <a:headEnd/>
            <a:tailEnd/>
          </a:ln>
          <a:effec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5</a:t>
            </a:r>
          </a:p>
        </p:txBody>
      </p:sp>
      <p:grpSp>
        <p:nvGrpSpPr>
          <p:cNvPr id="58" name="Group 22"/>
          <p:cNvGrpSpPr>
            <a:grpSpLocks/>
          </p:cNvGrpSpPr>
          <p:nvPr/>
        </p:nvGrpSpPr>
        <p:grpSpPr bwMode="auto">
          <a:xfrm>
            <a:off x="2162420" y="4433888"/>
            <a:ext cx="7620208" cy="579437"/>
            <a:chOff x="188" y="1841"/>
            <a:chExt cx="4713" cy="550"/>
          </a:xfrm>
          <a:solidFill>
            <a:schemeClr val="accent4">
              <a:lumMod val="20000"/>
              <a:lumOff val="80000"/>
            </a:schemeClr>
          </a:solidFill>
        </p:grpSpPr>
        <p:sp>
          <p:nvSpPr>
            <p:cNvPr id="59" name="Rectangle 23" descr="Water droplets"/>
            <p:cNvSpPr>
              <a:spLocks noChangeArrowheads="1"/>
            </p:cNvSpPr>
            <p:nvPr/>
          </p:nvSpPr>
          <p:spPr bwMode="auto">
            <a:xfrm>
              <a:off x="4513" y="1932"/>
              <a:ext cx="117" cy="356"/>
            </a:xfrm>
            <a:prstGeom prst="rect">
              <a:avLst/>
            </a:prstGeom>
            <a:grpFill/>
            <a:ln w="9525" algn="ctr">
              <a:solidFill>
                <a:srgbClr val="008000"/>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b="1">
                <a:latin typeface=".VnTime" panose="020B7200000000000000" pitchFamily="34" charset="0"/>
              </a:endParaRPr>
            </a:p>
          </p:txBody>
        </p:sp>
        <p:sp>
          <p:nvSpPr>
            <p:cNvPr id="60" name="AutoShape 24" descr="Water droplets"/>
            <p:cNvSpPr>
              <a:spLocks noChangeArrowheads="1"/>
            </p:cNvSpPr>
            <p:nvPr/>
          </p:nvSpPr>
          <p:spPr bwMode="auto">
            <a:xfrm>
              <a:off x="188" y="1841"/>
              <a:ext cx="4713" cy="550"/>
            </a:xfrm>
            <a:prstGeom prst="roundRect">
              <a:avLst>
                <a:gd name="adj" fmla="val 16667"/>
              </a:avLst>
            </a:prstGeom>
            <a:grpFill/>
            <a:ln w="9525" algn="ctr">
              <a:solidFill>
                <a:schemeClr val="tx1"/>
              </a:solidFill>
              <a:round/>
              <a:headEnd/>
              <a:tailEnd/>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D</a:t>
              </a:r>
              <a:r>
                <a:rPr lang="vi-VN" altLang="en-US" sz="2800" b="1">
                  <a:latin typeface="Times New Roman" panose="02020603050405020304" pitchFamily="18" charset="0"/>
                  <a:cs typeface="Times New Roman" panose="02020603050405020304" pitchFamily="18" charset="0"/>
                </a:rPr>
                <a:t>.</a:t>
              </a:r>
              <a:r>
                <a:rPr lang="en-US" altLang="en-US" sz="2800" b="1">
                  <a:latin typeface="Times New Roman" panose="02020603050405020304" pitchFamily="18" charset="0"/>
                  <a:cs typeface="Times New Roman" panose="02020603050405020304" pitchFamily="18" charset="0"/>
                </a:rPr>
                <a:t> Bác ơi, bác xem giùm cháu mấy giờ rồi ạ !</a:t>
              </a:r>
              <a:endParaRPr lang="en-US" altLang="en-US" sz="2800">
                <a:latin typeface="Times New Roman" panose="02020603050405020304" pitchFamily="18" charset="0"/>
                <a:cs typeface="Times New Roman" panose="02020603050405020304" pitchFamily="18" charset="0"/>
              </a:endParaRPr>
            </a:p>
          </p:txBody>
        </p:sp>
      </p:grpSp>
      <p:sp>
        <p:nvSpPr>
          <p:cNvPr id="61" name="Cloud Callout 60"/>
          <p:cNvSpPr/>
          <p:nvPr/>
        </p:nvSpPr>
        <p:spPr>
          <a:xfrm>
            <a:off x="1712684" y="1175657"/>
            <a:ext cx="9202057" cy="4673599"/>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marL="457200" indent="-457200" algn="ctr">
              <a:buFontTx/>
              <a:buChar char="-"/>
            </a:pPr>
            <a:r>
              <a:rPr lang="en-US" sz="2800" b="1">
                <a:solidFill>
                  <a:srgbClr val="004DE6"/>
                </a:solidFill>
                <a:latin typeface="Times New Roman" panose="02020603050405020304" pitchFamily="18" charset="0"/>
                <a:cs typeface="Times New Roman" panose="02020603050405020304" pitchFamily="18" charset="0"/>
              </a:rPr>
              <a:t>Khi nêu yêu cầu đề nghị, ta cần chú ý điều gì?</a:t>
            </a:r>
          </a:p>
          <a:p>
            <a:pPr algn="just"/>
            <a:r>
              <a:rPr lang="en-US" sz="2800" b="1">
                <a:solidFill>
                  <a:srgbClr val="FF0000"/>
                </a:solidFill>
                <a:latin typeface="Times New Roman" panose="02020603050405020304" pitchFamily="18" charset="0"/>
                <a:cs typeface="Times New Roman" panose="02020603050405020304" pitchFamily="18" charset="0"/>
              </a:rPr>
              <a:t>=&gt; Phải giữ phép lịch sự khi nêu yêu cầu đề nghị bằng cách có thái độ và lời nói lễ phép,  xưng hô phù hợp với lứa tuổi người mình giao tiếp, thêm các từ làm ơn, có thể…. </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600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2"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ppt_x</p:attrName>
                                        </p:attrNameLst>
                                      </p:cBhvr>
                                      <p:tavLst>
                                        <p:tav tm="0">
                                          <p:val>
                                            <p:strVal val="#ppt_x+#ppt_w/2"/>
                                          </p:val>
                                        </p:tav>
                                        <p:tav tm="100000">
                                          <p:val>
                                            <p:strVal val="#ppt_x"/>
                                          </p:val>
                                        </p:tav>
                                      </p:tavLst>
                                    </p:anim>
                                    <p:anim calcmode="lin" valueType="num">
                                      <p:cBhvr>
                                        <p:cTn id="13" dur="500" fill="hold"/>
                                        <p:tgtEl>
                                          <p:spTgt spid="33"/>
                                        </p:tgtEl>
                                        <p:attrNameLst>
                                          <p:attrName>ppt_y</p:attrName>
                                        </p:attrNameLst>
                                      </p:cBhvr>
                                      <p:tavLst>
                                        <p:tav tm="0">
                                          <p:val>
                                            <p:strVal val="#ppt_y"/>
                                          </p:val>
                                        </p:tav>
                                        <p:tav tm="100000">
                                          <p:val>
                                            <p:strVal val="#ppt_y"/>
                                          </p:val>
                                        </p:tav>
                                      </p:tavLst>
                                    </p:anim>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AUHOI.WAV"/>
                                        </p:tgtEl>
                                      </p:cMediaNode>
                                    </p:audio>
                                  </p:subTnLst>
                                </p:cTn>
                              </p:par>
                            </p:childTnLst>
                          </p:cTn>
                        </p:par>
                        <p:par>
                          <p:cTn id="16" fill="hold">
                            <p:stCondLst>
                              <p:cond delay="1000"/>
                            </p:stCondLst>
                            <p:childTnLst>
                              <p:par>
                                <p:cTn id="17" presetID="17" presetClass="entr" presetSubtype="2"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1000" fill="hold"/>
                                        <p:tgtEl>
                                          <p:spTgt spid="36"/>
                                        </p:tgtEl>
                                        <p:attrNameLst>
                                          <p:attrName>ppt_x</p:attrName>
                                        </p:attrNameLst>
                                      </p:cBhvr>
                                      <p:tavLst>
                                        <p:tav tm="0">
                                          <p:val>
                                            <p:strVal val="#ppt_x+#ppt_w/2"/>
                                          </p:val>
                                        </p:tav>
                                        <p:tav tm="100000">
                                          <p:val>
                                            <p:strVal val="#ppt_x"/>
                                          </p:val>
                                        </p:tav>
                                      </p:tavLst>
                                    </p:anim>
                                    <p:anim calcmode="lin" valueType="num">
                                      <p:cBhvr>
                                        <p:cTn id="20" dur="1000" fill="hold"/>
                                        <p:tgtEl>
                                          <p:spTgt spid="36"/>
                                        </p:tgtEl>
                                        <p:attrNameLst>
                                          <p:attrName>ppt_y</p:attrName>
                                        </p:attrNameLst>
                                      </p:cBhvr>
                                      <p:tavLst>
                                        <p:tav tm="0">
                                          <p:val>
                                            <p:strVal val="#ppt_y"/>
                                          </p:val>
                                        </p:tav>
                                        <p:tav tm="100000">
                                          <p:val>
                                            <p:strVal val="#ppt_y"/>
                                          </p:val>
                                        </p:tav>
                                      </p:tavLst>
                                    </p:anim>
                                    <p:anim calcmode="lin" valueType="num">
                                      <p:cBhvr>
                                        <p:cTn id="21" dur="1000" fill="hold"/>
                                        <p:tgtEl>
                                          <p:spTgt spid="36"/>
                                        </p:tgtEl>
                                        <p:attrNameLst>
                                          <p:attrName>ppt_w</p:attrName>
                                        </p:attrNameLst>
                                      </p:cBhvr>
                                      <p:tavLst>
                                        <p:tav tm="0">
                                          <p:val>
                                            <p:fltVal val="0"/>
                                          </p:val>
                                        </p:tav>
                                        <p:tav tm="100000">
                                          <p:val>
                                            <p:strVal val="#ppt_w"/>
                                          </p:val>
                                        </p:tav>
                                      </p:tavLst>
                                    </p:anim>
                                    <p:anim calcmode="lin" valueType="num">
                                      <p:cBhvr>
                                        <p:cTn id="22" dur="1000" fill="hold"/>
                                        <p:tgtEl>
                                          <p:spTgt spid="3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pan2.wav"/>
                                        </p:tgtEl>
                                      </p:cMediaNode>
                                    </p:audio>
                                  </p:subTnLst>
                                </p:cTn>
                              </p:par>
                              <p:par>
                                <p:cTn id="23" presetID="17" presetClass="entr" presetSubtype="2"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1000" fill="hold"/>
                                        <p:tgtEl>
                                          <p:spTgt spid="39"/>
                                        </p:tgtEl>
                                        <p:attrNameLst>
                                          <p:attrName>ppt_x</p:attrName>
                                        </p:attrNameLst>
                                      </p:cBhvr>
                                      <p:tavLst>
                                        <p:tav tm="0">
                                          <p:val>
                                            <p:strVal val="#ppt_x+#ppt_w/2"/>
                                          </p:val>
                                        </p:tav>
                                        <p:tav tm="100000">
                                          <p:val>
                                            <p:strVal val="#ppt_x"/>
                                          </p:val>
                                        </p:tav>
                                      </p:tavLst>
                                    </p:anim>
                                    <p:anim calcmode="lin" valueType="num">
                                      <p:cBhvr>
                                        <p:cTn id="26" dur="1000" fill="hold"/>
                                        <p:tgtEl>
                                          <p:spTgt spid="39"/>
                                        </p:tgtEl>
                                        <p:attrNameLst>
                                          <p:attrName>ppt_y</p:attrName>
                                        </p:attrNameLst>
                                      </p:cBhvr>
                                      <p:tavLst>
                                        <p:tav tm="0">
                                          <p:val>
                                            <p:strVal val="#ppt_y"/>
                                          </p:val>
                                        </p:tav>
                                        <p:tav tm="100000">
                                          <p:val>
                                            <p:strVal val="#ppt_y"/>
                                          </p:val>
                                        </p:tav>
                                      </p:tavLst>
                                    </p:anim>
                                    <p:anim calcmode="lin" valueType="num">
                                      <p:cBhvr>
                                        <p:cTn id="27" dur="1000" fill="hold"/>
                                        <p:tgtEl>
                                          <p:spTgt spid="39"/>
                                        </p:tgtEl>
                                        <p:attrNameLst>
                                          <p:attrName>ppt_w</p:attrName>
                                        </p:attrNameLst>
                                      </p:cBhvr>
                                      <p:tavLst>
                                        <p:tav tm="0">
                                          <p:val>
                                            <p:fltVal val="0"/>
                                          </p:val>
                                        </p:tav>
                                        <p:tav tm="100000">
                                          <p:val>
                                            <p:strVal val="#ppt_w"/>
                                          </p:val>
                                        </p:tav>
                                      </p:tavLst>
                                    </p:anim>
                                    <p:anim calcmode="lin" valueType="num">
                                      <p:cBhvr>
                                        <p:cTn id="28" dur="1000" fill="hold"/>
                                        <p:tgtEl>
                                          <p:spTgt spid="3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pan2.wav"/>
                                        </p:tgtEl>
                                      </p:cMediaNode>
                                    </p:audio>
                                  </p:subTnLst>
                                </p:cTn>
                              </p:par>
                              <p:par>
                                <p:cTn id="29" presetID="17" presetClass="entr" presetSubtype="2"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ppt_x</p:attrName>
                                        </p:attrNameLst>
                                      </p:cBhvr>
                                      <p:tavLst>
                                        <p:tav tm="0">
                                          <p:val>
                                            <p:strVal val="#ppt_x+#ppt_w/2"/>
                                          </p:val>
                                        </p:tav>
                                        <p:tav tm="100000">
                                          <p:val>
                                            <p:strVal val="#ppt_x"/>
                                          </p:val>
                                        </p:tav>
                                      </p:tavLst>
                                    </p:anim>
                                    <p:anim calcmode="lin" valueType="num">
                                      <p:cBhvr>
                                        <p:cTn id="32" dur="1000" fill="hold"/>
                                        <p:tgtEl>
                                          <p:spTgt spid="42"/>
                                        </p:tgtEl>
                                        <p:attrNameLst>
                                          <p:attrName>ppt_y</p:attrName>
                                        </p:attrNameLst>
                                      </p:cBhvr>
                                      <p:tavLst>
                                        <p:tav tm="0">
                                          <p:val>
                                            <p:strVal val="#ppt_y"/>
                                          </p:val>
                                        </p:tav>
                                        <p:tav tm="100000">
                                          <p:val>
                                            <p:strVal val="#ppt_y"/>
                                          </p:val>
                                        </p:tav>
                                      </p:tavLst>
                                    </p:anim>
                                    <p:anim calcmode="lin" valueType="num">
                                      <p:cBhvr>
                                        <p:cTn id="33" dur="1000" fill="hold"/>
                                        <p:tgtEl>
                                          <p:spTgt spid="42"/>
                                        </p:tgtEl>
                                        <p:attrNameLst>
                                          <p:attrName>ppt_w</p:attrName>
                                        </p:attrNameLst>
                                      </p:cBhvr>
                                      <p:tavLst>
                                        <p:tav tm="0">
                                          <p:val>
                                            <p:fltVal val="0"/>
                                          </p:val>
                                        </p:tav>
                                        <p:tav tm="100000">
                                          <p:val>
                                            <p:strVal val="#ppt_w"/>
                                          </p:val>
                                        </p:tav>
                                      </p:tavLst>
                                    </p:anim>
                                    <p:anim calcmode="lin" valueType="num">
                                      <p:cBhvr>
                                        <p:cTn id="34" dur="1000" fill="hold"/>
                                        <p:tgtEl>
                                          <p:spTgt spid="4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pan2.wav"/>
                                        </p:tgtEl>
                                      </p:cMediaNode>
                                    </p:audio>
                                  </p:subTnLst>
                                </p:cTn>
                              </p:par>
                              <p:par>
                                <p:cTn id="35" presetID="17" presetClass="entr" presetSubtype="2"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1000" fill="hold"/>
                                        <p:tgtEl>
                                          <p:spTgt spid="58"/>
                                        </p:tgtEl>
                                        <p:attrNameLst>
                                          <p:attrName>ppt_x</p:attrName>
                                        </p:attrNameLst>
                                      </p:cBhvr>
                                      <p:tavLst>
                                        <p:tav tm="0">
                                          <p:val>
                                            <p:strVal val="#ppt_x+#ppt_w/2"/>
                                          </p:val>
                                        </p:tav>
                                        <p:tav tm="100000">
                                          <p:val>
                                            <p:strVal val="#ppt_x"/>
                                          </p:val>
                                        </p:tav>
                                      </p:tavLst>
                                    </p:anim>
                                    <p:anim calcmode="lin" valueType="num">
                                      <p:cBhvr>
                                        <p:cTn id="38" dur="1000" fill="hold"/>
                                        <p:tgtEl>
                                          <p:spTgt spid="58"/>
                                        </p:tgtEl>
                                        <p:attrNameLst>
                                          <p:attrName>ppt_y</p:attrName>
                                        </p:attrNameLst>
                                      </p:cBhvr>
                                      <p:tavLst>
                                        <p:tav tm="0">
                                          <p:val>
                                            <p:strVal val="#ppt_y"/>
                                          </p:val>
                                        </p:tav>
                                        <p:tav tm="100000">
                                          <p:val>
                                            <p:strVal val="#ppt_y"/>
                                          </p:val>
                                        </p:tav>
                                      </p:tavLst>
                                    </p:anim>
                                    <p:anim calcmode="lin" valueType="num">
                                      <p:cBhvr>
                                        <p:cTn id="39" dur="1000" fill="hold"/>
                                        <p:tgtEl>
                                          <p:spTgt spid="58"/>
                                        </p:tgtEl>
                                        <p:attrNameLst>
                                          <p:attrName>ppt_w</p:attrName>
                                        </p:attrNameLst>
                                      </p:cBhvr>
                                      <p:tavLst>
                                        <p:tav tm="0">
                                          <p:val>
                                            <p:fltVal val="0"/>
                                          </p:val>
                                        </p:tav>
                                        <p:tav tm="100000">
                                          <p:val>
                                            <p:strVal val="#ppt_w"/>
                                          </p:val>
                                        </p:tav>
                                      </p:tavLst>
                                    </p:anim>
                                    <p:anim calcmode="lin" valueType="num">
                                      <p:cBhvr>
                                        <p:cTn id="40" dur="1000" fill="hold"/>
                                        <p:tgtEl>
                                          <p:spTgt spid="5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3" name="pan2.wav"/>
                                        </p:tgtEl>
                                      </p:cMediaNode>
                                    </p:audio>
                                  </p:subTnLst>
                                </p:cTn>
                              </p:par>
                            </p:childTnLst>
                          </p:cTn>
                        </p:par>
                      </p:childTnLst>
                    </p:cTn>
                  </p:par>
                  <p:par>
                    <p:cTn id="41" fill="hold">
                      <p:stCondLst>
                        <p:cond delay="indefinite"/>
                      </p:stCondLst>
                      <p:childTnLst>
                        <p:par>
                          <p:cTn id="42" fill="hold">
                            <p:stCondLst>
                              <p:cond delay="0"/>
                            </p:stCondLst>
                            <p:childTnLst>
                              <p:par>
                                <p:cTn id="43" presetID="11" presetClass="entr" presetSubtype="0" fill="hold" grpId="0" nodeType="clickEffect">
                                  <p:stCondLst>
                                    <p:cond delay="0"/>
                                  </p:stCondLst>
                                  <p:childTnLst>
                                    <p:set>
                                      <p:cBhvr>
                                        <p:cTn id="44"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ing.wav"/>
                                        </p:tgtEl>
                                      </p:cMediaNode>
                                    </p:audio>
                                  </p:subTnLst>
                                </p:cTn>
                              </p:par>
                            </p:childTnLst>
                          </p:cTn>
                        </p:par>
                        <p:par>
                          <p:cTn id="45" fill="hold">
                            <p:stCondLst>
                              <p:cond delay="1000"/>
                            </p:stCondLst>
                            <p:childTnLst>
                              <p:par>
                                <p:cTn id="46" presetID="11" presetClass="entr" presetSubtype="0" fill="hold" grpId="0" nodeType="afterEffect">
                                  <p:stCondLst>
                                    <p:cond delay="0"/>
                                  </p:stCondLst>
                                  <p:childTnLst>
                                    <p:set>
                                      <p:cBhvr>
                                        <p:cTn id="47"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ing.wav"/>
                                        </p:tgtEl>
                                      </p:cMediaNode>
                                    </p:audio>
                                  </p:subTnLst>
                                </p:cTn>
                              </p:par>
                            </p:childTnLst>
                          </p:cTn>
                        </p:par>
                        <p:par>
                          <p:cTn id="48" fill="hold">
                            <p:stCondLst>
                              <p:cond delay="2000"/>
                            </p:stCondLst>
                            <p:childTnLst>
                              <p:par>
                                <p:cTn id="49" presetID="11" presetClass="entr" presetSubtype="0" fill="hold" grpId="0" nodeType="afterEffect">
                                  <p:stCondLst>
                                    <p:cond delay="0"/>
                                  </p:stCondLst>
                                  <p:childTnLst>
                                    <p:set>
                                      <p:cBhvr>
                                        <p:cTn id="50"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ing.wav"/>
                                        </p:tgtEl>
                                      </p:cMediaNode>
                                    </p:audio>
                                  </p:subTnLst>
                                </p:cTn>
                              </p:par>
                            </p:childTnLst>
                          </p:cTn>
                        </p:par>
                        <p:par>
                          <p:cTn id="51" fill="hold">
                            <p:stCondLst>
                              <p:cond delay="3000"/>
                            </p:stCondLst>
                            <p:childTnLst>
                              <p:par>
                                <p:cTn id="52" presetID="11" presetClass="entr" presetSubtype="0" fill="hold" grpId="0" nodeType="afterEffect">
                                  <p:stCondLst>
                                    <p:cond delay="0"/>
                                  </p:stCondLst>
                                  <p:childTnLst>
                                    <p:set>
                                      <p:cBhvr>
                                        <p:cTn id="53"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ing.wav"/>
                                        </p:tgtEl>
                                      </p:cMediaNode>
                                    </p:audio>
                                  </p:subTnLst>
                                </p:cTn>
                              </p:par>
                            </p:childTnLst>
                          </p:cTn>
                        </p:par>
                        <p:par>
                          <p:cTn id="54" fill="hold">
                            <p:stCondLst>
                              <p:cond delay="4000"/>
                            </p:stCondLst>
                            <p:childTnLst>
                              <p:par>
                                <p:cTn id="55" presetID="11" presetClass="entr" presetSubtype="0" fill="hold" grpId="0" nodeType="afterEffect">
                                  <p:stCondLst>
                                    <p:cond delay="0"/>
                                  </p:stCondLst>
                                  <p:childTnLst>
                                    <p:set>
                                      <p:cBhvr>
                                        <p:cTn id="56"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ing.wav"/>
                                        </p:tgtEl>
                                      </p:cMediaNode>
                                    </p:audio>
                                  </p:subTnLst>
                                </p:cTn>
                              </p:par>
                            </p:childTnLst>
                          </p:cTn>
                        </p:par>
                        <p:par>
                          <p:cTn id="57" fill="hold">
                            <p:stCondLst>
                              <p:cond delay="5000"/>
                            </p:stCondLst>
                            <p:childTnLst>
                              <p:par>
                                <p:cTn id="58" presetID="11" presetClass="entr" presetSubtype="0" fill="hold" grpId="0" nodeType="afterEffect">
                                  <p:stCondLst>
                                    <p:cond delay="0"/>
                                  </p:stCondLst>
                                  <p:childTnLst>
                                    <p:set>
                                      <p:cBhvr>
                                        <p:cTn id="59"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ing.wav"/>
                                        </p:tgtEl>
                                      </p:cMediaNode>
                                    </p:audio>
                                  </p:subTnLst>
                                </p:cTn>
                              </p:par>
                            </p:childTnLst>
                          </p:cTn>
                        </p:par>
                        <p:par>
                          <p:cTn id="60" fill="hold">
                            <p:stCondLst>
                              <p:cond delay="6000"/>
                            </p:stCondLst>
                            <p:childTnLst>
                              <p:par>
                                <p:cTn id="61" presetID="4" presetClass="entr" presetSubtype="16"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ox(in)">
                                      <p:cBhvr>
                                        <p:cTn id="63" dur="500"/>
                                        <p:tgtEl>
                                          <p:spTgt spid="32"/>
                                        </p:tgtEl>
                                      </p:cBhvr>
                                    </p:animEffect>
                                  </p:childTnLst>
                                  <p:subTnLst>
                                    <p:audio>
                                      <p:cMediaNode>
                                        <p:cTn display="0" masterRel="sameClick">
                                          <p:stCondLst>
                                            <p:cond evt="begin" delay="0">
                                              <p:tn val="61"/>
                                            </p:cond>
                                          </p:stCondLst>
                                          <p:endCondLst>
                                            <p:cond evt="onStopAudio" delay="0">
                                              <p:tgtEl>
                                                <p:sldTgt/>
                                              </p:tgtEl>
                                            </p:cond>
                                          </p:endCondLst>
                                        </p:cTn>
                                        <p:tgtEl>
                                          <p:sndTgt r:embed="rId5" name="ringin.wav"/>
                                        </p:tgtEl>
                                      </p:cMediaNode>
                                    </p:audio>
                                  </p:sub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iterate type="lt">
                                    <p:tmPct val="5000"/>
                                  </p:iterate>
                                  <p:childTnLst>
                                    <p:set>
                                      <p:cBhvr>
                                        <p:cTn id="67" dur="1" fill="hold">
                                          <p:stCondLst>
                                            <p:cond delay="0"/>
                                          </p:stCondLst>
                                        </p:cTn>
                                        <p:tgtEl>
                                          <p:spTgt spid="50"/>
                                        </p:tgtEl>
                                        <p:attrNameLst>
                                          <p:attrName>style.visibility</p:attrName>
                                        </p:attrNameLst>
                                      </p:cBhvr>
                                      <p:to>
                                        <p:strVal val="visible"/>
                                      </p:to>
                                    </p:set>
                                    <p:anim calcmode="lin" valueType="num">
                                      <p:cBhvr>
                                        <p:cTn id="68" dur="1000" fill="hold"/>
                                        <p:tgtEl>
                                          <p:spTgt spid="50"/>
                                        </p:tgtEl>
                                        <p:attrNameLst>
                                          <p:attrName>ppt_w</p:attrName>
                                        </p:attrNameLst>
                                      </p:cBhvr>
                                      <p:tavLst>
                                        <p:tav tm="0">
                                          <p:val>
                                            <p:fltVal val="0"/>
                                          </p:val>
                                        </p:tav>
                                        <p:tav tm="100000">
                                          <p:val>
                                            <p:strVal val="#ppt_w"/>
                                          </p:val>
                                        </p:tav>
                                      </p:tavLst>
                                    </p:anim>
                                    <p:anim calcmode="lin" valueType="num">
                                      <p:cBhvr>
                                        <p:cTn id="69" dur="1000" fill="hold"/>
                                        <p:tgtEl>
                                          <p:spTgt spid="50"/>
                                        </p:tgtEl>
                                        <p:attrNameLst>
                                          <p:attrName>ppt_h</p:attrName>
                                        </p:attrNameLst>
                                      </p:cBhvr>
                                      <p:tavLst>
                                        <p:tav tm="0">
                                          <p:val>
                                            <p:fltVal val="0"/>
                                          </p:val>
                                        </p:tav>
                                        <p:tav tm="100000">
                                          <p:val>
                                            <p:strVal val="#ppt_h"/>
                                          </p:val>
                                        </p:tav>
                                      </p:tavLst>
                                    </p:anim>
                                    <p:anim calcmode="lin" valueType="num">
                                      <p:cBhvr>
                                        <p:cTn id="70" dur="1000" fill="hold"/>
                                        <p:tgtEl>
                                          <p:spTgt spid="50"/>
                                        </p:tgtEl>
                                        <p:attrNameLst>
                                          <p:attrName>style.rotation</p:attrName>
                                        </p:attrNameLst>
                                      </p:cBhvr>
                                      <p:tavLst>
                                        <p:tav tm="0">
                                          <p:val>
                                            <p:fltVal val="90"/>
                                          </p:val>
                                        </p:tav>
                                        <p:tav tm="100000">
                                          <p:val>
                                            <p:fltVal val="0"/>
                                          </p:val>
                                        </p:tav>
                                      </p:tavLst>
                                    </p:anim>
                                    <p:animEffect transition="in" filter="fade">
                                      <p:cBhvr>
                                        <p:cTn id="71" dur="10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7" presetClass="entr" presetSubtype="2" fill="hold" nodeType="click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p:cTn id="76" dur="500" fill="hold"/>
                                        <p:tgtEl>
                                          <p:spTgt spid="45"/>
                                        </p:tgtEl>
                                        <p:attrNameLst>
                                          <p:attrName>ppt_x</p:attrName>
                                        </p:attrNameLst>
                                      </p:cBhvr>
                                      <p:tavLst>
                                        <p:tav tm="0">
                                          <p:val>
                                            <p:strVal val="#ppt_x+#ppt_w/2"/>
                                          </p:val>
                                        </p:tav>
                                        <p:tav tm="100000">
                                          <p:val>
                                            <p:strVal val="#ppt_x"/>
                                          </p:val>
                                        </p:tav>
                                      </p:tavLst>
                                    </p:anim>
                                    <p:anim calcmode="lin" valueType="num">
                                      <p:cBhvr>
                                        <p:cTn id="77" dur="500" fill="hold"/>
                                        <p:tgtEl>
                                          <p:spTgt spid="45"/>
                                        </p:tgtEl>
                                        <p:attrNameLst>
                                          <p:attrName>ppt_y</p:attrName>
                                        </p:attrNameLst>
                                      </p:cBhvr>
                                      <p:tavLst>
                                        <p:tav tm="0">
                                          <p:val>
                                            <p:strVal val="#ppt_y"/>
                                          </p:val>
                                        </p:tav>
                                        <p:tav tm="100000">
                                          <p:val>
                                            <p:strVal val="#ppt_y"/>
                                          </p:val>
                                        </p:tav>
                                      </p:tavLst>
                                    </p:anim>
                                    <p:anim calcmode="lin" valueType="num">
                                      <p:cBhvr>
                                        <p:cTn id="78" dur="500" fill="hold"/>
                                        <p:tgtEl>
                                          <p:spTgt spid="45"/>
                                        </p:tgtEl>
                                        <p:attrNameLst>
                                          <p:attrName>ppt_w</p:attrName>
                                        </p:attrNameLst>
                                      </p:cBhvr>
                                      <p:tavLst>
                                        <p:tav tm="0">
                                          <p:val>
                                            <p:fltVal val="0"/>
                                          </p:val>
                                        </p:tav>
                                        <p:tav tm="100000">
                                          <p:val>
                                            <p:strVal val="#ppt_w"/>
                                          </p:val>
                                        </p:tav>
                                      </p:tavLst>
                                    </p:anim>
                                    <p:anim calcmode="lin" valueType="num">
                                      <p:cBhvr>
                                        <p:cTn id="79" dur="500" fill="hold"/>
                                        <p:tgtEl>
                                          <p:spTgt spid="4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4"/>
                                            </p:cond>
                                          </p:stCondLst>
                                          <p:endCondLst>
                                            <p:cond evt="onStopAudio" delay="0">
                                              <p:tgtEl>
                                                <p:sldTgt/>
                                              </p:tgtEl>
                                            </p:cond>
                                          </p:endCondLst>
                                        </p:cTn>
                                        <p:tgtEl>
                                          <p:sndTgt r:embed="rId6" name="dapan.WAV"/>
                                        </p:tgtEl>
                                      </p:cMediaNode>
                                    </p:audio>
                                  </p:sub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1"/>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0" grpId="0" animBg="1"/>
      <p:bldP spid="52" grpId="0" animBg="1"/>
      <p:bldP spid="53" grpId="0" animBg="1"/>
      <p:bldP spid="54" grpId="0" animBg="1"/>
      <p:bldP spid="55" grpId="0" animBg="1"/>
      <p:bldP spid="56" grpId="0" animBg="1"/>
      <p:bldP spid="57"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lời nhờ cậy, yêu cầu, đề nghị,… lịch sự.</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0"/>
            <a:ext cx="10674076" cy="894023"/>
            <a:chOff x="-26657" y="2060506"/>
            <a:chExt cx="8941551" cy="894536"/>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6"/>
              <a:ext cx="8271189" cy="894536"/>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dùng các từ ngữ phù hợp với các tình huống khác nhau để đảm bảo tính lịch sự của lời yêu cầu, đề nghị.</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6" name="Group 15"/>
          <p:cNvGrpSpPr>
            <a:grpSpLocks/>
          </p:cNvGrpSpPr>
          <p:nvPr/>
        </p:nvGrpSpPr>
        <p:grpSpPr bwMode="auto">
          <a:xfrm>
            <a:off x="606562" y="4268587"/>
            <a:ext cx="10674076" cy="811413"/>
            <a:chOff x="-12697" y="1699617"/>
            <a:chExt cx="9412922" cy="811879"/>
          </a:xfrm>
          <a:solidFill>
            <a:srgbClr val="FF99FF"/>
          </a:solidFill>
        </p:grpSpPr>
        <p:sp>
          <p:nvSpPr>
            <p:cNvPr id="17" name="Rectangle 16">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tại sao phải giữ phép lịch sự khi bày tỏ yêu cầu, đề nghị.</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Rounded Rectangle 11">
            <a:extLst>
              <a:ext uri="{FF2B5EF4-FFF2-40B4-BE49-F238E27FC236}">
                <a16:creationId xmlns:a16="http://schemas.microsoft.com/office/drawing/2014/main" id="{FC4AA681-3F36-42B8-9DF9-F59457234ED6}"/>
              </a:ext>
            </a:extLst>
          </p:cNvPr>
          <p:cNvSpPr/>
          <p:nvPr/>
        </p:nvSpPr>
        <p:spPr>
          <a:xfrm>
            <a:off x="3154679" y="606719"/>
            <a:ext cx="6090921"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0520280" y="1344547"/>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9" name="TextBox 18"/>
          <p:cNvSpPr txBox="1"/>
          <p:nvPr/>
        </p:nvSpPr>
        <p:spPr>
          <a:xfrm>
            <a:off x="10520280" y="2649986"/>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63743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081158" y="701899"/>
            <a:ext cx="978641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3. So sánh từng cặp câu khiến dưới đây về tính lịch sự. Hãy cho biết vì sao những câu ấy giữ hoặc không giữ được phép lịch sự.</a:t>
            </a:r>
          </a:p>
        </p:txBody>
      </p:sp>
      <p:sp>
        <p:nvSpPr>
          <p:cNvPr id="6" name="Text Box 10"/>
          <p:cNvSpPr txBox="1">
            <a:spLocks noChangeArrowheads="1"/>
          </p:cNvSpPr>
          <p:nvPr/>
        </p:nvSpPr>
        <p:spPr bwMode="auto">
          <a:xfrm>
            <a:off x="1527629" y="2329543"/>
            <a:ext cx="46482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AutoNum type="alphaLcParenR"/>
            </a:pPr>
            <a:r>
              <a:rPr lang="en-US" altLang="en-US" sz="2800">
                <a:solidFill>
                  <a:srgbClr val="0000FF"/>
                </a:solidFill>
                <a:latin typeface="Times New Roman" panose="02020603050405020304" pitchFamily="18" charset="0"/>
                <a:cs typeface="Times New Roman" panose="02020603050405020304" pitchFamily="18" charset="0"/>
              </a:rPr>
              <a:t>- Lan ơi, cho tớ về với !</a:t>
            </a:r>
          </a:p>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 Cho đi nhờ một cái !</a:t>
            </a:r>
          </a:p>
        </p:txBody>
      </p:sp>
      <p:sp>
        <p:nvSpPr>
          <p:cNvPr id="7" name="Text Box 11"/>
          <p:cNvSpPr txBox="1">
            <a:spLocks noChangeArrowheads="1"/>
          </p:cNvSpPr>
          <p:nvPr/>
        </p:nvSpPr>
        <p:spPr bwMode="auto">
          <a:xfrm>
            <a:off x="7286172" y="2329543"/>
            <a:ext cx="44967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Char char="-"/>
            </a:pPr>
            <a:r>
              <a:rPr lang="en-US" altLang="en-US" sz="2800">
                <a:solidFill>
                  <a:srgbClr val="FF0000"/>
                </a:solidFill>
              </a:rPr>
              <a:t> </a:t>
            </a:r>
            <a:r>
              <a:rPr lang="en-US" altLang="en-US" sz="2800">
                <a:solidFill>
                  <a:srgbClr val="FF0000"/>
                </a:solidFill>
                <a:latin typeface="Times New Roman" panose="02020603050405020304" pitchFamily="18" charset="0"/>
                <a:cs typeface="Times New Roman" panose="02020603050405020304" pitchFamily="18" charset="0"/>
              </a:rPr>
              <a:t>Thân mật, tình cảm, lịch sự.</a:t>
            </a:r>
          </a:p>
          <a:p>
            <a:pPr algn="just" eaLnBrk="1" hangingPunct="1">
              <a:spcBef>
                <a:spcPct val="50000"/>
              </a:spcBef>
              <a:buFontTx/>
              <a:buChar char="-"/>
            </a:pPr>
            <a:r>
              <a:rPr lang="en-US" altLang="en-US" sz="2800">
                <a:solidFill>
                  <a:srgbClr val="FF0000"/>
                </a:solidFill>
                <a:latin typeface="Times New Roman" panose="02020603050405020304" pitchFamily="18" charset="0"/>
                <a:cs typeface="Times New Roman" panose="02020603050405020304" pitchFamily="18" charset="0"/>
              </a:rPr>
              <a:t> Nói trống không, mệnh lệnh -&gt; Không lịch sự</a:t>
            </a:r>
          </a:p>
        </p:txBody>
      </p:sp>
      <p:sp>
        <p:nvSpPr>
          <p:cNvPr id="8" name="Text Box 12"/>
          <p:cNvSpPr txBox="1">
            <a:spLocks noChangeArrowheads="1"/>
          </p:cNvSpPr>
          <p:nvPr/>
        </p:nvSpPr>
        <p:spPr bwMode="auto">
          <a:xfrm>
            <a:off x="1527629" y="4172631"/>
            <a:ext cx="5105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b) - Chiều nay, chị đón em nhé !</a:t>
            </a:r>
          </a:p>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 Chiều nay, chị phải đón em đấy!</a:t>
            </a:r>
          </a:p>
        </p:txBody>
      </p:sp>
      <p:sp>
        <p:nvSpPr>
          <p:cNvPr id="11" name="Text Box 13"/>
          <p:cNvSpPr txBox="1">
            <a:spLocks noChangeArrowheads="1"/>
          </p:cNvSpPr>
          <p:nvPr/>
        </p:nvSpPr>
        <p:spPr bwMode="auto">
          <a:xfrm>
            <a:off x="7286172" y="4172631"/>
            <a:ext cx="44967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Tx/>
              <a:buChar char="-"/>
            </a:pPr>
            <a:r>
              <a:rPr lang="en-US" altLang="en-US" sz="2800">
                <a:solidFill>
                  <a:srgbClr val="FF0000"/>
                </a:solidFill>
              </a:rPr>
              <a:t> </a:t>
            </a:r>
            <a:r>
              <a:rPr lang="en-US" altLang="en-US" sz="2800">
                <a:solidFill>
                  <a:srgbClr val="FF0000"/>
                </a:solidFill>
                <a:latin typeface="Times New Roman" panose="02020603050405020304" pitchFamily="18" charset="0"/>
                <a:cs typeface="Times New Roman" panose="02020603050405020304" pitchFamily="18" charset="0"/>
              </a:rPr>
              <a:t>Thân mật, tình cảm, lịch sự</a:t>
            </a:r>
          </a:p>
          <a:p>
            <a:pPr algn="just" eaLnBrk="1" hangingPunct="1">
              <a:buFontTx/>
              <a:buChar char="-"/>
            </a:pPr>
            <a:r>
              <a:rPr lang="en-US" altLang="en-US" sz="2800">
                <a:solidFill>
                  <a:srgbClr val="FF0000"/>
                </a:solidFill>
                <a:latin typeface="Times New Roman" panose="02020603050405020304" pitchFamily="18" charset="0"/>
                <a:cs typeface="Times New Roman" panose="02020603050405020304" pitchFamily="18" charset="0"/>
              </a:rPr>
              <a:t> Mệnh lệnh, bắt buộc</a:t>
            </a:r>
          </a:p>
          <a:p>
            <a:pPr algn="just" eaLnBrk="1" hangingPunct="1"/>
            <a:r>
              <a:rPr lang="en-US" altLang="en-US" sz="2800">
                <a:solidFill>
                  <a:srgbClr val="FF0000"/>
                </a:solidFill>
                <a:latin typeface="Times New Roman" panose="02020603050405020304" pitchFamily="18" charset="0"/>
                <a:cs typeface="Times New Roman" panose="02020603050405020304" pitchFamily="18" charset="0"/>
              </a:rPr>
              <a:t>-&gt; Không lịch sự</a:t>
            </a:r>
          </a:p>
        </p:txBody>
      </p:sp>
    </p:spTree>
    <p:extLst>
      <p:ext uri="{BB962C8B-B14F-4D97-AF65-F5344CB8AC3E}">
        <p14:creationId xmlns:p14="http://schemas.microsoft.com/office/powerpoint/2010/main" val="271745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19"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1">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1">
                                            <p:txEl>
                                              <p:pRg st="1" end="1"/>
                                            </p:txEl>
                                          </p:spTgt>
                                        </p:tgtEl>
                                        <p:attrNameLst>
                                          <p:attrName>style.visibility</p:attrName>
                                        </p:attrNameLst>
                                      </p:cBhvr>
                                      <p:to>
                                        <p:strVal val="visible"/>
                                      </p:to>
                                    </p:set>
                                    <p:anim calcmode="discrete" valueType="clr">
                                      <p:cBhvr override="childStyle">
                                        <p:cTn id="26" dur="80"/>
                                        <p:tgtEl>
                                          <p:spTgt spid="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1">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11">
                                            <p:txEl>
                                              <p:pRg st="1" end="1"/>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1">
                                            <p:txEl>
                                              <p:pRg st="2" end="2"/>
                                            </p:txEl>
                                          </p:spTgt>
                                        </p:tgtEl>
                                        <p:attrNameLst>
                                          <p:attrName>style.visibility</p:attrName>
                                        </p:attrNameLst>
                                      </p:cBhvr>
                                      <p:to>
                                        <p:strVal val="visible"/>
                                      </p:to>
                                    </p:set>
                                    <p:anim calcmode="discrete" valueType="clr">
                                      <p:cBhvr override="childStyle">
                                        <p:cTn id="33" dur="80"/>
                                        <p:tgtEl>
                                          <p:spTgt spid="1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1">
                                            <p:txEl>
                                              <p:pRg st="2" end="2"/>
                                            </p:txEl>
                                          </p:spTgt>
                                        </p:tgtEl>
                                        <p:attrNameLst>
                                          <p:attrName>fillcolor</p:attrName>
                                        </p:attrNameLst>
                                      </p:cBhvr>
                                      <p:tavLst>
                                        <p:tav tm="0">
                                          <p:val>
                                            <p:clrVal>
                                              <a:schemeClr val="accent2"/>
                                            </p:clrVal>
                                          </p:val>
                                        </p:tav>
                                        <p:tav tm="50000">
                                          <p:val>
                                            <p:clrVal>
                                              <a:schemeClr val="hlink"/>
                                            </p:clrVal>
                                          </p:val>
                                        </p:tav>
                                      </p:tavLst>
                                    </p:anim>
                                    <p:set>
                                      <p:cBhvr>
                                        <p:cTn id="35" dur="80"/>
                                        <p:tgtEl>
                                          <p:spTgt spid="1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031132" y="645879"/>
            <a:ext cx="1015567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3. So sánh từng cặp câu khiến dưới đây về tính lịch sự. Hãy cho biết vì sao những câu ấy giữ hoặc không giữ được phép lịch sự.</a:t>
            </a:r>
          </a:p>
        </p:txBody>
      </p:sp>
      <p:sp>
        <p:nvSpPr>
          <p:cNvPr id="9" name="Text Box 10"/>
          <p:cNvSpPr txBox="1">
            <a:spLocks noChangeArrowheads="1"/>
          </p:cNvSpPr>
          <p:nvPr/>
        </p:nvSpPr>
        <p:spPr bwMode="auto">
          <a:xfrm>
            <a:off x="1527629" y="2380116"/>
            <a:ext cx="4572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eaLnBrk="1" hangingPunct="1">
              <a:spcBef>
                <a:spcPct val="50000"/>
              </a:spcBef>
              <a:defRPr/>
            </a:pPr>
            <a:r>
              <a:rPr lang="en-US" sz="2800">
                <a:solidFill>
                  <a:srgbClr val="0000FF"/>
                </a:solidFill>
                <a:latin typeface="Times New Roman" pitchFamily="18" charset="0"/>
                <a:cs typeface="Times New Roman" pitchFamily="18" charset="0"/>
              </a:rPr>
              <a:t>c, </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Đừng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p>
          <a:p>
            <a:pPr algn="just" eaLnBrk="1" hangingPunct="1">
              <a:spcBef>
                <a:spcPct val="50000"/>
              </a:spcBef>
              <a:defRPr/>
            </a:pPr>
            <a:r>
              <a:rPr lang="en-US" sz="2800">
                <a:solidFill>
                  <a:srgbClr val="0000FF"/>
                </a:solidFill>
                <a:latin typeface="Times New Roman" pitchFamily="18" charset="0"/>
                <a:cs typeface="Times New Roman" pitchFamily="18" charset="0"/>
              </a:rPr>
              <a:t>   - Theo </a:t>
            </a:r>
            <a:r>
              <a:rPr lang="en-US" sz="2800" dirty="0" err="1">
                <a:solidFill>
                  <a:srgbClr val="0000FF"/>
                </a:solidFill>
                <a:latin typeface="Times New Roman" pitchFamily="18" charset="0"/>
                <a:cs typeface="Times New Roman" pitchFamily="18" charset="0"/>
              </a:rPr>
              <a:t>tớ</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cậu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p>
        </p:txBody>
      </p:sp>
      <p:sp>
        <p:nvSpPr>
          <p:cNvPr id="10" name="Text Box 11"/>
          <p:cNvSpPr txBox="1">
            <a:spLocks noChangeArrowheads="1"/>
          </p:cNvSpPr>
          <p:nvPr/>
        </p:nvSpPr>
        <p:spPr bwMode="auto">
          <a:xfrm>
            <a:off x="6861629" y="2379889"/>
            <a:ext cx="40386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Char char="-"/>
            </a:pPr>
            <a:r>
              <a:rPr lang="en-US" altLang="en-US" sz="2800">
                <a:solidFill>
                  <a:srgbClr val="FF0000"/>
                </a:solidFill>
                <a:latin typeface="Times New Roman" panose="02020603050405020304" pitchFamily="18" charset="0"/>
                <a:cs typeface="Times New Roman" panose="02020603050405020304" pitchFamily="18" charset="0"/>
              </a:rPr>
              <a:t> Khô khan, mệnh lệnh.</a:t>
            </a:r>
          </a:p>
          <a:p>
            <a:pPr algn="just" eaLnBrk="1" hangingPunct="1">
              <a:spcBef>
                <a:spcPct val="50000"/>
              </a:spcBef>
              <a:buFontTx/>
              <a:buChar char="-"/>
            </a:pPr>
            <a:r>
              <a:rPr lang="en-US" altLang="en-US" sz="2800">
                <a:solidFill>
                  <a:srgbClr val="FF0000"/>
                </a:solidFill>
                <a:latin typeface="Times New Roman" panose="02020603050405020304" pitchFamily="18" charset="0"/>
                <a:cs typeface="Times New Roman" panose="02020603050405020304" pitchFamily="18" charset="0"/>
              </a:rPr>
              <a:t> Lịch sự, khiêm tốn, có sự thuyết phục.</a:t>
            </a:r>
          </a:p>
        </p:txBody>
      </p:sp>
      <p:sp>
        <p:nvSpPr>
          <p:cNvPr id="12" name="Text Box 12"/>
          <p:cNvSpPr txBox="1">
            <a:spLocks noChangeArrowheads="1"/>
          </p:cNvSpPr>
          <p:nvPr/>
        </p:nvSpPr>
        <p:spPr bwMode="auto">
          <a:xfrm>
            <a:off x="1527629" y="4007087"/>
            <a:ext cx="4572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d) - Mở hộ cái cửa !</a:t>
            </a:r>
          </a:p>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 Bác mở giúp cháu cái cửa này với !</a:t>
            </a:r>
          </a:p>
        </p:txBody>
      </p:sp>
      <p:sp>
        <p:nvSpPr>
          <p:cNvPr id="13" name="Text Box 13"/>
          <p:cNvSpPr txBox="1">
            <a:spLocks noChangeArrowheads="1"/>
          </p:cNvSpPr>
          <p:nvPr/>
        </p:nvSpPr>
        <p:spPr bwMode="auto">
          <a:xfrm>
            <a:off x="6861629" y="3980327"/>
            <a:ext cx="418374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Char char="-"/>
            </a:pPr>
            <a:r>
              <a:rPr lang="en-US" altLang="en-US" sz="2800">
                <a:solidFill>
                  <a:srgbClr val="FF0000"/>
                </a:solidFill>
                <a:latin typeface="Times New Roman" panose="02020603050405020304" pitchFamily="18" charset="0"/>
                <a:cs typeface="Times New Roman" panose="02020603050405020304" pitchFamily="18" charset="0"/>
              </a:rPr>
              <a:t> Cộc lốc.</a:t>
            </a:r>
          </a:p>
          <a:p>
            <a:pPr algn="just" eaLnBrk="1" hangingPunct="1">
              <a:spcBef>
                <a:spcPct val="50000"/>
              </a:spcBef>
              <a:buFontTx/>
              <a:buChar char="-"/>
            </a:pPr>
            <a:r>
              <a:rPr lang="en-US" altLang="en-US" sz="2800">
                <a:solidFill>
                  <a:srgbClr val="FF0000"/>
                </a:solidFill>
                <a:latin typeface="Times New Roman" panose="02020603050405020304" pitchFamily="18" charset="0"/>
                <a:cs typeface="Times New Roman" panose="02020603050405020304" pitchFamily="18" charset="0"/>
              </a:rPr>
              <a:t> Lời lẽ lịch sự lễ độ, nhã nhặn, tình cảm.</a:t>
            </a:r>
          </a:p>
        </p:txBody>
      </p:sp>
      <p:sp>
        <p:nvSpPr>
          <p:cNvPr id="8" name="Cloud Callout 7"/>
          <p:cNvSpPr/>
          <p:nvPr/>
        </p:nvSpPr>
        <p:spPr>
          <a:xfrm>
            <a:off x="1712684" y="1175657"/>
            <a:ext cx="9202057" cy="4673599"/>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marL="457200" indent="-457200" algn="ctr">
              <a:buFontTx/>
              <a:buChar char="-"/>
            </a:pPr>
            <a:r>
              <a:rPr lang="en-US" sz="2800" b="1">
                <a:solidFill>
                  <a:srgbClr val="004DE6"/>
                </a:solidFill>
                <a:latin typeface="Times New Roman" panose="02020603050405020304" pitchFamily="18" charset="0"/>
                <a:cs typeface="Times New Roman" panose="02020603050405020304" pitchFamily="18" charset="0"/>
              </a:rPr>
              <a:t>Muốn cho lời yêu cầu đề nghị được lịch sự, ta cần chú ý điều gì?</a:t>
            </a:r>
          </a:p>
          <a:p>
            <a:pPr marL="457200" indent="-457200" algn="ctr">
              <a:buFont typeface="Symbol" panose="05050102010706020507" pitchFamily="18" charset="2"/>
              <a:buChar char="Þ"/>
            </a:pPr>
            <a:r>
              <a:rPr lang="en-US" sz="2800" b="1">
                <a:solidFill>
                  <a:srgbClr val="FF0000"/>
                </a:solidFill>
                <a:latin typeface="Times New Roman" panose="02020603050405020304" pitchFamily="18" charset="0"/>
                <a:cs typeface="Times New Roman" panose="02020603050405020304" pitchFamily="18" charset="0"/>
              </a:rPr>
              <a:t>Cần có cách xưng hô </a:t>
            </a:r>
            <a:r>
              <a:rPr lang="vi-VN" altLang="en-US" sz="2800" b="1">
                <a:solidFill>
                  <a:srgbClr val="FF0000"/>
                </a:solidFill>
                <a:latin typeface="Times New Roman" panose="02020603050405020304" pitchFamily="18" charset="0"/>
                <a:cs typeface="Times New Roman" panose="02020603050405020304" pitchFamily="18" charset="0"/>
              </a:rPr>
              <a:t>cho phù hợp và thêm vào trước hoặc sau động từ  các từ </a:t>
            </a:r>
            <a:r>
              <a:rPr lang="vi-VN" altLang="en-US" sz="2800" b="1" i="1">
                <a:solidFill>
                  <a:srgbClr val="FF0000"/>
                </a:solidFill>
                <a:latin typeface="Times New Roman" panose="02020603050405020304" pitchFamily="18" charset="0"/>
                <a:cs typeface="Times New Roman" panose="02020603050405020304" pitchFamily="18" charset="0"/>
              </a:rPr>
              <a:t>làm ơn, giùm, giúp …</a:t>
            </a:r>
          </a:p>
          <a:p>
            <a:pPr marL="457200" indent="-457200" algn="ctr">
              <a:buFont typeface="Symbol" panose="05050102010706020507" pitchFamily="18" charset="2"/>
              <a:buChar char="Þ"/>
            </a:pP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90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diamond(in)">
                                      <p:cBhvr>
                                        <p:cTn id="14" dur="20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p:cTn id="19" dur="1000" fill="hold"/>
                                        <p:tgtEl>
                                          <p:spTgt spid="10">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1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ppt_x</p:attrName>
                                        </p:attrNameLst>
                                      </p:cBhvr>
                                      <p:tavLst>
                                        <p:tav tm="0">
                                          <p:val>
                                            <p:strVal val="#ppt_x-.2"/>
                                          </p:val>
                                        </p:tav>
                                        <p:tav tm="100000">
                                          <p:val>
                                            <p:strVal val="#ppt_x"/>
                                          </p:val>
                                        </p:tav>
                                      </p:tavLst>
                                    </p:anim>
                                    <p:anim calcmode="lin" valueType="num">
                                      <p:cBhvr>
                                        <p:cTn id="27"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33"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13">
                                            <p:txEl>
                                              <p:pRg st="0" end="0"/>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3">
                                            <p:txEl>
                                              <p:pRg st="1" end="1"/>
                                            </p:txEl>
                                          </p:spTgt>
                                        </p:tgtEl>
                                        <p:attrNameLst>
                                          <p:attrName>style.visibility</p:attrName>
                                        </p:attrNameLst>
                                      </p:cBhvr>
                                      <p:to>
                                        <p:strVal val="visible"/>
                                      </p:to>
                                    </p:set>
                                    <p:anim calcmode="discrete" valueType="clr">
                                      <p:cBhvr override="childStyle">
                                        <p:cTn id="40" dur="80"/>
                                        <p:tgtEl>
                                          <p:spTgt spid="1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3">
                                            <p:txEl>
                                              <p:pRg st="1" end="1"/>
                                            </p:txEl>
                                          </p:spTgt>
                                        </p:tgtEl>
                                        <p:attrNameLst>
                                          <p:attrName>fillcolor</p:attrName>
                                        </p:attrNameLst>
                                      </p:cBhvr>
                                      <p:tavLst>
                                        <p:tav tm="0">
                                          <p:val>
                                            <p:clrVal>
                                              <a:schemeClr val="accent2"/>
                                            </p:clrVal>
                                          </p:val>
                                        </p:tav>
                                        <p:tav tm="50000">
                                          <p:val>
                                            <p:clrVal>
                                              <a:schemeClr val="hlink"/>
                                            </p:clrVal>
                                          </p:val>
                                        </p:tav>
                                      </p:tavLst>
                                    </p:anim>
                                    <p:set>
                                      <p:cBhvr>
                                        <p:cTn id="42" dur="80"/>
                                        <p:tgtEl>
                                          <p:spTgt spid="13">
                                            <p:txEl>
                                              <p:pRg st="1" end="1"/>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lời nhờ cậy, yêu cầu, đề nghị,… lịch sự.</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0"/>
            <a:ext cx="10674076" cy="894023"/>
            <a:chOff x="-26657" y="2060506"/>
            <a:chExt cx="8941551" cy="894536"/>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6"/>
              <a:ext cx="8271189" cy="894536"/>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dùng các từ ngữ phù hợp với các tình huống khác nhau để đảm bảo tính lịch sự của lời yêu cầu, đề nghị.</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6" name="Group 15"/>
          <p:cNvGrpSpPr>
            <a:grpSpLocks/>
          </p:cNvGrpSpPr>
          <p:nvPr/>
        </p:nvGrpSpPr>
        <p:grpSpPr bwMode="auto">
          <a:xfrm>
            <a:off x="606562" y="4268587"/>
            <a:ext cx="10674076" cy="811413"/>
            <a:chOff x="-12697" y="1699617"/>
            <a:chExt cx="9412922" cy="811879"/>
          </a:xfrm>
          <a:solidFill>
            <a:srgbClr val="FF99FF"/>
          </a:solidFill>
        </p:grpSpPr>
        <p:sp>
          <p:nvSpPr>
            <p:cNvPr id="17" name="Rectangle 16">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tại sao phải giữ phép lịch sự khi bày tỏ yêu cầu, đề nghị.</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Rounded Rectangle 11">
            <a:extLst>
              <a:ext uri="{FF2B5EF4-FFF2-40B4-BE49-F238E27FC236}">
                <a16:creationId xmlns:a16="http://schemas.microsoft.com/office/drawing/2014/main" id="{FC4AA681-3F36-42B8-9DF9-F59457234ED6}"/>
              </a:ext>
            </a:extLst>
          </p:cNvPr>
          <p:cNvSpPr/>
          <p:nvPr/>
        </p:nvSpPr>
        <p:spPr>
          <a:xfrm>
            <a:off x="2490536" y="638616"/>
            <a:ext cx="7250230"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Qua bài 3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0520280" y="3584874"/>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9" name="TextBox 18"/>
          <p:cNvSpPr txBox="1"/>
          <p:nvPr/>
        </p:nvSpPr>
        <p:spPr>
          <a:xfrm>
            <a:off x="10520280" y="2649986"/>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207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6ccb8bc6dbe83c6ae811819d70909b6f"/>
          <p:cNvPicPr>
            <a:picLocks noChangeAspect="1"/>
          </p:cNvPicPr>
          <p:nvPr/>
        </p:nvPicPr>
        <p:blipFill>
          <a:blip r:embed="rId2"/>
          <a:stretch>
            <a:fillRect/>
          </a:stretch>
        </p:blipFill>
        <p:spPr>
          <a:xfrm>
            <a:off x="-62230" y="3323590"/>
            <a:ext cx="12165965" cy="3552190"/>
          </a:xfrm>
          <a:prstGeom prst="rect">
            <a:avLst/>
          </a:prstGeom>
        </p:spPr>
      </p:pic>
      <p:grpSp>
        <p:nvGrpSpPr>
          <p:cNvPr id="3" name="Group 2"/>
          <p:cNvGrpSpPr/>
          <p:nvPr/>
        </p:nvGrpSpPr>
        <p:grpSpPr>
          <a:xfrm>
            <a:off x="773885" y="830815"/>
            <a:ext cx="11307947" cy="4410931"/>
            <a:chOff x="1393903" y="168686"/>
            <a:chExt cx="9313121" cy="5340013"/>
          </a:xfrm>
        </p:grpSpPr>
        <p:sp>
          <p:nvSpPr>
            <p:cNvPr id="4" name="Rounded Rectangle 3"/>
            <p:cNvSpPr/>
            <p:nvPr/>
          </p:nvSpPr>
          <p:spPr>
            <a:xfrm>
              <a:off x="1393903" y="669071"/>
              <a:ext cx="8798312" cy="4839628"/>
            </a:xfrm>
            <a:prstGeom prst="roundRect">
              <a:avLst/>
            </a:prstGeom>
            <a:solidFill>
              <a:srgbClr val="BDE6FF"/>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Rounded Rectangle 4"/>
            <p:cNvSpPr/>
            <p:nvPr/>
          </p:nvSpPr>
          <p:spPr>
            <a:xfrm>
              <a:off x="1616927" y="936699"/>
              <a:ext cx="8346469" cy="4337826"/>
            </a:xfrm>
            <a:prstGeom prst="roundRect">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6" name="五角星 22"/>
            <p:cNvSpPr/>
            <p:nvPr/>
          </p:nvSpPr>
          <p:spPr>
            <a:xfrm rot="645635">
              <a:off x="9828910" y="168686"/>
              <a:ext cx="878114" cy="878114"/>
            </a:xfrm>
            <a:prstGeom prst="star5">
              <a:avLst>
                <a:gd name="adj" fmla="val 30128"/>
                <a:gd name="hf" fmla="val 105146"/>
                <a:gd name="vf" fmla="val 11055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sym typeface="印品黑体" panose="00000500000000000000" pitchFamily="2" charset="-122"/>
              </a:endParaRPr>
            </a:p>
          </p:txBody>
        </p:sp>
      </p:grpSp>
      <p:pic>
        <p:nvPicPr>
          <p:cNvPr id="7" name="图片 19">
            <a:extLst>
              <a:ext uri="{FF2B5EF4-FFF2-40B4-BE49-F238E27FC236}">
                <a16:creationId xmlns:a16="http://schemas.microsoft.com/office/drawing/2014/main" id="{21F0A421-6A89-4350-B804-6EF186E1D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1034" y="4204010"/>
            <a:ext cx="2653990" cy="2653990"/>
          </a:xfrm>
          <a:prstGeom prst="rect">
            <a:avLst/>
          </a:prstGeom>
        </p:spPr>
      </p:pic>
      <p:sp>
        <p:nvSpPr>
          <p:cNvPr id="8" name="文本框 2">
            <a:extLst>
              <a:ext uri="{FF2B5EF4-FFF2-40B4-BE49-F238E27FC236}">
                <a16:creationId xmlns:a16="http://schemas.microsoft.com/office/drawing/2014/main" id="{36B689D1-0D66-46CA-A180-A4C5AC1A8D35}"/>
              </a:ext>
            </a:extLst>
          </p:cNvPr>
          <p:cNvSpPr txBox="1"/>
          <p:nvPr/>
        </p:nvSpPr>
        <p:spPr>
          <a:xfrm>
            <a:off x="821458" y="373352"/>
            <a:ext cx="10088262"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w="12700">
                  <a:solidFill>
                    <a:prstClr val="black">
                      <a:lumMod val="95000"/>
                      <a:lumOff val="5000"/>
                    </a:prstClr>
                  </a:solidFill>
                </a:ln>
                <a:solidFill>
                  <a:srgbClr val="0070C0"/>
                </a:solidFill>
                <a:effectLst>
                  <a:glow rad="139700">
                    <a:srgbClr val="FFC000">
                      <a:satMod val="175000"/>
                      <a:alpha val="40000"/>
                    </a:srgbClr>
                  </a:glow>
                </a:effectLst>
                <a:uLnTx/>
                <a:uFillTx/>
                <a:latin typeface="UTM Flavour" panose="02040603050506020204" pitchFamily="18" charset="0"/>
                <a:ea typeface="inpin heiti" charset="-122"/>
                <a:cs typeface="+mn-cs"/>
              </a:rPr>
              <a:t>Nhiệm</a:t>
            </a:r>
            <a:r>
              <a:rPr kumimoji="0" lang="en-US" altLang="zh-CN" sz="6000" b="0" i="0" u="none" strike="noStrike" kern="1200" cap="none" spc="0" normalizeH="0" noProof="0">
                <a:ln w="12700">
                  <a:solidFill>
                    <a:prstClr val="black">
                      <a:lumMod val="95000"/>
                      <a:lumOff val="5000"/>
                    </a:prstClr>
                  </a:solidFill>
                </a:ln>
                <a:solidFill>
                  <a:srgbClr val="0070C0"/>
                </a:solidFill>
                <a:effectLst>
                  <a:glow rad="139700">
                    <a:srgbClr val="FFC000">
                      <a:satMod val="175000"/>
                      <a:alpha val="40000"/>
                    </a:srgbClr>
                  </a:glow>
                </a:effectLst>
                <a:uLnTx/>
                <a:uFillTx/>
                <a:latin typeface="UTM Flavour" panose="02040603050506020204" pitchFamily="18" charset="0"/>
                <a:ea typeface="inpin heiti" charset="-122"/>
                <a:cs typeface="+mn-cs"/>
              </a:rPr>
              <a:t> vụ sau bài học:</a:t>
            </a:r>
            <a:endParaRPr kumimoji="0" lang="zh-CN" altLang="en-US" sz="6000" b="0" i="0" u="none" strike="noStrike" kern="1200" cap="none" spc="0" normalizeH="0" baseline="0" noProof="0" dirty="0">
              <a:ln w="12700">
                <a:solidFill>
                  <a:prstClr val="black">
                    <a:lumMod val="95000"/>
                    <a:lumOff val="5000"/>
                  </a:prstClr>
                </a:solidFill>
              </a:ln>
              <a:solidFill>
                <a:srgbClr val="0070C0"/>
              </a:solidFill>
              <a:effectLst>
                <a:glow rad="139700">
                  <a:srgbClr val="FFC000">
                    <a:satMod val="175000"/>
                    <a:alpha val="40000"/>
                  </a:srgbClr>
                </a:glow>
              </a:effectLst>
              <a:uLnTx/>
              <a:uFillTx/>
              <a:latin typeface="UTM Flavour" panose="02040603050506020204" pitchFamily="18" charset="0"/>
              <a:ea typeface="inpin heiti" charset="-122"/>
              <a:cs typeface="+mn-cs"/>
            </a:endParaRPr>
          </a:p>
        </p:txBody>
      </p:sp>
      <p:sp>
        <p:nvSpPr>
          <p:cNvPr id="9" name="Rectangle 8"/>
          <p:cNvSpPr/>
          <p:nvPr/>
        </p:nvSpPr>
        <p:spPr>
          <a:xfrm>
            <a:off x="1368286" y="1735477"/>
            <a:ext cx="9541433" cy="1815882"/>
          </a:xfrm>
          <a:prstGeom prst="rect">
            <a:avLst/>
          </a:prstGeom>
        </p:spPr>
        <p:txBody>
          <a:bodyPr wrap="square">
            <a:spAutoFit/>
          </a:bodyPr>
          <a:lstStyle/>
          <a:p>
            <a:pPr marL="285750" indent="-285750" algn="just">
              <a:buFontTx/>
              <a:buChar char="-"/>
            </a:pPr>
            <a:r>
              <a:rPr lang="en-US" altLang="en-US" sz="2800" b="1">
                <a:solidFill>
                  <a:srgbClr val="004DE6"/>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altLang="en-US" sz="2800" b="1">
                <a:solidFill>
                  <a:srgbClr val="004DE6"/>
                </a:solidFill>
                <a:latin typeface="Times New Roman" panose="02020603050405020304" pitchFamily="18" charset="0"/>
                <a:cs typeface="Times New Roman" panose="02020603050405020304" pitchFamily="18" charset="0"/>
              </a:rPr>
              <a:t>Rèn thói quen nói lịch sự khi nêu yêu cầu, đề  nghị</a:t>
            </a:r>
          </a:p>
          <a:p>
            <a:pPr marL="285750" indent="-285750" algn="just">
              <a:buFontTx/>
              <a:buChar char="-"/>
            </a:pPr>
            <a:r>
              <a:rPr lang="en-US" sz="2800" b="1">
                <a:solidFill>
                  <a:srgbClr val="004DE6"/>
                </a:solidFill>
                <a:latin typeface="Times New Roman" panose="02020603050405020304" pitchFamily="18" charset="0"/>
                <a:cs typeface="Times New Roman" panose="02020603050405020304" pitchFamily="18" charset="0"/>
              </a:rPr>
              <a:t>Chuẩn bị bài sau: </a:t>
            </a:r>
          </a:p>
          <a:p>
            <a:pPr marL="285750" indent="-285750" algn="ctr">
              <a:buFontTx/>
              <a:buChar char="-"/>
            </a:pPr>
            <a:r>
              <a:rPr lang="en-US" sz="2800" b="1">
                <a:solidFill>
                  <a:srgbClr val="FF0000"/>
                </a:solidFill>
                <a:latin typeface="Times New Roman" panose="02020603050405020304" pitchFamily="18" charset="0"/>
                <a:cs typeface="Times New Roman" panose="02020603050405020304" pitchFamily="18" charset="0"/>
              </a:rPr>
              <a:t>Mở rộng vốn từ: Du lịch – Thám hiểm</a:t>
            </a:r>
            <a:endParaRPr lang="en-US" sz="2800" b="1" i="1">
              <a:solidFill>
                <a:srgbClr val="FF0000"/>
              </a:solidFill>
            </a:endParaRPr>
          </a:p>
        </p:txBody>
      </p:sp>
    </p:spTree>
    <p:extLst>
      <p:ext uri="{BB962C8B-B14F-4D97-AF65-F5344CB8AC3E}">
        <p14:creationId xmlns:p14="http://schemas.microsoft.com/office/powerpoint/2010/main" val="410424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394856" y="2320192"/>
            <a:ext cx="73151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600">
                <a:solidFill>
                  <a:srgbClr val="004DE6"/>
                </a:solidFill>
                <a:latin typeface="Times New Roman" panose="02020603050405020304" pitchFamily="18" charset="0"/>
                <a:cs typeface="Times New Roman" panose="02020603050405020304" pitchFamily="18" charset="0"/>
              </a:rPr>
              <a:t>Em hãy đặt câu khiến để nói với bạn, với anh chị hoặc với bố mẹ của mình.</a:t>
            </a:r>
          </a:p>
        </p:txBody>
      </p:sp>
      <p:sp>
        <p:nvSpPr>
          <p:cNvPr id="2" name="Cloud 1"/>
          <p:cNvSpPr/>
          <p:nvPr/>
        </p:nvSpPr>
        <p:spPr>
          <a:xfrm>
            <a:off x="1161142" y="1273611"/>
            <a:ext cx="9782629" cy="421157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7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670909" y="2774338"/>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35166" y="1039327"/>
            <a:ext cx="9129486" cy="1384995"/>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Thứ</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năm</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ngày</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6 </a:t>
            </a: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tháng</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4 </a:t>
            </a: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năm</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2023</a:t>
            </a:r>
          </a:p>
          <a:p>
            <a:pPr algn="ct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Luyện</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từ</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và</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câu</a:t>
            </a:r>
            <a:endPar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endParaRPr>
          </a:p>
          <a:p>
            <a:pPr algn="ct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Giữ</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phép</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lịch</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sự</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khi</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bày</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tỏ</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yêu</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cầu</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đề</a:t>
            </a:r>
            <a:r>
              <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nghị</a:t>
            </a:r>
            <a:endParaRPr lang="en-US" sz="2800" b="1"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lời nhờ cậy, yêu cầu, đề nghị,… lịch sự.</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0"/>
            <a:ext cx="10674076" cy="894023"/>
            <a:chOff x="-26657" y="2060506"/>
            <a:chExt cx="8941551" cy="894536"/>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6"/>
              <a:ext cx="8271189" cy="894536"/>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Biết dùng các từ ngữ phù hợp với các tình huống khác nhau để đảm bảo tính lịch sự của lời yêu cầu, đề nghị.</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6" name="Group 15"/>
          <p:cNvGrpSpPr>
            <a:grpSpLocks/>
          </p:cNvGrpSpPr>
          <p:nvPr/>
        </p:nvGrpSpPr>
        <p:grpSpPr bwMode="auto">
          <a:xfrm>
            <a:off x="606562" y="4268587"/>
            <a:ext cx="10674076" cy="811413"/>
            <a:chOff x="-12697" y="1699617"/>
            <a:chExt cx="9412922" cy="811879"/>
          </a:xfrm>
          <a:solidFill>
            <a:srgbClr val="FF99FF"/>
          </a:solidFill>
        </p:grpSpPr>
        <p:sp>
          <p:nvSpPr>
            <p:cNvPr id="17" name="Rectangle 16">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tại sao phải giữ phép lịch sự khi bày tỏ yêu cầu, đề nghị.</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Khám phá</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61257" y="733246"/>
            <a:ext cx="11538858" cy="61247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defRPr/>
            </a:pPr>
            <a:r>
              <a:rPr lang="en-US" altLang="en-US" sz="2800" dirty="0">
                <a:solidFill>
                  <a:srgbClr val="0000FF"/>
                </a:solidFill>
              </a:rPr>
              <a:t>   </a:t>
            </a:r>
            <a:r>
              <a:rPr lang="en-US" altLang="en-US" sz="2800" dirty="0" err="1">
                <a:solidFill>
                  <a:srgbClr val="0000FF"/>
                </a:solidFill>
                <a:latin typeface="Times New Roman" panose="02020603050405020304" pitchFamily="18" charset="0"/>
                <a:cs typeface="Times New Roman" panose="02020603050405020304" pitchFamily="18" charset="0"/>
              </a:rPr>
              <a:t>Một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sớm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thằng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Hùng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mới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nhập</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cư</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vào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xóm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tôi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dắt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chiếc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xe</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đạp</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gần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hết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tiệm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sửa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xe</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bác</a:t>
            </a:r>
            <a:r>
              <a:rPr lang="en-US" altLang="en-US" sz="2800" dirty="0">
                <a:solidFill>
                  <a:srgbClr val="0000FF"/>
                </a:solidFill>
                <a:latin typeface="Times New Roman" panose="02020603050405020304" pitchFamily="18" charset="0"/>
                <a:cs typeface="Times New Roman" panose="02020603050405020304" pitchFamily="18" charset="0"/>
              </a:rPr>
              <a:t> Hai. </a:t>
            </a:r>
            <a:r>
              <a:rPr lang="en-US" altLang="en-US" sz="2800" dirty="0" err="1">
                <a:solidFill>
                  <a:srgbClr val="0000FF"/>
                </a:solidFill>
                <a:latin typeface="Times New Roman" panose="02020603050405020304" pitchFamily="18" charset="0"/>
                <a:cs typeface="Times New Roman" panose="02020603050405020304" pitchFamily="18" charset="0"/>
              </a:rPr>
              <a:t>Nó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hàm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bảo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bác</a:t>
            </a:r>
            <a:r>
              <a:rPr lang="en-US" altLang="en-US" sz="2800" dirty="0">
                <a:solidFill>
                  <a:srgbClr val="0000FF"/>
                </a:solidFill>
                <a:latin typeface="Times New Roman" panose="02020603050405020304" pitchFamily="18" charset="0"/>
                <a:cs typeface="Times New Roman" panose="02020603050405020304" pitchFamily="18" charset="0"/>
              </a:rPr>
              <a:t> Hai:</a:t>
            </a:r>
          </a:p>
          <a:p>
            <a:pPr algn="just">
              <a:spcBef>
                <a:spcPct val="0"/>
              </a:spcBef>
              <a:buFontTx/>
              <a:buNone/>
              <a:defRPr/>
            </a:pPr>
            <a:r>
              <a:rPr lang="en-US" altLang="en-US" sz="2800">
                <a:solidFill>
                  <a:srgbClr val="0000FF"/>
                </a:solidFill>
                <a:latin typeface="Times New Roman" panose="020206030504050203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cs typeface="Times New Roman" panose="02020603050405020304" pitchFamily="18" charset="0"/>
              </a:rPr>
              <a:t>Bơm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bánh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trước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Nhanh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lên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trễ</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giờ</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rồi</a:t>
            </a:r>
            <a:r>
              <a:rPr lang="en-US" altLang="en-US" sz="2800" dirty="0">
                <a:solidFill>
                  <a:srgbClr val="0000FF"/>
                </a:solidFill>
                <a:latin typeface="Times New Roman" panose="02020603050405020304" pitchFamily="18" charset="0"/>
                <a:cs typeface="Times New Roman" panose="02020603050405020304" pitchFamily="18" charset="0"/>
              </a:rPr>
              <a:t>.</a:t>
            </a:r>
          </a:p>
          <a:p>
            <a:pPr algn="just">
              <a:spcBef>
                <a:spcPct val="0"/>
              </a:spcBef>
              <a:buFontTx/>
              <a:buNone/>
              <a:defRPr/>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Bác</a:t>
            </a:r>
            <a:r>
              <a:rPr lang="en-US" altLang="en-US" sz="2800" dirty="0">
                <a:solidFill>
                  <a:srgbClr val="0000FF"/>
                </a:solidFill>
                <a:latin typeface="Times New Roman" panose="02020603050405020304" pitchFamily="18" charset="0"/>
                <a:cs typeface="Times New Roman" panose="02020603050405020304" pitchFamily="18" charset="0"/>
              </a:rPr>
              <a:t> Hai </a:t>
            </a:r>
            <a:r>
              <a:rPr lang="en-US" altLang="en-US" sz="2800" dirty="0" err="1">
                <a:solidFill>
                  <a:srgbClr val="0000FF"/>
                </a:solidFill>
                <a:latin typeface="Times New Roman" panose="02020603050405020304" pitchFamily="18" charset="0"/>
                <a:cs typeface="Times New Roman" panose="02020603050405020304" pitchFamily="18" charset="0"/>
              </a:rPr>
              <a:t>nhìn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thằng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Hùng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nói</a:t>
            </a:r>
            <a:r>
              <a:rPr lang="en-US" altLang="en-US" sz="2800" dirty="0">
                <a:solidFill>
                  <a:srgbClr val="0000FF"/>
                </a:solidFill>
                <a:latin typeface="Times New Roman" panose="02020603050405020304" pitchFamily="18" charset="0"/>
                <a:cs typeface="Times New Roman" panose="02020603050405020304" pitchFamily="18" charset="0"/>
              </a:rPr>
              <a:t>:</a:t>
            </a:r>
          </a:p>
          <a:p>
            <a:pPr algn="just">
              <a:spcBef>
                <a:spcPct val="0"/>
              </a:spcBef>
              <a:buFontTx/>
              <a:buNone/>
              <a:defRPr/>
            </a:pPr>
            <a:r>
              <a:rPr lang="en-US" altLang="en-US" sz="2800">
                <a:solidFill>
                  <a:srgbClr val="0000FF"/>
                </a:solidFill>
                <a:latin typeface="Times New Roman" panose="020206030504050203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cs typeface="Times New Roman" panose="02020603050405020304" pitchFamily="18" charset="0"/>
              </a:rPr>
              <a:t>Tiệm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hổng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bơm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thuê</a:t>
            </a:r>
            <a:r>
              <a:rPr lang="en-US" altLang="en-US" sz="2800" dirty="0">
                <a:solidFill>
                  <a:srgbClr val="0000FF"/>
                </a:solidFill>
                <a:latin typeface="Times New Roman" panose="02020603050405020304" pitchFamily="18" charset="0"/>
                <a:cs typeface="Times New Roman" panose="02020603050405020304" pitchFamily="18" charset="0"/>
              </a:rPr>
              <a:t>.</a:t>
            </a:r>
          </a:p>
          <a:p>
            <a:pPr algn="just">
              <a:spcBef>
                <a:spcPct val="0"/>
              </a:spcBef>
              <a:buFontTx/>
              <a:buNone/>
              <a:defRPr/>
            </a:pPr>
            <a:r>
              <a:rPr lang="en-US" altLang="en-US" sz="2800">
                <a:solidFill>
                  <a:srgbClr val="0000FF"/>
                </a:solidFill>
                <a:latin typeface="Times New Roman" panose="020206030504050203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cs typeface="Times New Roman" panose="02020603050405020304" pitchFamily="18" charset="0"/>
              </a:rPr>
              <a:t>Vậy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mượn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bơm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tôi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bơm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lấy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vậy</a:t>
            </a:r>
            <a:r>
              <a:rPr lang="en-US" altLang="en-US" sz="2800" dirty="0">
                <a:solidFill>
                  <a:srgbClr val="0000FF"/>
                </a:solidFill>
                <a:latin typeface="Times New Roman" panose="02020603050405020304" pitchFamily="18" charset="0"/>
                <a:cs typeface="Times New Roman" panose="02020603050405020304" pitchFamily="18" charset="0"/>
              </a:rPr>
              <a:t>.</a:t>
            </a:r>
          </a:p>
          <a:p>
            <a:pPr algn="just">
              <a:spcBef>
                <a:spcPct val="0"/>
              </a:spcBef>
              <a:buFontTx/>
              <a:buNone/>
              <a:defRPr/>
            </a:pPr>
            <a:r>
              <a:rPr lang="en-US" altLang="en-US" sz="2800">
                <a:solidFill>
                  <a:srgbClr val="0000FF"/>
                </a:solidFill>
                <a:latin typeface="Times New Roman" panose="02020603050405020304" pitchFamily="18" charset="0"/>
                <a:cs typeface="Times New Roman" panose="02020603050405020304" pitchFamily="18" charset="0"/>
              </a:rPr>
              <a:t>   Vừa </a:t>
            </a:r>
            <a:r>
              <a:rPr lang="en-US" altLang="en-US" sz="2800" dirty="0" err="1">
                <a:solidFill>
                  <a:srgbClr val="0000FF"/>
                </a:solidFill>
                <a:latin typeface="Times New Roman" panose="02020603050405020304" pitchFamily="18" charset="0"/>
                <a:cs typeface="Times New Roman" panose="02020603050405020304" pitchFamily="18" charset="0"/>
              </a:rPr>
              <a:t>lúc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ấy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Hoa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nhà</a:t>
            </a:r>
            <a:r>
              <a:rPr lang="en-US" altLang="en-US" sz="2800" dirty="0">
                <a:solidFill>
                  <a:srgbClr val="0000FF"/>
                </a:solidFill>
                <a:latin typeface="Times New Roman" panose="02020603050405020304" pitchFamily="18" charset="0"/>
                <a:cs typeface="Times New Roman" panose="02020603050405020304" pitchFamily="18" charset="0"/>
              </a:rPr>
              <a:t> ở </a:t>
            </a:r>
            <a:r>
              <a:rPr lang="en-US" altLang="en-US" sz="2800" dirty="0" err="1">
                <a:solidFill>
                  <a:srgbClr val="0000FF"/>
                </a:solidFill>
                <a:latin typeface="Times New Roman" panose="02020603050405020304" pitchFamily="18" charset="0"/>
                <a:cs typeface="Times New Roman" panose="02020603050405020304" pitchFamily="18" charset="0"/>
              </a:rPr>
              <a:t>cuối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ngõ</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cũng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dắt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xe</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đạp</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chạy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vào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ríu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rít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chào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hỏi</a:t>
            </a:r>
            <a:r>
              <a:rPr lang="en-US" altLang="en-US" sz="2800" dirty="0">
                <a:solidFill>
                  <a:srgbClr val="0000FF"/>
                </a:solidFill>
                <a:latin typeface="Times New Roman" panose="02020603050405020304" pitchFamily="18" charset="0"/>
                <a:cs typeface="Times New Roman" panose="02020603050405020304" pitchFamily="18" charset="0"/>
              </a:rPr>
              <a:t>:</a:t>
            </a:r>
          </a:p>
          <a:p>
            <a:pPr algn="just">
              <a:spcBef>
                <a:spcPct val="0"/>
              </a:spcBef>
              <a:buNone/>
              <a:defRPr/>
            </a:pPr>
            <a:r>
              <a:rPr lang="en-US" altLang="en-US" sz="2800">
                <a:solidFill>
                  <a:srgbClr val="0000FF"/>
                </a:solidFill>
                <a:latin typeface="Times New Roman" panose="02020603050405020304" pitchFamily="18" charset="0"/>
                <a:cs typeface="Times New Roman" panose="02020603050405020304" pitchFamily="18" charset="0"/>
              </a:rPr>
              <a:t>   - Cháu </a:t>
            </a:r>
            <a:r>
              <a:rPr lang="en-US" altLang="en-US" sz="2800" dirty="0" err="1">
                <a:solidFill>
                  <a:srgbClr val="0000FF"/>
                </a:solidFill>
                <a:latin typeface="Times New Roman" panose="02020603050405020304" pitchFamily="18" charset="0"/>
                <a:cs typeface="Times New Roman" panose="02020603050405020304" pitchFamily="18" charset="0"/>
              </a:rPr>
              <a:t>chào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bác</a:t>
            </a:r>
            <a:r>
              <a:rPr lang="en-US" altLang="en-US" sz="2800" dirty="0">
                <a:solidFill>
                  <a:srgbClr val="0000FF"/>
                </a:solidFill>
                <a:latin typeface="Times New Roman" panose="02020603050405020304" pitchFamily="18" charset="0"/>
                <a:cs typeface="Times New Roman" panose="02020603050405020304" pitchFamily="18" charset="0"/>
              </a:rPr>
              <a:t> Hai ạ !</a:t>
            </a:r>
          </a:p>
          <a:p>
            <a:pPr algn="just">
              <a:spcBef>
                <a:spcPct val="0"/>
              </a:spcBef>
              <a:buFontTx/>
              <a:buNone/>
              <a:defRPr/>
            </a:pPr>
            <a:r>
              <a:rPr lang="en-US" altLang="en-US" sz="2800">
                <a:solidFill>
                  <a:srgbClr val="0000FF"/>
                </a:solidFill>
                <a:latin typeface="Times New Roman" panose="02020603050405020304" pitchFamily="18" charset="0"/>
                <a:cs typeface="Times New Roman" panose="02020603050405020304" pitchFamily="18" charset="0"/>
              </a:rPr>
              <a:t>   - Chiều </a:t>
            </a:r>
            <a:r>
              <a:rPr lang="en-US" altLang="en-US" sz="2800" dirty="0">
                <a:solidFill>
                  <a:srgbClr val="0000FF"/>
                </a:solidFill>
                <a:latin typeface="Times New Roman" panose="02020603050405020304" pitchFamily="18" charset="0"/>
                <a:cs typeface="Times New Roman" panose="02020603050405020304" pitchFamily="18" charset="0"/>
              </a:rPr>
              <a:t>nay </a:t>
            </a:r>
            <a:r>
              <a:rPr lang="en-US" altLang="en-US" sz="2800" dirty="0" err="1">
                <a:solidFill>
                  <a:srgbClr val="0000FF"/>
                </a:solidFill>
                <a:latin typeface="Times New Roman" panose="02020603050405020304" pitchFamily="18" charset="0"/>
                <a:cs typeface="Times New Roman" panose="02020603050405020304" pitchFamily="18" charset="0"/>
              </a:rPr>
              <a:t>cháu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về</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coi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giùm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cháu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nghe</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hổng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biết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sao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xì</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hoài</a:t>
            </a:r>
            <a:r>
              <a:rPr lang="en-US" altLang="en-US" sz="2800" dirty="0">
                <a:solidFill>
                  <a:srgbClr val="0000FF"/>
                </a:solidFill>
                <a:latin typeface="Times New Roman" panose="02020603050405020304" pitchFamily="18" charset="0"/>
                <a:cs typeface="Times New Roman" panose="02020603050405020304" pitchFamily="18" charset="0"/>
              </a:rPr>
              <a:t>.</a:t>
            </a:r>
          </a:p>
          <a:p>
            <a:pPr algn="just">
              <a:spcBef>
                <a:spcPct val="0"/>
              </a:spcBef>
              <a:buFontTx/>
              <a:buNone/>
              <a:defRPr/>
            </a:pPr>
            <a:r>
              <a:rPr lang="en-US" altLang="en-US" sz="2800">
                <a:solidFill>
                  <a:srgbClr val="0000FF"/>
                </a:solidFill>
                <a:latin typeface="Times New Roman" panose="020206030504050203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cs typeface="Times New Roman" panose="02020603050405020304" pitchFamily="18" charset="0"/>
              </a:rPr>
              <a:t>Được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rồi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Nào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để</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bơm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Cháu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là</a:t>
            </a:r>
            <a:r>
              <a:rPr lang="en-US" altLang="en-US" sz="2800" dirty="0">
                <a:solidFill>
                  <a:srgbClr val="0000FF"/>
                </a:solidFill>
                <a:latin typeface="Times New Roman" panose="02020603050405020304" pitchFamily="18" charset="0"/>
                <a:cs typeface="Times New Roman" panose="02020603050405020304" pitchFamily="18" charset="0"/>
              </a:rPr>
              <a:t> con </a:t>
            </a:r>
            <a:r>
              <a:rPr lang="en-US" altLang="en-US" sz="2800" dirty="0" err="1">
                <a:solidFill>
                  <a:srgbClr val="0000FF"/>
                </a:solidFill>
                <a:latin typeface="Times New Roman" panose="02020603050405020304" pitchFamily="18" charset="0"/>
                <a:cs typeface="Times New Roman" panose="02020603050405020304" pitchFamily="18" charset="0"/>
              </a:rPr>
              <a:t>gái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biết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bơm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bơm</a:t>
            </a:r>
            <a:r>
              <a:rPr lang="en-US" altLang="en-US" sz="2800" dirty="0">
                <a:solidFill>
                  <a:srgbClr val="0000FF"/>
                </a:solidFill>
                <a:latin typeface="Times New Roman" panose="02020603050405020304" pitchFamily="18" charset="0"/>
                <a:cs typeface="Times New Roman" panose="02020603050405020304" pitchFamily="18" charset="0"/>
              </a:rPr>
              <a:t> !</a:t>
            </a:r>
          </a:p>
          <a:p>
            <a:pPr algn="just">
              <a:spcBef>
                <a:spcPct val="0"/>
              </a:spcBef>
              <a:buFontTx/>
              <a:buNone/>
              <a:defRPr/>
            </a:pPr>
            <a:r>
              <a:rPr lang="en-US" altLang="en-US" sz="2800">
                <a:solidFill>
                  <a:srgbClr val="0000FF"/>
                </a:solidFill>
                <a:latin typeface="Times New Roman" panose="020206030504050203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cs typeface="Times New Roman" panose="02020603050405020304" pitchFamily="18" charset="0"/>
              </a:rPr>
              <a:t>Cháu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cảm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nhiều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làm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cháu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xin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miếng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mở</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bò</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được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a:t>
            </a:r>
          </a:p>
          <a:p>
            <a:pPr algn="just">
              <a:spcBef>
                <a:spcPct val="0"/>
              </a:spcBef>
              <a:buFontTx/>
              <a:buNone/>
              <a:defRPr/>
            </a:pPr>
            <a:r>
              <a:rPr lang="en-US" altLang="en-US" sz="2800">
                <a:solidFill>
                  <a:srgbClr val="0000FF"/>
                </a:solidFill>
                <a:latin typeface="Times New Roman" panose="02020603050405020304" pitchFamily="18" charset="0"/>
                <a:cs typeface="Times New Roman" panose="02020603050405020304" pitchFamily="18" charset="0"/>
              </a:rPr>
              <a:t>   - </a:t>
            </a:r>
            <a:r>
              <a:rPr lang="en-US" altLang="en-US" sz="2800" dirty="0" err="1">
                <a:solidFill>
                  <a:srgbClr val="0000FF"/>
                </a:solidFill>
                <a:latin typeface="Times New Roman" panose="02020603050405020304" pitchFamily="18" charset="0"/>
                <a:cs typeface="Times New Roman" panose="02020603050405020304" pitchFamily="18" charset="0"/>
              </a:rPr>
              <a:t>Được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cháu</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3" name="Text Box 8"/>
          <p:cNvSpPr txBox="1">
            <a:spLocks noChangeArrowheads="1"/>
          </p:cNvSpPr>
          <p:nvPr/>
        </p:nvSpPr>
        <p:spPr bwMode="auto">
          <a:xfrm>
            <a:off x="511626" y="166856"/>
            <a:ext cx="10780488" cy="54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nSpc>
                <a:spcPct val="114000"/>
              </a:lnSpc>
            </a:pPr>
            <a:r>
              <a:rPr lang="en-US" altLang="en-US" sz="2800" b="1" u="none">
                <a:latin typeface="Times New Roman" panose="02020603050405020304" pitchFamily="18" charset="0"/>
                <a:cs typeface="Times New Roman" panose="02020603050405020304" pitchFamily="18" charset="0"/>
              </a:rPr>
              <a:t>1. Hãy đọc mẩu chuyện sau:</a:t>
            </a:r>
          </a:p>
        </p:txBody>
      </p:sp>
    </p:spTree>
    <p:extLst>
      <p:ext uri="{BB962C8B-B14F-4D97-AF65-F5344CB8AC3E}">
        <p14:creationId xmlns:p14="http://schemas.microsoft.com/office/powerpoint/2010/main" val="1838556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921656" y="820964"/>
            <a:ext cx="96302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2. Tìm những câu nêu yêu cầu, đề nghị trong mẩu chuyện.</a:t>
            </a:r>
          </a:p>
        </p:txBody>
      </p:sp>
      <p:sp>
        <p:nvSpPr>
          <p:cNvPr id="5" name="Rectangle 9"/>
          <p:cNvSpPr>
            <a:spLocks noChangeArrowheads="1"/>
          </p:cNvSpPr>
          <p:nvPr/>
        </p:nvSpPr>
        <p:spPr bwMode="auto">
          <a:xfrm>
            <a:off x="921656" y="1459593"/>
            <a:ext cx="104575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3. Nhận xét về cách nêu yêu cầu, đề nghị của hai bạn Hùng và Hoa.</a:t>
            </a:r>
          </a:p>
        </p:txBody>
      </p:sp>
      <p:sp>
        <p:nvSpPr>
          <p:cNvPr id="6" name="Rectangle 9"/>
          <p:cNvSpPr>
            <a:spLocks noChangeArrowheads="1"/>
          </p:cNvSpPr>
          <p:nvPr/>
        </p:nvSpPr>
        <p:spPr bwMode="auto">
          <a:xfrm>
            <a:off x="921656" y="2098222"/>
            <a:ext cx="104575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en-US" sz="2800" b="1">
                <a:latin typeface="Times New Roman" panose="02020603050405020304" pitchFamily="18" charset="0"/>
                <a:cs typeface="Times New Roman" panose="02020603050405020304" pitchFamily="18" charset="0"/>
              </a:rPr>
              <a:t>4. Theo em, như thế nào là lịch sự khi yêu cầu, đề nghị?</a:t>
            </a:r>
          </a:p>
        </p:txBody>
      </p:sp>
    </p:spTree>
    <p:extLst>
      <p:ext uri="{BB962C8B-B14F-4D97-AF65-F5344CB8AC3E}">
        <p14:creationId xmlns:p14="http://schemas.microsoft.com/office/powerpoint/2010/main" val="102319690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2504</TotalTime>
  <Words>1336</Words>
  <Application>Microsoft Office PowerPoint</Application>
  <PresentationFormat>Widescreen</PresentationFormat>
  <Paragraphs>139</Paragraphs>
  <Slides>23</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等线</vt:lpstr>
      <vt:lpstr>.VnArial</vt:lpstr>
      <vt:lpstr>.VnTime</vt:lpstr>
      <vt:lpstr>Arial</vt:lpstr>
      <vt:lpstr>Calibri</vt:lpstr>
      <vt:lpstr>Calibri Light</vt:lpstr>
      <vt:lpstr>Garamond</vt:lpstr>
      <vt:lpstr>Symbol</vt:lpstr>
      <vt:lpstr>Times New Roman</vt:lpstr>
      <vt:lpstr>UTM Flavour</vt:lpstr>
      <vt:lpstr>印品黑体</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cp:lastModifiedBy>
  <cp:revision>385</cp:revision>
  <dcterms:created xsi:type="dcterms:W3CDTF">2021-08-04T18:52:07Z</dcterms:created>
  <dcterms:modified xsi:type="dcterms:W3CDTF">2023-04-06T03:51:23Z</dcterms:modified>
</cp:coreProperties>
</file>