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54" autoAdjust="0"/>
    <p:restoredTop sz="94660"/>
  </p:normalViewPr>
  <p:slideViewPr>
    <p:cSldViewPr>
      <p:cViewPr varScale="1">
        <p:scale>
          <a:sx n="65" d="100"/>
          <a:sy n="65" d="100"/>
        </p:scale>
        <p:origin x="1372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88"/>
              <a:ext cx="4299" cy="3371"/>
              <a:chOff x="0" y="1"/>
              <a:chExt cx="5533" cy="4340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1"/>
                <a:ext cx="5470" cy="4340"/>
                <a:chOff x="0" y="1"/>
                <a:chExt cx="5470" cy="4340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7"/>
                  <a:ext cx="2919" cy="2150"/>
                  <a:chOff x="1265" y="815"/>
                  <a:chExt cx="2919" cy="2150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5"/>
                    <a:ext cx="2919" cy="215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1"/>
                    <a:ext cx="578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1"/>
                  <a:ext cx="5470" cy="4340"/>
                  <a:chOff x="0" y="1"/>
                  <a:chExt cx="5470" cy="4340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3"/>
                    <a:ext cx="1259" cy="2325"/>
                    <a:chOff x="3470" y="1531"/>
                    <a:chExt cx="1259" cy="2325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37"/>
                      <a:ext cx="1725" cy="313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9"/>
                      <a:ext cx="924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2"/>
                    <a:ext cx="2462" cy="1331"/>
                    <a:chOff x="2864" y="2020"/>
                    <a:chExt cx="2462" cy="1331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20"/>
                      <a:ext cx="1813" cy="3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4" cy="54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4"/>
                    <a:ext cx="2478" cy="1064"/>
                    <a:chOff x="2896" y="1832"/>
                    <a:chExt cx="2478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32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6"/>
                      <a:ext cx="901" cy="52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0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2"/>
                    <a:chOff x="2983" y="1269"/>
                    <a:chExt cx="2150" cy="342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90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2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6"/>
                    <a:chOff x="2938" y="918"/>
                    <a:chExt cx="1879" cy="426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8"/>
                      <a:ext cx="662" cy="33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6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8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3"/>
                    <a:chOff x="-52" y="2009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6"/>
                    <a:ext cx="2472" cy="927"/>
                    <a:chOff x="-74" y="1814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4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6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39" cy="656"/>
                    <a:chOff x="23" y="1591"/>
                    <a:chExt cx="2339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1"/>
                      <a:ext cx="1544" cy="313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58"/>
                      <a:ext cx="830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7"/>
                    <a:ext cx="2150" cy="344"/>
                    <a:chOff x="189" y="1445"/>
                    <a:chExt cx="2150" cy="344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5"/>
                      <a:ext cx="754" cy="344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49" cy="553"/>
                    <a:chOff x="616" y="900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0"/>
                      <a:ext cx="662" cy="33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90"/>
                    <a:ext cx="1767" cy="742"/>
                    <a:chOff x="911" y="590"/>
                    <a:chExt cx="1767" cy="742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90"/>
                      <a:ext cx="662" cy="33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4"/>
                    <a:ext cx="778" cy="1515"/>
                    <a:chOff x="1633" y="102"/>
                    <a:chExt cx="778" cy="1515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3" y="959"/>
                      <a:ext cx="110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29"/>
                      <a:ext cx="591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1"/>
                    <a:ext cx="635" cy="1534"/>
                    <a:chOff x="1935" y="29"/>
                    <a:chExt cx="635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2" y="925"/>
                      <a:ext cx="106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5"/>
                      <a:ext cx="570" cy="33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6" cy="566"/>
                    <a:chOff x="2822" y="672"/>
                    <a:chExt cx="1846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3" cy="34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3" cy="717"/>
                    <a:chOff x="2683" y="445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5"/>
                      <a:ext cx="663" cy="33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38" cy="1520"/>
                    <a:chOff x="2800" y="41"/>
                    <a:chExt cx="638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09" y="182"/>
                      <a:ext cx="570" cy="28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0" y="134"/>
                    <a:ext cx="1015" cy="1463"/>
                    <a:chOff x="2936" y="162"/>
                    <a:chExt cx="1015" cy="1463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3" y="913"/>
                      <a:ext cx="1155" cy="270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62"/>
                      <a:ext cx="621" cy="422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4"/>
                    <a:ext cx="241" cy="1448"/>
                    <a:chOff x="2731" y="32"/>
                    <a:chExt cx="241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0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0"/>
                      <a:ext cx="512" cy="13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0"/>
                    <a:ext cx="1083" cy="2450"/>
                    <a:chOff x="943" y="1768"/>
                    <a:chExt cx="1083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5"/>
                      <a:ext cx="1725" cy="31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2"/>
                    <a:chOff x="1455" y="1936"/>
                    <a:chExt cx="766" cy="2372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8" y="2578"/>
                      <a:ext cx="1595" cy="31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5"/>
                      <a:ext cx="856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60"/>
                    <a:ext cx="460" cy="2329"/>
                    <a:chOff x="1953" y="1988"/>
                    <a:chExt cx="493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0" y="2693"/>
                      <a:ext cx="1711" cy="30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1" y="3896"/>
                      <a:ext cx="918" cy="47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9"/>
                    <a:ext cx="881" cy="2424"/>
                    <a:chOff x="3181" y="1867"/>
                    <a:chExt cx="881" cy="2424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2"/>
                      <a:ext cx="1649" cy="29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4" cy="46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6"/>
                    <a:ext cx="621" cy="2385"/>
                    <a:chOff x="3006" y="1984"/>
                    <a:chExt cx="621" cy="2385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1"/>
                      <a:ext cx="1600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4" y="3747"/>
                      <a:ext cx="859" cy="38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1"/>
                    <a:ext cx="404" cy="2221"/>
                    <a:chOff x="2819" y="2099"/>
                    <a:chExt cx="404" cy="2221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2"/>
                      <a:ext cx="1471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8" cy="2185"/>
                    <a:chOff x="2287" y="2135"/>
                    <a:chExt cx="428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2" y="2760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7"/>
                <a:chOff x="73" y="313"/>
                <a:chExt cx="5460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7"/>
                  <a:chOff x="73" y="313"/>
                  <a:chExt cx="5460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6"/>
                    <a:ext cx="2568" cy="2047"/>
                  </a:xfrm>
                  <a:custGeom>
                    <a:avLst/>
                    <a:gdLst>
                      <a:gd name="T0" fmla="*/ 2568 w 36729"/>
                      <a:gd name="T1" fmla="*/ 990 h 21600"/>
                      <a:gd name="T2" fmla="*/ 0 w 36729"/>
                      <a:gd name="T3" fmla="*/ 1156 h 21600"/>
                      <a:gd name="T4" fmla="*/ 1246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1"/>
                    <a:ext cx="2017" cy="2379"/>
                  </a:xfrm>
                  <a:custGeom>
                    <a:avLst/>
                    <a:gdLst>
                      <a:gd name="T0" fmla="*/ 0 w 30473"/>
                      <a:gd name="T1" fmla="*/ 203 h 22305"/>
                      <a:gd name="T2" fmla="*/ 2016 w 30473"/>
                      <a:gd name="T3" fmla="*/ 2379 h 22305"/>
                      <a:gd name="T4" fmla="*/ 587 w 30473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1"/>
                    <a:ext cx="1426" cy="2380"/>
                  </a:xfrm>
                  <a:custGeom>
                    <a:avLst/>
                    <a:gdLst>
                      <a:gd name="T0" fmla="*/ 0 w 34812"/>
                      <a:gd name="T1" fmla="*/ 481 h 22305"/>
                      <a:gd name="T2" fmla="*/ 1426 w 34812"/>
                      <a:gd name="T3" fmla="*/ 2380 h 22305"/>
                      <a:gd name="T4" fmla="*/ 541 w 34812"/>
                      <a:gd name="T5" fmla="*/ 2305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0"/>
                  </a:xfrm>
                  <a:custGeom>
                    <a:avLst/>
                    <a:gdLst>
                      <a:gd name="T0" fmla="*/ 0 w 36830"/>
                      <a:gd name="T1" fmla="*/ 670 h 22305"/>
                      <a:gd name="T2" fmla="*/ 2540 w 36830"/>
                      <a:gd name="T3" fmla="*/ 2380 h 22305"/>
                      <a:gd name="T4" fmla="*/ 1051 w 36830"/>
                      <a:gd name="T5" fmla="*/ 2305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4"/>
                  </a:xfrm>
                  <a:custGeom>
                    <a:avLst/>
                    <a:gdLst>
                      <a:gd name="T0" fmla="*/ 0 w 31881"/>
                      <a:gd name="T1" fmla="*/ 1068 h 21600"/>
                      <a:gd name="T2" fmla="*/ 1851 w 31881"/>
                      <a:gd name="T3" fmla="*/ 518 h 21600"/>
                      <a:gd name="T4" fmla="*/ 1058 w 31881"/>
                      <a:gd name="T5" fmla="*/ 2304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3" cy="2304"/>
                  </a:xfrm>
                  <a:custGeom>
                    <a:avLst/>
                    <a:gdLst>
                      <a:gd name="T0" fmla="*/ 0 w 31146"/>
                      <a:gd name="T1" fmla="*/ 481 h 21600"/>
                      <a:gd name="T2" fmla="*/ 763 w 31146"/>
                      <a:gd name="T3" fmla="*/ 1020 h 21600"/>
                      <a:gd name="T4" fmla="*/ 324 w 31146"/>
                      <a:gd name="T5" fmla="*/ 2304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8"/>
                    <a:ext cx="418" cy="1524"/>
                  </a:xfrm>
                  <a:custGeom>
                    <a:avLst/>
                    <a:gdLst>
                      <a:gd name="T0" fmla="*/ 0 w 776"/>
                      <a:gd name="T1" fmla="*/ 64 h 2368"/>
                      <a:gd name="T2" fmla="*/ 240 w 776"/>
                      <a:gd name="T3" fmla="*/ 16 h 2368"/>
                      <a:gd name="T4" fmla="*/ 96 w 776"/>
                      <a:gd name="T5" fmla="*/ 160 h 2368"/>
                      <a:gd name="T6" fmla="*/ 336 w 776"/>
                      <a:gd name="T7" fmla="*/ 160 h 2368"/>
                      <a:gd name="T8" fmla="*/ 192 w 776"/>
                      <a:gd name="T9" fmla="*/ 304 h 2368"/>
                      <a:gd name="T10" fmla="*/ 384 w 776"/>
                      <a:gd name="T11" fmla="*/ 352 h 2368"/>
                      <a:gd name="T12" fmla="*/ 288 w 776"/>
                      <a:gd name="T13" fmla="*/ 448 h 2368"/>
                      <a:gd name="T14" fmla="*/ 480 w 776"/>
                      <a:gd name="T15" fmla="*/ 496 h 2368"/>
                      <a:gd name="T16" fmla="*/ 384 w 776"/>
                      <a:gd name="T17" fmla="*/ 592 h 2368"/>
                      <a:gd name="T18" fmla="*/ 528 w 776"/>
                      <a:gd name="T19" fmla="*/ 640 h 2368"/>
                      <a:gd name="T20" fmla="*/ 480 w 776"/>
                      <a:gd name="T21" fmla="*/ 736 h 2368"/>
                      <a:gd name="T22" fmla="*/ 576 w 776"/>
                      <a:gd name="T23" fmla="*/ 832 h 2368"/>
                      <a:gd name="T24" fmla="*/ 576 w 776"/>
                      <a:gd name="T25" fmla="*/ 928 h 2368"/>
                      <a:gd name="T26" fmla="*/ 672 w 776"/>
                      <a:gd name="T27" fmla="*/ 1072 h 2368"/>
                      <a:gd name="T28" fmla="*/ 624 w 776"/>
                      <a:gd name="T29" fmla="*/ 1216 h 2368"/>
                      <a:gd name="T30" fmla="*/ 720 w 776"/>
                      <a:gd name="T31" fmla="*/ 1312 h 2368"/>
                      <a:gd name="T32" fmla="*/ 672 w 776"/>
                      <a:gd name="T33" fmla="*/ 1456 h 2368"/>
                      <a:gd name="T34" fmla="*/ 720 w 776"/>
                      <a:gd name="T35" fmla="*/ 1600 h 2368"/>
                      <a:gd name="T36" fmla="*/ 672 w 776"/>
                      <a:gd name="T37" fmla="*/ 1696 h 2368"/>
                      <a:gd name="T38" fmla="*/ 768 w 776"/>
                      <a:gd name="T39" fmla="*/ 1840 h 2368"/>
                      <a:gd name="T40" fmla="*/ 720 w 776"/>
                      <a:gd name="T41" fmla="*/ 1984 h 2368"/>
                      <a:gd name="T42" fmla="*/ 768 w 776"/>
                      <a:gd name="T43" fmla="*/ 2176 h 2368"/>
                      <a:gd name="T44" fmla="*/ 720 w 776"/>
                      <a:gd name="T45" fmla="*/ 2224 h 2368"/>
                      <a:gd name="T46" fmla="*/ 768 w 776"/>
                      <a:gd name="T47" fmla="*/ 2368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79" y="1529"/>
                  <a:ext cx="443" cy="837"/>
                </a:xfrm>
                <a:custGeom>
                  <a:avLst/>
                  <a:gdLst>
                    <a:gd name="T0" fmla="*/ 0 w 776"/>
                    <a:gd name="T1" fmla="*/ 64 h 2368"/>
                    <a:gd name="T2" fmla="*/ 240 w 776"/>
                    <a:gd name="T3" fmla="*/ 16 h 2368"/>
                    <a:gd name="T4" fmla="*/ 96 w 776"/>
                    <a:gd name="T5" fmla="*/ 160 h 2368"/>
                    <a:gd name="T6" fmla="*/ 336 w 776"/>
                    <a:gd name="T7" fmla="*/ 160 h 2368"/>
                    <a:gd name="T8" fmla="*/ 192 w 776"/>
                    <a:gd name="T9" fmla="*/ 304 h 2368"/>
                    <a:gd name="T10" fmla="*/ 384 w 776"/>
                    <a:gd name="T11" fmla="*/ 352 h 2368"/>
                    <a:gd name="T12" fmla="*/ 288 w 776"/>
                    <a:gd name="T13" fmla="*/ 448 h 2368"/>
                    <a:gd name="T14" fmla="*/ 480 w 776"/>
                    <a:gd name="T15" fmla="*/ 496 h 2368"/>
                    <a:gd name="T16" fmla="*/ 384 w 776"/>
                    <a:gd name="T17" fmla="*/ 592 h 2368"/>
                    <a:gd name="T18" fmla="*/ 528 w 776"/>
                    <a:gd name="T19" fmla="*/ 640 h 2368"/>
                    <a:gd name="T20" fmla="*/ 480 w 776"/>
                    <a:gd name="T21" fmla="*/ 736 h 2368"/>
                    <a:gd name="T22" fmla="*/ 576 w 776"/>
                    <a:gd name="T23" fmla="*/ 832 h 2368"/>
                    <a:gd name="T24" fmla="*/ 576 w 776"/>
                    <a:gd name="T25" fmla="*/ 928 h 2368"/>
                    <a:gd name="T26" fmla="*/ 672 w 776"/>
                    <a:gd name="T27" fmla="*/ 1072 h 2368"/>
                    <a:gd name="T28" fmla="*/ 624 w 776"/>
                    <a:gd name="T29" fmla="*/ 1216 h 2368"/>
                    <a:gd name="T30" fmla="*/ 720 w 776"/>
                    <a:gd name="T31" fmla="*/ 1312 h 2368"/>
                    <a:gd name="T32" fmla="*/ 672 w 776"/>
                    <a:gd name="T33" fmla="*/ 1456 h 2368"/>
                    <a:gd name="T34" fmla="*/ 720 w 776"/>
                    <a:gd name="T35" fmla="*/ 1600 h 2368"/>
                    <a:gd name="T36" fmla="*/ 672 w 776"/>
                    <a:gd name="T37" fmla="*/ 1696 h 2368"/>
                    <a:gd name="T38" fmla="*/ 768 w 776"/>
                    <a:gd name="T39" fmla="*/ 1840 h 2368"/>
                    <a:gd name="T40" fmla="*/ 720 w 776"/>
                    <a:gd name="T41" fmla="*/ 1984 h 2368"/>
                    <a:gd name="T42" fmla="*/ 768 w 776"/>
                    <a:gd name="T43" fmla="*/ 2176 h 2368"/>
                    <a:gd name="T44" fmla="*/ 720 w 776"/>
                    <a:gd name="T45" fmla="*/ 2224 h 2368"/>
                    <a:gd name="T46" fmla="*/ 768 w 776"/>
                    <a:gd name="T47" fmla="*/ 2368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3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537 w 21600"/>
                  <a:gd name="T1" fmla="*/ 0 h 21602"/>
                  <a:gd name="T2" fmla="*/ 2121 w 21600"/>
                  <a:gd name="T3" fmla="*/ 2304 h 21602"/>
                  <a:gd name="T4" fmla="*/ 0 w 21600"/>
                  <a:gd name="T5" fmla="*/ 2229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137 h 22305"/>
                  <a:gd name="T2" fmla="*/ 1244 w 28940"/>
                  <a:gd name="T3" fmla="*/ 2379 h 22305"/>
                  <a:gd name="T4" fmla="*/ 316 w 28940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452 h 22305"/>
                  <a:gd name="T2" fmla="*/ 2375 w 34455"/>
                  <a:gd name="T3" fmla="*/ 2379 h 22305"/>
                  <a:gd name="T4" fmla="*/ 886 w 34455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481 h 22305"/>
                  <a:gd name="T2" fmla="*/ 381 w 34812"/>
                  <a:gd name="T3" fmla="*/ 2379 h 22305"/>
                  <a:gd name="T4" fmla="*/ 145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481 h 22305"/>
                  <a:gd name="T2" fmla="*/ 1004 w 34812"/>
                  <a:gd name="T3" fmla="*/ 2379 h 22305"/>
                  <a:gd name="T4" fmla="*/ 381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5255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56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620E2-6BA4-4EC3-94E7-7D37AF117E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1FF3B-4D98-43A5-8B90-EDC7D7FEF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08488-7FA1-4EC1-9A1D-E3860D8FA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D8AB9-9402-441F-95A6-6900451D7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5CFFE-21EF-494C-BA95-1CCD125229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2FA42-648D-4548-AEF6-C154C7349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AB7CA-4245-46B5-86B9-8BB1B5A1F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28265-9D16-4956-B879-8B5C89A44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10D64-AF3A-4B74-A146-ACACFB026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25CCF-035C-4129-96DA-A703624190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7FF80-02B2-492E-9504-05B697475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164" name="Oval 4"/>
              <p:cNvSpPr>
                <a:spLocks noChangeArrowheads="1"/>
              </p:cNvSpPr>
              <p:nvPr/>
            </p:nvSpPr>
            <p:spPr bwMode="hidden">
              <a:xfrm>
                <a:off x="2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7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162" name="Oval 7"/>
              <p:cNvSpPr>
                <a:spLocks noChangeArrowheads="1"/>
              </p:cNvSpPr>
              <p:nvPr/>
            </p:nvSpPr>
            <p:spPr bwMode="hidden">
              <a:xfrm>
                <a:off x="-2" y="2"/>
                <a:ext cx="770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3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16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7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15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15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03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15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9" y="2236"/>
                    <a:ext cx="1717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5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2" y="3146"/>
                    <a:ext cx="922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154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55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15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5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150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19" y="1631"/>
                    <a:ext cx="1677" cy="33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51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1" y="2033"/>
                    <a:ext cx="900" cy="52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14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4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8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146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47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64"/>
                    <a:ext cx="755" cy="34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14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3" y="1128"/>
                    <a:ext cx="1237" cy="211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4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1" y="918"/>
                    <a:ext cx="665" cy="33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142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54"/>
                    <a:ext cx="1723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43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14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09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4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71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138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39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7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13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31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3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2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134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86"/>
                    <a:ext cx="1544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35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13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3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1"/>
                    <a:ext cx="755" cy="34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130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31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12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2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126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27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9"/>
                    <a:ext cx="260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12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2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122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23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12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4" y="922"/>
                    <a:ext cx="1055" cy="21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2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118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17" y="1022"/>
                    <a:ext cx="1232" cy="21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19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59" cy="337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11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30" cy="21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1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58" cy="33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081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504 h 504"/>
                    <a:gd name="T2" fmla="*/ 864 w 2736"/>
                    <a:gd name="T3" fmla="*/ 168 h 504"/>
                    <a:gd name="T4" fmla="*/ 1776 w 2736"/>
                    <a:gd name="T5" fmla="*/ 24 h 504"/>
                    <a:gd name="T6" fmla="*/ 2736 w 2736"/>
                    <a:gd name="T7" fmla="*/ 24 h 504"/>
                    <a:gd name="T8" fmla="*/ 2720 w 2736"/>
                    <a:gd name="T9" fmla="*/ 103 h 504"/>
                    <a:gd name="T10" fmla="*/ 1764 w 2736"/>
                    <a:gd name="T11" fmla="*/ 103 h 504"/>
                    <a:gd name="T12" fmla="*/ 654 w 2736"/>
                    <a:gd name="T13" fmla="*/ 292 h 504"/>
                    <a:gd name="T14" fmla="*/ 0 w 2736"/>
                    <a:gd name="T15" fmla="*/ 504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82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>
                    <a:gd name="T0" fmla="*/ 5 w 1769"/>
                    <a:gd name="T1" fmla="*/ 8 h 791"/>
                    <a:gd name="T2" fmla="*/ 485 w 1769"/>
                    <a:gd name="T3" fmla="*/ 56 h 791"/>
                    <a:gd name="T4" fmla="*/ 1157 w 1769"/>
                    <a:gd name="T5" fmla="*/ 200 h 791"/>
                    <a:gd name="T6" fmla="*/ 1611 w 1769"/>
                    <a:gd name="T7" fmla="*/ 432 h 791"/>
                    <a:gd name="T8" fmla="*/ 1756 w 1769"/>
                    <a:gd name="T9" fmla="*/ 609 h 791"/>
                    <a:gd name="T10" fmla="*/ 1689 w 1769"/>
                    <a:gd name="T11" fmla="*/ 787 h 791"/>
                    <a:gd name="T12" fmla="*/ 1589 w 1769"/>
                    <a:gd name="T13" fmla="*/ 632 h 791"/>
                    <a:gd name="T14" fmla="*/ 1389 w 1769"/>
                    <a:gd name="T15" fmla="*/ 454 h 791"/>
                    <a:gd name="T16" fmla="*/ 1109 w 1769"/>
                    <a:gd name="T17" fmla="*/ 296 h 791"/>
                    <a:gd name="T18" fmla="*/ 581 w 1769"/>
                    <a:gd name="T19" fmla="*/ 152 h 791"/>
                    <a:gd name="T20" fmla="*/ 0 w 1769"/>
                    <a:gd name="T21" fmla="*/ 76 h 791"/>
                    <a:gd name="T22" fmla="*/ 5 w 1769"/>
                    <a:gd name="T23" fmla="*/ 8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grpSp>
              <p:nvGrpSpPr>
                <p:cNvPr id="108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114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4" y="934"/>
                    <a:ext cx="1058" cy="18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15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11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1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110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11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10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0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06"/>
                    <a:ext cx="925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106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07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5" y="3634"/>
                    <a:ext cx="851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10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35" y="2689"/>
                    <a:ext cx="1712" cy="30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0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27" y="3894"/>
                    <a:ext cx="917" cy="471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102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03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9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10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36"/>
                    <a:ext cx="1649" cy="29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0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0"/>
                    <a:ext cx="885" cy="46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9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098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56"/>
                    <a:ext cx="1600" cy="24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99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1" y="3741"/>
                    <a:ext cx="860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9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09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0" y="2709"/>
                    <a:ext cx="1466" cy="2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9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27"/>
                    <a:ext cx="789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9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094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95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84"/>
                    <a:ext cx="767" cy="294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</p:grpSp>
          <p:sp>
            <p:nvSpPr>
              <p:cNvPr id="1038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9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2"/>
              </a:xfrm>
              <a:custGeom>
                <a:avLst/>
                <a:gdLst>
                  <a:gd name="T0" fmla="*/ 211 w 21600"/>
                  <a:gd name="T1" fmla="*/ 0 h 21602"/>
                  <a:gd name="T2" fmla="*/ 833 w 21600"/>
                  <a:gd name="T3" fmla="*/ 903 h 21602"/>
                  <a:gd name="T4" fmla="*/ 0 w 21600"/>
                  <a:gd name="T5" fmla="*/ 874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0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1007 w 36729"/>
                  <a:gd name="T1" fmla="*/ 388 h 21600"/>
                  <a:gd name="T2" fmla="*/ 0 w 36729"/>
                  <a:gd name="T3" fmla="*/ 453 h 21600"/>
                  <a:gd name="T4" fmla="*/ 489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1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T0" fmla="*/ 0 w 28940"/>
                  <a:gd name="T1" fmla="*/ 54 h 22305"/>
                  <a:gd name="T2" fmla="*/ 486 w 28940"/>
                  <a:gd name="T3" fmla="*/ 933 h 22305"/>
                  <a:gd name="T4" fmla="*/ 123 w 28940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2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0"/>
              </a:xfrm>
              <a:custGeom>
                <a:avLst/>
                <a:gdLst>
                  <a:gd name="T0" fmla="*/ 0 w 30473"/>
                  <a:gd name="T1" fmla="*/ 80 h 22305"/>
                  <a:gd name="T2" fmla="*/ 791 w 30473"/>
                  <a:gd name="T3" fmla="*/ 931 h 22305"/>
                  <a:gd name="T4" fmla="*/ 230 w 30473"/>
                  <a:gd name="T5" fmla="*/ 902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3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177 h 22305"/>
                  <a:gd name="T2" fmla="*/ 932 w 34455"/>
                  <a:gd name="T3" fmla="*/ 933 h 22305"/>
                  <a:gd name="T4" fmla="*/ 348 w 34455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4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189 h 22305"/>
                  <a:gd name="T2" fmla="*/ 149 w 34812"/>
                  <a:gd name="T3" fmla="*/ 933 h 22305"/>
                  <a:gd name="T4" fmla="*/ 57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5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T0" fmla="*/ 0 w 34812"/>
                  <a:gd name="T1" fmla="*/ 189 h 22305"/>
                  <a:gd name="T2" fmla="*/ 393 w 34812"/>
                  <a:gd name="T3" fmla="*/ 933 h 22305"/>
                  <a:gd name="T4" fmla="*/ 149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6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T0" fmla="*/ 0 w 34812"/>
                  <a:gd name="T1" fmla="*/ 189 h 22305"/>
                  <a:gd name="T2" fmla="*/ 559 w 34812"/>
                  <a:gd name="T3" fmla="*/ 933 h 22305"/>
                  <a:gd name="T4" fmla="*/ 212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7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8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9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263 h 22305"/>
                  <a:gd name="T2" fmla="*/ 996 w 36830"/>
                  <a:gd name="T3" fmla="*/ 933 h 22305"/>
                  <a:gd name="T4" fmla="*/ 412 w 36830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0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902"/>
              </a:xfrm>
              <a:custGeom>
                <a:avLst/>
                <a:gdLst>
                  <a:gd name="T0" fmla="*/ 0 w 31881"/>
                  <a:gd name="T1" fmla="*/ 419 h 21600"/>
                  <a:gd name="T2" fmla="*/ 724 w 31881"/>
                  <a:gd name="T3" fmla="*/ 203 h 21600"/>
                  <a:gd name="T4" fmla="*/ 414 w 31881"/>
                  <a:gd name="T5" fmla="*/ 90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1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2"/>
              </a:xfrm>
              <a:custGeom>
                <a:avLst/>
                <a:gdLst>
                  <a:gd name="T0" fmla="*/ 0 w 31146"/>
                  <a:gd name="T1" fmla="*/ 189 h 21600"/>
                  <a:gd name="T2" fmla="*/ 298 w 31146"/>
                  <a:gd name="T3" fmla="*/ 400 h 21600"/>
                  <a:gd name="T4" fmla="*/ 126 w 31146"/>
                  <a:gd name="T5" fmla="*/ 90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2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3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4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5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6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7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8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5" cy="32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9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235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36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37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F3EB090-C708-4EFA-9802-37DBA40F4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RTC\My%20Documents\OUTPUT_dang%20dung%20BT.wmv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môn lịch sử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IMG0024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219200"/>
            <a:ext cx="3505200" cy="480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0" y="6172200"/>
            <a:ext cx="9144000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Bà </a:t>
            </a:r>
            <a:r>
              <a:rPr lang="en-US" sz="2400" b="1">
                <a:latin typeface="Arial" charset="0"/>
              </a:rPr>
              <a:t>Nguyễn Thị Định : Anh hùng Lực l</a:t>
            </a:r>
            <a:r>
              <a:rPr lang="vi-VN" sz="2400" b="1">
                <a:latin typeface="Arial" charset="0"/>
              </a:rPr>
              <a:t>ư</a:t>
            </a:r>
            <a:r>
              <a:rPr lang="en-US" sz="2400" b="1">
                <a:latin typeface="Arial" charset="0"/>
              </a:rPr>
              <a:t>ợng vũ trang nhân dân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5"/>
          <p:cNvSpPr>
            <a:spLocks noGrp="1" noChangeArrowheads="1"/>
          </p:cNvSpPr>
          <p:nvPr>
            <p:ph type="title"/>
          </p:nvPr>
        </p:nvSpPr>
        <p:spPr>
          <a:xfrm>
            <a:off x="304800" y="3581400"/>
            <a:ext cx="7924800" cy="1676400"/>
          </a:xfrm>
          <a:solidFill>
            <a:schemeClr val="tx1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i="1" u="sng" smtClean="0">
                <a:latin typeface="Arial" charset="0"/>
              </a:rPr>
              <a:t>Phiếu thảo luận nhóm</a:t>
            </a:r>
            <a:br>
              <a:rPr lang="en-US" sz="3600" b="1" i="1" u="sng" smtClean="0">
                <a:latin typeface="Arial" charset="0"/>
              </a:rPr>
            </a:br>
            <a:r>
              <a:rPr lang="en-US" sz="3600" b="1" i="1" u="sng" smtClean="0">
                <a:latin typeface="Arial" charset="0"/>
              </a:rPr>
              <a:t/>
            </a:r>
            <a:br>
              <a:rPr lang="en-US" sz="3600" b="1" i="1" u="sng" smtClean="0">
                <a:latin typeface="Arial" charset="0"/>
              </a:rPr>
            </a:br>
            <a:r>
              <a:rPr lang="en-US" sz="3600" i="1" smtClean="0">
                <a:latin typeface="Arial" charset="0"/>
              </a:rPr>
              <a:t> Thuật lại sự kiện ngày 17 -1 -1960.</a:t>
            </a:r>
            <a:br>
              <a:rPr lang="en-US" sz="3600" i="1" smtClean="0">
                <a:latin typeface="Arial" charset="0"/>
              </a:rPr>
            </a:br>
            <a:r>
              <a:rPr lang="en-US" sz="3600" i="1" smtClean="0">
                <a:latin typeface="Arial" charset="0"/>
              </a:rPr>
              <a:t/>
            </a:r>
            <a:br>
              <a:rPr lang="en-US" sz="3600" i="1" smtClean="0">
                <a:latin typeface="Arial" charset="0"/>
              </a:rPr>
            </a:br>
            <a:r>
              <a:rPr lang="en-US" sz="3600" i="1" smtClean="0">
                <a:latin typeface="Arial" charset="0"/>
              </a:rPr>
              <a:t/>
            </a:r>
            <a:br>
              <a:rPr lang="en-US" sz="3600" i="1" smtClean="0">
                <a:latin typeface="Arial" charset="0"/>
              </a:rPr>
            </a:br>
            <a:r>
              <a:rPr lang="en-US" sz="3600" i="1" smtClean="0">
                <a:latin typeface="Arial" charset="0"/>
              </a:rPr>
              <a:t> </a:t>
            </a:r>
            <a:r>
              <a:rPr lang="en-US" sz="3600" i="1" smtClean="0">
                <a:solidFill>
                  <a:schemeClr val="bg2"/>
                </a:solidFill>
                <a:latin typeface="Arial" charset="0"/>
              </a:rPr>
              <a:t>Sự kiện này có ảnh h</a:t>
            </a:r>
            <a:r>
              <a:rPr lang="vi-VN" sz="3600" i="1" smtClean="0">
                <a:solidFill>
                  <a:schemeClr val="bg2"/>
                </a:solidFill>
                <a:latin typeface="Arial" charset="0"/>
              </a:rPr>
              <a:t>ư</a:t>
            </a:r>
            <a:r>
              <a:rPr lang="en-US" sz="3600" i="1" smtClean="0">
                <a:solidFill>
                  <a:schemeClr val="bg2"/>
                </a:solidFill>
                <a:latin typeface="Arial" charset="0"/>
              </a:rPr>
              <a:t>ởng gì </a:t>
            </a:r>
            <a:r>
              <a:rPr lang="vi-VN" sz="3600" i="1" smtClean="0">
                <a:solidFill>
                  <a:schemeClr val="bg2"/>
                </a:solidFill>
                <a:latin typeface="Arial" charset="0"/>
              </a:rPr>
              <a:t>đ</a:t>
            </a:r>
            <a:r>
              <a:rPr lang="en-US" sz="3600" i="1" smtClean="0">
                <a:solidFill>
                  <a:schemeClr val="bg2"/>
                </a:solidFill>
                <a:latin typeface="Arial" charset="0"/>
              </a:rPr>
              <a:t>ến các huyện khác ở tỉnh Bến Tre ?</a:t>
            </a:r>
            <a:br>
              <a:rPr lang="en-US" sz="3600" i="1" smtClean="0">
                <a:solidFill>
                  <a:schemeClr val="bg2"/>
                </a:solidFill>
                <a:latin typeface="Arial" charset="0"/>
              </a:rPr>
            </a:br>
            <a:r>
              <a:rPr lang="en-US" sz="3600" i="1" smtClean="0">
                <a:solidFill>
                  <a:schemeClr val="bg2"/>
                </a:solidFill>
                <a:latin typeface="Arial" charset="0"/>
              </a:rPr>
              <a:t/>
            </a:r>
            <a:br>
              <a:rPr lang="en-US" sz="3600" i="1" smtClean="0">
                <a:solidFill>
                  <a:schemeClr val="bg2"/>
                </a:solidFill>
                <a:latin typeface="Arial" charset="0"/>
              </a:rPr>
            </a:br>
            <a:r>
              <a:rPr lang="en-US" sz="3600" i="1" smtClean="0">
                <a:solidFill>
                  <a:schemeClr val="bg2"/>
                </a:solidFill>
                <a:latin typeface="Arial" charset="0"/>
              </a:rPr>
              <a:t>- Kết quả của phong trào “Đồng khởi” ở Bến Tre?</a:t>
            </a:r>
            <a:r>
              <a:rPr lang="en-US" sz="3600" i="1" smtClean="0"/>
              <a:t/>
            </a:r>
            <a:br>
              <a:rPr lang="en-US" sz="3600" i="1" smtClean="0"/>
            </a:br>
            <a:r>
              <a:rPr lang="en-US" sz="3600" i="1" smtClean="0"/>
              <a:t/>
            </a:r>
            <a:br>
              <a:rPr lang="en-US" sz="3600" i="1" smtClean="0"/>
            </a:br>
            <a:endParaRPr lang="en-US" sz="3600" i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304800" y="1905000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1/ Nguyên nhân bùng nổ phong trào “Đồng khởi”.</a:t>
            </a:r>
          </a:p>
        </p:txBody>
      </p:sp>
      <p:sp>
        <p:nvSpPr>
          <p:cNvPr id="14340" name="Text Box 7"/>
          <p:cNvSpPr txBox="1">
            <a:spLocks noChangeArrowheads="1"/>
          </p:cNvSpPr>
          <p:nvPr/>
        </p:nvSpPr>
        <p:spPr bwMode="auto">
          <a:xfrm>
            <a:off x="304800" y="2743200"/>
            <a:ext cx="800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2/ Phong trào “Đồng khởi” của nhân dân tỉnh Bến Tre.</a:t>
            </a:r>
          </a:p>
        </p:txBody>
      </p:sp>
      <p:sp>
        <p:nvSpPr>
          <p:cNvPr id="16391" name="Text Box 8"/>
          <p:cNvSpPr txBox="1">
            <a:spLocks noChangeArrowheads="1"/>
          </p:cNvSpPr>
          <p:nvPr/>
        </p:nvSpPr>
        <p:spPr bwMode="auto">
          <a:xfrm>
            <a:off x="381000" y="3200400"/>
            <a:ext cx="7162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 i="1">
                <a:latin typeface="Arial" charset="0"/>
              </a:rPr>
              <a:t>* </a:t>
            </a:r>
            <a:r>
              <a:rPr lang="en-US" sz="2000" b="1" i="1" u="sng">
                <a:latin typeface="Arial" charset="0"/>
              </a:rPr>
              <a:t>Diễn biến:</a:t>
            </a:r>
          </a:p>
        </p:txBody>
      </p:sp>
      <p:sp>
        <p:nvSpPr>
          <p:cNvPr id="16392" name="Text Box 10"/>
          <p:cNvSpPr txBox="1">
            <a:spLocks noChangeArrowheads="1"/>
          </p:cNvSpPr>
          <p:nvPr/>
        </p:nvSpPr>
        <p:spPr bwMode="auto">
          <a:xfrm>
            <a:off x="457200" y="4419600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- Phong trào lan rộng khắp các huyện tỉnh Bến Tre.</a:t>
            </a:r>
          </a:p>
        </p:txBody>
      </p:sp>
      <p:sp>
        <p:nvSpPr>
          <p:cNvPr id="16393" name="Text Box 11"/>
          <p:cNvSpPr txBox="1">
            <a:spLocks noChangeArrowheads="1"/>
          </p:cNvSpPr>
          <p:nvPr/>
        </p:nvSpPr>
        <p:spPr bwMode="auto">
          <a:xfrm>
            <a:off x="381000" y="4876800"/>
            <a:ext cx="609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 </a:t>
            </a:r>
            <a:r>
              <a:rPr lang="en-US" sz="2000" b="1" i="1">
                <a:latin typeface="Arial" charset="0"/>
              </a:rPr>
              <a:t>* </a:t>
            </a:r>
            <a:r>
              <a:rPr lang="en-US" sz="2000" b="1" i="1" u="sng">
                <a:latin typeface="Arial" charset="0"/>
              </a:rPr>
              <a:t>Kết quả:</a:t>
            </a:r>
          </a:p>
        </p:txBody>
      </p:sp>
      <p:sp>
        <p:nvSpPr>
          <p:cNvPr id="16394" name="Text Box 12"/>
          <p:cNvSpPr txBox="1">
            <a:spLocks noChangeArrowheads="1"/>
          </p:cNvSpPr>
          <p:nvPr/>
        </p:nvSpPr>
        <p:spPr bwMode="auto">
          <a:xfrm>
            <a:off x="457200" y="5181600"/>
            <a:ext cx="7620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- Sau một tuần: 22 xã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giải phóng, 29 xã khác tiêu diệt ác ôn, vây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ồn, giải phóng nhiều ấp.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533400" y="6019800"/>
            <a:ext cx="480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- Chính quyền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ịch bị tê liệt, tan rã .</a:t>
            </a:r>
          </a:p>
        </p:txBody>
      </p:sp>
      <p:sp>
        <p:nvSpPr>
          <p:cNvPr id="16396" name="Text Box 9"/>
          <p:cNvSpPr txBox="1">
            <a:spLocks noChangeArrowheads="1"/>
          </p:cNvSpPr>
          <p:nvPr/>
        </p:nvSpPr>
        <p:spPr bwMode="auto">
          <a:xfrm>
            <a:off x="381000" y="3581400"/>
            <a:ext cx="8763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 - Ngày 17- 1- 1960, nhân dân huyện Mỏ Cày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ồng khởi.Với vũ khí thô s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, nhân dân nhất loạt vùng dậy làm cho quân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ịch khiếp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ảm.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54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6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3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/>
      <p:bldP spid="16392" grpId="0"/>
      <p:bldP spid="16393" grpId="0"/>
      <p:bldP spid="16394" grpId="0"/>
      <p:bldP spid="16395" grpId="0"/>
      <p:bldP spid="1639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Bent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838200"/>
            <a:ext cx="7315200" cy="51276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362200" y="6019800"/>
            <a:ext cx="518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" charset="0"/>
              </a:rPr>
              <a:t>BẢN ĐỒ TỈNH BẾN 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8"/>
          <p:cNvSpPr txBox="1">
            <a:spLocks noChangeArrowheads="1"/>
          </p:cNvSpPr>
          <p:nvPr/>
        </p:nvSpPr>
        <p:spPr bwMode="auto">
          <a:xfrm>
            <a:off x="381000" y="3276600"/>
            <a:ext cx="7162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 i="1">
                <a:latin typeface="Arial" charset="0"/>
              </a:rPr>
              <a:t>* </a:t>
            </a:r>
            <a:r>
              <a:rPr lang="en-US" sz="2000" b="1" i="1" u="sng">
                <a:latin typeface="Arial" charset="0"/>
              </a:rPr>
              <a:t>Diễn biến:</a:t>
            </a:r>
          </a:p>
        </p:txBody>
      </p:sp>
      <p:sp>
        <p:nvSpPr>
          <p:cNvPr id="16387" name="Text Box 10"/>
          <p:cNvSpPr txBox="1">
            <a:spLocks noChangeArrowheads="1"/>
          </p:cNvSpPr>
          <p:nvPr/>
        </p:nvSpPr>
        <p:spPr bwMode="auto">
          <a:xfrm>
            <a:off x="457200" y="4419600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 - Phong trào lan rộng khắp các huyện tỉnh Bến Tre.</a:t>
            </a:r>
          </a:p>
        </p:txBody>
      </p:sp>
      <p:sp>
        <p:nvSpPr>
          <p:cNvPr id="16388" name="Text Box 12"/>
          <p:cNvSpPr txBox="1">
            <a:spLocks noChangeArrowheads="1"/>
          </p:cNvSpPr>
          <p:nvPr/>
        </p:nvSpPr>
        <p:spPr bwMode="auto">
          <a:xfrm>
            <a:off x="457200" y="5181600"/>
            <a:ext cx="7620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- Sau một tuần: 22 xã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giải phóng, 29 xã khác tiêu diệt ác ôn, vây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ồn, giải phóng nhiều ấp.</a:t>
            </a: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533400" y="5943600"/>
            <a:ext cx="480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- Chính quyền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ịch bị tê liệt, tan rã .</a:t>
            </a:r>
          </a:p>
        </p:txBody>
      </p:sp>
      <p:sp>
        <p:nvSpPr>
          <p:cNvPr id="16390" name="Text Box 9"/>
          <p:cNvSpPr txBox="1">
            <a:spLocks noChangeArrowheads="1"/>
          </p:cNvSpPr>
          <p:nvPr/>
        </p:nvSpPr>
        <p:spPr bwMode="auto">
          <a:xfrm>
            <a:off x="381000" y="3657600"/>
            <a:ext cx="8763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  - Ngày 17- 1- 1960, nhân dân huyện Mỏ Cày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ồng khởi.Với vũ khí thô s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, nhân dân nhất loạt vùng dậy làm cho quân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ịch khiếp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ảm.</a:t>
            </a:r>
          </a:p>
        </p:txBody>
      </p:sp>
      <p:sp>
        <p:nvSpPr>
          <p:cNvPr id="16392" name="Text Box 3"/>
          <p:cNvSpPr txBox="1">
            <a:spLocks noChangeArrowheads="1"/>
          </p:cNvSpPr>
          <p:nvPr/>
        </p:nvSpPr>
        <p:spPr bwMode="auto">
          <a:xfrm>
            <a:off x="1524000" y="990600"/>
            <a:ext cx="6019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" charset="0"/>
              </a:rPr>
              <a:t>Bài 20: </a:t>
            </a:r>
            <a:r>
              <a:rPr lang="en-US" sz="4000">
                <a:latin typeface="Arial" charset="0"/>
              </a:rPr>
              <a:t>Bến Tre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ồng khởi</a:t>
            </a:r>
          </a:p>
        </p:txBody>
      </p:sp>
      <p:sp>
        <p:nvSpPr>
          <p:cNvPr id="16393" name="Text Box 5"/>
          <p:cNvSpPr txBox="1">
            <a:spLocks noChangeArrowheads="1"/>
          </p:cNvSpPr>
          <p:nvPr/>
        </p:nvSpPr>
        <p:spPr bwMode="auto">
          <a:xfrm>
            <a:off x="381000" y="1981200"/>
            <a:ext cx="784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1/ Nguyên nhân bùng nổ phong trào “Đồng khởi”.</a:t>
            </a:r>
          </a:p>
        </p:txBody>
      </p:sp>
      <p:sp>
        <p:nvSpPr>
          <p:cNvPr id="16394" name="Text Box 6"/>
          <p:cNvSpPr txBox="1">
            <a:spLocks noChangeArrowheads="1"/>
          </p:cNvSpPr>
          <p:nvPr/>
        </p:nvSpPr>
        <p:spPr bwMode="auto">
          <a:xfrm>
            <a:off x="457200" y="2438400"/>
            <a:ext cx="838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 - Do sự 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àn áp tàn bạo của chính quyền Mĩ – Diệm.</a:t>
            </a:r>
          </a:p>
        </p:txBody>
      </p:sp>
      <p:sp>
        <p:nvSpPr>
          <p:cNvPr id="16395" name="Text Box 7"/>
          <p:cNvSpPr txBox="1">
            <a:spLocks noChangeArrowheads="1"/>
          </p:cNvSpPr>
          <p:nvPr/>
        </p:nvSpPr>
        <p:spPr bwMode="auto">
          <a:xfrm>
            <a:off x="304800" y="2819400"/>
            <a:ext cx="800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2/ Phong trào “Đồng khởi” của nhân dân tỉnh Bến Tre.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Khong ma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2038"/>
            <a:ext cx="7620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04800" y="6396038"/>
            <a:ext cx="7239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i="1">
                <a:solidFill>
                  <a:srgbClr val="3333FF"/>
                </a:solidFill>
                <a:latin typeface="Arial" charset="0"/>
              </a:rPr>
              <a:t>Nhân dân miền Nam nổi dậy phá thế kìm kẹp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381000" y="5486400"/>
            <a:ext cx="7620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- Mở ra thời kì mới cho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ấu tranh của nhân dân miền Nam.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85800" y="6248400"/>
            <a:ext cx="74676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Mĩ - Diệm r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i vào thế bị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ộng, lúng túng.</a:t>
            </a:r>
          </a:p>
          <a:p>
            <a:pPr eaLnBrk="1" hangingPunct="1"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381000" y="4800600"/>
            <a:ext cx="480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  - Chính quyền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ịch bị tê liệt, tan rã .</a:t>
            </a:r>
          </a:p>
        </p:txBody>
      </p:sp>
      <p:sp>
        <p:nvSpPr>
          <p:cNvPr id="18437" name="Text Box 12"/>
          <p:cNvSpPr txBox="1">
            <a:spLocks noChangeArrowheads="1"/>
          </p:cNvSpPr>
          <p:nvPr/>
        </p:nvSpPr>
        <p:spPr bwMode="auto">
          <a:xfrm>
            <a:off x="457200" y="4038600"/>
            <a:ext cx="7696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- Sau một tuần: 22 xã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giải phóng, 29 xã khác tiêu diệt ác ôn, vây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ồn, giải phóng nhiều ấp.</a:t>
            </a:r>
          </a:p>
        </p:txBody>
      </p:sp>
      <p:sp>
        <p:nvSpPr>
          <p:cNvPr id="18439" name="Text Box 3"/>
          <p:cNvSpPr txBox="1">
            <a:spLocks noChangeArrowheads="1"/>
          </p:cNvSpPr>
          <p:nvPr/>
        </p:nvSpPr>
        <p:spPr bwMode="auto">
          <a:xfrm>
            <a:off x="1905000" y="609600"/>
            <a:ext cx="5410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Bài 20: </a:t>
            </a:r>
            <a:r>
              <a:rPr lang="en-US" sz="3600">
                <a:latin typeface="Arial" charset="0"/>
              </a:rPr>
              <a:t>Bến Tre </a:t>
            </a:r>
            <a:r>
              <a:rPr lang="vi-VN" sz="3600">
                <a:latin typeface="Arial" charset="0"/>
              </a:rPr>
              <a:t>đ</a:t>
            </a:r>
            <a:r>
              <a:rPr lang="en-US" sz="3600">
                <a:latin typeface="Arial" charset="0"/>
              </a:rPr>
              <a:t>ồng khởi</a:t>
            </a: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228600" y="1219200"/>
            <a:ext cx="784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 1/ Nguyên nhân bùng nổ phong trào “Đồng khởi” .</a:t>
            </a:r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457200" y="1600200"/>
            <a:ext cx="838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- Do sự 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àn áp tàn bạo của chính quyền Mĩ – Diệm.</a:t>
            </a:r>
          </a:p>
        </p:txBody>
      </p:sp>
      <p:sp>
        <p:nvSpPr>
          <p:cNvPr id="18442" name="Text Box 7"/>
          <p:cNvSpPr txBox="1">
            <a:spLocks noChangeArrowheads="1"/>
          </p:cNvSpPr>
          <p:nvPr/>
        </p:nvSpPr>
        <p:spPr bwMode="auto">
          <a:xfrm>
            <a:off x="381000" y="1981200"/>
            <a:ext cx="800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2/ Phong trào “Đồng khởi” của nhân dân tỉnh Bến Tre.</a:t>
            </a:r>
          </a:p>
        </p:txBody>
      </p:sp>
      <p:sp>
        <p:nvSpPr>
          <p:cNvPr id="18443" name="Text Box 9"/>
          <p:cNvSpPr txBox="1">
            <a:spLocks noChangeArrowheads="1"/>
          </p:cNvSpPr>
          <p:nvPr/>
        </p:nvSpPr>
        <p:spPr bwMode="auto">
          <a:xfrm>
            <a:off x="381000" y="2743200"/>
            <a:ext cx="8763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 - Ngày 17- 1- 1960, nhân dân huyện Mỏ Cày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ồng khởi.Với vũ khí thô s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, nhân dân nhất loạt vùng dậy làm cho quân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ịch khiếp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ảm.</a:t>
            </a:r>
          </a:p>
        </p:txBody>
      </p:sp>
      <p:sp>
        <p:nvSpPr>
          <p:cNvPr id="18444" name="Text Box 10"/>
          <p:cNvSpPr txBox="1">
            <a:spLocks noChangeArrowheads="1"/>
          </p:cNvSpPr>
          <p:nvPr/>
        </p:nvSpPr>
        <p:spPr bwMode="auto">
          <a:xfrm>
            <a:off x="381000" y="3429000"/>
            <a:ext cx="853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 - Phong trào lan rộng khắp các huyện tỉnh Bến Tre.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609600" y="6172200"/>
            <a:ext cx="7239000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17 – 1 – 1960, nhân dân huyện Mỏ Cày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ồng khởi.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828800" y="5257800"/>
            <a:ext cx="6705600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Phong trào lan rộng khắp các huyện của Bến Tre.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276600" y="3886200"/>
            <a:ext cx="5867400" cy="708025"/>
          </a:xfrm>
          <a:prstGeom prst="rect">
            <a:avLst/>
          </a:prstGeom>
          <a:solidFill>
            <a:srgbClr val="99FF99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2"/>
                </a:solidFill>
                <a:latin typeface="Arial" charset="0"/>
              </a:rPr>
              <a:t>Sau 1 tuần: 22 xã </a:t>
            </a:r>
            <a:r>
              <a:rPr lang="vi-VN" sz="2000">
                <a:solidFill>
                  <a:schemeClr val="bg2"/>
                </a:solidFill>
                <a:latin typeface="Arial" charset="0"/>
              </a:rPr>
              <a:t>đư</a:t>
            </a:r>
            <a:r>
              <a:rPr lang="en-US" sz="2000">
                <a:solidFill>
                  <a:schemeClr val="bg2"/>
                </a:solidFill>
                <a:latin typeface="Arial" charset="0"/>
              </a:rPr>
              <a:t>ợc giải phóng, 29 xã khác tiêu diệt </a:t>
            </a:r>
            <a:r>
              <a:rPr lang="vi-VN" sz="2000">
                <a:solidFill>
                  <a:schemeClr val="bg2"/>
                </a:solidFill>
                <a:latin typeface="Arial" charset="0"/>
              </a:rPr>
              <a:t>đư</a:t>
            </a:r>
            <a:r>
              <a:rPr lang="en-US" sz="2000">
                <a:solidFill>
                  <a:schemeClr val="bg2"/>
                </a:solidFill>
                <a:latin typeface="Arial" charset="0"/>
              </a:rPr>
              <a:t>ợc ác ôn, giải phóng </a:t>
            </a:r>
            <a:r>
              <a:rPr lang="vi-VN" sz="2000">
                <a:solidFill>
                  <a:schemeClr val="bg2"/>
                </a:solidFill>
                <a:latin typeface="Arial" charset="0"/>
              </a:rPr>
              <a:t>đư</a:t>
            </a:r>
            <a:r>
              <a:rPr lang="en-US" sz="2000">
                <a:solidFill>
                  <a:schemeClr val="bg2"/>
                </a:solidFill>
                <a:latin typeface="Arial" charset="0"/>
              </a:rPr>
              <a:t>ợc nhiều ấp.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724400" y="1981200"/>
            <a:ext cx="4114800" cy="1323975"/>
          </a:xfrm>
          <a:prstGeom prst="rect">
            <a:avLst/>
          </a:prstGeom>
          <a:solidFill>
            <a:srgbClr val="99FF99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Ở nhiều n</a:t>
            </a:r>
            <a:r>
              <a:rPr lang="vi-VN" sz="2000">
                <a:solidFill>
                  <a:schemeClr val="hlink"/>
                </a:solidFill>
                <a:latin typeface="Arial" charset="0"/>
              </a:rPr>
              <a:t>ơ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i, Uỷ ban nhân dân tự quản </a:t>
            </a:r>
            <a:r>
              <a:rPr lang="vi-VN" sz="2000">
                <a:solidFill>
                  <a:schemeClr val="hlink"/>
                </a:solidFill>
                <a:latin typeface="Arial" charset="0"/>
              </a:rPr>
              <a:t>đư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ợc thành lập, bọn phản cách mạng bị trừng trị dân nghèo </a:t>
            </a:r>
            <a:r>
              <a:rPr lang="vi-VN" sz="2000">
                <a:solidFill>
                  <a:schemeClr val="hlink"/>
                </a:solidFill>
                <a:latin typeface="Arial" charset="0"/>
              </a:rPr>
              <a:t>đư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ợc chia ruộng.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286000" y="304800"/>
            <a:ext cx="6019800" cy="1016000"/>
          </a:xfrm>
          <a:prstGeom prst="rect">
            <a:avLst/>
          </a:prstGeom>
          <a:solidFill>
            <a:srgbClr val="FFFF00"/>
          </a:solidFill>
          <a:ln w="9525">
            <a:solidFill>
              <a:srgbClr val="7AE828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3333FF"/>
                </a:solidFill>
                <a:latin typeface="Arial" charset="0"/>
              </a:rPr>
              <a:t>Mở ra thời kì mới: nhân dân miền Nam cầm vũ khí chống quân thù, Mĩ – Diệm r</a:t>
            </a:r>
            <a:r>
              <a:rPr lang="vi-VN" sz="2000" b="1">
                <a:solidFill>
                  <a:srgbClr val="3333FF"/>
                </a:solidFill>
                <a:latin typeface="Arial" charset="0"/>
              </a:rPr>
              <a:t>ơ</a:t>
            </a:r>
            <a:r>
              <a:rPr lang="en-US" sz="2000" b="1">
                <a:solidFill>
                  <a:srgbClr val="3333FF"/>
                </a:solidFill>
                <a:latin typeface="Arial" charset="0"/>
              </a:rPr>
              <a:t>i vào thế bị </a:t>
            </a:r>
            <a:r>
              <a:rPr lang="vi-VN" sz="2000" b="1">
                <a:solidFill>
                  <a:srgbClr val="3333FF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3333FF"/>
                </a:solidFill>
                <a:latin typeface="Arial" charset="0"/>
              </a:rPr>
              <a:t>ộng, lúng túng.</a:t>
            </a:r>
          </a:p>
        </p:txBody>
      </p:sp>
      <p:sp>
        <p:nvSpPr>
          <p:cNvPr id="19467" name="AutoShape 11"/>
          <p:cNvSpPr>
            <a:spLocks noChangeArrowheads="1"/>
          </p:cNvSpPr>
          <p:nvPr/>
        </p:nvSpPr>
        <p:spPr bwMode="auto">
          <a:xfrm>
            <a:off x="1447800" y="5105400"/>
            <a:ext cx="304800" cy="381000"/>
          </a:xfrm>
          <a:prstGeom prst="star5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600">
              <a:latin typeface="Arial"/>
            </a:endParaRPr>
          </a:p>
        </p:txBody>
      </p:sp>
      <p:sp>
        <p:nvSpPr>
          <p:cNvPr id="19468" name="AutoShape 12"/>
          <p:cNvSpPr>
            <a:spLocks noChangeArrowheads="1"/>
          </p:cNvSpPr>
          <p:nvPr/>
        </p:nvSpPr>
        <p:spPr bwMode="auto">
          <a:xfrm>
            <a:off x="4419600" y="1981200"/>
            <a:ext cx="304800" cy="381000"/>
          </a:xfrm>
          <a:prstGeom prst="star5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600">
              <a:latin typeface="Arial"/>
            </a:endParaRPr>
          </a:p>
        </p:txBody>
      </p:sp>
      <p:sp>
        <p:nvSpPr>
          <p:cNvPr id="19469" name="AutoShape 13"/>
          <p:cNvSpPr>
            <a:spLocks noChangeArrowheads="1"/>
          </p:cNvSpPr>
          <p:nvPr/>
        </p:nvSpPr>
        <p:spPr bwMode="auto">
          <a:xfrm>
            <a:off x="2819400" y="3810000"/>
            <a:ext cx="381000" cy="304800"/>
          </a:xfrm>
          <a:prstGeom prst="star5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600">
              <a:latin typeface="Arial"/>
            </a:endParaRPr>
          </a:p>
        </p:txBody>
      </p:sp>
      <p:sp>
        <p:nvSpPr>
          <p:cNvPr id="19470" name="AutoShape 14"/>
          <p:cNvSpPr>
            <a:spLocks noChangeArrowheads="1"/>
          </p:cNvSpPr>
          <p:nvPr/>
        </p:nvSpPr>
        <p:spPr bwMode="auto">
          <a:xfrm>
            <a:off x="228600" y="5867400"/>
            <a:ext cx="381000" cy="381000"/>
          </a:xfrm>
          <a:prstGeom prst="star5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1600">
              <a:solidFill>
                <a:srgbClr val="FF9933"/>
              </a:solidFill>
              <a:latin typeface="Arial"/>
            </a:endParaRPr>
          </a:p>
        </p:txBody>
      </p:sp>
      <p:sp>
        <p:nvSpPr>
          <p:cNvPr id="21518" name="AutoShape 14"/>
          <p:cNvSpPr>
            <a:spLocks noChangeArrowheads="1"/>
          </p:cNvSpPr>
          <p:nvPr/>
        </p:nvSpPr>
        <p:spPr bwMode="auto">
          <a:xfrm rot="564073">
            <a:off x="-304800" y="1295400"/>
            <a:ext cx="4700588" cy="2895600"/>
          </a:xfrm>
          <a:prstGeom prst="irregularSeal2">
            <a:avLst/>
          </a:prstGeom>
          <a:solidFill>
            <a:srgbClr val="FFCC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en-US" sz="1600" b="1" i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9458" name="Line 2"/>
          <p:cNvSpPr>
            <a:spLocks noChangeShapeType="1"/>
          </p:cNvSpPr>
          <p:nvPr/>
        </p:nvSpPr>
        <p:spPr bwMode="auto">
          <a:xfrm flipV="1">
            <a:off x="457200" y="5410200"/>
            <a:ext cx="1066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V="1">
            <a:off x="1676400" y="4114800"/>
            <a:ext cx="1219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V="1">
            <a:off x="4724400" y="14478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533400" y="2514600"/>
            <a:ext cx="35814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b="1">
                <a:solidFill>
                  <a:srgbClr val="9900FF"/>
                </a:solidFill>
                <a:latin typeface="Arial" charset="0"/>
              </a:rPr>
              <a:t>            PHONG TRÀO</a:t>
            </a:r>
          </a:p>
          <a:p>
            <a:pPr eaLnBrk="1" hangingPunct="1"/>
            <a:r>
              <a:rPr lang="en-US" b="1">
                <a:solidFill>
                  <a:srgbClr val="9900FF"/>
                </a:solidFill>
                <a:latin typeface="Arial" charset="0"/>
              </a:rPr>
              <a:t>“ĐỒNG KHỞI” Ở BẾN TRE</a:t>
            </a:r>
          </a:p>
          <a:p>
            <a:pPr eaLnBrk="1" hangingPunct="1">
              <a:spcBef>
                <a:spcPct val="50000"/>
              </a:spcBef>
            </a:pPr>
            <a:endParaRPr lang="en-US" i="1">
              <a:solidFill>
                <a:srgbClr val="9900FF"/>
              </a:solidFill>
              <a:latin typeface="Arial" charset="0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 flipV="1">
            <a:off x="3276600" y="2514600"/>
            <a:ext cx="1219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6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9" dur="20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nimBg="1"/>
      <p:bldP spid="19460" grpId="0" animBg="1"/>
      <p:bldP spid="19461" grpId="0" animBg="1"/>
      <p:bldP spid="19462" grpId="0" animBg="1"/>
      <p:bldP spid="19463" grpId="0" animBg="1"/>
      <p:bldP spid="21518" grpId="0" animBg="1"/>
      <p:bldP spid="19458" grpId="0" animBg="1"/>
      <p:bldP spid="19464" grpId="0" animBg="1"/>
      <p:bldP spid="19466" grpId="0" animBg="1"/>
      <p:bldP spid="21523" grpId="0"/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868363"/>
          </a:xfrm>
          <a:noFill/>
        </p:spPr>
        <p:txBody>
          <a:bodyPr anchor="b"/>
          <a:lstStyle/>
          <a:p>
            <a:pPr eaLnBrk="1" hangingPunct="1"/>
            <a:r>
              <a:rPr lang="en-US" sz="4000" smtClean="0">
                <a:latin typeface="Arial" charset="0"/>
              </a:rPr>
              <a:t>Trò ch</a:t>
            </a:r>
            <a:r>
              <a:rPr lang="vi-VN" sz="4000" smtClean="0">
                <a:latin typeface="Arial" charset="0"/>
              </a:rPr>
              <a:t>ơ</a:t>
            </a:r>
            <a:r>
              <a:rPr lang="en-US" sz="4000" smtClean="0">
                <a:latin typeface="Arial" charset="0"/>
              </a:rPr>
              <a:t>i: Ai nhanh h</a:t>
            </a:r>
            <a:r>
              <a:rPr lang="vi-VN" sz="4000" smtClean="0">
                <a:latin typeface="Arial" charset="0"/>
              </a:rPr>
              <a:t>ơ</a:t>
            </a:r>
            <a:r>
              <a:rPr lang="en-US" sz="4000" smtClean="0">
                <a:latin typeface="Arial" charset="0"/>
              </a:rPr>
              <a:t>n</a:t>
            </a:r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0" y="838200"/>
            <a:ext cx="8229600" cy="6019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1. Vì sao phong trào “Đồng khởi” ra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ời ?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	A. Do nhân dân miền Nam muốn biểu d</a:t>
            </a:r>
            <a:r>
              <a:rPr lang="vi-VN" sz="2000">
                <a:latin typeface="Arial" charset="0"/>
              </a:rPr>
              <a:t>ươ</a:t>
            </a:r>
            <a:r>
              <a:rPr lang="en-US" sz="2000">
                <a:latin typeface="Arial" charset="0"/>
              </a:rPr>
              <a:t>ng lực l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ợng.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	B. Do nhân dân mong muốn nhanh chóng thống nhất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ất n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ớc.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	C. Do sự tàn sát dã man của Mĩ – Diệm.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2. Phong trào “Đồng khởi” nổ ra và thắng lợi ở nhiều vùng nông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thôn miền Nam trong thời gian nào?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	A. Cuối n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m 1958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ầu n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m 1959.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	B. Cuối n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m 1959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ầu n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m 1960.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	C. Cuối n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m 1960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ầu n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m 1961.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3.  N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i tiêu biểu của phong trào “Đồng khởi” là ở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âu?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	A. Tỉnh Bến Tre.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	B. Tỉnh Quảng Trị.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	C. Thủ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ô Hà Nội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371600" y="609600"/>
            <a:ext cx="541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" charset="0"/>
              </a:rPr>
              <a:t>Bài 20: Bến Tre </a:t>
            </a:r>
            <a:r>
              <a:rPr lang="vi-VN" sz="3200">
                <a:latin typeface="Arial" charset="0"/>
              </a:rPr>
              <a:t>đ</a:t>
            </a:r>
            <a:r>
              <a:rPr lang="en-US" sz="3200">
                <a:latin typeface="Arial" charset="0"/>
              </a:rPr>
              <a:t>ồng khởi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228600" y="1219200"/>
            <a:ext cx="784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 1/ Nguyên nhân bùng nổ phong trào “Đồng khởi” .</a:t>
            </a:r>
          </a:p>
        </p:txBody>
      </p: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381000" y="1981200"/>
            <a:ext cx="800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2/ Phong trào “Đồng khởi” của nhân dân tỉnh Bến Tre.</a:t>
            </a:r>
          </a:p>
        </p:txBody>
      </p:sp>
      <p:sp>
        <p:nvSpPr>
          <p:cNvPr id="21510" name="Text Box 9"/>
          <p:cNvSpPr txBox="1">
            <a:spLocks noChangeArrowheads="1"/>
          </p:cNvSpPr>
          <p:nvPr/>
        </p:nvSpPr>
        <p:spPr bwMode="auto">
          <a:xfrm>
            <a:off x="381000" y="2743200"/>
            <a:ext cx="8763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- Ngày 17- 1- 1960, nhân dân huyện Mỏ Cày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ồng khởi.Với vũ khí thô s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, nhân dân nhất loạt vùng dậy làm cho quân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ịch khiếp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ảm.</a:t>
            </a:r>
          </a:p>
        </p:txBody>
      </p:sp>
      <p:sp>
        <p:nvSpPr>
          <p:cNvPr id="21511" name="Text Box 12"/>
          <p:cNvSpPr txBox="1">
            <a:spLocks noChangeArrowheads="1"/>
          </p:cNvSpPr>
          <p:nvPr/>
        </p:nvSpPr>
        <p:spPr bwMode="auto">
          <a:xfrm>
            <a:off x="457200" y="4038600"/>
            <a:ext cx="7696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- Sau một tuần: 22 xã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giải phóng, 29 xã khác tiêu diệt ác ôn, vây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ồn, giải phóng nhiều ấp.</a:t>
            </a:r>
          </a:p>
        </p:txBody>
      </p:sp>
      <p:sp>
        <p:nvSpPr>
          <p:cNvPr id="21512" name="Text Box 13"/>
          <p:cNvSpPr txBox="1">
            <a:spLocks noChangeArrowheads="1"/>
          </p:cNvSpPr>
          <p:nvPr/>
        </p:nvSpPr>
        <p:spPr bwMode="auto">
          <a:xfrm>
            <a:off x="0" y="5105400"/>
            <a:ext cx="6400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    3/ Ý nghĩa của phong trào “Đồng khởi”</a:t>
            </a:r>
          </a:p>
        </p:txBody>
      </p:sp>
      <p:sp>
        <p:nvSpPr>
          <p:cNvPr id="21513" name="Text Box 15"/>
          <p:cNvSpPr txBox="1">
            <a:spLocks noChangeArrowheads="1"/>
          </p:cNvSpPr>
          <p:nvPr/>
        </p:nvSpPr>
        <p:spPr bwMode="auto">
          <a:xfrm>
            <a:off x="381000" y="5867400"/>
            <a:ext cx="876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- Nhân dân miền Nam cầm vũ khí chiến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ấu chống quân thù,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ẩy </a:t>
            </a:r>
          </a:p>
        </p:txBody>
      </p:sp>
      <p:sp>
        <p:nvSpPr>
          <p:cNvPr id="21514" name="Text Box 12"/>
          <p:cNvSpPr txBox="1">
            <a:spLocks noChangeArrowheads="1"/>
          </p:cNvSpPr>
          <p:nvPr/>
        </p:nvSpPr>
        <p:spPr bwMode="auto">
          <a:xfrm>
            <a:off x="685800" y="6248400"/>
            <a:ext cx="74676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Mĩ - Diệm r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i vào thế bị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ộng, lúng túng.</a:t>
            </a:r>
          </a:p>
          <a:p>
            <a:pPr eaLnBrk="1" hangingPunct="1"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57200" y="3276600"/>
            <a:ext cx="7848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 - Nêu tình hình n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ớc ta sau hiệp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ịnh Gi</a:t>
            </a:r>
            <a:r>
              <a:rPr lang="vi-VN" sz="2800">
                <a:latin typeface="Arial" charset="0"/>
              </a:rPr>
              <a:t>ơ</a:t>
            </a:r>
            <a:r>
              <a:rPr lang="en-US" sz="2800">
                <a:latin typeface="Arial" charset="0"/>
              </a:rPr>
              <a:t> - ne - v</a:t>
            </a:r>
            <a:r>
              <a:rPr lang="vi-VN" sz="2800">
                <a:latin typeface="Arial" charset="0"/>
              </a:rPr>
              <a:t>ơ</a:t>
            </a:r>
            <a:r>
              <a:rPr lang="en-US" sz="2800">
                <a:latin typeface="Arial" charset="0"/>
              </a:rPr>
              <a:t> ?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28600" y="4953000"/>
            <a:ext cx="8915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- Vì sao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ất n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ớc ta, nhân dân ta phải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au nỗi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au chia cắt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build="allAtOnce"/>
      <p:bldP spid="2055" grpId="0"/>
      <p:bldP spid="205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OUTPUT_dang dung BT.wmv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28600" y="1524000"/>
            <a:ext cx="8686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5199" fill="hold"/>
                                        <p:tgtEl>
                                          <p:spTgt spid="71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1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3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173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 descr="VietnameseProvincesMapTiengVi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81000"/>
            <a:ext cx="4741863" cy="60960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7239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latin typeface="Arial" charset="0"/>
              </a:rPr>
              <a:t>Bài 20: </a:t>
            </a:r>
            <a:r>
              <a:rPr lang="en-US" sz="4400">
                <a:latin typeface="Arial" charset="0"/>
              </a:rPr>
              <a:t>Bến Tre </a:t>
            </a:r>
            <a:r>
              <a:rPr lang="vi-VN" sz="4400">
                <a:latin typeface="Arial" charset="0"/>
              </a:rPr>
              <a:t>đ</a:t>
            </a:r>
            <a:r>
              <a:rPr lang="en-US" sz="4400">
                <a:latin typeface="Arial" charset="0"/>
              </a:rPr>
              <a:t>ồng khởi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85800" y="1600200"/>
            <a:ext cx="6858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latin typeface="Arial" charset="0"/>
              </a:rPr>
              <a:t>Bài 20: </a:t>
            </a:r>
            <a:r>
              <a:rPr lang="en-US" sz="4400">
                <a:latin typeface="Arial" charset="0"/>
              </a:rPr>
              <a:t>Bến Tre </a:t>
            </a:r>
            <a:r>
              <a:rPr lang="vi-VN" sz="4400">
                <a:latin typeface="Arial" charset="0"/>
              </a:rPr>
              <a:t>đ</a:t>
            </a:r>
            <a:r>
              <a:rPr lang="en-US" sz="4400">
                <a:latin typeface="Arial" charset="0"/>
              </a:rPr>
              <a:t>ồng khởi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0" y="2819400"/>
            <a:ext cx="8077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1/ Nguyên nhân bùng nổ phong trào “Đồng khởi”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3" descr="1.bmp"/>
          <p:cNvPicPr>
            <a:picLocks noGrp="1" noChangeAspect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" y="762000"/>
            <a:ext cx="6172200" cy="5791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maychem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" y="1143000"/>
            <a:ext cx="6781800" cy="5562600"/>
          </a:xfr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228600" y="1752600"/>
            <a:ext cx="7848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1/ Nguyên nhân bùng nổ phong trào “Đồng khởi”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57200" y="2286000"/>
            <a:ext cx="838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- Do sự 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àn áp tàn bạo của chính quyền Mĩ – Diệm.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28600" y="2895600"/>
            <a:ext cx="8915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2/ Phong trào “Đồng khởi” của nhân dân tỉnh Bến Tre.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/>
      <p:bldP spid="12295" grpId="0"/>
    </p:bldLst>
  </p:timing>
</p:sld>
</file>

<file path=ppt/theme/theme1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58</TotalTime>
  <Words>896</Words>
  <Application>Microsoft Office PowerPoint</Application>
  <PresentationFormat>On-screen Show (4:3)</PresentationFormat>
  <Paragraphs>69</Paragraphs>
  <Slides>19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Arial Black</vt:lpstr>
      <vt:lpstr>Times New Roman</vt:lpstr>
      <vt:lpstr>Fireworks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Phiếu thảo luận nhóm   Thuật lại sự kiện ngày 17 -1 -1960.    Sự kiện này có ảnh hưởng gì đến các huyện khác ở tỉnh Bến Tre ?  - Kết quả của phong trào “Đồng khởi” ở Bến Tre?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Trò chơi: Ai nhanh hơn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Hp</cp:lastModifiedBy>
  <cp:revision>8</cp:revision>
  <dcterms:created xsi:type="dcterms:W3CDTF">2009-07-04T14:22:52Z</dcterms:created>
  <dcterms:modified xsi:type="dcterms:W3CDTF">2024-01-14T14:15:06Z</dcterms:modified>
</cp:coreProperties>
</file>