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sldIdLst>
    <p:sldId id="282" r:id="rId2"/>
    <p:sldId id="292" r:id="rId3"/>
    <p:sldId id="258" r:id="rId4"/>
    <p:sldId id="294" r:id="rId5"/>
    <p:sldId id="259" r:id="rId6"/>
    <p:sldId id="260" r:id="rId7"/>
    <p:sldId id="293" r:id="rId8"/>
    <p:sldId id="261" r:id="rId9"/>
    <p:sldId id="290" r:id="rId10"/>
    <p:sldId id="262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0000"/>
    <a:srgbClr val="CC00CC"/>
    <a:srgbClr val="FFFFFF"/>
    <a:srgbClr val="008000"/>
    <a:srgbClr val="0000FF"/>
    <a:srgbClr val="0CC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98347" autoAdjust="0"/>
  </p:normalViewPr>
  <p:slideViewPr>
    <p:cSldViewPr>
      <p:cViewPr varScale="1">
        <p:scale>
          <a:sx n="69" d="100"/>
          <a:sy n="69" d="100"/>
        </p:scale>
        <p:origin x="11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3E09AF-A9FD-428E-AB4E-A5DCDA063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CFEC9-6BC1-40FC-8A4D-245F86891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5240A-31D1-4873-8DF8-C69D1630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5664C-443B-4889-9588-9C90F42B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37299-DE9E-4914-A215-1466E5024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5A72-3D5E-4B7B-802B-62874C50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E946-DD34-4BFD-8B88-CBD0F55C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F3F6-E0A0-4C97-AE17-F8FEEDF95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37E2-4FB7-440F-B77A-4ED7BAC6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20197-47DC-437B-943D-9FFC68BD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56F0-2212-4E79-B742-F922545F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4A97-9654-4583-8631-35E5ED44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0E9B-1DE3-4696-B8D3-5D2EB24FF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0323-A19E-4595-9E10-AC8FFB90F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45C4C6-F693-4C00-B914-3B5ABF96D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388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411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pic>
        <p:nvPicPr>
          <p:cNvPr id="3076" name="Picture 30" descr="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13" name="WordArt 33"/>
          <p:cNvSpPr>
            <a:spLocks noChangeArrowheads="1" noChangeShapeType="1" noTextEdit="1"/>
          </p:cNvSpPr>
          <p:nvPr/>
        </p:nvSpPr>
        <p:spPr bwMode="auto">
          <a:xfrm>
            <a:off x="3276600" y="2667000"/>
            <a:ext cx="36576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 TOÁN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8"/>
          <p:cNvSpPr txBox="1">
            <a:spLocks noChangeArrowheads="1"/>
          </p:cNvSpPr>
          <p:nvPr/>
        </p:nvSpPr>
        <p:spPr bwMode="auto">
          <a:xfrm>
            <a:off x="228600" y="15240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3</a:t>
            </a:r>
            <a:r>
              <a:rPr lang="en-US" sz="2800">
                <a:latin typeface="Arial" pitchFamily="34" charset="0"/>
              </a:rPr>
              <a:t>: (SGK)</a:t>
            </a:r>
          </a:p>
        </p:txBody>
      </p:sp>
      <p:sp>
        <p:nvSpPr>
          <p:cNvPr id="11268" name="Text Box 40"/>
          <p:cNvSpPr txBox="1">
            <a:spLocks noChangeArrowheads="1"/>
          </p:cNvSpPr>
          <p:nvPr/>
        </p:nvSpPr>
        <p:spPr bwMode="auto">
          <a:xfrm>
            <a:off x="3946525" y="3165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11269" name="Line 41"/>
          <p:cNvSpPr>
            <a:spLocks noChangeShapeType="1"/>
          </p:cNvSpPr>
          <p:nvPr/>
        </p:nvSpPr>
        <p:spPr bwMode="auto">
          <a:xfrm>
            <a:off x="4114800" y="3352800"/>
            <a:ext cx="0" cy="3505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62000" y="23622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8000"/>
                </a:solidFill>
                <a:latin typeface="Arial" pitchFamily="34" charset="0"/>
              </a:rPr>
              <a:t>Tóm tắt:</a:t>
            </a:r>
            <a:r>
              <a:rPr lang="en-US" sz="2800">
                <a:solidFill>
                  <a:srgbClr val="008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0" y="30480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Lớp có : 25 học sinh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    Nữ : 13 học sinh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6019800" y="23622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8000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419600" y="30480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là: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5257800" y="43434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334000" y="49530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0,52  = 52 %</a:t>
            </a:r>
            <a:r>
              <a:rPr lang="en-US" sz="2800">
                <a:latin typeface="Arial" pitchFamily="34" charset="0"/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096000" y="5867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Đáp số: 52 %</a:t>
            </a:r>
          </a:p>
        </p:txBody>
      </p:sp>
      <p:sp>
        <p:nvSpPr>
          <p:cNvPr id="11277" name="Text Box 63"/>
          <p:cNvSpPr txBox="1">
            <a:spLocks noChangeArrowheads="1"/>
          </p:cNvSpPr>
          <p:nvPr/>
        </p:nvSpPr>
        <p:spPr bwMode="auto">
          <a:xfrm>
            <a:off x="6994525" y="1260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0" y="43434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:…?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4" grpId="0"/>
      <p:bldP spid="18475" grpId="0"/>
      <p:bldP spid="18478" grpId="0"/>
      <p:bldP spid="18479" grpId="0"/>
      <p:bldP spid="18480" grpId="0"/>
      <p:bldP spid="18482" grpId="0"/>
      <p:bldP spid="18483" grpId="0"/>
      <p:bldP spid="185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7"/>
          <p:cNvSpPr>
            <a:spLocks noChangeArrowheads="1" noChangeShapeType="1" noTextEdit="1"/>
          </p:cNvSpPr>
          <p:nvPr/>
        </p:nvSpPr>
        <p:spPr bwMode="auto">
          <a:xfrm rot="5400000">
            <a:off x="-1733550" y="2571750"/>
            <a:ext cx="5715000" cy="11811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200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Dặn</a:t>
            </a:r>
            <a:r>
              <a:rPr lang="en-US" sz="32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3200" b="1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dò</a:t>
            </a:r>
            <a:r>
              <a:rPr lang="en-US" sz="32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2291" name="WordArt 8"/>
          <p:cNvSpPr>
            <a:spLocks noChangeArrowheads="1" noChangeShapeType="1" noTextEdit="1"/>
          </p:cNvSpPr>
          <p:nvPr/>
        </p:nvSpPr>
        <p:spPr bwMode="auto">
          <a:xfrm>
            <a:off x="1676400" y="1857375"/>
            <a:ext cx="6858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77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Về nhà học bài và chuẩn bị bài sau: </a:t>
            </a:r>
          </a:p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"Luyện tập"</a:t>
            </a:r>
          </a:p>
          <a:p>
            <a:pPr algn="ctr"/>
            <a:endParaRPr lang="en-US" sz="3200" b="1" kern="1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2133600"/>
            <a:ext cx="739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pitchFamily="34" charset="0"/>
              </a:rPr>
              <a:t>1/ Viết các phân số thành tỉ số phần trăm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7800" y="3200400"/>
            <a:ext cx="990600" cy="1066800"/>
            <a:chOff x="768" y="3312"/>
            <a:chExt cx="845" cy="816"/>
          </a:xfrm>
        </p:grpSpPr>
        <p:graphicFrame>
          <p:nvGraphicFramePr>
            <p:cNvPr id="1027" name="Object 8"/>
            <p:cNvGraphicFramePr>
              <a:graphicFrameLocks noChangeAspect="1"/>
            </p:cNvGraphicFramePr>
            <p:nvPr/>
          </p:nvGraphicFramePr>
          <p:xfrm>
            <a:off x="1008" y="3312"/>
            <a:ext cx="605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Microsoft Equation 3.0" r:id="rId3" imgW="291973" imgH="393529" progId="Equation.3">
                    <p:embed/>
                  </p:oleObj>
                </mc:Choice>
                <mc:Fallback>
                  <p:oleObj name="Microsoft Equation 3.0" r:id="rId3" imgW="291973" imgH="39352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312"/>
                          <a:ext cx="605" cy="8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" name="AutoShape 9"/>
            <p:cNvSpPr>
              <a:spLocks noChangeArrowheads="1"/>
            </p:cNvSpPr>
            <p:nvPr/>
          </p:nvSpPr>
          <p:spPr bwMode="auto">
            <a:xfrm>
              <a:off x="768" y="3696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28800" y="3276600"/>
            <a:ext cx="1143000" cy="1066800"/>
            <a:chOff x="816" y="2496"/>
            <a:chExt cx="774" cy="720"/>
          </a:xfrm>
        </p:grpSpPr>
        <p:graphicFrame>
          <p:nvGraphicFramePr>
            <p:cNvPr id="1026" name="Object 11"/>
            <p:cNvGraphicFramePr>
              <a:graphicFrameLocks noChangeAspect="1"/>
            </p:cNvGraphicFramePr>
            <p:nvPr/>
          </p:nvGraphicFramePr>
          <p:xfrm>
            <a:off x="1056" y="2496"/>
            <a:ext cx="534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5" imgW="291973" imgH="393529" progId="Equation.3">
                    <p:embed/>
                  </p:oleObj>
                </mc:Choice>
                <mc:Fallback>
                  <p:oleObj name="Equation" r:id="rId5" imgW="291973" imgH="39352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496"/>
                          <a:ext cx="534" cy="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3657600" cy="228600"/>
          </a:xfrm>
          <a:noFill/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động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66617" name="Rectangle 57"/>
          <p:cNvSpPr>
            <a:spLocks noChangeArrowheads="1"/>
          </p:cNvSpPr>
          <p:nvPr/>
        </p:nvSpPr>
        <p:spPr bwMode="auto">
          <a:xfrm>
            <a:off x="0" y="5029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Arial" pitchFamily="34" charset="0"/>
              </a:rPr>
              <a:t>2/ Nêu cách tìm tỉ số phần trăm của hai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2" grpId="0"/>
      <p:bldP spid="666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</a:t>
            </a:r>
            <a:r>
              <a:rPr lang="en-US" sz="2400" b="1" u="sng">
                <a:solidFill>
                  <a:srgbClr val="0033CC"/>
                </a:solidFill>
                <a:latin typeface="Arial" pitchFamily="34" charset="0"/>
              </a:rPr>
              <a:t>I-Ví dụ</a:t>
            </a:r>
            <a:r>
              <a:rPr lang="en-US" sz="2400" u="sng">
                <a:latin typeface="Arial" pitchFamily="34" charset="0"/>
              </a:rPr>
              <a:t> </a:t>
            </a:r>
            <a:r>
              <a:rPr lang="en-US" sz="2400">
                <a:latin typeface="Arial" pitchFamily="34" charset="0"/>
              </a:rPr>
              <a:t>: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tiểu học  Vạn Thọ có 600 học sinh, trong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ó có 315 học sinh nữ. Tìm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toàn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ờng.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52400" y="2286000"/>
            <a:ext cx="22860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34000" y="1905000"/>
            <a:ext cx="23622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657600" y="2438400"/>
            <a:ext cx="5257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52400" y="2895600"/>
            <a:ext cx="320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0" y="32131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Tỉ số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là  315   :  600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762000" y="41910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0,525  x   100 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492500" y="4165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52,5   :  100   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397500" y="41656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480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 tỉ số phần tr</a:t>
            </a:r>
            <a:r>
              <a:rPr lang="vi-VN" sz="2000">
                <a:latin typeface="Arial" pitchFamily="34" charset="0"/>
              </a:rPr>
              <a:t>ă</a:t>
            </a:r>
            <a:r>
              <a:rPr lang="en-US" sz="2000">
                <a:latin typeface="Arial" pitchFamily="34" charset="0"/>
              </a:rPr>
              <a:t>m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là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09600" y="5715000"/>
            <a:ext cx="6629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Thông th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ta viết gọn cách tính nh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 sau 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         </a:t>
            </a: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315   :   600    =   0,525    =  52,5  %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828800" y="8382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Giải toán về tỉ số phần tr</a:t>
            </a:r>
            <a:r>
              <a:rPr lang="vi-VN" sz="2000" b="1">
                <a:solidFill>
                  <a:srgbClr val="008000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  <p:bldP spid="4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828800" y="19050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6666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Tỉ số phần trăm của số học sinh nữ và số học sinh toàn trường là: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828800" y="37338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Arial" pitchFamily="34" charset="0"/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676400" y="43434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Arial" pitchFamily="34" charset="0"/>
              </a:rPr>
              <a:t>0,525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667000" y="51054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Đáp số: 52,5%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3" grpId="0"/>
      <p:bldP spid="727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81000" y="25908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Muốn tìm tỉ số phần tr</a:t>
            </a:r>
            <a:r>
              <a:rPr lang="vi-VN" sz="2400">
                <a:solidFill>
                  <a:srgbClr val="008000"/>
                </a:solidFill>
                <a:latin typeface="Arial" pitchFamily="34" charset="0"/>
              </a:rPr>
              <a:t>ă</a:t>
            </a: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m của hai số  315 và 600 ta làm nh</a:t>
            </a:r>
            <a:r>
              <a:rPr lang="vi-VN" sz="2400">
                <a:solidFill>
                  <a:srgbClr val="008000"/>
                </a:solidFill>
                <a:latin typeface="Arial" pitchFamily="34" charset="0"/>
              </a:rPr>
              <a:t>ư</a:t>
            </a: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09600" y="35814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- Tìm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ng của 315 và 600.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09600" y="4191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- 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Nhân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ng 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ó với 100 và viết thêm kí hiệu % vào bên phải tích tìm 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đư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ợc.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0" y="17526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pitchFamily="34" charset="0"/>
              </a:rPr>
              <a:t>Muốn tìm tỉ số phần trăm của hai số 315 và  600 ta làm như thế nào?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93700" y="2209800"/>
            <a:ext cx="196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CC00CC"/>
                </a:solidFill>
                <a:latin typeface="Arial" pitchFamily="34" charset="0"/>
              </a:rPr>
              <a:t>Ghi nhớ</a:t>
            </a:r>
            <a:r>
              <a:rPr lang="en-US" sz="2400" b="1">
                <a:solidFill>
                  <a:srgbClr val="CC00CC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28600" y="5181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  </a:t>
            </a:r>
            <a:r>
              <a:rPr lang="en-US" sz="2400" b="1" i="1" u="sng">
                <a:solidFill>
                  <a:srgbClr val="CC00CC"/>
                </a:solidFill>
                <a:latin typeface="Arial" pitchFamily="34" charset="0"/>
              </a:rPr>
              <a:t>Lưu ý</a:t>
            </a:r>
            <a:r>
              <a:rPr lang="en-US" sz="2400" i="1" u="sng">
                <a:solidFill>
                  <a:srgbClr val="CC00CC"/>
                </a:solidFill>
                <a:latin typeface="Arial" pitchFamily="34" charset="0"/>
              </a:rPr>
              <a:t>: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Arial" pitchFamily="34" charset="0"/>
              </a:rPr>
              <a:t>Tỉ số phần trăm đã mở rộng thêm a% với a là số thập phân.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  <p:bldP spid="5144" grpId="0"/>
      <p:bldP spid="5145" grpId="0"/>
      <p:bldP spid="5154" grpId="0"/>
      <p:bldP spid="5154" grpId="1"/>
      <p:bldP spid="5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</a:t>
            </a:r>
            <a:r>
              <a:rPr lang="en-US" sz="2800" b="1" u="sng">
                <a:solidFill>
                  <a:srgbClr val="0033CC"/>
                </a:solidFill>
              </a:rPr>
              <a:t>à</a:t>
            </a: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i toán</a:t>
            </a:r>
            <a:r>
              <a:rPr lang="en-US" sz="2800">
                <a:latin typeface="Arial" pitchFamily="34" charset="0"/>
              </a:rPr>
              <a:t>: Trong 80 kg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 có 2,8 kg muối. Tìm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l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ợng muối trong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86200" y="3124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CC00CC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Tỉ số phần tr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ă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m của l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ợng muối trong n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ớc biển là 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429000" y="4648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429000" y="5257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5943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Đáp số: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743200" y="2133600"/>
            <a:ext cx="449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7467600" y="2133600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04800" y="2590800"/>
            <a:ext cx="601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22525" y="38512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36576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pitchFamily="34" charset="0"/>
              </a:rPr>
              <a:t>Muốn tìm phần trăm của hai số ta làm như thế nào?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990600" y="2743200"/>
            <a:ext cx="7620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Muốn tìm phần trăm của hai số ta làm như sau: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-Tìm thương của hai số.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-Nhân thương đó với 100 rồi viết thêm kí hiệu % vào bên phải số tìm được.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2954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23622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1</a:t>
            </a:r>
            <a:r>
              <a:rPr lang="en-US" sz="2800">
                <a:latin typeface="Arial" pitchFamily="34" charset="0"/>
              </a:rPr>
              <a:t>: Viết thành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(theo mẫu)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3429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0,57;              0,3;             0,234;             1,35.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28600" y="47244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  <a:latin typeface="Arial" pitchFamily="34" charset="0"/>
              </a:rPr>
              <a:t>Mẫu : 0,57  = 57 %</a:t>
            </a:r>
          </a:p>
        </p:txBody>
      </p:sp>
      <p:sp>
        <p:nvSpPr>
          <p:cNvPr id="9223" name="Text Box 55"/>
          <p:cNvSpPr txBox="1">
            <a:spLocks noChangeArrowheads="1"/>
          </p:cNvSpPr>
          <p:nvPr/>
        </p:nvSpPr>
        <p:spPr bwMode="auto">
          <a:xfrm>
            <a:off x="1355725" y="56800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2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12954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2</a:t>
            </a:r>
            <a:r>
              <a:rPr lang="en-US" sz="2800">
                <a:solidFill>
                  <a:srgbClr val="0033CC"/>
                </a:solidFill>
                <a:latin typeface="Arial" pitchFamily="34" charset="0"/>
              </a:rPr>
              <a:t>:</a:t>
            </a:r>
            <a:r>
              <a:rPr lang="en-US" sz="2800">
                <a:latin typeface="Arial" pitchFamily="34" charset="0"/>
              </a:rPr>
              <a:t> Tính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hai số (theo mẫu) :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09600" y="35814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pitchFamily="34" charset="0"/>
              </a:rPr>
              <a:t>19 và 30 ;           b)  45 và 61;           c) 1,2  và 26.        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914400" y="47244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  <a:latin typeface="Arial" pitchFamily="34" charset="0"/>
              </a:rPr>
              <a:t>Mẫu : 19  :   30  =  0,6333 … =  63,33 %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355725" y="56800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6" grpId="0"/>
      <p:bldP spid="63497" grpId="0"/>
      <p:bldP spid="634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590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Default Design</vt:lpstr>
      <vt:lpstr>Microsoft Equation 3.0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299 Tran Phu - Tu Son - B.N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Đoàn Trị</dc:title>
  <dc:creator>C.T Co Phan Hong Ha</dc:creator>
  <cp:lastModifiedBy>Hp</cp:lastModifiedBy>
  <cp:revision>130</cp:revision>
  <dcterms:created xsi:type="dcterms:W3CDTF">2008-12-03T11:16:06Z</dcterms:created>
  <dcterms:modified xsi:type="dcterms:W3CDTF">2024-01-07T16:04:14Z</dcterms:modified>
</cp:coreProperties>
</file>