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sldIdLst>
    <p:sldId id="285" r:id="rId2"/>
    <p:sldId id="257" r:id="rId3"/>
    <p:sldId id="258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80" r:id="rId13"/>
    <p:sldId id="269" r:id="rId14"/>
    <p:sldId id="272" r:id="rId15"/>
    <p:sldId id="273" r:id="rId16"/>
    <p:sldId id="268" r:id="rId17"/>
    <p:sldId id="274" r:id="rId18"/>
    <p:sldId id="275" r:id="rId19"/>
    <p:sldId id="278" r:id="rId20"/>
    <p:sldId id="277" r:id="rId21"/>
    <p:sldId id="276" r:id="rId22"/>
    <p:sldId id="279" r:id="rId23"/>
    <p:sldId id="282" r:id="rId24"/>
    <p:sldId id="281" r:id="rId25"/>
    <p:sldId id="283" r:id="rId26"/>
    <p:sldId id="284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6699FF"/>
    <a:srgbClr val="33CCFF"/>
    <a:srgbClr val="CCFF66"/>
    <a:srgbClr val="FF0066"/>
    <a:srgbClr val="CCFFCC"/>
    <a:srgbClr val="FF66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6"/>
    </p:cViewPr>
  </p:sorterViewPr>
  <p:notesViewPr>
    <p:cSldViewPr>
      <p:cViewPr varScale="1">
        <p:scale>
          <a:sx n="28" d="100"/>
          <a:sy n="28" d="100"/>
        </p:scale>
        <p:origin x="-126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1C87BBE-C3A0-4D4D-8A63-F4989B79DA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521A23-D5DA-47E1-B458-70FF469E59FE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1689EE-9EFA-4B59-8F34-6CE8B84FC1E3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4642C2-2DA2-4B7D-9866-D44AF0D21783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E4E2A4-718E-4B34-952B-5045FD303522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mtClean="0"/>
              <a:t>p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96687-EC6C-42E6-93CD-F3CDC1559B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B1739-C4D3-4B71-90C4-2B227BBD06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552F3-F011-4323-AC96-CE49CB24E4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A884A-BCB0-4E27-B00C-F155A90049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90DDD-9AFC-475C-941C-EA1D9083A5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6ADC0-EB1D-4473-92BE-234C4044B3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8CD64-28BC-4AC6-98C0-6172681DD8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4795F-77C4-4571-987F-9D4FE7E5A9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69DBF-30ED-4329-9675-01A34AAAF1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64E5F-8B27-4A38-AD95-7838D40010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825E3-DA75-4349-8A1C-C50F3ADB7B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hlink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3F6097E-705D-4B36-99B1-67C3CDBCA2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609600"/>
            <a:ext cx="5867400" cy="990600"/>
          </a:xfrm>
          <a:solidFill>
            <a:srgbClr val="33CCFF"/>
          </a:solidFill>
        </p:spPr>
        <p:txBody>
          <a:bodyPr/>
          <a:lstStyle/>
          <a:p>
            <a:r>
              <a:rPr lang="en-US" altLang="en-US" sz="4800" smtClean="0">
                <a:latin typeface="Arial" charset="0"/>
              </a:rPr>
              <a:t>Mục </a:t>
            </a:r>
            <a:r>
              <a:rPr lang="vi-VN" altLang="en-US" sz="4800" smtClean="0">
                <a:latin typeface="Arial" charset="0"/>
              </a:rPr>
              <a:t>đ</a:t>
            </a:r>
            <a:r>
              <a:rPr lang="en-US" altLang="en-US" sz="4800" smtClean="0">
                <a:latin typeface="Arial" charset="0"/>
              </a:rPr>
              <a:t>ích yêu cầu</a:t>
            </a:r>
            <a:endParaRPr lang="en-US" altLang="en-US" smtClean="0">
              <a:latin typeface="Arial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8077200" cy="4114800"/>
          </a:xfrm>
        </p:spPr>
        <p:txBody>
          <a:bodyPr/>
          <a:lstStyle/>
          <a:p>
            <a:r>
              <a:rPr lang="en-US" altLang="en-US" sz="3600" b="1" i="1" smtClean="0">
                <a:solidFill>
                  <a:schemeClr val="accent2"/>
                </a:solidFill>
                <a:latin typeface="Arial" charset="0"/>
              </a:rPr>
              <a:t>     Làm cho học sinh: Nhận biết và b</a:t>
            </a:r>
            <a:r>
              <a:rPr lang="vi-VN" altLang="en-US" sz="3600" b="1" i="1" smtClean="0">
                <a:solidFill>
                  <a:schemeClr val="accent2"/>
                </a:solidFill>
                <a:latin typeface="Arial" charset="0"/>
              </a:rPr>
              <a:t>ư</a:t>
            </a:r>
            <a:r>
              <a:rPr lang="en-US" altLang="en-US" sz="3600" b="1" i="1" smtClean="0">
                <a:solidFill>
                  <a:schemeClr val="accent2"/>
                </a:solidFill>
                <a:latin typeface="Arial" charset="0"/>
              </a:rPr>
              <a:t>ớc </a:t>
            </a:r>
            <a:r>
              <a:rPr lang="vi-VN" altLang="en-US" sz="3600" b="1" i="1" smtClean="0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altLang="en-US" sz="3600" b="1" i="1" smtClean="0">
                <a:solidFill>
                  <a:schemeClr val="accent2"/>
                </a:solidFill>
                <a:latin typeface="Arial" charset="0"/>
              </a:rPr>
              <a:t>ầu hiểu thế nào là câu ghép Tiếng Việt.</a:t>
            </a:r>
          </a:p>
          <a:p>
            <a:r>
              <a:rPr lang="en-US" altLang="en-US" sz="3600" b="1" i="1" smtClean="0">
                <a:solidFill>
                  <a:schemeClr val="accent2"/>
                </a:solidFill>
                <a:latin typeface="Arial" charset="0"/>
              </a:rPr>
              <a:t>    Có kĩ n</a:t>
            </a:r>
            <a:r>
              <a:rPr lang="vi-VN" altLang="en-US" sz="3600" b="1" i="1" smtClean="0">
                <a:solidFill>
                  <a:schemeClr val="accent2"/>
                </a:solidFill>
                <a:latin typeface="Arial" charset="0"/>
              </a:rPr>
              <a:t>ă</a:t>
            </a:r>
            <a:r>
              <a:rPr lang="en-US" altLang="en-US" sz="3600" b="1" i="1" smtClean="0">
                <a:solidFill>
                  <a:schemeClr val="accent2"/>
                </a:solidFill>
                <a:latin typeface="Arial" charset="0"/>
              </a:rPr>
              <a:t>ng xác </a:t>
            </a:r>
            <a:r>
              <a:rPr lang="vi-VN" altLang="en-US" sz="3600" b="1" i="1" smtClean="0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altLang="en-US" sz="3600" b="1" i="1" smtClean="0">
                <a:solidFill>
                  <a:schemeClr val="accent2"/>
                </a:solidFill>
                <a:latin typeface="Arial" charset="0"/>
              </a:rPr>
              <a:t>ịnh câu ghép dựa trên việc vận dụng khái niệm</a:t>
            </a:r>
          </a:p>
          <a:p>
            <a:r>
              <a:rPr lang="en-US" altLang="en-US" sz="3600" b="1" i="1" smtClean="0">
                <a:solidFill>
                  <a:schemeClr val="accent2"/>
                </a:solidFill>
                <a:latin typeface="Arial" charset="0"/>
              </a:rPr>
              <a:t>   Biết sử dụng câu ghép trong diễn </a:t>
            </a:r>
            <a:r>
              <a:rPr lang="vi-VN" altLang="en-US" sz="3600" b="1" i="1" smtClean="0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altLang="en-US" sz="3600" b="1" i="1" smtClean="0">
                <a:solidFill>
                  <a:schemeClr val="accent2"/>
                </a:solidFill>
                <a:latin typeface="Arial" charset="0"/>
              </a:rPr>
              <a:t>ạt</a:t>
            </a:r>
            <a:r>
              <a:rPr lang="en-US" altLang="en-US" sz="4000" b="1" i="1" smtClean="0">
                <a:solidFill>
                  <a:schemeClr val="accent2"/>
                </a:solidFill>
                <a:latin typeface="Arial" charset="0"/>
              </a:rPr>
              <a:t>.</a:t>
            </a:r>
            <a:endParaRPr lang="en-US" altLang="en-US" sz="4000" smtClean="0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nimBg="1" autoUpdateAnimBg="0"/>
      <p:bldP spid="48131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381000"/>
            <a:ext cx="6172200" cy="1219200"/>
          </a:xfrm>
        </p:spPr>
        <p:txBody>
          <a:bodyPr/>
          <a:lstStyle/>
          <a:p>
            <a:r>
              <a:rPr lang="en-US" altLang="en-US" sz="2000" smtClean="0">
                <a:solidFill>
                  <a:srgbClr val="990099"/>
                </a:solidFill>
                <a:latin typeface="Arial" charset="0"/>
              </a:rPr>
              <a:t>Nối một dòng ở cột A với một dòng ở cột B </a:t>
            </a:r>
            <a:r>
              <a:rPr lang="vi-VN" altLang="en-US" sz="2000" smtClean="0">
                <a:solidFill>
                  <a:srgbClr val="990099"/>
                </a:solidFill>
                <a:latin typeface="Arial" charset="0"/>
              </a:rPr>
              <a:t>đ</a:t>
            </a:r>
            <a:r>
              <a:rPr lang="en-US" altLang="en-US" sz="2000" smtClean="0">
                <a:solidFill>
                  <a:srgbClr val="990099"/>
                </a:solidFill>
                <a:latin typeface="Arial" charset="0"/>
              </a:rPr>
              <a:t>ể có những câu ghép phù hợp:</a:t>
            </a:r>
            <a:endParaRPr lang="en-US" altLang="en-US" sz="3200" smtClean="0">
              <a:latin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81000" y="533400"/>
            <a:ext cx="1371600" cy="685800"/>
            <a:chOff x="576" y="480"/>
            <a:chExt cx="864" cy="432"/>
          </a:xfrm>
        </p:grpSpPr>
        <p:sp>
          <p:nvSpPr>
            <p:cNvPr id="11304" name="AutoShape 3"/>
            <p:cNvSpPr>
              <a:spLocks noChangeArrowheads="1"/>
            </p:cNvSpPr>
            <p:nvPr/>
          </p:nvSpPr>
          <p:spPr bwMode="auto">
            <a:xfrm>
              <a:off x="576" y="480"/>
              <a:ext cx="864" cy="432"/>
            </a:xfrm>
            <a:prstGeom prst="ribbon2">
              <a:avLst>
                <a:gd name="adj1" fmla="val 125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1600">
                <a:latin typeface="Arial" charset="0"/>
              </a:endParaRPr>
            </a:p>
          </p:txBody>
        </p:sp>
        <p:sp>
          <p:nvSpPr>
            <p:cNvPr id="11305" name="Text Box 4"/>
            <p:cNvSpPr txBox="1">
              <a:spLocks noChangeArrowheads="1"/>
            </p:cNvSpPr>
            <p:nvPr/>
          </p:nvSpPr>
          <p:spPr bwMode="auto">
            <a:xfrm>
              <a:off x="768" y="528"/>
              <a:ext cx="62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400">
                  <a:latin typeface="Arial" charset="0"/>
                </a:rPr>
                <a:t>Bài 2:</a:t>
              </a:r>
              <a:endParaRPr lang="en-US" altLang="en-US" sz="1600">
                <a:latin typeface="Arial" charset="0"/>
              </a:endParaRPr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533400" y="2133600"/>
            <a:ext cx="3962400" cy="990600"/>
            <a:chOff x="288" y="1344"/>
            <a:chExt cx="2496" cy="624"/>
          </a:xfrm>
        </p:grpSpPr>
        <p:sp>
          <p:nvSpPr>
            <p:cNvPr id="11302" name="Text Box 6"/>
            <p:cNvSpPr txBox="1">
              <a:spLocks noChangeArrowheads="1"/>
            </p:cNvSpPr>
            <p:nvPr/>
          </p:nvSpPr>
          <p:spPr bwMode="auto">
            <a:xfrm>
              <a:off x="288" y="1440"/>
              <a:ext cx="24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>
                  <a:solidFill>
                    <a:srgbClr val="6666FF"/>
                  </a:solidFill>
                  <a:latin typeface="Arial" charset="0"/>
                </a:rPr>
                <a:t>Cô giáo vào lớp.</a:t>
              </a:r>
              <a:endParaRPr lang="en-US" altLang="en-US" sz="1600">
                <a:latin typeface="Arial" charset="0"/>
              </a:endParaRPr>
            </a:p>
          </p:txBody>
        </p:sp>
        <p:sp>
          <p:nvSpPr>
            <p:cNvPr id="11303" name="Rectangle 8"/>
            <p:cNvSpPr>
              <a:spLocks noChangeArrowheads="1"/>
            </p:cNvSpPr>
            <p:nvPr/>
          </p:nvSpPr>
          <p:spPr bwMode="auto">
            <a:xfrm>
              <a:off x="288" y="1344"/>
              <a:ext cx="2256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1600">
                <a:latin typeface="Arial" charset="0"/>
              </a:endParaRP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457200" y="3657600"/>
            <a:ext cx="3810000" cy="990600"/>
            <a:chOff x="288" y="2304"/>
            <a:chExt cx="2400" cy="624"/>
          </a:xfrm>
        </p:grpSpPr>
        <p:sp>
          <p:nvSpPr>
            <p:cNvPr id="11300" name="Rectangle 7"/>
            <p:cNvSpPr>
              <a:spLocks noChangeArrowheads="1"/>
            </p:cNvSpPr>
            <p:nvPr/>
          </p:nvSpPr>
          <p:spPr bwMode="auto">
            <a:xfrm>
              <a:off x="288" y="2304"/>
              <a:ext cx="2304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1600">
                <a:latin typeface="Arial" charset="0"/>
              </a:endParaRPr>
            </a:p>
          </p:txBody>
        </p:sp>
        <p:sp>
          <p:nvSpPr>
            <p:cNvPr id="11301" name="Text Box 13"/>
            <p:cNvSpPr txBox="1">
              <a:spLocks noChangeArrowheads="1"/>
            </p:cNvSpPr>
            <p:nvPr/>
          </p:nvSpPr>
          <p:spPr bwMode="auto">
            <a:xfrm>
              <a:off x="288" y="2448"/>
              <a:ext cx="240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>
                  <a:solidFill>
                    <a:srgbClr val="6666FF"/>
                  </a:solidFill>
                  <a:latin typeface="Arial" charset="0"/>
                </a:rPr>
                <a:t>ë </a:t>
              </a:r>
              <a:r>
                <a:rPr lang="vi-VN" altLang="en-US" sz="2000">
                  <a:solidFill>
                    <a:srgbClr val="6666FF"/>
                  </a:solidFill>
                  <a:latin typeface="Arial" charset="0"/>
                </a:rPr>
                <a:t>đ</a:t>
              </a:r>
              <a:r>
                <a:rPr lang="en-US" altLang="en-US" sz="2000">
                  <a:solidFill>
                    <a:srgbClr val="6666FF"/>
                  </a:solidFill>
                  <a:latin typeface="Arial" charset="0"/>
                </a:rPr>
                <a:t>ây gió biển thổi về</a:t>
              </a:r>
              <a:endParaRPr lang="en-US" altLang="en-US" sz="1600">
                <a:latin typeface="Arial" charset="0"/>
              </a:endParaRPr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533400" y="5105400"/>
            <a:ext cx="3581400" cy="990600"/>
            <a:chOff x="336" y="3216"/>
            <a:chExt cx="2256" cy="624"/>
          </a:xfrm>
        </p:grpSpPr>
        <p:sp>
          <p:nvSpPr>
            <p:cNvPr id="11298" name="Rectangle 9"/>
            <p:cNvSpPr>
              <a:spLocks noChangeArrowheads="1"/>
            </p:cNvSpPr>
            <p:nvPr/>
          </p:nvSpPr>
          <p:spPr bwMode="auto">
            <a:xfrm>
              <a:off x="336" y="3216"/>
              <a:ext cx="2256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1600">
                <a:latin typeface="Arial" charset="0"/>
              </a:endParaRPr>
            </a:p>
          </p:txBody>
        </p:sp>
        <p:sp>
          <p:nvSpPr>
            <p:cNvPr id="11299" name="Text Box 14"/>
            <p:cNvSpPr txBox="1">
              <a:spLocks noChangeArrowheads="1"/>
            </p:cNvSpPr>
            <p:nvPr/>
          </p:nvSpPr>
          <p:spPr bwMode="auto">
            <a:xfrm>
              <a:off x="432" y="3360"/>
              <a:ext cx="196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>
                  <a:solidFill>
                    <a:srgbClr val="6666FF"/>
                  </a:solidFill>
                  <a:latin typeface="Arial" charset="0"/>
                </a:rPr>
                <a:t>Lúa </a:t>
              </a:r>
              <a:r>
                <a:rPr lang="vi-VN" altLang="en-US" sz="2000">
                  <a:solidFill>
                    <a:srgbClr val="6666FF"/>
                  </a:solidFill>
                  <a:latin typeface="Arial" charset="0"/>
                </a:rPr>
                <a:t>đ</a:t>
              </a:r>
              <a:r>
                <a:rPr lang="en-US" altLang="en-US" sz="2000">
                  <a:solidFill>
                    <a:srgbClr val="6666FF"/>
                  </a:solidFill>
                  <a:latin typeface="Arial" charset="0"/>
                </a:rPr>
                <a:t>ã chín rộ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4953000" y="2057400"/>
            <a:ext cx="4191000" cy="1066800"/>
            <a:chOff x="3120" y="1296"/>
            <a:chExt cx="2640" cy="672"/>
          </a:xfrm>
        </p:grpSpPr>
        <p:sp>
          <p:nvSpPr>
            <p:cNvPr id="11296" name="Rectangle 10"/>
            <p:cNvSpPr>
              <a:spLocks noChangeArrowheads="1"/>
            </p:cNvSpPr>
            <p:nvPr/>
          </p:nvSpPr>
          <p:spPr bwMode="auto">
            <a:xfrm>
              <a:off x="3120" y="1344"/>
              <a:ext cx="2640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1600">
                <a:latin typeface="Arial" charset="0"/>
              </a:endParaRPr>
            </a:p>
          </p:txBody>
        </p:sp>
        <p:sp>
          <p:nvSpPr>
            <p:cNvPr id="11297" name="Text Box 15"/>
            <p:cNvSpPr txBox="1">
              <a:spLocks noChangeArrowheads="1"/>
            </p:cNvSpPr>
            <p:nvPr/>
          </p:nvSpPr>
          <p:spPr bwMode="auto">
            <a:xfrm>
              <a:off x="3120" y="1296"/>
              <a:ext cx="2640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>
                  <a:solidFill>
                    <a:srgbClr val="6666FF"/>
                  </a:solidFill>
                  <a:latin typeface="Arial" charset="0"/>
                </a:rPr>
                <a:t>bà con nông dân tấp nập gặt hái ngoài </a:t>
              </a:r>
              <a:r>
                <a:rPr lang="vi-VN" altLang="en-US" sz="2000">
                  <a:solidFill>
                    <a:srgbClr val="6666FF"/>
                  </a:solidFill>
                  <a:latin typeface="Arial" charset="0"/>
                </a:rPr>
                <a:t>đ</a:t>
              </a:r>
              <a:r>
                <a:rPr lang="en-US" altLang="en-US" sz="2000">
                  <a:solidFill>
                    <a:srgbClr val="6666FF"/>
                  </a:solidFill>
                  <a:latin typeface="Arial" charset="0"/>
                </a:rPr>
                <a:t>ồng.</a:t>
              </a:r>
            </a:p>
          </p:txBody>
        </p:sp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4953000" y="3657600"/>
            <a:ext cx="4191000" cy="990600"/>
            <a:chOff x="3120" y="2304"/>
            <a:chExt cx="2640" cy="624"/>
          </a:xfrm>
        </p:grpSpPr>
        <p:sp>
          <p:nvSpPr>
            <p:cNvPr id="11294" name="Rectangle 12"/>
            <p:cNvSpPr>
              <a:spLocks noChangeArrowheads="1"/>
            </p:cNvSpPr>
            <p:nvPr/>
          </p:nvSpPr>
          <p:spPr bwMode="auto">
            <a:xfrm>
              <a:off x="3120" y="2304"/>
              <a:ext cx="2256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1600">
                <a:latin typeface="Arial" charset="0"/>
              </a:endParaRPr>
            </a:p>
          </p:txBody>
        </p:sp>
        <p:sp>
          <p:nvSpPr>
            <p:cNvPr id="11295" name="Text Box 16"/>
            <p:cNvSpPr txBox="1">
              <a:spLocks noChangeArrowheads="1"/>
            </p:cNvSpPr>
            <p:nvPr/>
          </p:nvSpPr>
          <p:spPr bwMode="auto">
            <a:xfrm>
              <a:off x="3216" y="2304"/>
              <a:ext cx="254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>
                  <a:solidFill>
                    <a:srgbClr val="6666FF"/>
                  </a:solidFill>
                  <a:latin typeface="Arial" charset="0"/>
                </a:rPr>
                <a:t>chúng em </a:t>
              </a:r>
              <a:r>
                <a:rPr lang="vi-VN" altLang="en-US" sz="2000">
                  <a:solidFill>
                    <a:srgbClr val="6666FF"/>
                  </a:solidFill>
                  <a:latin typeface="Arial" charset="0"/>
                </a:rPr>
                <a:t>đ</a:t>
              </a:r>
              <a:r>
                <a:rPr lang="en-US" altLang="en-US" sz="2000">
                  <a:solidFill>
                    <a:srgbClr val="6666FF"/>
                  </a:solidFill>
                  <a:latin typeface="Arial" charset="0"/>
                </a:rPr>
                <a:t>ứng dậy chào.</a:t>
              </a:r>
              <a:endParaRPr lang="en-US" altLang="en-US" sz="1600">
                <a:solidFill>
                  <a:srgbClr val="6666FF"/>
                </a:solidFill>
                <a:latin typeface="Arial" charset="0"/>
              </a:endParaRPr>
            </a:p>
          </p:txBody>
        </p:sp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5029200" y="5105400"/>
            <a:ext cx="3581400" cy="990600"/>
            <a:chOff x="3168" y="3216"/>
            <a:chExt cx="2256" cy="624"/>
          </a:xfrm>
        </p:grpSpPr>
        <p:sp>
          <p:nvSpPr>
            <p:cNvPr id="11292" name="Rectangle 11"/>
            <p:cNvSpPr>
              <a:spLocks noChangeArrowheads="1"/>
            </p:cNvSpPr>
            <p:nvPr/>
          </p:nvSpPr>
          <p:spPr bwMode="auto">
            <a:xfrm>
              <a:off x="3168" y="3216"/>
              <a:ext cx="2256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1600">
                <a:latin typeface="Arial" charset="0"/>
              </a:endParaRPr>
            </a:p>
          </p:txBody>
        </p:sp>
        <p:sp>
          <p:nvSpPr>
            <p:cNvPr id="11293" name="Text Box 17"/>
            <p:cNvSpPr txBox="1">
              <a:spLocks noChangeArrowheads="1"/>
            </p:cNvSpPr>
            <p:nvPr/>
          </p:nvSpPr>
          <p:spPr bwMode="auto">
            <a:xfrm>
              <a:off x="3216" y="3312"/>
              <a:ext cx="22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>
                  <a:solidFill>
                    <a:srgbClr val="6666FF"/>
                  </a:solidFill>
                  <a:latin typeface="Arial" charset="0"/>
                </a:rPr>
                <a:t>khí hậu rất dễ chịu.</a:t>
              </a:r>
              <a:endParaRPr lang="en-US" altLang="en-US" sz="1600">
                <a:solidFill>
                  <a:srgbClr val="6666FF"/>
                </a:solidFill>
                <a:latin typeface="Arial" charset="0"/>
              </a:endParaRPr>
            </a:p>
          </p:txBody>
        </p:sp>
      </p:grpSp>
      <p:sp>
        <p:nvSpPr>
          <p:cNvPr id="18452" name="Oval 20"/>
          <p:cNvSpPr>
            <a:spLocks noChangeArrowheads="1"/>
          </p:cNvSpPr>
          <p:nvPr/>
        </p:nvSpPr>
        <p:spPr bwMode="auto">
          <a:xfrm>
            <a:off x="1828800" y="1371600"/>
            <a:ext cx="685800" cy="6858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800">
                <a:solidFill>
                  <a:srgbClr val="FF00FF"/>
                </a:solidFill>
                <a:latin typeface="Arial" charset="0"/>
              </a:rPr>
              <a:t>A</a:t>
            </a:r>
          </a:p>
        </p:txBody>
      </p:sp>
      <p:sp>
        <p:nvSpPr>
          <p:cNvPr id="18453" name="Oval 21"/>
          <p:cNvSpPr>
            <a:spLocks noChangeArrowheads="1"/>
          </p:cNvSpPr>
          <p:nvPr/>
        </p:nvSpPr>
        <p:spPr bwMode="auto">
          <a:xfrm>
            <a:off x="6781800" y="1371600"/>
            <a:ext cx="685800" cy="6858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800">
                <a:solidFill>
                  <a:srgbClr val="FF00FF"/>
                </a:solidFill>
                <a:latin typeface="Arial" charset="0"/>
              </a:rPr>
              <a:t>B</a:t>
            </a:r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>
            <a:off x="4038600" y="2514600"/>
            <a:ext cx="990600" cy="167640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61" name="Line 29"/>
          <p:cNvSpPr>
            <a:spLocks noChangeShapeType="1"/>
          </p:cNvSpPr>
          <p:nvPr/>
        </p:nvSpPr>
        <p:spPr bwMode="auto">
          <a:xfrm>
            <a:off x="4038600" y="2514600"/>
            <a:ext cx="990600" cy="1676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62" name="Line 30"/>
          <p:cNvSpPr>
            <a:spLocks noChangeShapeType="1"/>
          </p:cNvSpPr>
          <p:nvPr/>
        </p:nvSpPr>
        <p:spPr bwMode="auto">
          <a:xfrm>
            <a:off x="4038600" y="2514600"/>
            <a:ext cx="990600" cy="1676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4191000" y="2590800"/>
            <a:ext cx="565150" cy="838200"/>
            <a:chOff x="2640" y="1632"/>
            <a:chExt cx="356" cy="528"/>
          </a:xfrm>
        </p:grpSpPr>
        <p:sp>
          <p:nvSpPr>
            <p:cNvPr id="11290" name="Oval 31"/>
            <p:cNvSpPr>
              <a:spLocks noChangeArrowheads="1"/>
            </p:cNvSpPr>
            <p:nvPr/>
          </p:nvSpPr>
          <p:spPr bwMode="auto">
            <a:xfrm>
              <a:off x="2640" y="1824"/>
              <a:ext cx="288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1600">
                <a:latin typeface="Arial" charset="0"/>
              </a:endParaRPr>
            </a:p>
          </p:txBody>
        </p:sp>
        <p:sp>
          <p:nvSpPr>
            <p:cNvPr id="11291" name="Text Box 32"/>
            <p:cNvSpPr txBox="1">
              <a:spLocks noChangeArrowheads="1"/>
            </p:cNvSpPr>
            <p:nvPr/>
          </p:nvSpPr>
          <p:spPr bwMode="auto">
            <a:xfrm>
              <a:off x="2688" y="1632"/>
              <a:ext cx="308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3600">
                  <a:solidFill>
                    <a:srgbClr val="CC3300"/>
                  </a:solidFill>
                  <a:latin typeface="Arial" charset="0"/>
                </a:rPr>
                <a:t>,</a:t>
              </a:r>
            </a:p>
          </p:txBody>
        </p:sp>
      </p:grpSp>
      <p:sp>
        <p:nvSpPr>
          <p:cNvPr id="18466" name="Line 34"/>
          <p:cNvSpPr>
            <a:spLocks noChangeShapeType="1"/>
          </p:cNvSpPr>
          <p:nvPr/>
        </p:nvSpPr>
        <p:spPr bwMode="auto">
          <a:xfrm>
            <a:off x="4114800" y="4038600"/>
            <a:ext cx="9144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7" name="Line 35"/>
          <p:cNvSpPr>
            <a:spLocks noChangeShapeType="1"/>
          </p:cNvSpPr>
          <p:nvPr/>
        </p:nvSpPr>
        <p:spPr bwMode="auto">
          <a:xfrm>
            <a:off x="4114800" y="4038600"/>
            <a:ext cx="914400" cy="175260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8" name="Line 36"/>
          <p:cNvSpPr>
            <a:spLocks noChangeShapeType="1"/>
          </p:cNvSpPr>
          <p:nvPr/>
        </p:nvSpPr>
        <p:spPr bwMode="auto">
          <a:xfrm>
            <a:off x="4114800" y="4038600"/>
            <a:ext cx="91440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" name="Group 40"/>
          <p:cNvGrpSpPr>
            <a:grpSpLocks/>
          </p:cNvGrpSpPr>
          <p:nvPr/>
        </p:nvGrpSpPr>
        <p:grpSpPr bwMode="auto">
          <a:xfrm>
            <a:off x="4267200" y="4800600"/>
            <a:ext cx="914400" cy="609600"/>
            <a:chOff x="2640" y="3024"/>
            <a:chExt cx="576" cy="384"/>
          </a:xfrm>
        </p:grpSpPr>
        <p:sp>
          <p:nvSpPr>
            <p:cNvPr id="11288" name="Oval 37"/>
            <p:cNvSpPr>
              <a:spLocks noChangeArrowheads="1"/>
            </p:cNvSpPr>
            <p:nvPr/>
          </p:nvSpPr>
          <p:spPr bwMode="auto">
            <a:xfrm>
              <a:off x="2640" y="3024"/>
              <a:ext cx="480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1600">
                <a:latin typeface="Arial" charset="0"/>
              </a:endParaRPr>
            </a:p>
          </p:txBody>
        </p:sp>
        <p:sp>
          <p:nvSpPr>
            <p:cNvPr id="11289" name="Text Box 38"/>
            <p:cNvSpPr txBox="1">
              <a:spLocks noChangeArrowheads="1"/>
            </p:cNvSpPr>
            <p:nvPr/>
          </p:nvSpPr>
          <p:spPr bwMode="auto">
            <a:xfrm>
              <a:off x="2688" y="3024"/>
              <a:ext cx="52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FFFF00"/>
                  </a:solidFill>
                </a:rPr>
                <a:t>n</a:t>
              </a:r>
              <a:r>
                <a:rPr lang="en-US" altLang="en-US" sz="1800">
                  <a:solidFill>
                    <a:srgbClr val="FFFF00"/>
                  </a:solidFill>
                  <a:latin typeface="Arial" charset="0"/>
                </a:rPr>
                <a:t>ên</a:t>
              </a:r>
            </a:p>
          </p:txBody>
        </p:sp>
      </p:grpSp>
      <p:sp>
        <p:nvSpPr>
          <p:cNvPr id="18471" name="Line 39"/>
          <p:cNvSpPr>
            <a:spLocks noChangeShapeType="1"/>
          </p:cNvSpPr>
          <p:nvPr/>
        </p:nvSpPr>
        <p:spPr bwMode="auto">
          <a:xfrm flipV="1">
            <a:off x="4114800" y="3124200"/>
            <a:ext cx="8382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" name="Group 45"/>
          <p:cNvGrpSpPr>
            <a:grpSpLocks/>
          </p:cNvGrpSpPr>
          <p:nvPr/>
        </p:nvGrpSpPr>
        <p:grpSpPr bwMode="auto">
          <a:xfrm>
            <a:off x="4267200" y="3810000"/>
            <a:ext cx="838200" cy="533400"/>
            <a:chOff x="2688" y="2400"/>
            <a:chExt cx="528" cy="336"/>
          </a:xfrm>
        </p:grpSpPr>
        <p:sp>
          <p:nvSpPr>
            <p:cNvPr id="11286" name="AutoShape 41"/>
            <p:cNvSpPr>
              <a:spLocks noChangeArrowheads="1"/>
            </p:cNvSpPr>
            <p:nvPr/>
          </p:nvSpPr>
          <p:spPr bwMode="auto">
            <a:xfrm>
              <a:off x="2688" y="2448"/>
              <a:ext cx="336" cy="288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1600">
                <a:latin typeface="Arial" charset="0"/>
              </a:endParaRPr>
            </a:p>
          </p:txBody>
        </p:sp>
        <p:sp>
          <p:nvSpPr>
            <p:cNvPr id="11287" name="Text Box 43"/>
            <p:cNvSpPr txBox="1">
              <a:spLocks noChangeArrowheads="1"/>
            </p:cNvSpPr>
            <p:nvPr/>
          </p:nvSpPr>
          <p:spPr bwMode="auto">
            <a:xfrm>
              <a:off x="2688" y="2400"/>
              <a:ext cx="52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FFCC00"/>
                  </a:solidFill>
                  <a:latin typeface="Arial" charset="0"/>
                </a:rPr>
                <a:t>và</a:t>
              </a:r>
            </a:p>
          </p:txBody>
        </p:sp>
      </p:grp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69" dur="5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4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9" dur="5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8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8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8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8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52" grpId="0" animBg="1" autoUpdateAnimBg="0"/>
      <p:bldP spid="18453" grpId="0" animBg="1" autoUpdateAnimBg="0"/>
      <p:bldP spid="18460" grpId="0" animBg="1"/>
      <p:bldP spid="18461" grpId="0" animBg="1"/>
      <p:bldP spid="18462" grpId="0" animBg="1"/>
      <p:bldP spid="18466" grpId="0" animBg="1"/>
      <p:bldP spid="18467" grpId="0" animBg="1"/>
      <p:bldP spid="18468" grpId="0" animBg="1"/>
      <p:bldP spid="1847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7391400" cy="1143000"/>
          </a:xfrm>
        </p:spPr>
        <p:txBody>
          <a:bodyPr/>
          <a:lstStyle/>
          <a:p>
            <a:r>
              <a:rPr lang="en-US" altLang="en-US" sz="2400" smtClean="0">
                <a:solidFill>
                  <a:srgbClr val="0000FF"/>
                </a:solidFill>
                <a:latin typeface="Arial" charset="0"/>
              </a:rPr>
              <a:t>Viết thêm vào chỗ trống một vế câu </a:t>
            </a:r>
            <a:r>
              <a:rPr lang="vi-VN" altLang="en-US" sz="2400" smtClean="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altLang="en-US" sz="2400" smtClean="0">
                <a:solidFill>
                  <a:srgbClr val="0000FF"/>
                </a:solidFill>
                <a:latin typeface="Arial" charset="0"/>
              </a:rPr>
              <a:t>ể tạo thành câu ghép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" y="533400"/>
            <a:ext cx="1600200" cy="838200"/>
            <a:chOff x="576" y="480"/>
            <a:chExt cx="864" cy="432"/>
          </a:xfrm>
        </p:grpSpPr>
        <p:sp>
          <p:nvSpPr>
            <p:cNvPr id="12302" name="AutoShape 4"/>
            <p:cNvSpPr>
              <a:spLocks noChangeArrowheads="1"/>
            </p:cNvSpPr>
            <p:nvPr/>
          </p:nvSpPr>
          <p:spPr bwMode="auto">
            <a:xfrm>
              <a:off x="576" y="480"/>
              <a:ext cx="864" cy="432"/>
            </a:xfrm>
            <a:prstGeom prst="ribbon2">
              <a:avLst>
                <a:gd name="adj1" fmla="val 125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1600">
                <a:latin typeface="Arial" charset="0"/>
              </a:endParaRPr>
            </a:p>
          </p:txBody>
        </p:sp>
        <p:sp>
          <p:nvSpPr>
            <p:cNvPr id="12303" name="Text Box 5"/>
            <p:cNvSpPr txBox="1">
              <a:spLocks noChangeArrowheads="1"/>
            </p:cNvSpPr>
            <p:nvPr/>
          </p:nvSpPr>
          <p:spPr bwMode="auto">
            <a:xfrm>
              <a:off x="768" y="528"/>
              <a:ext cx="62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FF"/>
                  </a:solidFill>
                  <a:latin typeface="Arial" charset="0"/>
                </a:rPr>
                <a:t>Bài 2</a:t>
              </a:r>
              <a:r>
                <a:rPr lang="en-US" altLang="en-US" sz="1400">
                  <a:latin typeface="Arial" charset="0"/>
                </a:rPr>
                <a:t>:</a:t>
              </a:r>
              <a:endParaRPr lang="en-US" altLang="en-US" sz="1600">
                <a:latin typeface="Arial" charset="0"/>
              </a:endParaRPr>
            </a:p>
          </p:txBody>
        </p:sp>
      </p:grp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609600" y="2286000"/>
            <a:ext cx="853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>
                <a:latin typeface="Arial" charset="0"/>
              </a:rPr>
              <a:t>a/  </a:t>
            </a:r>
            <a:r>
              <a:rPr lang="en-US" altLang="en-US" sz="2000">
                <a:solidFill>
                  <a:srgbClr val="660066"/>
                </a:solidFill>
                <a:latin typeface="Arial" charset="0"/>
              </a:rPr>
              <a:t>Mặt trời bừng sáng</a:t>
            </a:r>
            <a:r>
              <a:rPr lang="en-US" altLang="en-US" sz="2000">
                <a:latin typeface="Arial" charset="0"/>
              </a:rPr>
              <a:t>,…………………………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609600" y="3200400"/>
            <a:ext cx="85344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>
                <a:solidFill>
                  <a:srgbClr val="660066"/>
                </a:solidFill>
                <a:latin typeface="Arial" charset="0"/>
              </a:rPr>
              <a:t>b/  </a:t>
            </a:r>
            <a:r>
              <a:rPr lang="en-US" altLang="en-US" sz="2000">
                <a:solidFill>
                  <a:srgbClr val="660066"/>
                </a:solidFill>
                <a:latin typeface="Arial" charset="0"/>
              </a:rPr>
              <a:t>Tổ hai t</a:t>
            </a:r>
            <a:r>
              <a:rPr lang="vi-VN" altLang="en-US" sz="2000">
                <a:solidFill>
                  <a:srgbClr val="660066"/>
                </a:solidFill>
                <a:latin typeface="Arial" charset="0"/>
              </a:rPr>
              <a:t>ư</a:t>
            </a:r>
            <a:r>
              <a:rPr lang="en-US" altLang="en-US" sz="2000">
                <a:solidFill>
                  <a:srgbClr val="660066"/>
                </a:solidFill>
                <a:latin typeface="Arial" charset="0"/>
              </a:rPr>
              <a:t>ới cây ở v</a:t>
            </a:r>
            <a:r>
              <a:rPr lang="vi-VN" altLang="en-US" sz="2000">
                <a:solidFill>
                  <a:srgbClr val="660066"/>
                </a:solidFill>
                <a:latin typeface="Arial" charset="0"/>
              </a:rPr>
              <a:t>ư</a:t>
            </a:r>
            <a:r>
              <a:rPr lang="en-US" altLang="en-US" sz="2000">
                <a:solidFill>
                  <a:srgbClr val="660066"/>
                </a:solidFill>
                <a:latin typeface="Arial" charset="0"/>
              </a:rPr>
              <a:t>ờn tr</a:t>
            </a:r>
            <a:r>
              <a:rPr lang="vi-VN" altLang="en-US" sz="2000">
                <a:solidFill>
                  <a:srgbClr val="660066"/>
                </a:solidFill>
                <a:latin typeface="Arial" charset="0"/>
              </a:rPr>
              <a:t>ư</a:t>
            </a:r>
            <a:r>
              <a:rPr lang="en-US" altLang="en-US" sz="2000">
                <a:solidFill>
                  <a:srgbClr val="660066"/>
                </a:solidFill>
                <a:latin typeface="Arial" charset="0"/>
              </a:rPr>
              <a:t>ờng còn…………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660066"/>
                </a:solidFill>
                <a:latin typeface="Arial" charset="0"/>
              </a:rPr>
              <a:t>……………………….</a:t>
            </a:r>
            <a:r>
              <a:rPr lang="en-US" altLang="en-US" sz="1600">
                <a:solidFill>
                  <a:srgbClr val="660066"/>
                </a:solidFill>
                <a:latin typeface="Arial" charset="0"/>
              </a:rPr>
              <a:t> 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85800" y="4800600"/>
            <a:ext cx="9525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660066"/>
                </a:solidFill>
                <a:latin typeface="Arial" charset="0"/>
              </a:rPr>
              <a:t>c/  Cô giáo vừa giảng hết bài……………………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660066"/>
                </a:solidFill>
                <a:latin typeface="Arial" charset="0"/>
              </a:rPr>
              <a:t>……………………….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124200" y="2209800"/>
            <a:ext cx="457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 i="1">
                <a:solidFill>
                  <a:srgbClr val="003300"/>
                </a:solidFill>
                <a:latin typeface="Arial" charset="0"/>
              </a:rPr>
              <a:t>muôn chim cất tiếng hót líu lo</a:t>
            </a:r>
            <a:r>
              <a:rPr lang="en-US" altLang="en-US" sz="2000" b="1" i="1">
                <a:latin typeface="Arial" charset="0"/>
              </a:rPr>
              <a:t>.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762000" y="3124200"/>
            <a:ext cx="7391400" cy="857250"/>
            <a:chOff x="576" y="1968"/>
            <a:chExt cx="4656" cy="540"/>
          </a:xfrm>
        </p:grpSpPr>
        <p:sp>
          <p:nvSpPr>
            <p:cNvPr id="12300" name="Text Box 11"/>
            <p:cNvSpPr txBox="1">
              <a:spLocks noChangeArrowheads="1"/>
            </p:cNvSpPr>
            <p:nvPr/>
          </p:nvSpPr>
          <p:spPr bwMode="auto">
            <a:xfrm>
              <a:off x="3264" y="1968"/>
              <a:ext cx="196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 i="1">
                  <a:solidFill>
                    <a:srgbClr val="003300"/>
                  </a:solidFill>
                  <a:latin typeface="Arial" charset="0"/>
                </a:rPr>
                <a:t>tổ một trang</a:t>
              </a:r>
            </a:p>
          </p:txBody>
        </p:sp>
        <p:sp>
          <p:nvSpPr>
            <p:cNvPr id="12301" name="Text Box 12"/>
            <p:cNvSpPr txBox="1">
              <a:spLocks noChangeArrowheads="1"/>
            </p:cNvSpPr>
            <p:nvPr/>
          </p:nvSpPr>
          <p:spPr bwMode="auto">
            <a:xfrm>
              <a:off x="576" y="2256"/>
              <a:ext cx="8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 i="1">
                  <a:solidFill>
                    <a:srgbClr val="003300"/>
                  </a:solidFill>
                  <a:latin typeface="Arial" charset="0"/>
                </a:rPr>
                <a:t>trí lớp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685800" y="4648200"/>
            <a:ext cx="7315200" cy="933450"/>
            <a:chOff x="432" y="2928"/>
            <a:chExt cx="4608" cy="588"/>
          </a:xfrm>
        </p:grpSpPr>
        <p:sp>
          <p:nvSpPr>
            <p:cNvPr id="12298" name="Text Box 14"/>
            <p:cNvSpPr txBox="1">
              <a:spLocks noChangeArrowheads="1"/>
            </p:cNvSpPr>
            <p:nvPr/>
          </p:nvSpPr>
          <p:spPr bwMode="auto">
            <a:xfrm>
              <a:off x="2640" y="2928"/>
              <a:ext cx="240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2000">
                  <a:latin typeface="Arial" charset="0"/>
                </a:rPr>
                <a:t>, </a:t>
              </a:r>
              <a:r>
                <a:rPr lang="en-US" altLang="en-US" sz="2000" b="1" i="1">
                  <a:solidFill>
                    <a:srgbClr val="003300"/>
                  </a:solidFill>
                  <a:latin typeface="Arial" charset="0"/>
                </a:rPr>
                <a:t>một hồi trống vang lên</a:t>
              </a:r>
              <a:endParaRPr lang="en-US" altLang="en-US" sz="1600" b="1" i="1">
                <a:latin typeface="Arial" charset="0"/>
              </a:endParaRPr>
            </a:p>
          </p:txBody>
        </p:sp>
        <p:sp>
          <p:nvSpPr>
            <p:cNvPr id="12299" name="Text Box 15"/>
            <p:cNvSpPr txBox="1">
              <a:spLocks noChangeArrowheads="1"/>
            </p:cNvSpPr>
            <p:nvPr/>
          </p:nvSpPr>
          <p:spPr bwMode="auto">
            <a:xfrm>
              <a:off x="432" y="3264"/>
              <a:ext cx="32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 i="1">
                  <a:solidFill>
                    <a:srgbClr val="003300"/>
                  </a:solidFill>
                  <a:latin typeface="Arial" charset="0"/>
                </a:rPr>
                <a:t>báo hiệu </a:t>
              </a:r>
              <a:r>
                <a:rPr lang="vi-VN" altLang="en-US" sz="2000" b="1" i="1">
                  <a:solidFill>
                    <a:srgbClr val="003300"/>
                  </a:solidFill>
                  <a:latin typeface="Arial" charset="0"/>
                </a:rPr>
                <a:t>đ</a:t>
              </a:r>
              <a:r>
                <a:rPr lang="en-US" altLang="en-US" sz="2000" b="1" i="1">
                  <a:solidFill>
                    <a:srgbClr val="003300"/>
                  </a:solidFill>
                  <a:latin typeface="Arial" charset="0"/>
                </a:rPr>
                <a:t>ã </a:t>
              </a:r>
              <a:r>
                <a:rPr lang="vi-VN" altLang="en-US" sz="2000" b="1" i="1">
                  <a:solidFill>
                    <a:srgbClr val="003300"/>
                  </a:solidFill>
                  <a:latin typeface="Arial" charset="0"/>
                </a:rPr>
                <a:t>đ</a:t>
              </a:r>
              <a:r>
                <a:rPr lang="en-US" altLang="en-US" sz="2000" b="1" i="1">
                  <a:solidFill>
                    <a:srgbClr val="003300"/>
                  </a:solidFill>
                  <a:latin typeface="Arial" charset="0"/>
                </a:rPr>
                <a:t>ến giờ tan học.</a:t>
              </a:r>
            </a:p>
          </p:txBody>
        </p:sp>
      </p:grp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62" grpId="0" autoUpdateAnimBg="0"/>
      <p:bldP spid="19463" grpId="0" autoUpdateAnimBg="0"/>
      <p:bldP spid="19464" grpId="0" autoUpdateAnimBg="0"/>
      <p:bldP spid="1946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8600" y="304800"/>
            <a:ext cx="3810000" cy="1838325"/>
            <a:chOff x="144" y="192"/>
            <a:chExt cx="2400" cy="1158"/>
          </a:xfrm>
        </p:grpSpPr>
        <p:sp>
          <p:nvSpPr>
            <p:cNvPr id="13316" name="Cloud"/>
            <p:cNvSpPr>
              <a:spLocks noChangeAspect="1" noEditPoints="1" noChangeArrowheads="1"/>
            </p:cNvSpPr>
            <p:nvPr/>
          </p:nvSpPr>
          <p:spPr bwMode="auto">
            <a:xfrm>
              <a:off x="144" y="192"/>
              <a:ext cx="2400" cy="1158"/>
            </a:xfrm>
            <a:custGeom>
              <a:avLst/>
              <a:gdLst>
                <a:gd name="T0" fmla="*/ 1 w 21600"/>
                <a:gd name="T1" fmla="*/ 31 h 21600"/>
                <a:gd name="T2" fmla="*/ 133 w 21600"/>
                <a:gd name="T3" fmla="*/ 62 h 21600"/>
                <a:gd name="T4" fmla="*/ 266 w 21600"/>
                <a:gd name="T5" fmla="*/ 31 h 21600"/>
                <a:gd name="T6" fmla="*/ 133 w 21600"/>
                <a:gd name="T7" fmla="*/ 4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9 w 21600"/>
                <a:gd name="T13" fmla="*/ 3264 h 21600"/>
                <a:gd name="T14" fmla="*/ 17091 w 21600"/>
                <a:gd name="T15" fmla="*/ 1732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17" name="Text Box 3"/>
            <p:cNvSpPr txBox="1">
              <a:spLocks noChangeArrowheads="1"/>
            </p:cNvSpPr>
            <p:nvPr/>
          </p:nvSpPr>
          <p:spPr bwMode="auto">
            <a:xfrm>
              <a:off x="576" y="528"/>
              <a:ext cx="15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3200">
                  <a:solidFill>
                    <a:srgbClr val="CC3300"/>
                  </a:solidFill>
                  <a:latin typeface="Arial" charset="0"/>
                </a:rPr>
                <a:t>TRÒ CH</a:t>
              </a:r>
              <a:r>
                <a:rPr lang="vi-VN" altLang="en-US" sz="3200">
                  <a:solidFill>
                    <a:srgbClr val="CC3300"/>
                  </a:solidFill>
                  <a:latin typeface="Arial" charset="0"/>
                </a:rPr>
                <a:t>Ơ</a:t>
              </a:r>
              <a:r>
                <a:rPr lang="en-US" altLang="en-US" sz="3200">
                  <a:solidFill>
                    <a:srgbClr val="CC3300"/>
                  </a:solidFill>
                  <a:latin typeface="Arial" charset="0"/>
                </a:rPr>
                <a:t>I:</a:t>
              </a:r>
            </a:p>
          </p:txBody>
        </p:sp>
      </p:grpSp>
      <p:sp>
        <p:nvSpPr>
          <p:cNvPr id="38916" name="WordArt 4"/>
          <p:cNvSpPr>
            <a:spLocks noChangeArrowheads="1" noChangeShapeType="1" noTextEdit="1"/>
          </p:cNvSpPr>
          <p:nvPr/>
        </p:nvSpPr>
        <p:spPr bwMode="auto">
          <a:xfrm>
            <a:off x="990600" y="1143000"/>
            <a:ext cx="7086600" cy="46482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45791" dir="2021404" algn="ctr" rotWithShape="0">
                    <a:srgbClr val="808080"/>
                  </a:outerShdw>
                </a:effectLst>
                <a:latin typeface="Arial"/>
                <a:cs typeface="Arial"/>
              </a:rPr>
              <a:t>Đây là con gì?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Program Files\Common Files\Microsoft Shared\Clipart\cagcat50\an0112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990600"/>
            <a:ext cx="6553200" cy="497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AutoShape 43"/>
          <p:cNvSpPr>
            <a:spLocks noChangeArrowheads="1"/>
          </p:cNvSpPr>
          <p:nvPr/>
        </p:nvSpPr>
        <p:spPr bwMode="auto">
          <a:xfrm>
            <a:off x="3276600" y="20574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14340" name="AutoShape 44"/>
          <p:cNvSpPr>
            <a:spLocks noChangeArrowheads="1"/>
          </p:cNvSpPr>
          <p:nvPr/>
        </p:nvSpPr>
        <p:spPr bwMode="auto">
          <a:xfrm>
            <a:off x="5486400" y="8382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14341" name="AutoShape 45"/>
          <p:cNvSpPr>
            <a:spLocks noChangeArrowheads="1"/>
          </p:cNvSpPr>
          <p:nvPr/>
        </p:nvSpPr>
        <p:spPr bwMode="auto">
          <a:xfrm>
            <a:off x="5486400" y="33528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14342" name="AutoShape 46"/>
          <p:cNvSpPr>
            <a:spLocks noChangeArrowheads="1"/>
          </p:cNvSpPr>
          <p:nvPr/>
        </p:nvSpPr>
        <p:spPr bwMode="auto">
          <a:xfrm>
            <a:off x="3276600" y="45720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14343" name="AutoShape 47"/>
          <p:cNvSpPr>
            <a:spLocks noChangeArrowheads="1"/>
          </p:cNvSpPr>
          <p:nvPr/>
        </p:nvSpPr>
        <p:spPr bwMode="auto">
          <a:xfrm>
            <a:off x="1066800" y="33528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14344" name="AutoShape 49"/>
          <p:cNvSpPr>
            <a:spLocks noChangeArrowheads="1"/>
          </p:cNvSpPr>
          <p:nvPr/>
        </p:nvSpPr>
        <p:spPr bwMode="auto">
          <a:xfrm>
            <a:off x="3276600" y="-4572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grpSp>
        <p:nvGrpSpPr>
          <p:cNvPr id="14345" name="Group 53"/>
          <p:cNvGrpSpPr>
            <a:grpSpLocks/>
          </p:cNvGrpSpPr>
          <p:nvPr/>
        </p:nvGrpSpPr>
        <p:grpSpPr bwMode="auto">
          <a:xfrm>
            <a:off x="1066800" y="838200"/>
            <a:ext cx="2971800" cy="2514600"/>
            <a:chOff x="672" y="528"/>
            <a:chExt cx="1872" cy="1584"/>
          </a:xfrm>
        </p:grpSpPr>
        <p:grpSp>
          <p:nvGrpSpPr>
            <p:cNvPr id="14352" name="Group 51"/>
            <p:cNvGrpSpPr>
              <a:grpSpLocks/>
            </p:cNvGrpSpPr>
            <p:nvPr/>
          </p:nvGrpSpPr>
          <p:grpSpPr bwMode="auto">
            <a:xfrm>
              <a:off x="672" y="528"/>
              <a:ext cx="1872" cy="1584"/>
              <a:chOff x="672" y="528"/>
              <a:chExt cx="1872" cy="1584"/>
            </a:xfrm>
          </p:grpSpPr>
          <p:sp>
            <p:nvSpPr>
              <p:cNvPr id="14354" name="AutoShape 48"/>
              <p:cNvSpPr>
                <a:spLocks noChangeArrowheads="1"/>
              </p:cNvSpPr>
              <p:nvPr/>
            </p:nvSpPr>
            <p:spPr bwMode="auto">
              <a:xfrm>
                <a:off x="672" y="528"/>
                <a:ext cx="1872" cy="1584"/>
              </a:xfrm>
              <a:prstGeom prst="hexagon">
                <a:avLst>
                  <a:gd name="adj" fmla="val 29545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>
                  <a:latin typeface="Arial" charset="0"/>
                </a:endParaRPr>
              </a:p>
            </p:txBody>
          </p:sp>
          <p:sp>
            <p:nvSpPr>
              <p:cNvPr id="14355" name="Text Box 50"/>
              <p:cNvSpPr txBox="1">
                <a:spLocks noChangeArrowheads="1"/>
              </p:cNvSpPr>
              <p:nvPr/>
            </p:nvSpPr>
            <p:spPr bwMode="auto">
              <a:xfrm>
                <a:off x="1392" y="912"/>
                <a:ext cx="624" cy="6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altLang="en-US" sz="6000">
                  <a:solidFill>
                    <a:srgbClr val="CC3300"/>
                  </a:solidFill>
                  <a:latin typeface="Arial" charset="0"/>
                </a:endParaRPr>
              </a:p>
            </p:txBody>
          </p:sp>
        </p:grpSp>
        <p:sp>
          <p:nvSpPr>
            <p:cNvPr id="14353" name="Text Box 52"/>
            <p:cNvSpPr txBox="1">
              <a:spLocks noChangeArrowheads="1"/>
            </p:cNvSpPr>
            <p:nvPr/>
          </p:nvSpPr>
          <p:spPr bwMode="auto">
            <a:xfrm>
              <a:off x="1440" y="768"/>
              <a:ext cx="48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8000">
                  <a:solidFill>
                    <a:srgbClr val="CC3300"/>
                  </a:solidFill>
                  <a:latin typeface="Arial" charset="0"/>
                </a:rPr>
                <a:t>1</a:t>
              </a:r>
            </a:p>
          </p:txBody>
        </p:sp>
      </p:grpSp>
      <p:sp>
        <p:nvSpPr>
          <p:cNvPr id="14346" name="Text Box 55"/>
          <p:cNvSpPr txBox="1">
            <a:spLocks noChangeArrowheads="1"/>
          </p:cNvSpPr>
          <p:nvPr/>
        </p:nvSpPr>
        <p:spPr bwMode="auto">
          <a:xfrm>
            <a:off x="4343400" y="0"/>
            <a:ext cx="8382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14347" name="Text Box 56"/>
          <p:cNvSpPr txBox="1">
            <a:spLocks noChangeArrowheads="1"/>
          </p:cNvSpPr>
          <p:nvPr/>
        </p:nvSpPr>
        <p:spPr bwMode="auto">
          <a:xfrm>
            <a:off x="6400800" y="1295400"/>
            <a:ext cx="10668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3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14348" name="Text Box 57"/>
          <p:cNvSpPr txBox="1">
            <a:spLocks noChangeArrowheads="1"/>
          </p:cNvSpPr>
          <p:nvPr/>
        </p:nvSpPr>
        <p:spPr bwMode="auto">
          <a:xfrm>
            <a:off x="6400800" y="3810000"/>
            <a:ext cx="9144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4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14349" name="Text Box 58"/>
          <p:cNvSpPr txBox="1">
            <a:spLocks noChangeArrowheads="1"/>
          </p:cNvSpPr>
          <p:nvPr/>
        </p:nvSpPr>
        <p:spPr bwMode="auto">
          <a:xfrm>
            <a:off x="4267200" y="5029200"/>
            <a:ext cx="11430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5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14350" name="Text Box 59"/>
          <p:cNvSpPr txBox="1">
            <a:spLocks noChangeArrowheads="1"/>
          </p:cNvSpPr>
          <p:nvPr/>
        </p:nvSpPr>
        <p:spPr bwMode="auto">
          <a:xfrm>
            <a:off x="1981200" y="3733800"/>
            <a:ext cx="12192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6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14351" name="Text Box 60"/>
          <p:cNvSpPr txBox="1">
            <a:spLocks noChangeArrowheads="1"/>
          </p:cNvSpPr>
          <p:nvPr/>
        </p:nvSpPr>
        <p:spPr bwMode="auto">
          <a:xfrm>
            <a:off x="4343400" y="2438400"/>
            <a:ext cx="9144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7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</p:spTree>
  </p:cSld>
  <p:clrMapOvr>
    <a:masterClrMapping/>
  </p:clrMapOvr>
  <p:transition>
    <p:split orient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loud"/>
          <p:cNvSpPr>
            <a:spLocks noChangeAspect="1" noEditPoints="1" noChangeArrowheads="1"/>
          </p:cNvSpPr>
          <p:nvPr/>
        </p:nvSpPr>
        <p:spPr bwMode="auto">
          <a:xfrm>
            <a:off x="381000" y="304800"/>
            <a:ext cx="8305800" cy="5565775"/>
          </a:xfrm>
          <a:custGeom>
            <a:avLst/>
            <a:gdLst>
              <a:gd name="T0" fmla="*/ 9906589 w 21600"/>
              <a:gd name="T1" fmla="*/ 717080021 h 21600"/>
              <a:gd name="T2" fmla="*/ 1596905408 w 21600"/>
              <a:gd name="T3" fmla="*/ 1432632546 h 21600"/>
              <a:gd name="T4" fmla="*/ 2147483647 w 21600"/>
              <a:gd name="T5" fmla="*/ 717080021 h 21600"/>
              <a:gd name="T6" fmla="*/ 1596905408 w 21600"/>
              <a:gd name="T7" fmla="*/ 81999326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143000" y="1905000"/>
            <a:ext cx="67056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6000">
                <a:solidFill>
                  <a:srgbClr val="0000FF"/>
                </a:solidFill>
                <a:latin typeface="Arial" charset="0"/>
              </a:rPr>
              <a:t>Em hãy cho biết: Câu ghép có gì khác so với câu </a:t>
            </a:r>
            <a:r>
              <a:rPr lang="vi-VN" altLang="en-US" sz="6000">
                <a:solidFill>
                  <a:srgbClr val="0000FF"/>
                </a:solidFill>
                <a:latin typeface="Arial" charset="0"/>
              </a:rPr>
              <a:t>đơ</a:t>
            </a:r>
            <a:r>
              <a:rPr lang="en-US" altLang="en-US" sz="6000">
                <a:solidFill>
                  <a:srgbClr val="0000FF"/>
                </a:solidFill>
                <a:latin typeface="Arial" charset="0"/>
              </a:rPr>
              <a:t>n?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/>
      <p:bldP spid="2560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Program Files\Common Files\Microsoft Shared\Clipart\cagcat50\an0112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990600"/>
            <a:ext cx="6553200" cy="497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3276600" y="20574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486400" y="8382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5486400" y="33528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3276600" y="45720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16391" name="AutoShape 7"/>
          <p:cNvSpPr>
            <a:spLocks noChangeArrowheads="1"/>
          </p:cNvSpPr>
          <p:nvPr/>
        </p:nvSpPr>
        <p:spPr bwMode="auto">
          <a:xfrm>
            <a:off x="1066800" y="33528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16392" name="AutoShape 8"/>
          <p:cNvSpPr>
            <a:spLocks noChangeArrowheads="1"/>
          </p:cNvSpPr>
          <p:nvPr/>
        </p:nvSpPr>
        <p:spPr bwMode="auto">
          <a:xfrm>
            <a:off x="3276600" y="-4572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4343400" y="0"/>
            <a:ext cx="8382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6400800" y="1295400"/>
            <a:ext cx="10668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3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6400800" y="3810000"/>
            <a:ext cx="9144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4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4267200" y="5029200"/>
            <a:ext cx="11430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5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981200" y="3733800"/>
            <a:ext cx="12192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6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4343400" y="2438400"/>
            <a:ext cx="9144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7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</p:spTree>
  </p:cSld>
  <p:clrMapOvr>
    <a:masterClrMapping/>
  </p:clrMapOvr>
  <p:transition>
    <p:split orient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AutoShape 3"/>
          <p:cNvSpPr>
            <a:spLocks noChangeArrowheads="1"/>
          </p:cNvSpPr>
          <p:nvPr/>
        </p:nvSpPr>
        <p:spPr bwMode="auto">
          <a:xfrm rot="5271755">
            <a:off x="2321719" y="29369"/>
            <a:ext cx="4802188" cy="7010400"/>
          </a:xfrm>
          <a:prstGeom prst="horizontalScroll">
            <a:avLst>
              <a:gd name="adj" fmla="val 12500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905000" y="1981200"/>
            <a:ext cx="57912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6000">
                <a:latin typeface="Arial" charset="0"/>
              </a:rPr>
              <a:t>  Hãy </a:t>
            </a:r>
            <a:r>
              <a:rPr lang="vi-VN" altLang="en-US" sz="6000">
                <a:latin typeface="Arial" charset="0"/>
              </a:rPr>
              <a:t>đ</a:t>
            </a:r>
            <a:r>
              <a:rPr lang="en-US" altLang="en-US" sz="6000">
                <a:latin typeface="Arial" charset="0"/>
              </a:rPr>
              <a:t>ặt một câu ghép có từ chỉ quan hệ: </a:t>
            </a:r>
            <a:r>
              <a:rPr lang="en-US" altLang="en-US" sz="6000">
                <a:solidFill>
                  <a:srgbClr val="FF00FF"/>
                </a:solidFill>
                <a:latin typeface="Arial" charset="0"/>
              </a:rPr>
              <a:t>và 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/>
      <p:bldP spid="2048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Program Files\Common Files\Microsoft Shared\Clipart\cagcat50\an0112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990600"/>
            <a:ext cx="6553200" cy="497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3276600" y="20574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5486400" y="8382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5486400" y="33528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3276600" y="45720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1066800" y="33528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18440" name="Text Box 10"/>
          <p:cNvSpPr txBox="1">
            <a:spLocks noChangeArrowheads="1"/>
          </p:cNvSpPr>
          <p:nvPr/>
        </p:nvSpPr>
        <p:spPr bwMode="auto">
          <a:xfrm>
            <a:off x="6400800" y="1295400"/>
            <a:ext cx="10668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3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18441" name="Text Box 11"/>
          <p:cNvSpPr txBox="1">
            <a:spLocks noChangeArrowheads="1"/>
          </p:cNvSpPr>
          <p:nvPr/>
        </p:nvSpPr>
        <p:spPr bwMode="auto">
          <a:xfrm>
            <a:off x="6400800" y="3810000"/>
            <a:ext cx="9144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4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18442" name="Text Box 12"/>
          <p:cNvSpPr txBox="1">
            <a:spLocks noChangeArrowheads="1"/>
          </p:cNvSpPr>
          <p:nvPr/>
        </p:nvSpPr>
        <p:spPr bwMode="auto">
          <a:xfrm>
            <a:off x="4267200" y="5029200"/>
            <a:ext cx="11430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5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18443" name="Text Box 13"/>
          <p:cNvSpPr txBox="1">
            <a:spLocks noChangeArrowheads="1"/>
          </p:cNvSpPr>
          <p:nvPr/>
        </p:nvSpPr>
        <p:spPr bwMode="auto">
          <a:xfrm>
            <a:off x="1981200" y="3733800"/>
            <a:ext cx="12192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6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18444" name="Text Box 14"/>
          <p:cNvSpPr txBox="1">
            <a:spLocks noChangeArrowheads="1"/>
          </p:cNvSpPr>
          <p:nvPr/>
        </p:nvSpPr>
        <p:spPr bwMode="auto">
          <a:xfrm>
            <a:off x="4343400" y="2438400"/>
            <a:ext cx="9144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7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</p:spTree>
  </p:cSld>
  <p:clrMapOvr>
    <a:masterClrMapping/>
  </p:clrMapOvr>
  <p:transition>
    <p:split orient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0" y="0"/>
            <a:ext cx="9372600" cy="6477000"/>
          </a:xfrm>
          <a:prstGeom prst="irregularSeal2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524000" y="1676400"/>
            <a:ext cx="58674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3600">
                <a:latin typeface="Arial" charset="0"/>
              </a:rPr>
              <a:t>     </a:t>
            </a:r>
            <a:r>
              <a:rPr lang="en-US" altLang="en-US" sz="3600">
                <a:solidFill>
                  <a:schemeClr val="accent2"/>
                </a:solidFill>
                <a:latin typeface="Arial" charset="0"/>
              </a:rPr>
              <a:t>Câu sau là câu </a:t>
            </a:r>
            <a:r>
              <a:rPr lang="vi-VN" altLang="en-US" sz="3600">
                <a:solidFill>
                  <a:schemeClr val="accent2"/>
                </a:solidFill>
                <a:latin typeface="Arial" charset="0"/>
              </a:rPr>
              <a:t>đơ</a:t>
            </a:r>
            <a:r>
              <a:rPr lang="en-US" altLang="en-US" sz="3600">
                <a:solidFill>
                  <a:schemeClr val="accent2"/>
                </a:solidFill>
                <a:latin typeface="Arial" charset="0"/>
              </a:rPr>
              <a:t>n hay câu ghép? Vì sao?</a:t>
            </a:r>
            <a:r>
              <a:rPr lang="en-US" altLang="en-US" sz="6000">
                <a:latin typeface="Arial" charset="0"/>
              </a:rPr>
              <a:t> </a:t>
            </a:r>
            <a:r>
              <a:rPr lang="en-US" sz="6000"/>
              <a:t>Giặc tan, nhân dân mở hội ăn mừng.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  <p:bldP spid="3379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Program Files\Common Files\Microsoft Shared\Clipart\cagcat50\an0112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990600"/>
            <a:ext cx="6553200" cy="497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3276600" y="20574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20484" name="AutoShape 5"/>
          <p:cNvSpPr>
            <a:spLocks noChangeArrowheads="1"/>
          </p:cNvSpPr>
          <p:nvPr/>
        </p:nvSpPr>
        <p:spPr bwMode="auto">
          <a:xfrm>
            <a:off x="5486400" y="33528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20485" name="AutoShape 6"/>
          <p:cNvSpPr>
            <a:spLocks noChangeArrowheads="1"/>
          </p:cNvSpPr>
          <p:nvPr/>
        </p:nvSpPr>
        <p:spPr bwMode="auto">
          <a:xfrm>
            <a:off x="3276600" y="45720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20486" name="AutoShape 7"/>
          <p:cNvSpPr>
            <a:spLocks noChangeArrowheads="1"/>
          </p:cNvSpPr>
          <p:nvPr/>
        </p:nvSpPr>
        <p:spPr bwMode="auto">
          <a:xfrm>
            <a:off x="1066800" y="33528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20487" name="Text Box 8"/>
          <p:cNvSpPr txBox="1">
            <a:spLocks noChangeArrowheads="1"/>
          </p:cNvSpPr>
          <p:nvPr/>
        </p:nvSpPr>
        <p:spPr bwMode="auto">
          <a:xfrm>
            <a:off x="6400800" y="1295400"/>
            <a:ext cx="10668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3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20488" name="Text Box 9"/>
          <p:cNvSpPr txBox="1">
            <a:spLocks noChangeArrowheads="1"/>
          </p:cNvSpPr>
          <p:nvPr/>
        </p:nvSpPr>
        <p:spPr bwMode="auto">
          <a:xfrm>
            <a:off x="6400800" y="3810000"/>
            <a:ext cx="9144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4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20489" name="Text Box 10"/>
          <p:cNvSpPr txBox="1">
            <a:spLocks noChangeArrowheads="1"/>
          </p:cNvSpPr>
          <p:nvPr/>
        </p:nvSpPr>
        <p:spPr bwMode="auto">
          <a:xfrm>
            <a:off x="4267200" y="5029200"/>
            <a:ext cx="11430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5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20490" name="Text Box 11"/>
          <p:cNvSpPr txBox="1">
            <a:spLocks noChangeArrowheads="1"/>
          </p:cNvSpPr>
          <p:nvPr/>
        </p:nvSpPr>
        <p:spPr bwMode="auto">
          <a:xfrm>
            <a:off x="1981200" y="3733800"/>
            <a:ext cx="12192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6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20491" name="Text Box 12"/>
          <p:cNvSpPr txBox="1">
            <a:spLocks noChangeArrowheads="1"/>
          </p:cNvSpPr>
          <p:nvPr/>
        </p:nvSpPr>
        <p:spPr bwMode="auto">
          <a:xfrm>
            <a:off x="4343400" y="2438400"/>
            <a:ext cx="9144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7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</p:spTree>
  </p:cSld>
  <p:clrMapOvr>
    <a:masterClrMapping/>
  </p:clrMapOvr>
  <p:transition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066800" y="457200"/>
            <a:ext cx="5105400" cy="830263"/>
          </a:xfrm>
          <a:prstGeom prst="rect">
            <a:avLst/>
          </a:prstGeom>
          <a:solidFill>
            <a:srgbClr val="33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800" dirty="0">
                <a:solidFill>
                  <a:srgbClr val="FF00FF"/>
                </a:solidFill>
                <a:latin typeface="Arial" charset="0"/>
              </a:rPr>
              <a:t>   </a:t>
            </a:r>
            <a:r>
              <a:rPr lang="en-US" altLang="en-US" sz="4800" dirty="0" err="1" smtClean="0">
                <a:solidFill>
                  <a:srgbClr val="FF00FF"/>
                </a:solidFill>
                <a:latin typeface="Arial" charset="0"/>
              </a:rPr>
              <a:t>Khởi</a:t>
            </a:r>
            <a:r>
              <a:rPr lang="en-US" altLang="en-US" sz="4800" dirty="0" smtClean="0">
                <a:solidFill>
                  <a:srgbClr val="FF00FF"/>
                </a:solidFill>
                <a:latin typeface="Arial" charset="0"/>
              </a:rPr>
              <a:t> </a:t>
            </a:r>
            <a:r>
              <a:rPr lang="en-US" altLang="en-US" sz="4800" dirty="0" err="1" smtClean="0">
                <a:solidFill>
                  <a:srgbClr val="FF00FF"/>
                </a:solidFill>
                <a:latin typeface="Arial" charset="0"/>
              </a:rPr>
              <a:t>động</a:t>
            </a:r>
            <a:endParaRPr lang="en-US" altLang="en-US" sz="4800" dirty="0">
              <a:latin typeface="Arial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3048000"/>
            <a:ext cx="91440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latin typeface="Arial" charset="0"/>
              </a:rPr>
              <a:t>         </a:t>
            </a:r>
            <a:r>
              <a:rPr lang="en-US" altLang="en-US" dirty="0" err="1">
                <a:latin typeface="Arial" charset="0"/>
              </a:rPr>
              <a:t>Bạn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err="1">
                <a:latin typeface="Arial" charset="0"/>
              </a:rPr>
              <a:t>Tú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err="1">
                <a:latin typeface="Arial" charset="0"/>
              </a:rPr>
              <a:t>hỏi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err="1">
                <a:latin typeface="Arial" charset="0"/>
              </a:rPr>
              <a:t>bạn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err="1">
                <a:latin typeface="Arial" charset="0"/>
              </a:rPr>
              <a:t>Bình</a:t>
            </a:r>
            <a:r>
              <a:rPr lang="en-US" altLang="en-US" dirty="0">
                <a:latin typeface="Arial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latin typeface="Arial" charset="0"/>
              </a:rPr>
              <a:t>   - </a:t>
            </a:r>
            <a:r>
              <a:rPr lang="en-US" altLang="en-US" dirty="0" err="1">
                <a:latin typeface="Arial" charset="0"/>
              </a:rPr>
              <a:t>Đi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err="1">
                <a:latin typeface="Arial" charset="0"/>
              </a:rPr>
              <a:t>xem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err="1">
                <a:latin typeface="Arial" charset="0"/>
              </a:rPr>
              <a:t>phim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err="1">
                <a:latin typeface="Arial" charset="0"/>
              </a:rPr>
              <a:t>không</a:t>
            </a:r>
            <a:r>
              <a:rPr lang="en-US" altLang="en-US" dirty="0">
                <a:latin typeface="Arial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latin typeface="Arial" charset="0"/>
              </a:rPr>
              <a:t>   - </a:t>
            </a:r>
            <a:r>
              <a:rPr lang="en-US" altLang="en-US" dirty="0" err="1">
                <a:latin typeface="Arial" charset="0"/>
              </a:rPr>
              <a:t>Tiếc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err="1">
                <a:latin typeface="Arial" charset="0"/>
              </a:rPr>
              <a:t>quá</a:t>
            </a:r>
            <a:r>
              <a:rPr lang="en-US" altLang="en-US" dirty="0">
                <a:latin typeface="Arial" charset="0"/>
              </a:rPr>
              <a:t>!                          </a:t>
            </a:r>
            <a:r>
              <a:rPr lang="en-US" altLang="en-US" dirty="0" err="1">
                <a:latin typeface="Arial" charset="0"/>
              </a:rPr>
              <a:t>Mình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err="1">
                <a:latin typeface="Arial" charset="0"/>
              </a:rPr>
              <a:t>có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err="1">
                <a:latin typeface="Arial" charset="0"/>
              </a:rPr>
              <a:t>việc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err="1">
                <a:latin typeface="Arial" charset="0"/>
              </a:rPr>
              <a:t>bận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err="1">
                <a:latin typeface="Arial" charset="0"/>
              </a:rPr>
              <a:t>rồi</a:t>
            </a:r>
            <a:r>
              <a:rPr lang="en-US" altLang="en-US" dirty="0">
                <a:latin typeface="Arial" charset="0"/>
              </a:rPr>
              <a:t>.   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latin typeface="Arial" charset="0"/>
              </a:rPr>
              <a:t>   - </a:t>
            </a:r>
            <a:r>
              <a:rPr lang="en-US" altLang="en-US" dirty="0" err="1">
                <a:latin typeface="Arial" charset="0"/>
              </a:rPr>
              <a:t>Cậu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err="1">
                <a:latin typeface="Arial" charset="0"/>
              </a:rPr>
              <a:t>không</a:t>
            </a:r>
            <a:r>
              <a:rPr lang="en-US" altLang="en-US" dirty="0">
                <a:latin typeface="Arial" charset="0"/>
              </a:rPr>
              <a:t> </a:t>
            </a:r>
            <a:r>
              <a:rPr lang="vi-VN" altLang="en-US" dirty="0">
                <a:latin typeface="Arial" charset="0"/>
              </a:rPr>
              <a:t>đ</a:t>
            </a:r>
            <a:r>
              <a:rPr lang="en-US" altLang="en-US" dirty="0" err="1">
                <a:latin typeface="Arial" charset="0"/>
              </a:rPr>
              <a:t>i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err="1">
                <a:latin typeface="Arial" charset="0"/>
              </a:rPr>
              <a:t>thì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err="1">
                <a:latin typeface="Arial" charset="0"/>
              </a:rPr>
              <a:t>mình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err="1">
                <a:latin typeface="Arial" charset="0"/>
              </a:rPr>
              <a:t>cũng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err="1">
                <a:latin typeface="Arial" charset="0"/>
              </a:rPr>
              <a:t>chẳng</a:t>
            </a:r>
            <a:r>
              <a:rPr lang="en-US" altLang="en-US" dirty="0">
                <a:latin typeface="Arial" charset="0"/>
              </a:rPr>
              <a:t> </a:t>
            </a:r>
            <a:r>
              <a:rPr lang="vi-VN" altLang="en-US" dirty="0">
                <a:latin typeface="Arial" charset="0"/>
              </a:rPr>
              <a:t>đ</a:t>
            </a:r>
            <a:r>
              <a:rPr lang="en-US" altLang="en-US" dirty="0" err="1">
                <a:latin typeface="Arial" charset="0"/>
              </a:rPr>
              <a:t>i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err="1">
                <a:latin typeface="Arial" charset="0"/>
              </a:rPr>
              <a:t>nữa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err="1">
                <a:latin typeface="Arial" charset="0"/>
              </a:rPr>
              <a:t>vậy</a:t>
            </a:r>
            <a:r>
              <a:rPr lang="en-US" altLang="en-US" dirty="0">
                <a:latin typeface="Arial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en-US" sz="2000" dirty="0">
                <a:latin typeface="Arial" charset="0"/>
              </a:rPr>
              <a:t> 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57200" y="1676400"/>
            <a:ext cx="8077200" cy="12001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>
                <a:solidFill>
                  <a:schemeClr val="accent2"/>
                </a:solidFill>
                <a:latin typeface="Arial" charset="0"/>
              </a:rPr>
              <a:t>           Mỗi câu trong </a:t>
            </a:r>
            <a:r>
              <a:rPr lang="vi-VN" altLang="en-US" sz="3600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altLang="en-US" sz="3600">
                <a:solidFill>
                  <a:schemeClr val="accent2"/>
                </a:solidFill>
                <a:latin typeface="Arial" charset="0"/>
              </a:rPr>
              <a:t>oạn v</a:t>
            </a:r>
            <a:r>
              <a:rPr lang="vi-VN" altLang="en-US" sz="3600">
                <a:solidFill>
                  <a:schemeClr val="accent2"/>
                </a:solidFill>
                <a:latin typeface="Arial" charset="0"/>
              </a:rPr>
              <a:t>ă</a:t>
            </a:r>
            <a:r>
              <a:rPr lang="en-US" altLang="en-US" sz="3600">
                <a:solidFill>
                  <a:schemeClr val="accent2"/>
                </a:solidFill>
                <a:latin typeface="Arial" charset="0"/>
              </a:rPr>
              <a:t>n sau thuộc loại câu gì?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495800" y="2971800"/>
            <a:ext cx="2438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latin typeface="Arial" charset="0"/>
              </a:rPr>
              <a:t>(</a:t>
            </a:r>
            <a:r>
              <a:rPr lang="en-US" altLang="en-US" b="1" i="1">
                <a:solidFill>
                  <a:srgbClr val="CC6600"/>
                </a:solidFill>
                <a:latin typeface="Arial" charset="0"/>
              </a:rPr>
              <a:t>Câu </a:t>
            </a:r>
            <a:r>
              <a:rPr lang="vi-VN" altLang="en-US" b="1" i="1">
                <a:solidFill>
                  <a:srgbClr val="CC6600"/>
                </a:solidFill>
                <a:latin typeface="Arial" charset="0"/>
              </a:rPr>
              <a:t>đơ</a:t>
            </a:r>
            <a:r>
              <a:rPr lang="en-US" altLang="en-US" b="1" i="1">
                <a:solidFill>
                  <a:srgbClr val="CC6600"/>
                </a:solidFill>
                <a:latin typeface="Arial" charset="0"/>
              </a:rPr>
              <a:t>n</a:t>
            </a:r>
            <a:r>
              <a:rPr lang="en-US" altLang="en-US">
                <a:latin typeface="Arial" charset="0"/>
              </a:rPr>
              <a:t>)</a:t>
            </a:r>
          </a:p>
          <a:p>
            <a:pPr>
              <a:spcBef>
                <a:spcPct val="50000"/>
              </a:spcBef>
            </a:pPr>
            <a:endParaRPr lang="en-US" altLang="en-US" sz="2000">
              <a:latin typeface="Arial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4267200" y="3657600"/>
            <a:ext cx="2667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latin typeface="Arial" charset="0"/>
              </a:rPr>
              <a:t>( </a:t>
            </a:r>
            <a:r>
              <a:rPr lang="en-US" altLang="en-US" b="1" i="1">
                <a:solidFill>
                  <a:srgbClr val="CC6600"/>
                </a:solidFill>
                <a:latin typeface="Arial" charset="0"/>
              </a:rPr>
              <a:t>Câu rút gọn</a:t>
            </a:r>
            <a:r>
              <a:rPr lang="en-US" altLang="en-US" b="1" i="1">
                <a:latin typeface="Arial" charset="0"/>
              </a:rPr>
              <a:t>)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676400" y="4114800"/>
            <a:ext cx="274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latin typeface="Arial" charset="0"/>
              </a:rPr>
              <a:t>( </a:t>
            </a:r>
            <a:r>
              <a:rPr lang="en-US" altLang="en-US" b="1" i="1">
                <a:solidFill>
                  <a:srgbClr val="CC6600"/>
                </a:solidFill>
                <a:latin typeface="Arial" charset="0"/>
              </a:rPr>
              <a:t>Câu </a:t>
            </a:r>
            <a:r>
              <a:rPr lang="vi-VN" altLang="en-US" b="1" i="1">
                <a:solidFill>
                  <a:srgbClr val="CC6600"/>
                </a:solidFill>
                <a:latin typeface="Arial" charset="0"/>
              </a:rPr>
              <a:t>đ</a:t>
            </a:r>
            <a:r>
              <a:rPr lang="en-US" altLang="en-US" b="1" i="1">
                <a:solidFill>
                  <a:srgbClr val="CC6600"/>
                </a:solidFill>
                <a:latin typeface="Arial" charset="0"/>
              </a:rPr>
              <a:t>ặc biệt)</a:t>
            </a:r>
            <a:endParaRPr lang="en-US" altLang="en-US">
              <a:latin typeface="Arial" charset="0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6934200" y="4191000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latin typeface="Arial" charset="0"/>
              </a:rPr>
              <a:t>(</a:t>
            </a:r>
            <a:r>
              <a:rPr lang="en-US" altLang="en-US" b="1" i="1">
                <a:solidFill>
                  <a:srgbClr val="CC6600"/>
                </a:solidFill>
                <a:latin typeface="Arial" charset="0"/>
              </a:rPr>
              <a:t>Câu </a:t>
            </a:r>
            <a:r>
              <a:rPr lang="vi-VN" altLang="en-US" b="1" i="1">
                <a:solidFill>
                  <a:srgbClr val="CC6600"/>
                </a:solidFill>
                <a:latin typeface="Arial" charset="0"/>
              </a:rPr>
              <a:t>đơ</a:t>
            </a:r>
            <a:r>
              <a:rPr lang="en-US" altLang="en-US" b="1" i="1">
                <a:solidFill>
                  <a:srgbClr val="CC6600"/>
                </a:solidFill>
                <a:latin typeface="Arial" charset="0"/>
              </a:rPr>
              <a:t>n</a:t>
            </a:r>
            <a:r>
              <a:rPr lang="en-US" altLang="en-US">
                <a:latin typeface="Arial" charset="0"/>
              </a:rPr>
              <a:t>)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7315200" y="4724400"/>
            <a:ext cx="914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5400" b="1">
                <a:solidFill>
                  <a:srgbClr val="FF00FF"/>
                </a:solidFill>
                <a:latin typeface="Arial" charset="0"/>
              </a:rPr>
              <a:t>?</a:t>
            </a:r>
            <a:endParaRPr lang="en-US" altLang="en-US" sz="2000">
              <a:latin typeface="Arial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 autoUpdateAnimBg="0"/>
      <p:bldP spid="3075" grpId="0" autoUpdateAnimBg="0"/>
      <p:bldP spid="3076" grpId="0" animBg="1" autoUpdateAnimBg="0"/>
      <p:bldP spid="3078" grpId="0" autoUpdateAnimBg="0"/>
      <p:bldP spid="3079" grpId="0" autoUpdateAnimBg="0"/>
      <p:bldP spid="3080" grpId="0" autoUpdateAnimBg="0"/>
      <p:bldP spid="3081" grpId="0" autoUpdateAnimBg="0"/>
      <p:bldP spid="3082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1524000" y="685800"/>
            <a:ext cx="6400800" cy="4191000"/>
          </a:xfrm>
          <a:prstGeom prst="wedgeEllipseCallout">
            <a:avLst>
              <a:gd name="adj1" fmla="val -44421"/>
              <a:gd name="adj2" fmla="val 67083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altLang="en-US">
              <a:latin typeface="Arial" charset="0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905000" y="1676400"/>
            <a:ext cx="56388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>
                <a:solidFill>
                  <a:srgbClr val="CC3300"/>
                </a:solidFill>
                <a:latin typeface="Arial" charset="0"/>
              </a:rPr>
              <a:t>Hãy </a:t>
            </a:r>
            <a:r>
              <a:rPr lang="vi-VN" altLang="en-US" sz="4800">
                <a:solidFill>
                  <a:srgbClr val="CC3300"/>
                </a:solidFill>
                <a:latin typeface="Arial" charset="0"/>
              </a:rPr>
              <a:t>đ</a:t>
            </a:r>
            <a:r>
              <a:rPr lang="en-US" altLang="en-US" sz="4800">
                <a:solidFill>
                  <a:srgbClr val="CC3300"/>
                </a:solidFill>
                <a:latin typeface="Arial" charset="0"/>
              </a:rPr>
              <a:t>ặt một câu ghép có dấu phẩy ng</a:t>
            </a:r>
            <a:r>
              <a:rPr lang="vi-VN" altLang="en-US" sz="4800">
                <a:solidFill>
                  <a:srgbClr val="CC3300"/>
                </a:solidFill>
                <a:latin typeface="Arial" charset="0"/>
              </a:rPr>
              <a:t>ă</a:t>
            </a:r>
            <a:r>
              <a:rPr lang="en-US" altLang="en-US" sz="4800">
                <a:solidFill>
                  <a:srgbClr val="CC3300"/>
                </a:solidFill>
                <a:latin typeface="Arial" charset="0"/>
              </a:rPr>
              <a:t>n cách giữa các vế câu?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nimBg="1" autoUpdateAnimBg="0"/>
      <p:bldP spid="3584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Program Files\Common Files\Microsoft Shared\Clipart\cagcat50\an0112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990600"/>
            <a:ext cx="6553200" cy="497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AutoShape 3"/>
          <p:cNvSpPr>
            <a:spLocks noChangeArrowheads="1"/>
          </p:cNvSpPr>
          <p:nvPr/>
        </p:nvSpPr>
        <p:spPr bwMode="auto">
          <a:xfrm>
            <a:off x="3276600" y="21336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22532" name="AutoShape 6"/>
          <p:cNvSpPr>
            <a:spLocks noChangeArrowheads="1"/>
          </p:cNvSpPr>
          <p:nvPr/>
        </p:nvSpPr>
        <p:spPr bwMode="auto">
          <a:xfrm>
            <a:off x="3276600" y="45720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22533" name="AutoShape 7"/>
          <p:cNvSpPr>
            <a:spLocks noChangeArrowheads="1"/>
          </p:cNvSpPr>
          <p:nvPr/>
        </p:nvSpPr>
        <p:spPr bwMode="auto">
          <a:xfrm>
            <a:off x="1066800" y="33528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22534" name="Text Box 10"/>
          <p:cNvSpPr txBox="1">
            <a:spLocks noChangeArrowheads="1"/>
          </p:cNvSpPr>
          <p:nvPr/>
        </p:nvSpPr>
        <p:spPr bwMode="auto">
          <a:xfrm>
            <a:off x="4267200" y="5029200"/>
            <a:ext cx="11430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5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22535" name="Text Box 11"/>
          <p:cNvSpPr txBox="1">
            <a:spLocks noChangeArrowheads="1"/>
          </p:cNvSpPr>
          <p:nvPr/>
        </p:nvSpPr>
        <p:spPr bwMode="auto">
          <a:xfrm>
            <a:off x="1981200" y="3733800"/>
            <a:ext cx="12192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6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22536" name="Text Box 12"/>
          <p:cNvSpPr txBox="1">
            <a:spLocks noChangeArrowheads="1"/>
          </p:cNvSpPr>
          <p:nvPr/>
        </p:nvSpPr>
        <p:spPr bwMode="auto">
          <a:xfrm>
            <a:off x="4343400" y="2438400"/>
            <a:ext cx="9144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7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</p:spTree>
  </p:cSld>
  <p:clrMapOvr>
    <a:masterClrMapping/>
  </p:clrMapOvr>
  <p:transition>
    <p:split orient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533400" y="914400"/>
            <a:ext cx="8001000" cy="5029200"/>
          </a:xfrm>
          <a:prstGeom prst="star32">
            <a:avLst>
              <a:gd name="adj" fmla="val 37500"/>
            </a:avLst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905000" y="2209800"/>
            <a:ext cx="57150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6000">
                <a:latin typeface="Arial" charset="0"/>
              </a:rPr>
              <a:t>Hãy </a:t>
            </a:r>
            <a:r>
              <a:rPr lang="vi-VN" altLang="en-US" sz="6000">
                <a:latin typeface="Arial" charset="0"/>
              </a:rPr>
              <a:t>đ</a:t>
            </a:r>
            <a:r>
              <a:rPr lang="en-US" altLang="en-US" sz="6000">
                <a:latin typeface="Arial" charset="0"/>
              </a:rPr>
              <a:t>ặt một câu ghép có 3 vế câu.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animBg="1"/>
      <p:bldP spid="37892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Program Files\Common Files\Microsoft Shared\Clipart\cagcat50\an0112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990600"/>
            <a:ext cx="6553200" cy="497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3276600" y="21336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24580" name="AutoShape 5"/>
          <p:cNvSpPr>
            <a:spLocks noChangeArrowheads="1"/>
          </p:cNvSpPr>
          <p:nvPr/>
        </p:nvSpPr>
        <p:spPr bwMode="auto">
          <a:xfrm>
            <a:off x="1066800" y="3352800"/>
            <a:ext cx="2971800" cy="2514600"/>
          </a:xfrm>
          <a:prstGeom prst="hexagon">
            <a:avLst>
              <a:gd name="adj" fmla="val 29545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1981200" y="3733800"/>
            <a:ext cx="12192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6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24582" name="Text Box 8"/>
          <p:cNvSpPr txBox="1">
            <a:spLocks noChangeArrowheads="1"/>
          </p:cNvSpPr>
          <p:nvPr/>
        </p:nvSpPr>
        <p:spPr bwMode="auto">
          <a:xfrm>
            <a:off x="4343400" y="2438400"/>
            <a:ext cx="9144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>
                <a:solidFill>
                  <a:srgbClr val="CC3300"/>
                </a:solidFill>
                <a:latin typeface="Arial" charset="0"/>
              </a:rPr>
              <a:t>7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</p:spTree>
  </p:cSld>
  <p:clrMapOvr>
    <a:masterClrMapping/>
  </p:clrMapOvr>
  <p:transition>
    <p:split orient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Program Files\Common Files\Microsoft Shared\Clipart\cagcat50\an0112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990600"/>
            <a:ext cx="6553200" cy="497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 Box 7"/>
          <p:cNvSpPr txBox="1">
            <a:spLocks noChangeArrowheads="1"/>
          </p:cNvSpPr>
          <p:nvPr/>
        </p:nvSpPr>
        <p:spPr bwMode="auto">
          <a:xfrm>
            <a:off x="1981200" y="3733800"/>
            <a:ext cx="12192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8000">
              <a:solidFill>
                <a:srgbClr val="CC33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</p:spTree>
  </p:cSld>
  <p:clrMapOvr>
    <a:masterClrMapping/>
  </p:clrMapOvr>
  <p:transition>
    <p:split orient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609600" y="609600"/>
            <a:ext cx="4343400" cy="1752600"/>
          </a:xfrm>
          <a:prstGeom prst="cloudCallout">
            <a:avLst>
              <a:gd name="adj1" fmla="val -46491"/>
              <a:gd name="adj2" fmla="val 1784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altLang="en-US" sz="3200">
              <a:solidFill>
                <a:schemeClr val="accent2"/>
              </a:solidFill>
              <a:latin typeface="Arial" charset="0"/>
            </a:endParaRPr>
          </a:p>
          <a:p>
            <a:pPr algn="ctr"/>
            <a:r>
              <a:rPr lang="en-US" altLang="en-US" sz="3600">
                <a:solidFill>
                  <a:srgbClr val="FF0066"/>
                </a:solidFill>
                <a:latin typeface="Arial" charset="0"/>
              </a:rPr>
              <a:t>Củng cố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1219200" y="3276600"/>
            <a:ext cx="6705600" cy="1006475"/>
          </a:xfrm>
          <a:prstGeom prst="rect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6000" b="1" i="1">
                <a:solidFill>
                  <a:srgbClr val="660066"/>
                </a:solidFill>
                <a:latin typeface="Arial" charset="0"/>
              </a:rPr>
              <a:t>Câu ghép là gì?</a:t>
            </a:r>
          </a:p>
        </p:txBody>
      </p:sp>
      <p:sp>
        <p:nvSpPr>
          <p:cNvPr id="41990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3200400"/>
            <a:ext cx="609600" cy="1066800"/>
          </a:xfrm>
          <a:prstGeom prst="actionButtonHelp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3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nimBg="1" autoUpdateAnimBg="0"/>
      <p:bldP spid="41988" grpId="0" animBg="1" autoUpdateAnimBg="0"/>
      <p:bldP spid="4199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524000"/>
          </a:xfrm>
          <a:solidFill>
            <a:srgbClr val="33CCFF"/>
          </a:solidFill>
        </p:spPr>
        <p:txBody>
          <a:bodyPr/>
          <a:lstStyle/>
          <a:p>
            <a:r>
              <a:rPr lang="en-US" altLang="en-US" sz="3200" smtClean="0">
                <a:solidFill>
                  <a:srgbClr val="CC6600"/>
                </a:solidFill>
                <a:latin typeface="Arial" charset="0"/>
              </a:rPr>
              <a:t>H</a:t>
            </a:r>
            <a:r>
              <a:rPr lang="vi-VN" altLang="en-US" sz="3200" smtClean="0">
                <a:solidFill>
                  <a:srgbClr val="CC6600"/>
                </a:solidFill>
                <a:latin typeface="Arial" charset="0"/>
              </a:rPr>
              <a:t>Ư</a:t>
            </a:r>
            <a:r>
              <a:rPr lang="en-US" altLang="en-US" sz="3200" smtClean="0">
                <a:solidFill>
                  <a:srgbClr val="CC6600"/>
                </a:solidFill>
                <a:latin typeface="Arial" charset="0"/>
              </a:rPr>
              <a:t>ỚNG DẪN BÀI TẬP VỀ NHÀ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1295400" y="2209800"/>
            <a:ext cx="69342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latin typeface="Arial" charset="0"/>
              </a:rPr>
              <a:t>1/ Đọc thuộc ghi nhớ , SGK, trang 132.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295400" y="3276600"/>
            <a:ext cx="7391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latin typeface="Arial" charset="0"/>
              </a:rPr>
              <a:t>2/ Làm bài tập 1, 2 (phần ở nhà) , trang 133.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295400" y="4343400"/>
            <a:ext cx="7467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latin typeface="Arial" charset="0"/>
              </a:rPr>
              <a:t>3/ Chuẩn bị bài sau: Câu ghép không có từ chỉ quan hệ.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nimBg="1" autoUpdateAnimBg="0"/>
      <p:bldP spid="44035" grpId="0" autoUpdateAnimBg="0"/>
      <p:bldP spid="44036" grpId="0" autoUpdateAnimBg="0"/>
      <p:bldP spid="4403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WordArt 6"/>
          <p:cNvSpPr>
            <a:spLocks noChangeArrowheads="1" noChangeShapeType="1" noTextEdit="1"/>
          </p:cNvSpPr>
          <p:nvPr/>
        </p:nvSpPr>
        <p:spPr bwMode="auto">
          <a:xfrm>
            <a:off x="1828800" y="2438400"/>
            <a:ext cx="6934200" cy="36576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3" lon="19439992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CÂU GHÉP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524000"/>
          </a:xfrm>
          <a:solidFill>
            <a:srgbClr val="00FF99"/>
          </a:solidFill>
        </p:spPr>
        <p:txBody>
          <a:bodyPr/>
          <a:lstStyle/>
          <a:p>
            <a:r>
              <a:rPr lang="en-US" altLang="en-US" sz="3600" smtClean="0">
                <a:latin typeface="Arial" charset="0"/>
              </a:rPr>
              <a:t>Gạch d</a:t>
            </a:r>
            <a:r>
              <a:rPr lang="vi-VN" altLang="en-US" sz="3600" smtClean="0">
                <a:latin typeface="Arial" charset="0"/>
              </a:rPr>
              <a:t>ư</a:t>
            </a:r>
            <a:r>
              <a:rPr lang="en-US" altLang="en-US" sz="3600" smtClean="0">
                <a:latin typeface="Arial" charset="0"/>
              </a:rPr>
              <a:t>ới chủ ngữ , vị ngữ trong những câu sau </a:t>
            </a:r>
            <a:r>
              <a:rPr lang="vi-VN" altLang="en-US" sz="3600" smtClean="0">
                <a:latin typeface="Arial" charset="0"/>
              </a:rPr>
              <a:t>đ</a:t>
            </a:r>
            <a:r>
              <a:rPr lang="en-US" altLang="en-US" sz="3600" smtClean="0">
                <a:latin typeface="Arial" charset="0"/>
              </a:rPr>
              <a:t>ây:</a:t>
            </a:r>
            <a:endParaRPr lang="en-US" altLang="en-US" sz="3200" smtClean="0">
              <a:latin typeface="Arial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822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Cậu không </a:t>
            </a:r>
            <a:r>
              <a:rPr lang="vi-VN" altLang="en-US" sz="2800">
                <a:latin typeface="Arial" charset="0"/>
              </a:rPr>
              <a:t>đ</a:t>
            </a:r>
            <a:r>
              <a:rPr lang="en-US" altLang="en-US" sz="2800">
                <a:latin typeface="Arial" charset="0"/>
              </a:rPr>
              <a:t>i thì mình cũng không </a:t>
            </a:r>
            <a:r>
              <a:rPr lang="vi-VN" altLang="en-US" sz="2800">
                <a:latin typeface="Arial" charset="0"/>
              </a:rPr>
              <a:t>đ</a:t>
            </a:r>
            <a:r>
              <a:rPr lang="en-US" altLang="en-US" sz="2800">
                <a:latin typeface="Arial" charset="0"/>
              </a:rPr>
              <a:t>i nữa vậy.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57200" y="3810000"/>
            <a:ext cx="86868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Cô giáo kể chuyện Thạch Sanh, chúng em ch</a:t>
            </a:r>
            <a:r>
              <a:rPr lang="vi-VN" altLang="en-US" sz="2800">
                <a:latin typeface="Arial" charset="0"/>
              </a:rPr>
              <a:t>ă</a:t>
            </a:r>
            <a:r>
              <a:rPr lang="en-US" altLang="en-US" sz="2800">
                <a:latin typeface="Arial" charset="0"/>
              </a:rPr>
              <a:t>m</a:t>
            </a:r>
          </a:p>
          <a:p>
            <a:pPr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 chú lắng nghe.</a:t>
            </a:r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1066800" y="32004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1905000" y="3200400"/>
            <a:ext cx="1371600" cy="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1143000" y="320040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solidFill>
                  <a:srgbClr val="FF9900"/>
                </a:solidFill>
                <a:latin typeface="Arial" charset="0"/>
              </a:rPr>
              <a:t>CN</a:t>
            </a:r>
            <a:endParaRPr lang="en-US" altLang="en-US" sz="1600">
              <a:latin typeface="Arial" charset="0"/>
            </a:endParaRP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2286000" y="320040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solidFill>
                  <a:srgbClr val="FF9900"/>
                </a:solidFill>
                <a:latin typeface="Arial" charset="0"/>
              </a:rPr>
              <a:t>VN</a:t>
            </a:r>
            <a:endParaRPr lang="en-US" altLang="en-US" sz="1400">
              <a:latin typeface="Arial" charset="0"/>
            </a:endParaRP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4953000" y="3200400"/>
            <a:ext cx="3581400" cy="0"/>
            <a:chOff x="3120" y="2016"/>
            <a:chExt cx="2256" cy="0"/>
          </a:xfrm>
        </p:grpSpPr>
        <p:sp>
          <p:nvSpPr>
            <p:cNvPr id="5143" name="Line 15"/>
            <p:cNvSpPr>
              <a:spLocks noChangeShapeType="1"/>
            </p:cNvSpPr>
            <p:nvPr/>
          </p:nvSpPr>
          <p:spPr bwMode="auto">
            <a:xfrm>
              <a:off x="3120" y="2016"/>
              <a:ext cx="864" cy="0"/>
            </a:xfrm>
            <a:prstGeom prst="line">
              <a:avLst/>
            </a:prstGeom>
            <a:noFill/>
            <a:ln w="28575">
              <a:solidFill>
                <a:srgbClr val="99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4" name="Line 16"/>
            <p:cNvSpPr>
              <a:spLocks noChangeShapeType="1"/>
            </p:cNvSpPr>
            <p:nvPr/>
          </p:nvSpPr>
          <p:spPr bwMode="auto">
            <a:xfrm>
              <a:off x="3984" y="2016"/>
              <a:ext cx="1392" cy="0"/>
            </a:xfrm>
            <a:prstGeom prst="line">
              <a:avLst/>
            </a:prstGeom>
            <a:noFill/>
            <a:ln w="28575">
              <a:solidFill>
                <a:srgbClr val="99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3886200" y="3200400"/>
            <a:ext cx="762000" cy="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3962400" y="32004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solidFill>
                  <a:srgbClr val="FF9900"/>
                </a:solidFill>
                <a:latin typeface="Arial" charset="0"/>
              </a:rPr>
              <a:t>CN</a:t>
            </a:r>
            <a:endParaRPr lang="en-US" altLang="en-US" sz="1400">
              <a:latin typeface="Arial" charset="0"/>
            </a:endParaRP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6172200" y="3200400"/>
            <a:ext cx="990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solidFill>
                  <a:srgbClr val="FF9900"/>
                </a:solidFill>
                <a:latin typeface="Arial" charset="0"/>
              </a:rPr>
              <a:t>VN</a:t>
            </a:r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>
            <a:off x="762000" y="4419600"/>
            <a:ext cx="990600" cy="0"/>
          </a:xfrm>
          <a:prstGeom prst="line">
            <a:avLst/>
          </a:prstGeom>
          <a:noFill/>
          <a:ln w="19050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>
            <a:off x="2057400" y="4419600"/>
            <a:ext cx="396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Line 24"/>
          <p:cNvSpPr>
            <a:spLocks noChangeShapeType="1"/>
          </p:cNvSpPr>
          <p:nvPr/>
        </p:nvSpPr>
        <p:spPr bwMode="auto">
          <a:xfrm>
            <a:off x="6248400" y="4419600"/>
            <a:ext cx="1371600" cy="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685800" y="4419600"/>
            <a:ext cx="7924800" cy="914400"/>
            <a:chOff x="432" y="2784"/>
            <a:chExt cx="4992" cy="576"/>
          </a:xfrm>
        </p:grpSpPr>
        <p:sp>
          <p:nvSpPr>
            <p:cNvPr id="5141" name="Line 25"/>
            <p:cNvSpPr>
              <a:spLocks noChangeShapeType="1"/>
            </p:cNvSpPr>
            <p:nvPr/>
          </p:nvSpPr>
          <p:spPr bwMode="auto">
            <a:xfrm>
              <a:off x="4944" y="2784"/>
              <a:ext cx="480" cy="0"/>
            </a:xfrm>
            <a:prstGeom prst="line">
              <a:avLst/>
            </a:prstGeom>
            <a:noFill/>
            <a:ln w="28575">
              <a:solidFill>
                <a:srgbClr val="99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2" name="Line 26"/>
            <p:cNvSpPr>
              <a:spLocks noChangeShapeType="1"/>
            </p:cNvSpPr>
            <p:nvPr/>
          </p:nvSpPr>
          <p:spPr bwMode="auto">
            <a:xfrm>
              <a:off x="432" y="3360"/>
              <a:ext cx="1344" cy="0"/>
            </a:xfrm>
            <a:prstGeom prst="line">
              <a:avLst/>
            </a:prstGeom>
            <a:noFill/>
            <a:ln w="28575">
              <a:solidFill>
                <a:srgbClr val="99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914400" y="44196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solidFill>
                  <a:srgbClr val="FF9900"/>
                </a:solidFill>
                <a:latin typeface="Arial" charset="0"/>
              </a:rPr>
              <a:t>CN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3886200" y="441960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solidFill>
                  <a:srgbClr val="FF9900"/>
                </a:solidFill>
                <a:latin typeface="Arial" charset="0"/>
              </a:rPr>
              <a:t>VN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6705600" y="4419600"/>
            <a:ext cx="838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solidFill>
                  <a:srgbClr val="FF9900"/>
                </a:solidFill>
                <a:latin typeface="Arial" charset="0"/>
              </a:rPr>
              <a:t>CN</a:t>
            </a: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1371600" y="533400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solidFill>
                  <a:srgbClr val="FF9900"/>
                </a:solidFill>
                <a:latin typeface="Arial" charset="0"/>
              </a:rPr>
              <a:t>VN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 autoUpdateAnimBg="0"/>
      <p:bldP spid="6147" grpId="0" autoUpdateAnimBg="0"/>
      <p:bldP spid="6148" grpId="0" autoUpdateAnimBg="0"/>
      <p:bldP spid="6154" grpId="0" animBg="1"/>
      <p:bldP spid="6155" grpId="0" animBg="1"/>
      <p:bldP spid="6156" grpId="0" autoUpdateAnimBg="0"/>
      <p:bldP spid="6158" grpId="0" autoUpdateAnimBg="0"/>
      <p:bldP spid="6161" grpId="0" animBg="1"/>
      <p:bldP spid="6163" grpId="0" autoUpdateAnimBg="0"/>
      <p:bldP spid="6164" grpId="0" autoUpdateAnimBg="0"/>
      <p:bldP spid="6166" grpId="0" animBg="1"/>
      <p:bldP spid="6167" grpId="0" animBg="1"/>
      <p:bldP spid="6168" grpId="0" animBg="1"/>
      <p:bldP spid="6174" grpId="0" autoUpdateAnimBg="0"/>
      <p:bldP spid="6175" grpId="0" autoUpdateAnimBg="0"/>
      <p:bldP spid="6176" grpId="0" autoUpdateAnimBg="0"/>
      <p:bldP spid="617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 rot="-10125459">
            <a:off x="604838" y="722313"/>
            <a:ext cx="8001000" cy="5272087"/>
          </a:xfrm>
          <a:prstGeom prst="cloudCallout">
            <a:avLst>
              <a:gd name="adj1" fmla="val -45685"/>
              <a:gd name="adj2" fmla="val -3818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pPr algn="ctr"/>
            <a:endParaRPr lang="en-US" altLang="en-US">
              <a:latin typeface="Arial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371600" y="1828800"/>
            <a:ext cx="6553200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6600">
                <a:solidFill>
                  <a:srgbClr val="FFFFCC"/>
                </a:solidFill>
                <a:latin typeface="Arial" charset="0"/>
              </a:rPr>
              <a:t>Hai câu trên </a:t>
            </a:r>
            <a:r>
              <a:rPr lang="vi-VN" altLang="en-US" sz="6600">
                <a:solidFill>
                  <a:srgbClr val="FFFFCC"/>
                </a:solidFill>
                <a:latin typeface="Arial" charset="0"/>
              </a:rPr>
              <a:t>đ</a:t>
            </a:r>
            <a:r>
              <a:rPr lang="en-US" altLang="en-US" sz="6600">
                <a:solidFill>
                  <a:srgbClr val="FFFFCC"/>
                </a:solidFill>
                <a:latin typeface="Arial" charset="0"/>
              </a:rPr>
              <a:t>ều có chung </a:t>
            </a:r>
            <a:r>
              <a:rPr lang="vi-VN" altLang="en-US" sz="6600">
                <a:solidFill>
                  <a:srgbClr val="FFFFCC"/>
                </a:solidFill>
                <a:latin typeface="Arial" charset="0"/>
              </a:rPr>
              <a:t>đ</a:t>
            </a:r>
            <a:r>
              <a:rPr lang="en-US" altLang="en-US" sz="6600">
                <a:solidFill>
                  <a:srgbClr val="FFFFCC"/>
                </a:solidFill>
                <a:latin typeface="Arial" charset="0"/>
              </a:rPr>
              <a:t>ặc </a:t>
            </a:r>
            <a:r>
              <a:rPr lang="vi-VN" altLang="en-US" sz="6600">
                <a:solidFill>
                  <a:srgbClr val="FFFFCC"/>
                </a:solidFill>
                <a:latin typeface="Arial" charset="0"/>
              </a:rPr>
              <a:t>đ</a:t>
            </a:r>
            <a:r>
              <a:rPr lang="en-US" altLang="en-US" sz="6600">
                <a:solidFill>
                  <a:srgbClr val="FFFFCC"/>
                </a:solidFill>
                <a:latin typeface="Arial" charset="0"/>
              </a:rPr>
              <a:t>iểm gì?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 autoUpdateAnimBg="0"/>
      <p:bldP spid="921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1524000" y="381000"/>
            <a:ext cx="6858000" cy="4191000"/>
          </a:xfrm>
          <a:prstGeom prst="wedgeEllipseCallout">
            <a:avLst>
              <a:gd name="adj1" fmla="val -20833"/>
              <a:gd name="adj2" fmla="val 6564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 sz="2000">
              <a:solidFill>
                <a:srgbClr val="FFCC00"/>
              </a:solidFill>
              <a:latin typeface="Arial" charset="0"/>
            </a:endParaRPr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533400" y="4572000"/>
            <a:ext cx="1905000" cy="1905000"/>
          </a:xfrm>
          <a:prstGeom prst="smileyFace">
            <a:avLst>
              <a:gd name="adj" fmla="val 4653"/>
            </a:avLst>
          </a:prstGeom>
          <a:solidFill>
            <a:srgbClr val="99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 sz="2000">
              <a:latin typeface="Arial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438400" y="1143000"/>
            <a:ext cx="53340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>
                <a:solidFill>
                  <a:schemeClr val="accent2"/>
                </a:solidFill>
                <a:latin typeface="Arial" charset="0"/>
              </a:rPr>
              <a:t>Những câu trên là câu ghép. Mỗi phần có </a:t>
            </a:r>
            <a:r>
              <a:rPr lang="vi-VN" altLang="en-US" sz="4000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altLang="en-US" sz="4000">
                <a:solidFill>
                  <a:schemeClr val="accent2"/>
                </a:solidFill>
                <a:latin typeface="Arial" charset="0"/>
              </a:rPr>
              <a:t>ủ chủ ngữ, vị ngữ là một vế của câu ghép</a:t>
            </a:r>
            <a:endParaRPr lang="en-US" altLang="en-US" sz="2000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 autoUpdateAnimBg="0"/>
      <p:bldP spid="10243" grpId="0" animBg="1"/>
      <p:bldP spid="1024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524000"/>
          </a:xfrm>
          <a:solidFill>
            <a:srgbClr val="99FF99"/>
          </a:solidFill>
        </p:spPr>
        <p:txBody>
          <a:bodyPr/>
          <a:lstStyle/>
          <a:p>
            <a:r>
              <a:rPr lang="en-US" altLang="en-US" sz="3600" smtClean="0">
                <a:latin typeface="Arial" charset="0"/>
              </a:rPr>
              <a:t>Giữa hai vế câu ghép có dấu hiệu nào ng</a:t>
            </a:r>
            <a:r>
              <a:rPr lang="vi-VN" altLang="en-US" sz="3600" smtClean="0">
                <a:latin typeface="Arial" charset="0"/>
              </a:rPr>
              <a:t>ă</a:t>
            </a:r>
            <a:r>
              <a:rPr lang="en-US" altLang="en-US" sz="3600" smtClean="0">
                <a:latin typeface="Arial" charset="0"/>
              </a:rPr>
              <a:t>n cách?</a:t>
            </a:r>
            <a:endParaRPr lang="en-US" altLang="en-US" sz="3200" smtClean="0">
              <a:latin typeface="Arial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822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Cậu không </a:t>
            </a:r>
            <a:r>
              <a:rPr lang="vi-VN" altLang="en-US" sz="2800">
                <a:latin typeface="Arial" charset="0"/>
              </a:rPr>
              <a:t>đ</a:t>
            </a:r>
            <a:r>
              <a:rPr lang="en-US" altLang="en-US" sz="2800">
                <a:latin typeface="Arial" charset="0"/>
              </a:rPr>
              <a:t>i thì mình cũng không </a:t>
            </a:r>
            <a:r>
              <a:rPr lang="vi-VN" altLang="en-US" sz="2800">
                <a:latin typeface="Arial" charset="0"/>
              </a:rPr>
              <a:t>đ</a:t>
            </a:r>
            <a:r>
              <a:rPr lang="en-US" altLang="en-US" sz="2800">
                <a:latin typeface="Arial" charset="0"/>
              </a:rPr>
              <a:t>i nữa vậy.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1066800" y="3200400"/>
            <a:ext cx="7467600" cy="307975"/>
            <a:chOff x="672" y="2016"/>
            <a:chExt cx="4704" cy="194"/>
          </a:xfrm>
        </p:grpSpPr>
        <p:sp>
          <p:nvSpPr>
            <p:cNvPr id="8211" name="Line 5"/>
            <p:cNvSpPr>
              <a:spLocks noChangeShapeType="1"/>
            </p:cNvSpPr>
            <p:nvPr/>
          </p:nvSpPr>
          <p:spPr bwMode="auto">
            <a:xfrm>
              <a:off x="672" y="201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2" name="Line 6"/>
            <p:cNvSpPr>
              <a:spLocks noChangeShapeType="1"/>
            </p:cNvSpPr>
            <p:nvPr/>
          </p:nvSpPr>
          <p:spPr bwMode="auto">
            <a:xfrm>
              <a:off x="1200" y="2016"/>
              <a:ext cx="864" cy="0"/>
            </a:xfrm>
            <a:prstGeom prst="line">
              <a:avLst/>
            </a:prstGeom>
            <a:noFill/>
            <a:ln w="28575">
              <a:solidFill>
                <a:srgbClr val="99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3" name="Text Box 7"/>
            <p:cNvSpPr txBox="1">
              <a:spLocks noChangeArrowheads="1"/>
            </p:cNvSpPr>
            <p:nvPr/>
          </p:nvSpPr>
          <p:spPr bwMode="auto">
            <a:xfrm>
              <a:off x="720" y="2016"/>
              <a:ext cx="43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400">
                  <a:solidFill>
                    <a:srgbClr val="FF9900"/>
                  </a:solidFill>
                  <a:latin typeface="Arial" charset="0"/>
                </a:rPr>
                <a:t>CN</a:t>
              </a:r>
              <a:endParaRPr lang="en-US" altLang="en-US" sz="1600">
                <a:latin typeface="Arial" charset="0"/>
              </a:endParaRPr>
            </a:p>
          </p:txBody>
        </p:sp>
        <p:sp>
          <p:nvSpPr>
            <p:cNvPr id="8214" name="Text Box 8"/>
            <p:cNvSpPr txBox="1">
              <a:spLocks noChangeArrowheads="1"/>
            </p:cNvSpPr>
            <p:nvPr/>
          </p:nvSpPr>
          <p:spPr bwMode="auto">
            <a:xfrm>
              <a:off x="1440" y="2016"/>
              <a:ext cx="43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400">
                  <a:solidFill>
                    <a:srgbClr val="FF9900"/>
                  </a:solidFill>
                  <a:latin typeface="Arial" charset="0"/>
                </a:rPr>
                <a:t>VN</a:t>
              </a:r>
              <a:endParaRPr lang="en-US" altLang="en-US" sz="1400">
                <a:latin typeface="Arial" charset="0"/>
              </a:endParaRPr>
            </a:p>
          </p:txBody>
        </p:sp>
        <p:grpSp>
          <p:nvGrpSpPr>
            <p:cNvPr id="8215" name="Group 9"/>
            <p:cNvGrpSpPr>
              <a:grpSpLocks/>
            </p:cNvGrpSpPr>
            <p:nvPr/>
          </p:nvGrpSpPr>
          <p:grpSpPr bwMode="auto">
            <a:xfrm>
              <a:off x="3120" y="2016"/>
              <a:ext cx="2256" cy="0"/>
              <a:chOff x="3120" y="2016"/>
              <a:chExt cx="2256" cy="0"/>
            </a:xfrm>
          </p:grpSpPr>
          <p:sp>
            <p:nvSpPr>
              <p:cNvPr id="8219" name="Line 10"/>
              <p:cNvSpPr>
                <a:spLocks noChangeShapeType="1"/>
              </p:cNvSpPr>
              <p:nvPr/>
            </p:nvSpPr>
            <p:spPr bwMode="auto">
              <a:xfrm>
                <a:off x="3120" y="2016"/>
                <a:ext cx="864" cy="0"/>
              </a:xfrm>
              <a:prstGeom prst="line">
                <a:avLst/>
              </a:prstGeom>
              <a:noFill/>
              <a:ln w="28575">
                <a:solidFill>
                  <a:srgbClr val="99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0" name="Line 11"/>
              <p:cNvSpPr>
                <a:spLocks noChangeShapeType="1"/>
              </p:cNvSpPr>
              <p:nvPr/>
            </p:nvSpPr>
            <p:spPr bwMode="auto">
              <a:xfrm>
                <a:off x="3984" y="2016"/>
                <a:ext cx="1392" cy="0"/>
              </a:xfrm>
              <a:prstGeom prst="line">
                <a:avLst/>
              </a:prstGeom>
              <a:noFill/>
              <a:ln w="28575">
                <a:solidFill>
                  <a:srgbClr val="99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16" name="Line 12"/>
            <p:cNvSpPr>
              <a:spLocks noChangeShapeType="1"/>
            </p:cNvSpPr>
            <p:nvPr/>
          </p:nvSpPr>
          <p:spPr bwMode="auto">
            <a:xfrm>
              <a:off x="2448" y="2016"/>
              <a:ext cx="480" cy="0"/>
            </a:xfrm>
            <a:prstGeom prst="line">
              <a:avLst/>
            </a:prstGeom>
            <a:noFill/>
            <a:ln w="28575">
              <a:solidFill>
                <a:srgbClr val="99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7" name="Text Box 13"/>
            <p:cNvSpPr txBox="1">
              <a:spLocks noChangeArrowheads="1"/>
            </p:cNvSpPr>
            <p:nvPr/>
          </p:nvSpPr>
          <p:spPr bwMode="auto">
            <a:xfrm>
              <a:off x="2496" y="2016"/>
              <a:ext cx="4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400">
                  <a:solidFill>
                    <a:srgbClr val="FF9900"/>
                  </a:solidFill>
                  <a:latin typeface="Arial" charset="0"/>
                </a:rPr>
                <a:t>CN</a:t>
              </a:r>
              <a:endParaRPr lang="en-US" altLang="en-US" sz="1400">
                <a:latin typeface="Arial" charset="0"/>
              </a:endParaRPr>
            </a:p>
          </p:txBody>
        </p:sp>
        <p:sp>
          <p:nvSpPr>
            <p:cNvPr id="8218" name="Text Box 14"/>
            <p:cNvSpPr txBox="1">
              <a:spLocks noChangeArrowheads="1"/>
            </p:cNvSpPr>
            <p:nvPr/>
          </p:nvSpPr>
          <p:spPr bwMode="auto">
            <a:xfrm>
              <a:off x="3888" y="2016"/>
              <a:ext cx="62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400">
                  <a:solidFill>
                    <a:srgbClr val="FF9900"/>
                  </a:solidFill>
                  <a:latin typeface="Arial" charset="0"/>
                </a:rPr>
                <a:t>VN</a:t>
              </a:r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457200" y="3886200"/>
            <a:ext cx="8686800" cy="1755775"/>
            <a:chOff x="288" y="2448"/>
            <a:chExt cx="5472" cy="1106"/>
          </a:xfrm>
        </p:grpSpPr>
        <p:sp>
          <p:nvSpPr>
            <p:cNvPr id="8200" name="Text Box 4"/>
            <p:cNvSpPr txBox="1">
              <a:spLocks noChangeArrowheads="1"/>
            </p:cNvSpPr>
            <p:nvPr/>
          </p:nvSpPr>
          <p:spPr bwMode="auto">
            <a:xfrm>
              <a:off x="288" y="2448"/>
              <a:ext cx="5472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>
                  <a:latin typeface="Arial" charset="0"/>
                </a:rPr>
                <a:t>Cô giáo kể chuyện Thạch Sanh, chúng em ch</a:t>
              </a:r>
              <a:r>
                <a:rPr lang="vi-VN" altLang="en-US" sz="2800">
                  <a:latin typeface="Arial" charset="0"/>
                </a:rPr>
                <a:t>ă</a:t>
              </a:r>
              <a:r>
                <a:rPr lang="en-US" altLang="en-US" sz="2800">
                  <a:latin typeface="Arial" charset="0"/>
                </a:rPr>
                <a:t>m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2800">
                  <a:latin typeface="Arial" charset="0"/>
                </a:rPr>
                <a:t> chú lắng nghe.</a:t>
              </a:r>
            </a:p>
          </p:txBody>
        </p:sp>
        <p:sp>
          <p:nvSpPr>
            <p:cNvPr id="8201" name="Line 15"/>
            <p:cNvSpPr>
              <a:spLocks noChangeShapeType="1"/>
            </p:cNvSpPr>
            <p:nvPr/>
          </p:nvSpPr>
          <p:spPr bwMode="auto">
            <a:xfrm>
              <a:off x="480" y="2784"/>
              <a:ext cx="624" cy="0"/>
            </a:xfrm>
            <a:prstGeom prst="line">
              <a:avLst/>
            </a:prstGeom>
            <a:noFill/>
            <a:ln w="19050">
              <a:solidFill>
                <a:srgbClr val="99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" name="Line 16"/>
            <p:cNvSpPr>
              <a:spLocks noChangeShapeType="1"/>
            </p:cNvSpPr>
            <p:nvPr/>
          </p:nvSpPr>
          <p:spPr bwMode="auto">
            <a:xfrm>
              <a:off x="1296" y="2784"/>
              <a:ext cx="24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" name="Line 17"/>
            <p:cNvSpPr>
              <a:spLocks noChangeShapeType="1"/>
            </p:cNvSpPr>
            <p:nvPr/>
          </p:nvSpPr>
          <p:spPr bwMode="auto">
            <a:xfrm>
              <a:off x="3936" y="2784"/>
              <a:ext cx="864" cy="0"/>
            </a:xfrm>
            <a:prstGeom prst="line">
              <a:avLst/>
            </a:prstGeom>
            <a:noFill/>
            <a:ln w="28575">
              <a:solidFill>
                <a:srgbClr val="99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04" name="Group 18"/>
            <p:cNvGrpSpPr>
              <a:grpSpLocks/>
            </p:cNvGrpSpPr>
            <p:nvPr/>
          </p:nvGrpSpPr>
          <p:grpSpPr bwMode="auto">
            <a:xfrm>
              <a:off x="432" y="2784"/>
              <a:ext cx="4992" cy="576"/>
              <a:chOff x="432" y="2784"/>
              <a:chExt cx="4992" cy="576"/>
            </a:xfrm>
          </p:grpSpPr>
          <p:sp>
            <p:nvSpPr>
              <p:cNvPr id="8209" name="Line 19"/>
              <p:cNvSpPr>
                <a:spLocks noChangeShapeType="1"/>
              </p:cNvSpPr>
              <p:nvPr/>
            </p:nvSpPr>
            <p:spPr bwMode="auto">
              <a:xfrm>
                <a:off x="4944" y="2784"/>
                <a:ext cx="480" cy="0"/>
              </a:xfrm>
              <a:prstGeom prst="line">
                <a:avLst/>
              </a:prstGeom>
              <a:noFill/>
              <a:ln w="28575">
                <a:solidFill>
                  <a:srgbClr val="99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0" name="Line 20"/>
              <p:cNvSpPr>
                <a:spLocks noChangeShapeType="1"/>
              </p:cNvSpPr>
              <p:nvPr/>
            </p:nvSpPr>
            <p:spPr bwMode="auto">
              <a:xfrm>
                <a:off x="432" y="336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99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05" name="Text Box 21"/>
            <p:cNvSpPr txBox="1">
              <a:spLocks noChangeArrowheads="1"/>
            </p:cNvSpPr>
            <p:nvPr/>
          </p:nvSpPr>
          <p:spPr bwMode="auto">
            <a:xfrm>
              <a:off x="576" y="2784"/>
              <a:ext cx="4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400">
                  <a:solidFill>
                    <a:srgbClr val="FF9900"/>
                  </a:solidFill>
                  <a:latin typeface="Arial" charset="0"/>
                </a:rPr>
                <a:t>CN</a:t>
              </a:r>
            </a:p>
          </p:txBody>
        </p:sp>
        <p:sp>
          <p:nvSpPr>
            <p:cNvPr id="8206" name="Text Box 22"/>
            <p:cNvSpPr txBox="1">
              <a:spLocks noChangeArrowheads="1"/>
            </p:cNvSpPr>
            <p:nvPr/>
          </p:nvSpPr>
          <p:spPr bwMode="auto">
            <a:xfrm>
              <a:off x="2448" y="2784"/>
              <a:ext cx="43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400">
                  <a:solidFill>
                    <a:srgbClr val="FF9900"/>
                  </a:solidFill>
                  <a:latin typeface="Arial" charset="0"/>
                </a:rPr>
                <a:t>VN</a:t>
              </a:r>
            </a:p>
          </p:txBody>
        </p:sp>
        <p:sp>
          <p:nvSpPr>
            <p:cNvPr id="8207" name="Text Box 23"/>
            <p:cNvSpPr txBox="1">
              <a:spLocks noChangeArrowheads="1"/>
            </p:cNvSpPr>
            <p:nvPr/>
          </p:nvSpPr>
          <p:spPr bwMode="auto">
            <a:xfrm>
              <a:off x="4224" y="2784"/>
              <a:ext cx="52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400">
                  <a:solidFill>
                    <a:srgbClr val="FF9900"/>
                  </a:solidFill>
                  <a:latin typeface="Arial" charset="0"/>
                </a:rPr>
                <a:t>CN</a:t>
              </a:r>
            </a:p>
          </p:txBody>
        </p:sp>
        <p:sp>
          <p:nvSpPr>
            <p:cNvPr id="8208" name="Text Box 24"/>
            <p:cNvSpPr txBox="1">
              <a:spLocks noChangeArrowheads="1"/>
            </p:cNvSpPr>
            <p:nvPr/>
          </p:nvSpPr>
          <p:spPr bwMode="auto">
            <a:xfrm>
              <a:off x="864" y="3360"/>
              <a:ext cx="43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400">
                  <a:solidFill>
                    <a:srgbClr val="FF9900"/>
                  </a:solidFill>
                  <a:latin typeface="Arial" charset="0"/>
                </a:rPr>
                <a:t>VN</a:t>
              </a:r>
            </a:p>
          </p:txBody>
        </p:sp>
      </p:grpSp>
      <p:sp>
        <p:nvSpPr>
          <p:cNvPr id="12315" name="Oval 27"/>
          <p:cNvSpPr>
            <a:spLocks noChangeArrowheads="1"/>
          </p:cNvSpPr>
          <p:nvPr/>
        </p:nvSpPr>
        <p:spPr bwMode="auto">
          <a:xfrm>
            <a:off x="3124200" y="2514600"/>
            <a:ext cx="533400" cy="609600"/>
          </a:xfrm>
          <a:prstGeom prst="ellips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 sz="1600">
              <a:latin typeface="Arial" charset="0"/>
            </a:endParaRPr>
          </a:p>
        </p:txBody>
      </p:sp>
      <p:sp>
        <p:nvSpPr>
          <p:cNvPr id="12316" name="Oval 28"/>
          <p:cNvSpPr>
            <a:spLocks noChangeArrowheads="1"/>
          </p:cNvSpPr>
          <p:nvPr/>
        </p:nvSpPr>
        <p:spPr bwMode="auto">
          <a:xfrm>
            <a:off x="5486400" y="4038600"/>
            <a:ext cx="304800" cy="381000"/>
          </a:xfrm>
          <a:prstGeom prst="ellips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 sz="1600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 autoUpdateAnimBg="0"/>
      <p:bldP spid="12291" grpId="0" autoUpdateAnimBg="0"/>
      <p:bldP spid="12315" grpId="0" animBg="1"/>
      <p:bldP spid="12316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981200" y="0"/>
            <a:ext cx="5486400" cy="2667000"/>
            <a:chOff x="1248" y="0"/>
            <a:chExt cx="3456" cy="1680"/>
          </a:xfrm>
        </p:grpSpPr>
        <p:sp>
          <p:nvSpPr>
            <p:cNvPr id="9221" name="AutoShape 2"/>
            <p:cNvSpPr>
              <a:spLocks noChangeArrowheads="1"/>
            </p:cNvSpPr>
            <p:nvPr/>
          </p:nvSpPr>
          <p:spPr bwMode="auto">
            <a:xfrm>
              <a:off x="1248" y="0"/>
              <a:ext cx="3456" cy="1680"/>
            </a:xfrm>
            <a:prstGeom prst="irregularSeal2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2000">
                <a:latin typeface="Arial" charset="0"/>
              </a:endParaRPr>
            </a:p>
          </p:txBody>
        </p:sp>
        <p:sp>
          <p:nvSpPr>
            <p:cNvPr id="9222" name="Text Box 4"/>
            <p:cNvSpPr txBox="1">
              <a:spLocks noChangeArrowheads="1"/>
            </p:cNvSpPr>
            <p:nvPr/>
          </p:nvSpPr>
          <p:spPr bwMode="auto">
            <a:xfrm>
              <a:off x="1872" y="624"/>
              <a:ext cx="2160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4000">
                  <a:solidFill>
                    <a:srgbClr val="CC6600"/>
                  </a:solidFill>
                  <a:latin typeface="Arial" charset="0"/>
                </a:rPr>
                <a:t>GHI NHỚ</a:t>
              </a:r>
              <a:endParaRPr lang="en-US" altLang="en-US" sz="2000">
                <a:solidFill>
                  <a:srgbClr val="CC6600"/>
                </a:solidFill>
                <a:latin typeface="Arial" charset="0"/>
              </a:endParaRPr>
            </a:p>
          </p:txBody>
        </p:sp>
      </p:grp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762000" y="2667000"/>
            <a:ext cx="838200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   </a:t>
            </a:r>
            <a:r>
              <a:rPr lang="en-US" altLang="en-US" sz="2800">
                <a:solidFill>
                  <a:schemeClr val="accent2"/>
                </a:solidFill>
                <a:latin typeface="Arial" charset="0"/>
              </a:rPr>
              <a:t>Hai hay nhiều vế câu có quan hệ về ý ghép lại với nhau tạo thành câu ghép.</a:t>
            </a:r>
          </a:p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  <a:latin typeface="Arial" charset="0"/>
              </a:rPr>
              <a:t>   Trong câu ghép, mỗi vế câu th</a:t>
            </a:r>
            <a:r>
              <a:rPr lang="vi-VN" altLang="en-US" sz="2800">
                <a:solidFill>
                  <a:schemeClr val="accent2"/>
                </a:solidFill>
                <a:latin typeface="Arial" charset="0"/>
              </a:rPr>
              <a:t>ư</a:t>
            </a:r>
            <a:r>
              <a:rPr lang="en-US" altLang="en-US" sz="2800">
                <a:solidFill>
                  <a:schemeClr val="accent2"/>
                </a:solidFill>
                <a:latin typeface="Arial" charset="0"/>
              </a:rPr>
              <a:t>ờng có </a:t>
            </a:r>
            <a:r>
              <a:rPr lang="vi-VN" altLang="en-US" sz="2800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altLang="en-US" sz="2800">
                <a:solidFill>
                  <a:schemeClr val="accent2"/>
                </a:solidFill>
                <a:latin typeface="Arial" charset="0"/>
              </a:rPr>
              <a:t>ủ C-V, diễn </a:t>
            </a:r>
            <a:r>
              <a:rPr lang="vi-VN" altLang="en-US" sz="2800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altLang="en-US" sz="2800">
                <a:solidFill>
                  <a:schemeClr val="accent2"/>
                </a:solidFill>
                <a:latin typeface="Arial" charset="0"/>
              </a:rPr>
              <a:t>ạt ý trọn vẹn.</a:t>
            </a:r>
          </a:p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  <a:latin typeface="Arial" charset="0"/>
              </a:rPr>
              <a:t>    Các vế câu </a:t>
            </a:r>
            <a:r>
              <a:rPr lang="vi-VN" altLang="en-US" sz="2800">
                <a:solidFill>
                  <a:schemeClr val="accent2"/>
                </a:solidFill>
                <a:latin typeface="Arial" charset="0"/>
              </a:rPr>
              <a:t>đư</a:t>
            </a:r>
            <a:r>
              <a:rPr lang="en-US" altLang="en-US" sz="2800">
                <a:solidFill>
                  <a:schemeClr val="accent2"/>
                </a:solidFill>
                <a:latin typeface="Arial" charset="0"/>
              </a:rPr>
              <a:t>ợc ng</a:t>
            </a:r>
            <a:r>
              <a:rPr lang="vi-VN" altLang="en-US" sz="2800">
                <a:solidFill>
                  <a:schemeClr val="accent2"/>
                </a:solidFill>
                <a:latin typeface="Arial" charset="0"/>
              </a:rPr>
              <a:t>ă</a:t>
            </a:r>
            <a:r>
              <a:rPr lang="en-US" altLang="en-US" sz="2800">
                <a:solidFill>
                  <a:schemeClr val="accent2"/>
                </a:solidFill>
                <a:latin typeface="Arial" charset="0"/>
              </a:rPr>
              <a:t>n cách với nhau bằng dấu câu hoặc bằng từ chỉ quan hệ.</a:t>
            </a:r>
          </a:p>
        </p:txBody>
      </p:sp>
      <p:sp>
        <p:nvSpPr>
          <p:cNvPr id="9220" name="AutoShape 1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943600"/>
            <a:ext cx="685800" cy="4572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2000">
              <a:latin typeface="Arial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381000"/>
            <a:ext cx="1981200" cy="838200"/>
            <a:chOff x="384" y="288"/>
            <a:chExt cx="1248" cy="528"/>
          </a:xfrm>
        </p:grpSpPr>
        <p:sp>
          <p:nvSpPr>
            <p:cNvPr id="10268" name="AutoShape 3"/>
            <p:cNvSpPr>
              <a:spLocks noChangeArrowheads="1"/>
            </p:cNvSpPr>
            <p:nvPr/>
          </p:nvSpPr>
          <p:spPr bwMode="auto">
            <a:xfrm>
              <a:off x="384" y="288"/>
              <a:ext cx="1248" cy="528"/>
            </a:xfrm>
            <a:prstGeom prst="ribbon2">
              <a:avLst>
                <a:gd name="adj1" fmla="val 12500"/>
                <a:gd name="adj2" fmla="val 50000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1600">
                <a:latin typeface="Arial" charset="0"/>
              </a:endParaRPr>
            </a:p>
          </p:txBody>
        </p:sp>
        <p:sp>
          <p:nvSpPr>
            <p:cNvPr id="10269" name="Text Box 4"/>
            <p:cNvSpPr txBox="1">
              <a:spLocks noChangeArrowheads="1"/>
            </p:cNvSpPr>
            <p:nvPr/>
          </p:nvSpPr>
          <p:spPr bwMode="auto">
            <a:xfrm>
              <a:off x="720" y="384"/>
              <a:ext cx="81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b="1">
                  <a:solidFill>
                    <a:srgbClr val="FF9900"/>
                  </a:solidFill>
                  <a:latin typeface="Arial" charset="0"/>
                </a:rPr>
                <a:t>Bài 1</a:t>
              </a:r>
              <a:r>
                <a:rPr lang="en-US" altLang="en-US" sz="1600"/>
                <a:t>:</a:t>
              </a:r>
            </a:p>
          </p:txBody>
        </p:sp>
      </p:grp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286000" y="381000"/>
            <a:ext cx="6477000" cy="6461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>
                <a:latin typeface="Arial" charset="0"/>
              </a:rPr>
              <a:t>        </a:t>
            </a:r>
            <a:r>
              <a:rPr lang="en-US" altLang="en-US" sz="1800" b="1">
                <a:solidFill>
                  <a:schemeClr val="accent2"/>
                </a:solidFill>
                <a:latin typeface="Arial" charset="0"/>
              </a:rPr>
              <a:t>Ghi </a:t>
            </a:r>
            <a:r>
              <a:rPr lang="en-US" altLang="en-US" sz="1800" b="1">
                <a:solidFill>
                  <a:srgbClr val="FF9900"/>
                </a:solidFill>
                <a:latin typeface="Arial" charset="0"/>
              </a:rPr>
              <a:t>Đ</a:t>
            </a:r>
            <a:r>
              <a:rPr lang="en-US" altLang="en-US" sz="1800" b="1">
                <a:solidFill>
                  <a:schemeClr val="accent2"/>
                </a:solidFill>
                <a:latin typeface="Arial" charset="0"/>
              </a:rPr>
              <a:t> vào ô trống tr</a:t>
            </a:r>
            <a:r>
              <a:rPr lang="vi-VN" altLang="en-US" sz="1800" b="1">
                <a:solidFill>
                  <a:schemeClr val="accent2"/>
                </a:solidFill>
                <a:latin typeface="Arial" charset="0"/>
              </a:rPr>
              <a:t>ư</a:t>
            </a:r>
            <a:r>
              <a:rPr lang="en-US" altLang="en-US" sz="1800" b="1">
                <a:solidFill>
                  <a:schemeClr val="accent2"/>
                </a:solidFill>
                <a:latin typeface="Arial" charset="0"/>
              </a:rPr>
              <a:t>ớc câu </a:t>
            </a:r>
            <a:r>
              <a:rPr lang="vi-VN" altLang="en-US" sz="1800" b="1">
                <a:solidFill>
                  <a:schemeClr val="accent2"/>
                </a:solidFill>
                <a:latin typeface="Arial" charset="0"/>
              </a:rPr>
              <a:t>đơ</a:t>
            </a:r>
            <a:r>
              <a:rPr lang="en-US" altLang="en-US" sz="1800" b="1">
                <a:solidFill>
                  <a:schemeClr val="accent2"/>
                </a:solidFill>
                <a:latin typeface="Arial" charset="0"/>
              </a:rPr>
              <a:t>n, </a:t>
            </a:r>
            <a:r>
              <a:rPr lang="en-US" altLang="en-US" sz="1800" b="1">
                <a:solidFill>
                  <a:srgbClr val="FF9900"/>
                </a:solidFill>
                <a:latin typeface="Arial" charset="0"/>
              </a:rPr>
              <a:t>G</a:t>
            </a:r>
            <a:r>
              <a:rPr lang="en-US" altLang="en-US" sz="1800" b="1">
                <a:solidFill>
                  <a:schemeClr val="accent2"/>
                </a:solidFill>
                <a:latin typeface="Arial" charset="0"/>
              </a:rPr>
              <a:t> vào ô trống tr</a:t>
            </a:r>
            <a:r>
              <a:rPr lang="vi-VN" altLang="en-US" sz="1800" b="1">
                <a:solidFill>
                  <a:schemeClr val="accent2"/>
                </a:solidFill>
                <a:latin typeface="Arial" charset="0"/>
              </a:rPr>
              <a:t>ư</a:t>
            </a:r>
            <a:r>
              <a:rPr lang="en-US" altLang="en-US" sz="1800" b="1">
                <a:solidFill>
                  <a:schemeClr val="accent2"/>
                </a:solidFill>
                <a:latin typeface="Arial" charset="0"/>
              </a:rPr>
              <a:t>ớc câu ghép:</a:t>
            </a: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295400" y="1981200"/>
            <a:ext cx="6096000" cy="476250"/>
            <a:chOff x="816" y="1248"/>
            <a:chExt cx="3840" cy="300"/>
          </a:xfrm>
        </p:grpSpPr>
        <p:sp>
          <p:nvSpPr>
            <p:cNvPr id="10266" name="Text Box 7"/>
            <p:cNvSpPr txBox="1">
              <a:spLocks noChangeArrowheads="1"/>
            </p:cNvSpPr>
            <p:nvPr/>
          </p:nvSpPr>
          <p:spPr bwMode="auto">
            <a:xfrm>
              <a:off x="1200" y="1296"/>
              <a:ext cx="345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>
                  <a:latin typeface="Arial" charset="0"/>
                </a:rPr>
                <a:t>Ba em </a:t>
              </a:r>
              <a:r>
                <a:rPr lang="vi-VN" altLang="en-US" sz="2000">
                  <a:latin typeface="Arial" charset="0"/>
                </a:rPr>
                <a:t>đ</a:t>
              </a:r>
              <a:r>
                <a:rPr lang="en-US" altLang="en-US" sz="2000">
                  <a:latin typeface="Arial" charset="0"/>
                </a:rPr>
                <a:t>i công tác về.</a:t>
              </a:r>
            </a:p>
          </p:txBody>
        </p:sp>
        <p:sp>
          <p:nvSpPr>
            <p:cNvPr id="10267" name="Rectangle 11"/>
            <p:cNvSpPr>
              <a:spLocks noChangeArrowheads="1"/>
            </p:cNvSpPr>
            <p:nvPr/>
          </p:nvSpPr>
          <p:spPr bwMode="auto">
            <a:xfrm>
              <a:off x="816" y="1248"/>
              <a:ext cx="288" cy="288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1600">
                <a:latin typeface="Arial" charset="0"/>
              </a:endParaRP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1295400" y="2971800"/>
            <a:ext cx="7848600" cy="552450"/>
            <a:chOff x="816" y="1872"/>
            <a:chExt cx="4464" cy="348"/>
          </a:xfrm>
        </p:grpSpPr>
        <p:sp>
          <p:nvSpPr>
            <p:cNvPr id="10264" name="Text Box 8"/>
            <p:cNvSpPr txBox="1">
              <a:spLocks noChangeArrowheads="1"/>
            </p:cNvSpPr>
            <p:nvPr/>
          </p:nvSpPr>
          <p:spPr bwMode="auto">
            <a:xfrm>
              <a:off x="1200" y="1968"/>
              <a:ext cx="40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>
                  <a:latin typeface="Arial" charset="0"/>
                </a:rPr>
                <a:t>Lớp tr</a:t>
              </a:r>
              <a:r>
                <a:rPr lang="vi-VN" altLang="en-US" sz="2000">
                  <a:latin typeface="Arial" charset="0"/>
                </a:rPr>
                <a:t>ư</a:t>
              </a:r>
              <a:r>
                <a:rPr lang="en-US" altLang="en-US" sz="2000">
                  <a:latin typeface="Arial" charset="0"/>
                </a:rPr>
                <a:t>ởng hô nghiêm, cả lớp </a:t>
              </a:r>
              <a:r>
                <a:rPr lang="vi-VN" altLang="en-US" sz="2000">
                  <a:latin typeface="Arial" charset="0"/>
                </a:rPr>
                <a:t>đ</a:t>
              </a:r>
              <a:r>
                <a:rPr lang="en-US" altLang="en-US" sz="2000">
                  <a:latin typeface="Arial" charset="0"/>
                </a:rPr>
                <a:t>ứng dậy.</a:t>
              </a:r>
            </a:p>
          </p:txBody>
        </p:sp>
        <p:sp>
          <p:nvSpPr>
            <p:cNvPr id="10265" name="Rectangle 12"/>
            <p:cNvSpPr>
              <a:spLocks noChangeArrowheads="1"/>
            </p:cNvSpPr>
            <p:nvPr/>
          </p:nvSpPr>
          <p:spPr bwMode="auto">
            <a:xfrm>
              <a:off x="816" y="1872"/>
              <a:ext cx="288" cy="288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1600">
                <a:latin typeface="Arial" charset="0"/>
              </a:endParaRP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295400" y="4038600"/>
            <a:ext cx="7010400" cy="552450"/>
            <a:chOff x="816" y="2544"/>
            <a:chExt cx="3600" cy="348"/>
          </a:xfrm>
        </p:grpSpPr>
        <p:sp>
          <p:nvSpPr>
            <p:cNvPr id="10262" name="Text Box 9"/>
            <p:cNvSpPr txBox="1">
              <a:spLocks noChangeArrowheads="1"/>
            </p:cNvSpPr>
            <p:nvPr/>
          </p:nvSpPr>
          <p:spPr bwMode="auto">
            <a:xfrm>
              <a:off x="1248" y="2640"/>
              <a:ext cx="316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>
                  <a:latin typeface="Arial" charset="0"/>
                </a:rPr>
                <a:t>Mặt trời mọc và s</a:t>
              </a:r>
              <a:r>
                <a:rPr lang="vi-VN" altLang="en-US" sz="2000">
                  <a:latin typeface="Arial" charset="0"/>
                </a:rPr>
                <a:t>ươ</a:t>
              </a:r>
              <a:r>
                <a:rPr lang="en-US" altLang="en-US" sz="2000">
                  <a:latin typeface="Arial" charset="0"/>
                </a:rPr>
                <a:t>ng tan dần.</a:t>
              </a:r>
            </a:p>
          </p:txBody>
        </p:sp>
        <p:sp>
          <p:nvSpPr>
            <p:cNvPr id="10263" name="Rectangle 13"/>
            <p:cNvSpPr>
              <a:spLocks noChangeArrowheads="1"/>
            </p:cNvSpPr>
            <p:nvPr/>
          </p:nvSpPr>
          <p:spPr bwMode="auto">
            <a:xfrm>
              <a:off x="816" y="2544"/>
              <a:ext cx="288" cy="288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1600">
                <a:latin typeface="Arial" charset="0"/>
              </a:endParaRP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1371600" y="5181600"/>
            <a:ext cx="6248400" cy="552450"/>
            <a:chOff x="816" y="3264"/>
            <a:chExt cx="3936" cy="348"/>
          </a:xfrm>
        </p:grpSpPr>
        <p:sp>
          <p:nvSpPr>
            <p:cNvPr id="10260" name="Text Box 10"/>
            <p:cNvSpPr txBox="1">
              <a:spLocks noChangeArrowheads="1"/>
            </p:cNvSpPr>
            <p:nvPr/>
          </p:nvSpPr>
          <p:spPr bwMode="auto">
            <a:xfrm>
              <a:off x="1248" y="3360"/>
              <a:ext cx="350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>
                  <a:latin typeface="Arial" charset="0"/>
                </a:rPr>
                <a:t>N</a:t>
              </a:r>
              <a:r>
                <a:rPr lang="vi-VN" altLang="en-US" sz="2000">
                  <a:latin typeface="Arial" charset="0"/>
                </a:rPr>
                <a:t>ă</a:t>
              </a:r>
              <a:r>
                <a:rPr lang="en-US" altLang="en-US" sz="2000">
                  <a:latin typeface="Arial" charset="0"/>
                </a:rPr>
                <a:t>m nay, em học lớp 5.</a:t>
              </a:r>
            </a:p>
          </p:txBody>
        </p:sp>
        <p:sp>
          <p:nvSpPr>
            <p:cNvPr id="10261" name="Rectangle 14"/>
            <p:cNvSpPr>
              <a:spLocks noChangeArrowheads="1"/>
            </p:cNvSpPr>
            <p:nvPr/>
          </p:nvSpPr>
          <p:spPr bwMode="auto">
            <a:xfrm>
              <a:off x="816" y="3264"/>
              <a:ext cx="288" cy="288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1600">
                <a:latin typeface="Arial" charset="0"/>
              </a:endParaRPr>
            </a:p>
          </p:txBody>
        </p:sp>
      </p:grp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1295400" y="1981200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>
                <a:solidFill>
                  <a:srgbClr val="FF9900"/>
                </a:solidFill>
                <a:latin typeface="Arial" charset="0"/>
              </a:rPr>
              <a:t>Đ</a:t>
            </a:r>
            <a:endParaRPr lang="en-US" altLang="en-US" sz="1600">
              <a:latin typeface="Arial" charset="0"/>
            </a:endParaRP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1371600" y="5181600"/>
            <a:ext cx="45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>
                <a:solidFill>
                  <a:srgbClr val="FF9900"/>
                </a:solidFill>
                <a:latin typeface="Arial" charset="0"/>
              </a:rPr>
              <a:t>Đ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1295400" y="2971800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>
                <a:solidFill>
                  <a:srgbClr val="6666FF"/>
                </a:solidFill>
                <a:latin typeface="Arial" charset="0"/>
              </a:rPr>
              <a:t>G</a:t>
            </a:r>
            <a:endParaRPr lang="en-US" altLang="en-US" sz="1600">
              <a:latin typeface="Arial" charset="0"/>
            </a:endParaRP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1371600" y="4038600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US" altLang="en-US" sz="1600">
                <a:solidFill>
                  <a:srgbClr val="6666FF"/>
                </a:solidFill>
                <a:latin typeface="Arial" charset="0"/>
              </a:rPr>
              <a:t>G</a:t>
            </a:r>
            <a:endParaRPr lang="en-US" altLang="en-US" sz="1600">
              <a:latin typeface="Arial" charset="0"/>
            </a:endParaRPr>
          </a:p>
        </p:txBody>
      </p: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4648200" y="3048000"/>
            <a:ext cx="2286000" cy="685800"/>
            <a:chOff x="2928" y="1920"/>
            <a:chExt cx="1440" cy="432"/>
          </a:xfrm>
        </p:grpSpPr>
        <p:sp>
          <p:nvSpPr>
            <p:cNvPr id="10258" name="Line 24"/>
            <p:cNvSpPr>
              <a:spLocks noChangeShapeType="1"/>
            </p:cNvSpPr>
            <p:nvPr/>
          </p:nvSpPr>
          <p:spPr bwMode="auto">
            <a:xfrm>
              <a:off x="2928" y="1968"/>
              <a:ext cx="0" cy="384"/>
            </a:xfrm>
            <a:prstGeom prst="line">
              <a:avLst/>
            </a:prstGeom>
            <a:noFill/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9" name="Line 26"/>
            <p:cNvSpPr>
              <a:spLocks noChangeShapeType="1"/>
            </p:cNvSpPr>
            <p:nvPr/>
          </p:nvSpPr>
          <p:spPr bwMode="auto">
            <a:xfrm>
              <a:off x="4368" y="1920"/>
              <a:ext cx="0" cy="384"/>
            </a:xfrm>
            <a:prstGeom prst="line">
              <a:avLst/>
            </a:prstGeom>
            <a:noFill/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3657600" y="4114800"/>
            <a:ext cx="2362200" cy="685800"/>
            <a:chOff x="2256" y="2592"/>
            <a:chExt cx="1488" cy="432"/>
          </a:xfrm>
        </p:grpSpPr>
        <p:sp>
          <p:nvSpPr>
            <p:cNvPr id="10256" name="Line 27"/>
            <p:cNvSpPr>
              <a:spLocks noChangeShapeType="1"/>
            </p:cNvSpPr>
            <p:nvPr/>
          </p:nvSpPr>
          <p:spPr bwMode="auto">
            <a:xfrm>
              <a:off x="2256" y="2592"/>
              <a:ext cx="0" cy="384"/>
            </a:xfrm>
            <a:prstGeom prst="line">
              <a:avLst/>
            </a:prstGeom>
            <a:noFill/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7" name="Line 28"/>
            <p:cNvSpPr>
              <a:spLocks noChangeShapeType="1"/>
            </p:cNvSpPr>
            <p:nvPr/>
          </p:nvSpPr>
          <p:spPr bwMode="auto">
            <a:xfrm>
              <a:off x="3744" y="2640"/>
              <a:ext cx="0" cy="384"/>
            </a:xfrm>
            <a:prstGeom prst="line">
              <a:avLst/>
            </a:prstGeom>
            <a:noFill/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>
            <a:off x="4419600" y="1981200"/>
            <a:ext cx="0" cy="6858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 animBg="1" autoUpdateAnimBg="0"/>
      <p:bldP spid="14355" grpId="0" autoUpdateAnimBg="0"/>
      <p:bldP spid="14356" grpId="0" autoUpdateAnimBg="0"/>
      <p:bldP spid="14357" grpId="0" autoUpdateAnimBg="0"/>
      <p:bldP spid="14358" grpId="0" autoUpdateAnimBg="0"/>
      <p:bldP spid="14365" grpId="0" animBg="1"/>
      <p:bldP spid="14367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Designs\Expedition.pot</Template>
  <TotalTime>645</TotalTime>
  <Words>759</Words>
  <Application>Microsoft Office PowerPoint</Application>
  <PresentationFormat>On-screen Show (4:3)</PresentationFormat>
  <Paragraphs>129</Paragraphs>
  <Slides>26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Times New Roman</vt:lpstr>
      <vt:lpstr>Default Design</vt:lpstr>
      <vt:lpstr>Mục đích yêu cầu</vt:lpstr>
      <vt:lpstr>PowerPoint Presentation</vt:lpstr>
      <vt:lpstr>PowerPoint Presentation</vt:lpstr>
      <vt:lpstr>Gạch dưới chủ ngữ , vị ngữ trong những câu sau đây:</vt:lpstr>
      <vt:lpstr>PowerPoint Presentation</vt:lpstr>
      <vt:lpstr>PowerPoint Presentation</vt:lpstr>
      <vt:lpstr>Giữa hai vế câu ghép có dấu hiệu nào ngăn cách?</vt:lpstr>
      <vt:lpstr>PowerPoint Presentation</vt:lpstr>
      <vt:lpstr>PowerPoint Presentation</vt:lpstr>
      <vt:lpstr>Nối một dòng ở cột A với một dòng ở cột B để có những câu ghép phù hợp:</vt:lpstr>
      <vt:lpstr>Viết thêm vào chỗ trống một vế câu để tạo thành câu ghép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BÀI TẬP VỀ NHÀ</vt:lpstr>
    </vt:vector>
  </TitlesOfParts>
  <Company>Tieu hoc Vinh tuy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Hoc sinh</dc:creator>
  <cp:lastModifiedBy>Hp</cp:lastModifiedBy>
  <cp:revision>11</cp:revision>
  <dcterms:created xsi:type="dcterms:W3CDTF">2004-02-07T04:16:18Z</dcterms:created>
  <dcterms:modified xsi:type="dcterms:W3CDTF">2024-01-14T14:06:24Z</dcterms:modified>
</cp:coreProperties>
</file>