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  <p:sldMasterId id="2147483678" r:id="rId4"/>
  </p:sldMasterIdLst>
  <p:notesMasterIdLst>
    <p:notesMasterId r:id="rId34"/>
  </p:notesMasterIdLst>
  <p:sldIdLst>
    <p:sldId id="257" r:id="rId5"/>
    <p:sldId id="262" r:id="rId6"/>
    <p:sldId id="260" r:id="rId7"/>
    <p:sldId id="261" r:id="rId8"/>
    <p:sldId id="263" r:id="rId9"/>
    <p:sldId id="264" r:id="rId10"/>
    <p:sldId id="265" r:id="rId11"/>
    <p:sldId id="259" r:id="rId12"/>
    <p:sldId id="258" r:id="rId13"/>
    <p:sldId id="267" r:id="rId14"/>
    <p:sldId id="268" r:id="rId15"/>
    <p:sldId id="273" r:id="rId16"/>
    <p:sldId id="270" r:id="rId17"/>
    <p:sldId id="274" r:id="rId18"/>
    <p:sldId id="272" r:id="rId19"/>
    <p:sldId id="271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66" r:id="rId28"/>
    <p:sldId id="282" r:id="rId29"/>
    <p:sldId id="283" r:id="rId30"/>
    <p:sldId id="285" r:id="rId31"/>
    <p:sldId id="286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99"/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 snapToGrid="0">
      <p:cViewPr varScale="1">
        <p:scale>
          <a:sx n="76" d="100"/>
          <a:sy n="76" d="100"/>
        </p:scale>
        <p:origin x="235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4A575-01F4-4AAA-BD02-CC47C1F4DEF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1F89C-F10B-4D2B-9B07-DFE2253E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3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bài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001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7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7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8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61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08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57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48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5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61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04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76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</p:spTree>
    <p:extLst>
      <p:ext uri="{BB962C8B-B14F-4D97-AF65-F5344CB8AC3E}">
        <p14:creationId xmlns:p14="http://schemas.microsoft.com/office/powerpoint/2010/main" val="415540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58" r:id="rId5"/>
    <p:sldLayoutId id="2147483659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63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75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5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6" cy="1200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342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52" l="0" r="100000">
                        <a14:foregroundMark x1="28454" y1="16354" x2="23122" y2="62084"/>
                        <a14:foregroundMark x1="24479" y1="11326" x2="11100" y2="45185"/>
                        <a14:foregroundMark x1="30538" y1="10902" x2="42947" y2="44458"/>
                        <a14:foregroundMark x1="43335" y1="17323" x2="42947" y2="55906"/>
                        <a14:foregroundMark x1="42947" y1="55906" x2="42753" y2="65657"/>
                        <a14:foregroundMark x1="11488" y1="53967" x2="11682" y2="64204"/>
                        <a14:foregroundMark x1="13233" y1="64446" x2="38536" y2="64930"/>
                        <a14:foregroundMark x1="38148" y1="52756" x2="38148" y2="57783"/>
                        <a14:foregroundMark x1="22540" y1="40157" x2="22734" y2="48031"/>
                        <a14:foregroundMark x1="28648" y1="49001" x2="28648" y2="64446"/>
                        <a14:foregroundMark x1="27145" y1="65415" x2="26563" y2="76136"/>
                        <a14:foregroundMark x1="36452" y1="65899" x2="37615" y2="83041"/>
                        <a14:foregroundMark x1="37615" y1="83041" x2="37615" y2="83041"/>
                        <a14:foregroundMark x1="19292" y1="66142" x2="16820" y2="85645"/>
                        <a14:foregroundMark x1="81580" y1="50151" x2="72079" y2="56329"/>
                        <a14:foregroundMark x1="75133" y1="48274" x2="82550" y2="49001"/>
                        <a14:foregroundMark x1="73388" y1="49667" x2="75327" y2="48516"/>
                        <a14:foregroundMark x1="64663" y1="85645" x2="69801" y2="86130"/>
                        <a14:foregroundMark x1="57586" y1="84434" x2="51139" y2="87765"/>
                        <a14:foregroundMark x1="19486" y1="87038" x2="33010" y2="86614"/>
                        <a14:foregroundMark x1="32477" y1="87765" x2="36258" y2="86856"/>
                        <a14:foregroundMark x1="75327" y1="82071" x2="75521" y2="86856"/>
                        <a14:foregroundMark x1="85022" y1="84191" x2="89239" y2="79225"/>
                        <a14:foregroundMark x1="91323" y1="82071" x2="91711" y2="85403"/>
                        <a14:foregroundMark x1="92826" y1="82314" x2="92244" y2="87038"/>
                        <a14:foregroundMark x1="74552" y1="53240" x2="74552" y2="5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714" y="1128912"/>
            <a:ext cx="8045498" cy="6436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84204" y="928048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8409" y="739027"/>
            <a:ext cx="2442948" cy="1219055"/>
            <a:chOff x="4937639" y="1452919"/>
            <a:chExt cx="2442948" cy="1219055"/>
          </a:xfrm>
        </p:grpSpPr>
        <p:sp>
          <p:nvSpPr>
            <p:cNvPr id="22" name="TextBox 21"/>
            <p:cNvSpPr txBox="1"/>
            <p:nvPr/>
          </p:nvSpPr>
          <p:spPr>
            <a:xfrm>
              <a:off x="4951288" y="1452919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130175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37639" y="1471645"/>
              <a:ext cx="24292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Bài 14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612135" y="2937886"/>
            <a:ext cx="6439583" cy="1588387"/>
            <a:chOff x="6931888" y="2722367"/>
            <a:chExt cx="3425283" cy="1163225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88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31888" y="2736081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96169" y="3722716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#9Slide05 SVNHollycakes" panose="02000000000000000000" pitchFamily="2" charset="0"/>
              </a:rPr>
              <a:t>Tiết (1 +2)</a:t>
            </a:r>
          </a:p>
        </p:txBody>
      </p:sp>
    </p:spTree>
    <p:extLst>
      <p:ext uri="{BB962C8B-B14F-4D97-AF65-F5344CB8AC3E}">
        <p14:creationId xmlns:p14="http://schemas.microsoft.com/office/powerpoint/2010/main" val="9159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315166" y="1494100"/>
            <a:ext cx="8060222" cy="1862048"/>
            <a:chOff x="6500872" y="2722367"/>
            <a:chExt cx="4287318" cy="136363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500872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500873" y="2722367"/>
              <a:ext cx="4287317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LUYỆN ĐỌC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0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bút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màu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nót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ngồi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646011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6163" y="906218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trời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chùm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phượng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sân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lộng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gió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râm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6667" y="2689322"/>
            <a:ext cx="211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(Phan </a:t>
            </a:r>
            <a:r>
              <a:rPr lang="en-US" sz="2400" dirty="0" err="1">
                <a:solidFill>
                  <a:srgbClr val="002060"/>
                </a:solidFill>
                <a:latin typeface="UVN Bach Dang" panose="02070603080706020303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VN Bach Dang" panose="02070603080706020303" pitchFamily="18" charset="0"/>
              </a:rPr>
              <a:t>Diên</a:t>
            </a:r>
            <a:r>
              <a:rPr lang="en-US" sz="2400" dirty="0">
                <a:solidFill>
                  <a:srgbClr val="002060"/>
                </a:solidFill>
                <a:latin typeface="UVN Bach Dang" panose="02070603080706020303" pitchFamily="18" charset="0"/>
              </a:rPr>
              <a:t>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336450" y="2293958"/>
            <a:ext cx="6038992" cy="3911890"/>
            <a:chOff x="5734276" y="2540494"/>
            <a:chExt cx="6038992" cy="39118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34276" y="2540494"/>
              <a:ext cx="6038992" cy="391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628580" y="3861181"/>
              <a:ext cx="35372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4800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9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710179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946" y="863664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29450" y="2614833"/>
            <a:ext cx="226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45752" y="2422294"/>
            <a:ext cx="6038992" cy="3911890"/>
            <a:chOff x="5734276" y="2540494"/>
            <a:chExt cx="6038992" cy="391189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BEA6AB-E8BB-4650-86A8-072C6AA27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4" b="6814"/>
            <a:stretch/>
          </p:blipFill>
          <p:spPr bwMode="auto">
            <a:xfrm>
              <a:off x="5734276" y="2540494"/>
              <a:ext cx="6038992" cy="3911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628580" y="3861181"/>
              <a:ext cx="35372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41448" y="862358"/>
            <a:ext cx="4715794" cy="183682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41447" y="2792110"/>
            <a:ext cx="4715794" cy="1836821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25402" y="4737904"/>
            <a:ext cx="5492832" cy="1836821"/>
          </a:xfrm>
          <a:prstGeom prst="round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5559403" y="854338"/>
            <a:ext cx="5540095" cy="1836821"/>
          </a:xfrm>
          <a:prstGeom prst="roundRect">
            <a:avLst/>
          </a:prstGeom>
          <a:noFill/>
          <a:ln w="762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2"/>
            <a:ext cx="11395880" cy="4135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721895" y="1370576"/>
            <a:ext cx="9705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đọc theo khổ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3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89" y="-9869"/>
            <a:ext cx="8614611" cy="6867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3620" y="103732"/>
            <a:ext cx="341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966" y="86366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965" y="2764654"/>
            <a:ext cx="46522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rgbClr val="008000"/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5" y="4646011"/>
            <a:ext cx="61842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rgbClr val="FFC000"/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4946" y="863664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8648" y="2673138"/>
            <a:ext cx="439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</p:spTree>
    <p:extLst>
      <p:ext uri="{BB962C8B-B14F-4D97-AF65-F5344CB8AC3E}">
        <p14:creationId xmlns:p14="http://schemas.microsoft.com/office/powerpoint/2010/main" val="276566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1327" y="1411705"/>
            <a:ext cx="9063790" cy="53259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684" y="1925053"/>
            <a:ext cx="5594803" cy="5594803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3" y="35543"/>
            <a:ext cx="8149389" cy="1376162"/>
          </a:xfrm>
          <a:prstGeom prst="rect">
            <a:avLst/>
          </a:prstGeom>
        </p:spPr>
      </p:pic>
      <p:sp>
        <p:nvSpPr>
          <p:cNvPr id="6" name="Google Shape;1483;p40"/>
          <p:cNvSpPr txBox="1">
            <a:spLocks/>
          </p:cNvSpPr>
          <p:nvPr/>
        </p:nvSpPr>
        <p:spPr>
          <a:xfrm>
            <a:off x="4468630" y="267593"/>
            <a:ext cx="5573728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latin typeface="#9Slide07 SVNCinnamoncake" panose="02000000000000000000" pitchFamily="2" charset="0"/>
              </a:rPr>
              <a:t>LUYỆN ĐỌC TỪ KHÓ</a:t>
            </a:r>
            <a:endParaRPr lang="en-US" sz="5400" b="1" kern="0" dirty="0">
              <a:latin typeface="#9Slide07 SVNCinnamoncake" panose="02000000000000000000" pitchFamily="2" charset="0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3768011" y="2015800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FFC000"/>
                </a:solidFill>
                <a:latin typeface="UTM Avo" panose="02040603050506020204" pitchFamily="18" charset="0"/>
              </a:rPr>
              <a:t>nắn nót</a:t>
            </a:r>
            <a:endParaRPr sz="36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278032" y="3589748"/>
            <a:ext cx="2841335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lung linh</a:t>
            </a:r>
            <a:endParaRPr sz="36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490119" y="5163735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cánh diều</a:t>
            </a:r>
            <a:endParaRPr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586030" y="2003420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ông trăng</a:t>
            </a:r>
            <a:endParaRPr sz="3600" b="1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7841983" y="3474524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</a:t>
            </a:r>
            <a:r>
              <a:rPr lang="en-US" sz="3600" b="1">
                <a:solidFill>
                  <a:srgbClr val="00CC00"/>
                </a:solidFill>
                <a:latin typeface="UTM Avo" panose="02040603050506020204" pitchFamily="18" charset="0"/>
              </a:rPr>
              <a:t>rẽ sóng</a:t>
            </a:r>
            <a:endParaRPr sz="3600" b="1" dirty="0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8386130" y="5036131"/>
            <a:ext cx="3290517" cy="96989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9999"/>
                </a:solidFill>
                <a:latin typeface="UTM Avo" panose="02040603050506020204" pitchFamily="18" charset="0"/>
              </a:rPr>
              <a:t> râm ran</a:t>
            </a:r>
            <a:endParaRPr sz="3600" b="1" dirty="0">
              <a:solidFill>
                <a:srgbClr val="0099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91327" y="1925053"/>
            <a:ext cx="9063790" cy="48126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4684" y="1925053"/>
            <a:ext cx="5594803" cy="5594803"/>
          </a:xfrm>
          <a:prstGeom prst="rect">
            <a:avLst/>
          </a:prstGeom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73" y="35543"/>
            <a:ext cx="8149389" cy="1376162"/>
          </a:xfrm>
          <a:prstGeom prst="rect">
            <a:avLst/>
          </a:prstGeom>
        </p:spPr>
      </p:pic>
      <p:sp>
        <p:nvSpPr>
          <p:cNvPr id="6" name="Google Shape;1483;p40"/>
          <p:cNvSpPr txBox="1">
            <a:spLocks/>
          </p:cNvSpPr>
          <p:nvPr/>
        </p:nvSpPr>
        <p:spPr>
          <a:xfrm>
            <a:off x="3746736" y="267593"/>
            <a:ext cx="7242107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kern="0">
                <a:latin typeface="#9Slide07 SVNCinnamoncake" panose="02000000000000000000" pitchFamily="2" charset="0"/>
              </a:rPr>
              <a:t>LUYỆN ĐỌC NGẮT NHỊP</a:t>
            </a:r>
            <a:endParaRPr lang="en-US" sz="5400" b="1" kern="0" dirty="0">
              <a:latin typeface="#9Slide07 SVNCinnamoncak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1104" y="2906572"/>
            <a:ext cx="7255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song ra khơi.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353131" y="3008442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9057959" y="3558478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9711980" y="4081358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428287" y="4591197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578599" y="4591196"/>
            <a:ext cx="150312" cy="436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5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53" y="2745605"/>
            <a:ext cx="7888706" cy="4733224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864995" y="1317638"/>
            <a:ext cx="9095148" cy="1862048"/>
            <a:chOff x="6230156" y="2722367"/>
            <a:chExt cx="4837806" cy="1363636"/>
          </a:xfrm>
        </p:grpSpPr>
        <p:sp>
          <p:nvSpPr>
            <p:cNvPr id="5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230156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en-US" altLang="zh-CN" sz="115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239210" y="2722367"/>
              <a:ext cx="4828752" cy="1363636"/>
            </a:xfrm>
            <a:prstGeom prst="rect">
              <a:avLst/>
            </a:prstGeom>
          </p:spPr>
          <p:txBody>
            <a:bodyPr vert="horz" wrap="non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115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TÌM HIỂU BÀI</a:t>
              </a:r>
              <a:endParaRPr lang="zh-CN" altLang="en-US" sz="115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8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9801" y="2021304"/>
            <a:ext cx="5479981" cy="547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41" y="527359"/>
            <a:ext cx="10022693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7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91916" y="687546"/>
              <a:ext cx="96252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1. Bạn nhỏ vẽ những gì trong bức tranh bầu trời đêm?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2314" y="2679031"/>
            <a:ext cx="5486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4547" y="4105908"/>
            <a:ext cx="58586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33111" y="4679797"/>
            <a:ext cx="35891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55340" y="4647713"/>
            <a:ext cx="35427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465023" y="5634302"/>
            <a:ext cx="32215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0079" y="906361"/>
              <a:ext cx="101706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cảnh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biển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đẹp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5430" y="2970923"/>
            <a:ext cx="7090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96229" y="4125085"/>
            <a:ext cx="4669591" cy="463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696229" y="4653833"/>
            <a:ext cx="5325918" cy="8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64145" y="5233593"/>
            <a:ext cx="3917903" cy="8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61" y="2588412"/>
            <a:ext cx="4571318" cy="3521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27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5" y="0"/>
            <a:ext cx="11857748" cy="5218628"/>
          </a:xfrm>
          <a:prstGeom prst="rect">
            <a:avLst/>
          </a:prstGeom>
        </p:spPr>
      </p:pic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62744F70-AF6E-747B-94A5-66711287907F}"/>
              </a:ext>
            </a:extLst>
          </p:cNvPr>
          <p:cNvSpPr/>
          <p:nvPr/>
        </p:nvSpPr>
        <p:spPr>
          <a:xfrm>
            <a:off x="2519426" y="4186989"/>
            <a:ext cx="6929373" cy="24562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76726" y="270451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khổ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tương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2702" y="4334917"/>
            <a:ext cx="768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Và những chum phượng đỏ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37076" y="3491422"/>
            <a:ext cx="3847386" cy="38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1235362"/>
            <a:ext cx="11537601" cy="5502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977" y="0"/>
            <a:ext cx="12323664" cy="1410386"/>
            <a:chOff x="381683" y="292216"/>
            <a:chExt cx="11698023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5433" y="687546"/>
              <a:ext cx="11534273" cy="10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4. Tìm tiếng cùng vần ở cuối các dòng thơ.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738" y="1871708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37" y="4015011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5256" y="1959098"/>
            <a:ext cx="604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256" y="4148912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611556" y="3596039"/>
            <a:ext cx="468075" cy="65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611556" y="4476500"/>
            <a:ext cx="399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773161" y="4891059"/>
            <a:ext cx="306470" cy="4257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520769" y="5295685"/>
            <a:ext cx="320040" cy="5080"/>
          </a:xfrm>
          <a:prstGeom prst="line">
            <a:avLst/>
          </a:prstGeom>
          <a:ln w="57150">
            <a:solidFill>
              <a:srgbClr val="00CC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3177869" y="5757175"/>
            <a:ext cx="633682" cy="291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441685" y="2421694"/>
            <a:ext cx="66093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8594141" y="3672992"/>
            <a:ext cx="356022" cy="439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8267468" y="4589145"/>
            <a:ext cx="34843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9800799" y="4995310"/>
            <a:ext cx="247552" cy="15032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9365887" y="5442184"/>
            <a:ext cx="270483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3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1661748" y="101675"/>
            <a:ext cx="11395880" cy="4135682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1351298"/>
              <a:ext cx="86078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Học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thuộc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lòng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khổ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thơ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thích</a:t>
              </a:r>
              <a:r>
                <a:rPr lang="en-US" altLang="zh-CN" sz="4800" b="1" dirty="0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.</a:t>
              </a:r>
              <a:endParaRPr lang="zh-CN" alt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420" y="2299443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7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1"/>
            <a:ext cx="11395880" cy="5736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802106" y="1195656"/>
            <a:ext cx="97054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err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Luyện</a:t>
            </a:r>
            <a:r>
              <a:rPr lang="en-US" sz="100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 tập theo văn bản đọc</a:t>
            </a:r>
            <a:endParaRPr kumimoji="0" lang="en-US" sz="100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1235362"/>
            <a:ext cx="11537601" cy="5502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3977" y="0"/>
            <a:ext cx="12323664" cy="1410386"/>
            <a:chOff x="381683" y="292216"/>
            <a:chExt cx="11698023" cy="2114100"/>
          </a:xfrm>
        </p:grpSpPr>
        <p:pic>
          <p:nvPicPr>
            <p:cNvPr id="2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45433" y="687546"/>
              <a:ext cx="11534273" cy="10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1. Tìm trong bài thơ những từ chỉ sự vật.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738" y="2320884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Hôm nay trong lớp học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Với giấy trắng, bút màu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Nắn nót em ngồi vẽ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Lung linh bầu trời sao.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37" y="4464187"/>
            <a:ext cx="4549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ông trăng trên cao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Rải ánh vàng đầy ngõ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cánh diều no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 vu giữa trời xanh.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25256" y="2408274"/>
            <a:ext cx="6047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biển cả trong lành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 một con thuyền trắng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Giương cánh buồm đỏ thắm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Đang rẽ sóng ra khơi.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5256" y="4598088"/>
            <a:ext cx="5404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cả ông mặt trời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 những chùm phượng đỏ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Trên sân trường lộng gió</a:t>
            </a:r>
          </a:p>
          <a:p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Gọi ve về râm ran.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3134634" y="2790323"/>
            <a:ext cx="1135915" cy="31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4857" y="1499100"/>
            <a:ext cx="341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 HỌC VẼ</a:t>
            </a:r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3070201" y="3197873"/>
            <a:ext cx="1200348" cy="61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2903171" y="4045299"/>
            <a:ext cx="1181686" cy="213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363605" y="4916306"/>
            <a:ext cx="1238918" cy="218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3494014" y="5348740"/>
            <a:ext cx="515278" cy="71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1325931" y="5780882"/>
            <a:ext cx="14242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445623" y="6202258"/>
            <a:ext cx="13060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6436108" y="2873920"/>
            <a:ext cx="949964" cy="65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7056141" y="3277621"/>
            <a:ext cx="1638246" cy="8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7181264" y="3722536"/>
            <a:ext cx="1667848" cy="80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7201894" y="4145245"/>
            <a:ext cx="642037" cy="71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6863630" y="5060916"/>
            <a:ext cx="1151558" cy="5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7439409" y="5508296"/>
            <a:ext cx="1865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742063" y="5904305"/>
            <a:ext cx="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513463" y="6321705"/>
            <a:ext cx="457200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1472" y="368968"/>
            <a:ext cx="11537601" cy="63687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=]ư;/’’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8360" y="696875"/>
            <a:ext cx="10957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nêu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1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lung 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, vi vu, 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râm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ran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8991" y="2224026"/>
            <a:ext cx="1133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vo" panose="02040603050506020204" pitchFamily="18" charset="0"/>
              </a:rPr>
              <a:t>M: </a:t>
            </a:r>
            <a:r>
              <a:rPr 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Bầu trời sao </a:t>
            </a:r>
            <a:r>
              <a:rPr lang="en-US" sz="4000" b="1" i="1">
                <a:solidFill>
                  <a:srgbClr val="009999"/>
                </a:solidFill>
                <a:latin typeface="UTM Avo" panose="02040603050506020204" pitchFamily="18" charset="0"/>
              </a:rPr>
              <a:t>lung linh</a:t>
            </a:r>
            <a:r>
              <a:rPr lang="en-US" sz="4000" b="1">
                <a:solidFill>
                  <a:srgbClr val="009999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99624" y="3067093"/>
            <a:ext cx="741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UTM Avo" panose="02040603050506020204" pitchFamily="18" charset="0"/>
              </a:rPr>
              <a:t>- Tiếng sáo diều </a:t>
            </a:r>
            <a:r>
              <a:rPr lang="en-US" sz="4000" b="1" i="1">
                <a:solidFill>
                  <a:srgbClr val="7030A0"/>
                </a:solidFill>
                <a:latin typeface="UTM Avo" panose="02040603050506020204" pitchFamily="18" charset="0"/>
              </a:rPr>
              <a:t>vi vu</a:t>
            </a:r>
            <a:r>
              <a:rPr lang="en-US" sz="4000" b="1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99623" y="3902324"/>
            <a:ext cx="7418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- Tiếng ve kêu </a:t>
            </a:r>
            <a:r>
              <a:rPr lang="en-US" sz="4000" b="1" i="1">
                <a:solidFill>
                  <a:srgbClr val="008000"/>
                </a:solidFill>
                <a:latin typeface="UTM Avo" panose="02040603050506020204" pitchFamily="18" charset="0"/>
              </a:rPr>
              <a:t>râm ran</a:t>
            </a:r>
            <a:r>
              <a:rPr lang="en-US" sz="4000" b="1">
                <a:solidFill>
                  <a:srgbClr val="008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7641" y="2264254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/>
      <p:bldP spid="28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形用户界面&#10;&#10;中度可信度描述已自动生成">
            <a:extLst>
              <a:ext uri="{FF2B5EF4-FFF2-40B4-BE49-F238E27FC236}">
                <a16:creationId xmlns:a16="http://schemas.microsoft.com/office/drawing/2014/main" id="{B508BF26-A535-44C8-A942-21CA977B5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0" b="39441"/>
          <a:stretch/>
        </p:blipFill>
        <p:spPr>
          <a:xfrm>
            <a:off x="470410" y="231601"/>
            <a:ext cx="11721590" cy="6626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503D2D-B6DF-58AD-C52E-8E36FBD4B906}"/>
              </a:ext>
            </a:extLst>
          </p:cNvPr>
          <p:cNvSpPr txBox="1"/>
          <p:nvPr/>
        </p:nvSpPr>
        <p:spPr>
          <a:xfrm>
            <a:off x="946484" y="965810"/>
            <a:ext cx="97054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>
                <a:ln w="19050"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00CC00"/>
                </a:solidFill>
                <a:latin typeface="#9Slide05 FS Blonde Script" panose="03000503000000000000" pitchFamily="65" charset="0"/>
              </a:rPr>
              <a:t>Chúc các em học tốt</a:t>
            </a:r>
            <a:endParaRPr kumimoji="0" lang="en-US" sz="14400" b="1" i="0" u="none" strike="noStrike" kern="1200" cap="none" spc="0" normalizeH="0" baseline="0" noProof="0" dirty="0">
              <a:ln w="19050">
                <a:solidFill>
                  <a:schemeClr val="bg1">
                    <a:lumMod val="10000"/>
                  </a:schemeClr>
                </a:solidFill>
              </a:ln>
              <a:solidFill>
                <a:srgbClr val="00CC00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3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hlinkClick r:id="rId8" action="ppaction://hlinksldjump"/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20" y="1027352"/>
            <a:ext cx="2990354" cy="298370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4924" y="856302"/>
            <a:ext cx="2797745" cy="2743749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12467" y="2661905"/>
            <a:ext cx="3096769" cy="30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8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909 0.35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1.11111E-6 L 0.2974 0.1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Bài thơ </a:t>
            </a:r>
            <a:r>
              <a:rPr lang="en-US" sz="3600" b="1" i="1">
                <a:latin typeface="UTM Avo" panose="02040603050506020204" pitchFamily="18" charset="0"/>
              </a:rPr>
              <a:t>Yêu lắm trường ơi! </a:t>
            </a:r>
            <a:r>
              <a:rPr lang="en-US" sz="3600" b="1">
                <a:latin typeface="UTM Avo" panose="02040603050506020204" pitchFamily="18" charset="0"/>
              </a:rPr>
              <a:t>có mấy khổ thơ?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1138793" y="4088563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5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16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18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Em yêu mái trường</a:t>
            </a:r>
          </a:p>
          <a:p>
            <a:pPr algn="ctr"/>
            <a:r>
              <a:rPr lang="en-US" sz="3600" b="1">
                <a:latin typeface="UTM Avo" panose="02040603050506020204" pitchFamily="18" charset="0"/>
              </a:rPr>
              <a:t>Có hàng……. mát</a:t>
            </a:r>
          </a:p>
        </p:txBody>
      </p:sp>
      <p:pic>
        <p:nvPicPr>
          <p:cNvPr id="1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cây</a:t>
            </a:r>
          </a:p>
        </p:txBody>
      </p:sp>
      <p:sp>
        <p:nvSpPr>
          <p:cNvPr id="13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tre</a:t>
            </a:r>
            <a:r>
              <a:rPr lang="en-US" sz="3600" b="1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bàng</a:t>
            </a: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16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6988F30-DD9A-0324-D4A2-7F0C652E95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297180" y="240030"/>
            <a:ext cx="10992653" cy="6320790"/>
            <a:chOff x="2180925" y="540000"/>
            <a:chExt cx="4796700" cy="2370300"/>
          </a:xfrm>
        </p:grpSpPr>
        <p:sp>
          <p:nvSpPr>
            <p:cNvPr id="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B4C2BC3C-2104-D376-E673-41BEE6936F05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</a:rPr>
              <a:t>Vào mùa nào, các em không phải tới trường?</a:t>
            </a:r>
          </a:p>
        </p:txBody>
      </p:sp>
      <p:pic>
        <p:nvPicPr>
          <p:cNvPr id="1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ĐÚNG">
            <a:extLst>
              <a:ext uri="{FF2B5EF4-FFF2-40B4-BE49-F238E27FC236}">
                <a16:creationId xmlns:a16="http://schemas.microsoft.com/office/drawing/2014/main" id="{49B40D2B-2265-27BF-2A94-2F4B990A5130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hè</a:t>
            </a:r>
          </a:p>
        </p:txBody>
      </p:sp>
      <p:sp>
        <p:nvSpPr>
          <p:cNvPr id="13" name="SAI">
            <a:extLst>
              <a:ext uri="{FF2B5EF4-FFF2-40B4-BE49-F238E27FC236}">
                <a16:creationId xmlns:a16="http://schemas.microsoft.com/office/drawing/2014/main" id="{6492CCB9-2AFB-892D-5D37-FE2E5C833769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UTM Avo" panose="02040603050506020204" pitchFamily="18" charset="0"/>
              </a:rPr>
              <a:t>xuân</a:t>
            </a:r>
          </a:p>
        </p:txBody>
      </p:sp>
      <p:sp>
        <p:nvSpPr>
          <p:cNvPr id="14" name="SAI">
            <a:extLst>
              <a:ext uri="{FF2B5EF4-FFF2-40B4-BE49-F238E27FC236}">
                <a16:creationId xmlns:a16="http://schemas.microsoft.com/office/drawing/2014/main" id="{B38B3AA3-2254-B027-61D0-2E35B2FDC12B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latin typeface="UTM Avo" panose="02040603050506020204" pitchFamily="18" charset="0"/>
              </a:rPr>
              <a:t>    đông</a:t>
            </a:r>
          </a:p>
        </p:txBody>
      </p:sp>
      <p:pic>
        <p:nvPicPr>
          <p:cNvPr id="15" name="Đúng">
            <a:extLst>
              <a:ext uri="{FF2B5EF4-FFF2-40B4-BE49-F238E27FC236}">
                <a16:creationId xmlns:a16="http://schemas.microsoft.com/office/drawing/2014/main" id="{1B173132-DE86-9512-233D-3E20F4555C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16" name="Sai">
            <a:extLst>
              <a:ext uri="{FF2B5EF4-FFF2-40B4-BE49-F238E27FC236}">
                <a16:creationId xmlns:a16="http://schemas.microsoft.com/office/drawing/2014/main" id="{9E465E94-8DA5-067D-F35F-EE28243E31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17" name="Sai">
            <a:extLst>
              <a:ext uri="{FF2B5EF4-FFF2-40B4-BE49-F238E27FC236}">
                <a16:creationId xmlns:a16="http://schemas.microsoft.com/office/drawing/2014/main" id="{53CCE7CB-37CF-F88F-E684-6CC501E311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EE7F6F05-E855-E75F-C507-39CAC1B15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52" l="0" r="100000">
                        <a14:foregroundMark x1="28454" y1="16354" x2="23122" y2="62084"/>
                        <a14:foregroundMark x1="24479" y1="11326" x2="11100" y2="45185"/>
                        <a14:foregroundMark x1="30538" y1="10902" x2="42947" y2="44458"/>
                        <a14:foregroundMark x1="43335" y1="17323" x2="42947" y2="55906"/>
                        <a14:foregroundMark x1="42947" y1="55906" x2="42753" y2="65657"/>
                        <a14:foregroundMark x1="11488" y1="53967" x2="11682" y2="64204"/>
                        <a14:foregroundMark x1="13233" y1="64446" x2="38536" y2="64930"/>
                        <a14:foregroundMark x1="38148" y1="52756" x2="38148" y2="57783"/>
                        <a14:foregroundMark x1="22540" y1="40157" x2="22734" y2="48031"/>
                        <a14:foregroundMark x1="28648" y1="49001" x2="28648" y2="64446"/>
                        <a14:foregroundMark x1="27145" y1="65415" x2="26563" y2="76136"/>
                        <a14:foregroundMark x1="36452" y1="65899" x2="37615" y2="83041"/>
                        <a14:foregroundMark x1="37615" y1="83041" x2="37615" y2="83041"/>
                        <a14:foregroundMark x1="19292" y1="66142" x2="16820" y2="85645"/>
                        <a14:foregroundMark x1="81580" y1="50151" x2="72079" y2="56329"/>
                        <a14:foregroundMark x1="75133" y1="48274" x2="82550" y2="49001"/>
                        <a14:foregroundMark x1="73388" y1="49667" x2="75327" y2="48516"/>
                        <a14:foregroundMark x1="64663" y1="85645" x2="69801" y2="86130"/>
                        <a14:foregroundMark x1="57586" y1="84434" x2="51139" y2="87765"/>
                        <a14:foregroundMark x1="19486" y1="87038" x2="33010" y2="86614"/>
                        <a14:foregroundMark x1="32477" y1="87765" x2="36258" y2="86856"/>
                        <a14:foregroundMark x1="75327" y1="82071" x2="75521" y2="86856"/>
                        <a14:foregroundMark x1="85022" y1="84191" x2="89239" y2="79225"/>
                        <a14:foregroundMark x1="91323" y1="82071" x2="91711" y2="85403"/>
                        <a14:foregroundMark x1="92826" y1="82314" x2="92244" y2="87038"/>
                        <a14:foregroundMark x1="74552" y1="53240" x2="74552" y2="54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714" y="1128912"/>
            <a:ext cx="8045498" cy="6436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84204" y="928048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28" name="组合 26">
            <a:extLst>
              <a:ext uri="{FF2B5EF4-FFF2-40B4-BE49-F238E27FC236}">
                <a16:creationId xmlns:a16="http://schemas.microsoft.com/office/drawing/2014/main" id="{11AF88B5-2E81-3AC5-3BD0-8A7E243B924E}"/>
              </a:ext>
            </a:extLst>
          </p:cNvPr>
          <p:cNvGrpSpPr/>
          <p:nvPr/>
        </p:nvGrpSpPr>
        <p:grpSpPr>
          <a:xfrm>
            <a:off x="612135" y="2937886"/>
            <a:ext cx="6439583" cy="1588387"/>
            <a:chOff x="6931888" y="2722367"/>
            <a:chExt cx="3425283" cy="1163225"/>
          </a:xfrm>
        </p:grpSpPr>
        <p:sp>
          <p:nvSpPr>
            <p:cNvPr id="29" name="矩形 27">
              <a:extLst>
                <a:ext uri="{FF2B5EF4-FFF2-40B4-BE49-F238E27FC236}">
                  <a16:creationId xmlns:a16="http://schemas.microsoft.com/office/drawing/2014/main" id="{0DB7C923-47AD-299F-6652-245B08887F1A}"/>
                </a:ext>
              </a:extLst>
            </p:cNvPr>
            <p:cNvSpPr/>
            <p:nvPr/>
          </p:nvSpPr>
          <p:spPr>
            <a:xfrm>
              <a:off x="6931888" y="2722367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880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矩形 28">
              <a:extLst>
                <a:ext uri="{FF2B5EF4-FFF2-40B4-BE49-F238E27FC236}">
                  <a16:creationId xmlns:a16="http://schemas.microsoft.com/office/drawing/2014/main" id="{0486687C-426A-E595-5E09-00AC10217305}"/>
                </a:ext>
              </a:extLst>
            </p:cNvPr>
            <p:cNvSpPr/>
            <p:nvPr/>
          </p:nvSpPr>
          <p:spPr>
            <a:xfrm>
              <a:off x="6931888" y="2736081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88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EM HỌC VẼ</a:t>
              </a:r>
              <a:endParaRPr lang="zh-CN" altLang="en-US" sz="8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55762" y="1128912"/>
            <a:ext cx="4581922" cy="923330"/>
            <a:chOff x="2155762" y="1128912"/>
            <a:chExt cx="4581922" cy="923330"/>
          </a:xfrm>
        </p:grpSpPr>
        <p:sp>
          <p:nvSpPr>
            <p:cNvPr id="3" name="TextBox 2"/>
            <p:cNvSpPr txBox="1"/>
            <p:nvPr/>
          </p:nvSpPr>
          <p:spPr>
            <a:xfrm>
              <a:off x="2155762" y="1128912"/>
              <a:ext cx="458192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809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Hollycakes" panose="02000000000000000000" pitchFamily="2" charset="0"/>
                </a:rPr>
                <a:t>Tiết (1 +2): Đọc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55762" y="1128912"/>
              <a:ext cx="45819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Hollycakes" panose="02000000000000000000" pitchFamily="2" charset="0"/>
                </a:rPr>
                <a:t>Tiết (1 +2): Đọc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982267" y="3529996"/>
            <a:ext cx="439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UVN Bach Dang" panose="02070603080706020303" pitchFamily="18" charset="0"/>
              </a:rPr>
              <a:t>(Phan Thị Diên)</a:t>
            </a:r>
          </a:p>
        </p:txBody>
      </p:sp>
    </p:spTree>
    <p:extLst>
      <p:ext uri="{BB962C8B-B14F-4D97-AF65-F5344CB8AC3E}">
        <p14:creationId xmlns:p14="http://schemas.microsoft.com/office/powerpoint/2010/main" val="2494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82613"/>
            <a:ext cx="12192000" cy="3200400"/>
          </a:xfrm>
          <a:prstGeom prst="rect">
            <a:avLst/>
          </a:prstGeom>
        </p:spPr>
      </p:pic>
      <p:sp>
        <p:nvSpPr>
          <p:cNvPr id="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275227" y="884822"/>
            <a:ext cx="11728087" cy="5762161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28383"/>
            <a:ext cx="12191999" cy="1654630"/>
          </a:xfrm>
          <a:prstGeom prst="rect">
            <a:avLst/>
          </a:prstGeom>
        </p:spPr>
      </p:pic>
      <p:pic>
        <p:nvPicPr>
          <p:cNvPr id="7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7605485" y="-287045"/>
            <a:ext cx="4397829" cy="3323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647" y="18548"/>
            <a:ext cx="7275246" cy="2743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529390" y="1108500"/>
            <a:ext cx="112294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UTM Avo" panose="02040603050506020204" pitchFamily="18" charset="0"/>
              </a:rPr>
              <a:t>*Kiến thức, kĩ năng: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Đọc đúng ,rõ ràng bài thơ.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Trả lời được các câu hỏi của bài.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Hiểu nội dung bài: Những hình ảnh đẹp về thiên nhiên được khắc họa trong bức vẽ của bạn  nhỏ cũng như tình yêu thiên nhiên và cuộc sống của bạn.</a:t>
            </a:r>
          </a:p>
          <a:p>
            <a:r>
              <a:rPr lang="en-US" sz="3200" b="1">
                <a:solidFill>
                  <a:srgbClr val="008000"/>
                </a:solidFill>
                <a:latin typeface="UTM Avo" panose="02040603050506020204" pitchFamily="18" charset="0"/>
              </a:rPr>
              <a:t>*Phát triển năng lực và phẩm chất: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Giúp hình thành và phát triển năng lực văn học: phát triển vốn từ chỉ sự vật(từ chỉ đồ dùng học tập).</a:t>
            </a:r>
          </a:p>
          <a:p>
            <a:r>
              <a:rPr lang="en-US" sz="3200">
                <a:solidFill>
                  <a:srgbClr val="008000"/>
                </a:solidFill>
                <a:latin typeface="UTM Avo" panose="02040603050506020204" pitchFamily="18" charset="0"/>
              </a:rPr>
              <a:t>- Cảm nhận được niềm vui học tập ở trường và có ý thức giữ gìn đồ dùng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6264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6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8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9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96613" y="-556375"/>
            <a:ext cx="14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6699"/>
                </a:solidFill>
                <a:latin typeface="UTM Wedding K&amp;T" panose="02040603050506020204" pitchFamily="18" charset="0"/>
              </a:rPr>
              <a:t>Bích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4" b="92368" l="9994" r="89945">
                        <a14:foregroundMark x1="13022" y1="60812" x2="12598" y2="63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37" y="1812758"/>
            <a:ext cx="5594803" cy="55948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-1841" y="-149316"/>
            <a:ext cx="9839112" cy="4135682"/>
            <a:chOff x="423081" y="231602"/>
            <a:chExt cx="11395880" cy="4135682"/>
          </a:xfrm>
        </p:grpSpPr>
        <p:pic>
          <p:nvPicPr>
            <p:cNvPr id="16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17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344030" y="1094626"/>
              <a:ext cx="8607819" cy="1819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>
                  <a:solidFill>
                    <a:srgbClr val="002060"/>
                  </a:solidFill>
                  <a:latin typeface="UTM Avo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Giới thiệu với bạn bức tranh mà em thích.</a:t>
              </a:r>
              <a:endParaRPr lang="zh-CN" alt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8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1068</Words>
  <Application>Microsoft Office PowerPoint</Application>
  <PresentationFormat>Widescreen</PresentationFormat>
  <Paragraphs>192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#9Slide05 Aphrodite Pro</vt:lpstr>
      <vt:lpstr>#9Slide05 FS Blonde Script</vt:lpstr>
      <vt:lpstr>#9Slide05 SVNHollycakes</vt:lpstr>
      <vt:lpstr>#9Slide05 VL Fadilla</vt:lpstr>
      <vt:lpstr>#9Slide07 HoneyCream</vt:lpstr>
      <vt:lpstr>#9Slide07 IcielBC Cubano Normal</vt:lpstr>
      <vt:lpstr>#9Slide07 IcielPony</vt:lpstr>
      <vt:lpstr>#9Slide07 SVNCinnamoncake</vt:lpstr>
      <vt:lpstr>Arial</vt:lpstr>
      <vt:lpstr>Calibri</vt:lpstr>
      <vt:lpstr>Chango</vt:lpstr>
      <vt:lpstr>SVN-Dancing Script</vt:lpstr>
      <vt:lpstr>SVN-Newton</vt:lpstr>
      <vt:lpstr>SVN-Poky's</vt:lpstr>
      <vt:lpstr>Times New Roman</vt:lpstr>
      <vt:lpstr>UTM Avo</vt:lpstr>
      <vt:lpstr>UTM Wedding K&amp;T</vt:lpstr>
      <vt:lpstr>UVN Bach Dang</vt:lpstr>
      <vt:lpstr>Office Theme</vt:lpstr>
      <vt:lpstr>Math Lesson by Slidesgo</vt:lpstr>
      <vt:lpstr>Custom Design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7BN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7BN</dc:subject>
  <dc:creator>BÍCH</dc:creator>
  <cp:keywords>MĂNGNON</cp:keywords>
  <dc:description>7BN</dc:description>
  <cp:lastModifiedBy>Windows User</cp:lastModifiedBy>
  <cp:revision>7BN</cp:revision>
  <dcterms:created xsi:type="dcterms:W3CDTF">2022-09-17T14:42:19Z</dcterms:created>
  <dcterms:modified xsi:type="dcterms:W3CDTF">2022-09-25T02:15:27Z</dcterms:modified>
  <cp:category>7BN</cp:category>
  <cp:version>7BN</cp:version>
</cp:coreProperties>
</file>