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1" r:id="rId2"/>
    <p:sldId id="274" r:id="rId3"/>
    <p:sldId id="277" r:id="rId4"/>
    <p:sldId id="259" r:id="rId5"/>
    <p:sldId id="260" r:id="rId6"/>
    <p:sldId id="262" r:id="rId7"/>
    <p:sldId id="263" r:id="rId8"/>
    <p:sldId id="288" r:id="rId9"/>
    <p:sldId id="264" r:id="rId10"/>
    <p:sldId id="266" r:id="rId11"/>
    <p:sldId id="280" r:id="rId12"/>
    <p:sldId id="282" r:id="rId13"/>
    <p:sldId id="284" r:id="rId14"/>
    <p:sldId id="283" r:id="rId15"/>
    <p:sldId id="285" r:id="rId16"/>
    <p:sldId id="286" r:id="rId17"/>
    <p:sldId id="287" r:id="rId18"/>
    <p:sldId id="270" r:id="rId19"/>
    <p:sldId id="29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B595F6"/>
    <a:srgbClr val="009900"/>
    <a:srgbClr val="FF66CC"/>
    <a:srgbClr val="FF00FF"/>
    <a:srgbClr val="CC0000"/>
    <a:srgbClr val="6D2AF4"/>
    <a:srgbClr val="200399"/>
    <a:srgbClr val="1A0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69" d="100"/>
          <a:sy n="69" d="100"/>
        </p:scale>
        <p:origin x="13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62022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99386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37941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7EB4DB-34C7-4096-8124-5CDAB9F7A505}" type="datetimeFigureOut">
              <a:rPr lang="en-US" smtClean="0"/>
              <a:pPr/>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66134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7EB4DB-34C7-4096-8124-5CDAB9F7A505}" type="datetimeFigureOut">
              <a:rPr lang="en-US" smtClean="0"/>
              <a:pPr/>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23178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7EB4DB-34C7-4096-8124-5CDAB9F7A505}" type="datetimeFigureOut">
              <a:rPr lang="en-US" smtClean="0"/>
              <a:pPr/>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7914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7EB4DB-34C7-4096-8124-5CDAB9F7A505}" type="datetimeFigureOut">
              <a:rPr lang="en-US" smtClean="0"/>
              <a:pPr/>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118715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7EB4DB-34C7-4096-8124-5CDAB9F7A505}" type="datetimeFigureOut">
              <a:rPr lang="en-US" smtClean="0"/>
              <a:pPr/>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3023770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EB4DB-34C7-4096-8124-5CDAB9F7A505}" type="datetimeFigureOut">
              <a:rPr lang="en-US" smtClean="0"/>
              <a:pPr/>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18435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EB4DB-34C7-4096-8124-5CDAB9F7A505}" type="datetimeFigureOut">
              <a:rPr lang="en-US" smtClean="0"/>
              <a:pPr/>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419965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EB4DB-34C7-4096-8124-5CDAB9F7A505}" type="datetimeFigureOut">
              <a:rPr lang="en-US" smtClean="0"/>
              <a:pPr/>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BA597-6289-416B-96CE-D4FE86450D31}" type="slidenum">
              <a:rPr lang="en-US" smtClean="0"/>
              <a:pPr/>
              <a:t>‹#›</a:t>
            </a:fld>
            <a:endParaRPr lang="en-US"/>
          </a:p>
        </p:txBody>
      </p:sp>
    </p:spTree>
    <p:extLst>
      <p:ext uri="{BB962C8B-B14F-4D97-AF65-F5344CB8AC3E}">
        <p14:creationId xmlns:p14="http://schemas.microsoft.com/office/powerpoint/2010/main" val="197278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4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EB4DB-34C7-4096-8124-5CDAB9F7A505}" type="datetimeFigureOut">
              <a:rPr lang="en-US" smtClean="0"/>
              <a:pPr/>
              <a:t>3/19/2023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EBA597-6289-416B-96CE-D4FE86450D31}" type="slidenum">
              <a:rPr lang="en-US" smtClean="0"/>
              <a:pPr/>
              <a:t>‹#›</a:t>
            </a:fld>
            <a:endParaRPr lang="en-US"/>
          </a:p>
        </p:txBody>
      </p:sp>
    </p:spTree>
    <p:extLst>
      <p:ext uri="{BB962C8B-B14F-4D97-AF65-F5344CB8AC3E}">
        <p14:creationId xmlns:p14="http://schemas.microsoft.com/office/powerpoint/2010/main" val="1713823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20.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143" y="1537733"/>
            <a:ext cx="7685117" cy="3046988"/>
          </a:xfrm>
          <a:prstGeom prst="rect">
            <a:avLst/>
          </a:prstGeom>
        </p:spPr>
        <p:txBody>
          <a:bodyPr wrap="none">
            <a:spAutoFit/>
          </a:bodyPr>
          <a:lstStyle/>
          <a:p>
            <a:pPr algn="ctr">
              <a:lnSpc>
                <a:spcPct val="150000"/>
              </a:lnSpc>
            </a:pPr>
            <a:r>
              <a:rPr lang="en-US" sz="4800" b="1" kern="1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MĨ THUẬT  </a:t>
            </a:r>
            <a:r>
              <a:rPr lang="en-US" sz="4800" b="1" kern="10" smtClean="0">
                <a:ln w="9525">
                  <a:solidFill>
                    <a:srgbClr val="000000"/>
                  </a:solidFill>
                  <a:round/>
                  <a:headEnd/>
                  <a:tailEnd/>
                </a:ln>
                <a:solidFill>
                  <a:srgbClr val="FF0000"/>
                </a:solidFill>
                <a:effectLst>
                  <a:outerShdw dist="35921" dir="2700000" algn="ctr" rotWithShape="0">
                    <a:srgbClr val="808080">
                      <a:alpha val="79999"/>
                    </a:srgbClr>
                  </a:outerShdw>
                </a:effectLst>
                <a:latin typeface="Times New Roman" panose="02020603050405020304" pitchFamily="18" charset="0"/>
                <a:ea typeface="Segoe UI Black" panose="020B0A02040204020203" pitchFamily="34" charset="0"/>
                <a:cs typeface="Times New Roman" panose="02020603050405020304" pitchFamily="18" charset="0"/>
              </a:rPr>
              <a:t>4</a:t>
            </a:r>
          </a:p>
          <a:p>
            <a:pPr algn="ctr"/>
            <a:r>
              <a:rPr lang="en-US" sz="6000" b="1" i="1" kern="10" smtClean="0">
                <a:ln w="9525">
                  <a:solidFill>
                    <a:srgbClr val="000000"/>
                  </a:solidFill>
                  <a:round/>
                  <a:headEnd/>
                  <a:tailEnd/>
                </a:ln>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Sáng tạo </a:t>
            </a:r>
          </a:p>
          <a:p>
            <a:pPr algn="ctr"/>
            <a:r>
              <a:rPr lang="en-US" sz="6000" b="1" i="1" kern="10" smtClean="0">
                <a:ln w="9525">
                  <a:solidFill>
                    <a:srgbClr val="000000"/>
                  </a:solidFill>
                  <a:round/>
                  <a:headEnd/>
                  <a:tailEnd/>
                </a:ln>
                <a:solidFill>
                  <a:srgbClr val="0000FF"/>
                </a:solidFill>
                <a:latin typeface="Times New Roman" panose="02020603050405020304" pitchFamily="18" charset="0"/>
                <a:ea typeface="Segoe UI Black" panose="020B0A02040204020203" pitchFamily="34" charset="0"/>
                <a:cs typeface="Times New Roman" panose="02020603050405020304" pitchFamily="18" charset="0"/>
              </a:rPr>
              <a:t>với những nếp gấp giấy</a:t>
            </a:r>
            <a:endParaRPr lang="en-US" sz="6000">
              <a:solidFill>
                <a:srgbClr val="0000FF"/>
              </a:solidFill>
            </a:endParaRPr>
          </a:p>
        </p:txBody>
      </p:sp>
      <p:pic>
        <p:nvPicPr>
          <p:cNvPr id="9" name="Picture 5" descr="FIREWRK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465" y="1820431"/>
            <a:ext cx="20478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Kết quả hình ảnh cho hình dong powerpoint đẹ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84770" y="6172929"/>
            <a:ext cx="7088187"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_f_01_589_01_0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1108" y="4959580"/>
            <a:ext cx="1363662"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12349"/>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PALETTE3"/>
          <p:cNvPicPr>
            <a:picLocks noChangeAspect="1" noChangeArrowheads="1"/>
          </p:cNvPicPr>
          <p:nvPr/>
        </p:nvPicPr>
        <p:blipFill>
          <a:blip r:embed="rId2"/>
          <a:srcRect/>
          <a:stretch>
            <a:fillRect/>
          </a:stretch>
        </p:blipFill>
        <p:spPr bwMode="auto">
          <a:xfrm>
            <a:off x="533400" y="4876800"/>
            <a:ext cx="1271588" cy="1763713"/>
          </a:xfrm>
          <a:prstGeom prst="rect">
            <a:avLst/>
          </a:prstGeom>
          <a:noFill/>
        </p:spPr>
      </p:pic>
      <p:pic>
        <p:nvPicPr>
          <p:cNvPr id="48132" name="Picture 4" descr="PAINTEAS"/>
          <p:cNvPicPr>
            <a:picLocks noChangeAspect="1" noChangeArrowheads="1"/>
          </p:cNvPicPr>
          <p:nvPr/>
        </p:nvPicPr>
        <p:blipFill>
          <a:blip r:embed="rId3"/>
          <a:srcRect/>
          <a:stretch>
            <a:fillRect/>
          </a:stretch>
        </p:blipFill>
        <p:spPr bwMode="auto">
          <a:xfrm>
            <a:off x="7162800" y="4294188"/>
            <a:ext cx="1981200" cy="2563812"/>
          </a:xfrm>
          <a:prstGeom prst="rect">
            <a:avLst/>
          </a:prstGeom>
          <a:noFill/>
        </p:spPr>
      </p:pic>
      <p:sp>
        <p:nvSpPr>
          <p:cNvPr id="13" name="Text Box 7"/>
          <p:cNvSpPr txBox="1">
            <a:spLocks noChangeArrowheads="1"/>
          </p:cNvSpPr>
          <p:nvPr/>
        </p:nvSpPr>
        <p:spPr bwMode="auto">
          <a:xfrm>
            <a:off x="2514600" y="228600"/>
            <a:ext cx="4343400" cy="646331"/>
          </a:xfrm>
          <a:prstGeom prst="rect">
            <a:avLst/>
          </a:prstGeom>
          <a:noFill/>
          <a:ln w="9525">
            <a:noFill/>
            <a:miter lim="800000"/>
            <a:headEnd/>
            <a:tailEnd/>
          </a:ln>
          <a:effectLst/>
        </p:spPr>
        <p:txBody>
          <a:bodyPr wrap="square">
            <a:spAutoFit/>
          </a:bodyPr>
          <a:lstStyle/>
          <a:p>
            <a:pPr algn="ctr">
              <a:spcBef>
                <a:spcPct val="50000"/>
              </a:spcBef>
            </a:pPr>
            <a:r>
              <a:rPr lang="en-US" sz="3600" b="1" smtClean="0">
                <a:solidFill>
                  <a:srgbClr val="002060"/>
                </a:solidFill>
                <a:latin typeface="Times New Roman" pitchFamily="18" charset="0"/>
              </a:rPr>
              <a:t>BÀI THAM KHẢO</a:t>
            </a:r>
            <a:endParaRPr lang="en-US" sz="3600" b="1">
              <a:solidFill>
                <a:srgbClr val="002060"/>
              </a:solidFill>
              <a:latin typeface="Times New Roman" pitchFamily="18" charset="0"/>
            </a:endParaRPr>
          </a:p>
        </p:txBody>
      </p:sp>
      <p:pic>
        <p:nvPicPr>
          <p:cNvPr id="9" name="Picture 8"/>
          <p:cNvPicPr>
            <a:picLocks noChangeAspect="1"/>
          </p:cNvPicPr>
          <p:nvPr/>
        </p:nvPicPr>
        <p:blipFill>
          <a:blip r:embed="rId4"/>
          <a:srcRect l="14951" t="17378" r="34949" b="15585"/>
          <a:stretch>
            <a:fillRect/>
          </a:stretch>
        </p:blipFill>
        <p:spPr bwMode="auto">
          <a:xfrm>
            <a:off x="225425" y="1066801"/>
            <a:ext cx="3865645" cy="2819400"/>
          </a:xfrm>
          <a:prstGeom prst="rect">
            <a:avLst/>
          </a:prstGeom>
          <a:noFill/>
          <a:ln w="9525">
            <a:noFill/>
            <a:miter lim="800000"/>
            <a:headEnd/>
            <a:tailEnd/>
          </a:ln>
        </p:spPr>
      </p:pic>
      <p:pic>
        <p:nvPicPr>
          <p:cNvPr id="10" name="Picture 9"/>
          <p:cNvPicPr>
            <a:picLocks noChangeAspect="1"/>
          </p:cNvPicPr>
          <p:nvPr/>
        </p:nvPicPr>
        <p:blipFill>
          <a:blip r:embed="rId5"/>
          <a:srcRect l="14343" t="18454" r="26869" b="17378"/>
          <a:stretch>
            <a:fillRect/>
          </a:stretch>
        </p:blipFill>
        <p:spPr bwMode="auto">
          <a:xfrm>
            <a:off x="4419600" y="1066801"/>
            <a:ext cx="4527550" cy="2819400"/>
          </a:xfrm>
          <a:prstGeom prst="rect">
            <a:avLst/>
          </a:prstGeom>
          <a:noFill/>
          <a:ln w="9525">
            <a:noFill/>
            <a:miter lim="800000"/>
            <a:headEnd/>
            <a:tailEnd/>
          </a:ln>
        </p:spPr>
      </p:pic>
      <p:pic>
        <p:nvPicPr>
          <p:cNvPr id="1026" name="Picture 2" descr="Kết quả hình ảnh cho sáng tạo với các nếp gấp giấy"/>
          <p:cNvPicPr>
            <a:picLocks noChangeAspect="1" noChangeArrowheads="1"/>
          </p:cNvPicPr>
          <p:nvPr/>
        </p:nvPicPr>
        <p:blipFill>
          <a:blip r:embed="rId6"/>
          <a:srcRect/>
          <a:stretch>
            <a:fillRect/>
          </a:stretch>
        </p:blipFill>
        <p:spPr bwMode="auto">
          <a:xfrm>
            <a:off x="228600" y="4114800"/>
            <a:ext cx="4267200" cy="2543176"/>
          </a:xfrm>
          <a:prstGeom prst="rect">
            <a:avLst/>
          </a:prstGeom>
          <a:noFill/>
        </p:spPr>
      </p:pic>
      <p:pic>
        <p:nvPicPr>
          <p:cNvPr id="1030" name="Picture 6" descr="Kết quả hình ảnh cho GẤP CON BƯỚM"/>
          <p:cNvPicPr>
            <a:picLocks noChangeAspect="1" noChangeArrowheads="1"/>
          </p:cNvPicPr>
          <p:nvPr/>
        </p:nvPicPr>
        <p:blipFill>
          <a:blip r:embed="rId7"/>
          <a:srcRect/>
          <a:stretch>
            <a:fillRect/>
          </a:stretch>
        </p:blipFill>
        <p:spPr bwMode="auto">
          <a:xfrm>
            <a:off x="4648200" y="4114800"/>
            <a:ext cx="4343400" cy="2590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ách làm cây quạt giấy hình trái dưa hấu bằng giấy A4 | Ca Cao Channel -  YouTub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8305800" cy="5943600"/>
          </a:xfrm>
          <a:prstGeom prst="rect">
            <a:avLst/>
          </a:prstGeom>
          <a:noFill/>
          <a:ln>
            <a:noFill/>
          </a:ln>
        </p:spPr>
      </p:pic>
    </p:spTree>
    <p:extLst>
      <p:ext uri="{BB962C8B-B14F-4D97-AF65-F5344CB8AC3E}">
        <p14:creationId xmlns:p14="http://schemas.microsoft.com/office/powerpoint/2010/main" val="2950581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C:\Users\hungpc\Downloads\Photos\IMG_1514967822638_15150779098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164" y="280811"/>
            <a:ext cx="20256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C:\Users\hungpc\Downloads\Photos\IMG_1514967826020_15150778275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2711"/>
            <a:ext cx="2362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814" y="280811"/>
            <a:ext cx="3990623" cy="299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Users\hungpc\Downloads\Photos\IMG_1514967824506_15150778483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733800"/>
            <a:ext cx="4038600" cy="285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Users\hungpc\Downloads\Photos\IMG_1514967826528_15150778125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311" y="3733800"/>
            <a:ext cx="4267200" cy="287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239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hông có văn bản thay thế tự động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4290419"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2" descr="Không có văn bản thay thế tự động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199" y="228600"/>
            <a:ext cx="426720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Không có văn bản thay thế tự động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429000"/>
            <a:ext cx="4876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213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ản phẩm học sinh nếp gấp giấ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5076"/>
            <a:ext cx="4009768" cy="47328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ướng dẫn làm thiệp Giáng sinh handmade đẹp lung linh tặng người thân -  MViet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86365"/>
            <a:ext cx="4267200" cy="473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99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44 Sáng tạo với nếp gấp giâys ý tưởng trong 2021 | thủ công, đồ chơi,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9600"/>
            <a:ext cx="4038600" cy="52974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óc HS - GV"/>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3733800" cy="51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57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2 Chủ đề sáng tạo với những nếp gấp giấy ý tưởng trong 2021 | đồ chơi, thủ  công,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3565634"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12 Chủ đề sáng tạo với những nếp gấp giấy ý tưởng trong 2021 | đồ chơi, thủ  công, trang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85800"/>
            <a:ext cx="413385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6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2 Chủ đề sáng tạo với những nếp gấp giấy ý tưởng trong 2021 | đồ chơi, thủ  công, trang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3857035" cy="403859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áng tạo với nếp gấp giấy / Chủ đề lớp 4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09601"/>
            <a:ext cx="5029200" cy="390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245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p:cNvSpPr txBox="1">
            <a:spLocks noChangeArrowheads="1"/>
          </p:cNvSpPr>
          <p:nvPr/>
        </p:nvSpPr>
        <p:spPr bwMode="auto">
          <a:xfrm>
            <a:off x="685800" y="609600"/>
            <a:ext cx="6324600" cy="646331"/>
          </a:xfrm>
          <a:prstGeom prst="rect">
            <a:avLst/>
          </a:prstGeom>
          <a:noFill/>
          <a:ln w="9525">
            <a:noFill/>
            <a:miter lim="800000"/>
            <a:headEnd/>
            <a:tailEnd/>
          </a:ln>
          <a:effectLst/>
        </p:spPr>
        <p:txBody>
          <a:bodyPr wrap="square">
            <a:spAutoFit/>
          </a:bodyPr>
          <a:lstStyle/>
          <a:p>
            <a:pPr>
              <a:spcBef>
                <a:spcPct val="50000"/>
              </a:spcBef>
            </a:pPr>
            <a:r>
              <a:rPr lang="en-US" sz="3600" b="1" smtClean="0">
                <a:solidFill>
                  <a:srgbClr val="FF0000"/>
                </a:solidFill>
                <a:latin typeface="Times New Roman" pitchFamily="18" charset="0"/>
              </a:rPr>
              <a:t>HOẠT ĐỘNG 3:Thực hành</a:t>
            </a:r>
            <a:endParaRPr lang="en-US" sz="3600" b="1">
              <a:solidFill>
                <a:srgbClr val="FF0000"/>
              </a:solidFill>
              <a:latin typeface="Times New Roman" pitchFamily="18" charset="0"/>
            </a:endParaRPr>
          </a:p>
        </p:txBody>
      </p:sp>
      <p:sp>
        <p:nvSpPr>
          <p:cNvPr id="2" name="Rectangle 1"/>
          <p:cNvSpPr/>
          <p:nvPr/>
        </p:nvSpPr>
        <p:spPr>
          <a:xfrm>
            <a:off x="457200" y="1600200"/>
            <a:ext cx="8077200" cy="2400657"/>
          </a:xfrm>
          <a:prstGeom prst="rect">
            <a:avLst/>
          </a:prstGeom>
        </p:spPr>
        <p:txBody>
          <a:bodyPr wrap="square">
            <a:spAutoFit/>
          </a:bodyPr>
          <a:lstStyle/>
          <a:p>
            <a:pPr eaLnBrk="0" hangingPunct="0">
              <a:tabLst>
                <a:tab pos="2324100" algn="l"/>
              </a:tabLst>
              <a:defRPr/>
            </a:pPr>
            <a:r>
              <a:rPr lang="en-US" altLang="ja-JP" sz="4400" b="1" i="1" smtClean="0">
                <a:solidFill>
                  <a:srgbClr val="0000FF"/>
                </a:solidFill>
                <a:latin typeface="Times New Roman" pitchFamily="18" charset="0"/>
                <a:ea typeface="MS Mincho" pitchFamily="49" charset="-128"/>
                <a:cs typeface="Times New Roman" pitchFamily="18" charset="0"/>
              </a:rPr>
              <a:t>Hoạt </a:t>
            </a:r>
            <a:r>
              <a:rPr lang="en-US" altLang="ja-JP" sz="4400" b="1" i="1">
                <a:solidFill>
                  <a:srgbClr val="0000FF"/>
                </a:solidFill>
                <a:latin typeface="Times New Roman" pitchFamily="18" charset="0"/>
                <a:ea typeface="MS Mincho" pitchFamily="49" charset="-128"/>
                <a:cs typeface="Times New Roman" pitchFamily="18" charset="0"/>
              </a:rPr>
              <a:t>động cá nhân</a:t>
            </a:r>
            <a:r>
              <a:rPr lang="vi-VN" altLang="ja-JP" sz="4400" b="1" i="1">
                <a:solidFill>
                  <a:srgbClr val="0000FF"/>
                </a:solidFill>
                <a:latin typeface="Times New Roman" pitchFamily="18" charset="0"/>
                <a:ea typeface="MS Mincho" pitchFamily="49" charset="-128"/>
                <a:cs typeface="Times New Roman" pitchFamily="18" charset="0"/>
              </a:rPr>
              <a:t>: </a:t>
            </a:r>
            <a:r>
              <a:rPr lang="vi-VN" sz="4400" b="1">
                <a:solidFill>
                  <a:srgbClr val="0000FF"/>
                </a:solidFill>
                <a:latin typeface="Times New Roman" pitchFamily="18" charset="0"/>
                <a:cs typeface="Times New Roman" pitchFamily="18" charset="0"/>
              </a:rPr>
              <a:t>Mỗi học sinh t</a:t>
            </a:r>
            <a:r>
              <a:rPr lang="en-US" sz="4400" b="1">
                <a:solidFill>
                  <a:srgbClr val="0000FF"/>
                </a:solidFill>
                <a:latin typeface="Times New Roman" pitchFamily="18" charset="0"/>
                <a:cs typeface="Times New Roman" pitchFamily="18" charset="0"/>
              </a:rPr>
              <a:t>ạo </a:t>
            </a:r>
            <a:r>
              <a:rPr lang="vi-VN" sz="4400" b="1">
                <a:solidFill>
                  <a:srgbClr val="0000FF"/>
                </a:solidFill>
                <a:latin typeface="Times New Roman" pitchFamily="18" charset="0"/>
                <a:cs typeface="Times New Roman" pitchFamily="18" charset="0"/>
              </a:rPr>
              <a:t>một </a:t>
            </a:r>
            <a:r>
              <a:rPr lang="en-US" sz="4400" b="1">
                <a:solidFill>
                  <a:srgbClr val="0000FF"/>
                </a:solidFill>
                <a:latin typeface="Times New Roman" pitchFamily="18" charset="0"/>
                <a:cs typeface="Times New Roman" pitchFamily="18" charset="0"/>
              </a:rPr>
              <a:t>sản phẩm cá nhân theo ý thích.</a:t>
            </a:r>
            <a:endParaRPr lang="vi-VN" sz="4400" b="1">
              <a:solidFill>
                <a:srgbClr val="0000FF"/>
              </a:solidFill>
              <a:latin typeface="Times New Roman" pitchFamily="18" charset="0"/>
              <a:cs typeface="Times New Roman" pitchFamily="18" charset="0"/>
            </a:endParaRPr>
          </a:p>
          <a:p>
            <a:pPr marL="514350" indent="-514350" eaLnBrk="0" hangingPunct="0">
              <a:tabLst>
                <a:tab pos="2324100" algn="l"/>
              </a:tabLst>
              <a:defRPr/>
            </a:pPr>
            <a:endParaRPr lang="en-US" altLang="ja-JP"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685800"/>
            <a:ext cx="7924800" cy="1676400"/>
          </a:xfrm>
          <a:prstGeom prst="cloud">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en-US" sz="3600" b="1">
                <a:solidFill>
                  <a:srgbClr val="0000FF"/>
                </a:solidFill>
                <a:latin typeface="Times New Roman" panose="02020603050405020304" pitchFamily="18" charset="0"/>
                <a:cs typeface="Times New Roman" panose="02020603050405020304" pitchFamily="18" charset="0"/>
              </a:rPr>
              <a:t>T</a:t>
            </a:r>
            <a:r>
              <a:rPr lang="vi-VN" altLang="en-US" sz="3600" b="1">
                <a:solidFill>
                  <a:srgbClr val="0000FF"/>
                </a:solidFill>
                <a:latin typeface="Times New Roman" panose="02020603050405020304" pitchFamily="18" charset="0"/>
                <a:cs typeface="Times New Roman" panose="02020603050405020304" pitchFamily="18" charset="0"/>
              </a:rPr>
              <a:t>rưng bày, giới</a:t>
            </a:r>
            <a:r>
              <a:rPr lang="en-US" altLang="en-US" sz="3600" b="1">
                <a:solidFill>
                  <a:srgbClr val="0000FF"/>
                </a:solidFill>
                <a:latin typeface="Times New Roman" panose="02020603050405020304" pitchFamily="18" charset="0"/>
                <a:cs typeface="Times New Roman" panose="02020603050405020304" pitchFamily="18" charset="0"/>
              </a:rPr>
              <a:t> t</a:t>
            </a:r>
            <a:r>
              <a:rPr lang="vi-VN" altLang="en-US" sz="3600" b="1">
                <a:solidFill>
                  <a:srgbClr val="0000FF"/>
                </a:solidFill>
                <a:latin typeface="Times New Roman" panose="02020603050405020304" pitchFamily="18" charset="0"/>
                <a:cs typeface="Times New Roman" panose="02020603050405020304" pitchFamily="18" charset="0"/>
              </a:rPr>
              <a:t>hiệu </a:t>
            </a:r>
            <a:r>
              <a:rPr lang="en-US" altLang="en-US" sz="3600" b="1" smtClean="0">
                <a:solidFill>
                  <a:srgbClr val="0000FF"/>
                </a:solidFill>
                <a:latin typeface="Times New Roman" panose="02020603050405020304" pitchFamily="18" charset="0"/>
                <a:cs typeface="Times New Roman" panose="02020603050405020304" pitchFamily="18" charset="0"/>
              </a:rPr>
              <a:t>v</a:t>
            </a:r>
            <a:r>
              <a:rPr lang="vi-VN" altLang="en-US" sz="3600" b="1">
                <a:solidFill>
                  <a:srgbClr val="0000FF"/>
                </a:solidFill>
                <a:latin typeface="Times New Roman" panose="02020603050405020304" pitchFamily="18" charset="0"/>
                <a:cs typeface="Times New Roman" panose="02020603050405020304" pitchFamily="18" charset="0"/>
              </a:rPr>
              <a:t>à đánh giá sản phẩm</a:t>
            </a:r>
            <a:endParaRPr lang="en-US" altLang="en-US" sz="3600" b="1">
              <a:solidFill>
                <a:srgbClr val="0000FF"/>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bwMode="auto">
          <a:xfrm>
            <a:off x="-22789" y="0"/>
            <a:ext cx="4470400" cy="857251"/>
          </a:xfrm>
          <a:prstGeom prst="rect">
            <a:avLst/>
          </a:prstGeom>
          <a:noFill/>
          <a:ln w="9525">
            <a:noFill/>
            <a:miter lim="800000"/>
            <a:headEnd/>
            <a:tailEnd/>
          </a:ln>
        </p:spPr>
        <p:txBody>
          <a:bodyPr anchor="ctr"/>
          <a:lstStyle/>
          <a:p>
            <a:pPr algn="ctr"/>
            <a:r>
              <a:rPr lang="en-US" altLang="vi-VN" sz="3733" b="1">
                <a:solidFill>
                  <a:srgbClr val="FF0066"/>
                </a:solidFill>
                <a:latin typeface="Times New Roman" panose="02020603050405020304" pitchFamily="18" charset="0"/>
                <a:cs typeface="Times New Roman" panose="02020603050405020304" pitchFamily="18" charset="0"/>
              </a:rPr>
              <a:t>HOẠT ĐỘNG 4 :</a:t>
            </a:r>
            <a:endParaRPr lang="en-US" sz="3733">
              <a:solidFill>
                <a:srgbClr val="FF0066"/>
              </a:solidFill>
            </a:endParaRPr>
          </a:p>
        </p:txBody>
      </p:sp>
      <p:sp>
        <p:nvSpPr>
          <p:cNvPr id="2" name="Rectangle 1"/>
          <p:cNvSpPr/>
          <p:nvPr/>
        </p:nvSpPr>
        <p:spPr>
          <a:xfrm>
            <a:off x="457200" y="2407356"/>
            <a:ext cx="8379389" cy="3108543"/>
          </a:xfrm>
          <a:prstGeom prst="rect">
            <a:avLst/>
          </a:prstGeom>
        </p:spPr>
        <p:txBody>
          <a:bodyPr wrap="square">
            <a:spAutoFit/>
          </a:bodyPr>
          <a:lstStyle/>
          <a:p>
            <a:pPr>
              <a:buNone/>
            </a:pPr>
            <a:r>
              <a:rPr lang="en-US" sz="2800">
                <a:solidFill>
                  <a:srgbClr val="0000FF"/>
                </a:solidFill>
                <a:latin typeface="Times New Roman" pitchFamily="18" charset="0"/>
              </a:rPr>
              <a:t>- Nhóm em đã sáng tạo sản phẩm gì từ </a:t>
            </a:r>
            <a:r>
              <a:rPr lang="en-US" sz="2800" smtClean="0">
                <a:solidFill>
                  <a:srgbClr val="0000FF"/>
                </a:solidFill>
                <a:latin typeface="Times New Roman" pitchFamily="18" charset="0"/>
              </a:rPr>
              <a:t>những nếp </a:t>
            </a:r>
            <a:r>
              <a:rPr lang="en-US" sz="2800">
                <a:solidFill>
                  <a:srgbClr val="0000FF"/>
                </a:solidFill>
                <a:latin typeface="Times New Roman" pitchFamily="18" charset="0"/>
              </a:rPr>
              <a:t>gấp giấy?</a:t>
            </a:r>
          </a:p>
          <a:p>
            <a:pPr>
              <a:buFontTx/>
              <a:buChar char="-"/>
            </a:pPr>
            <a:r>
              <a:rPr lang="en-US" sz="2800">
                <a:solidFill>
                  <a:srgbClr val="0000FF"/>
                </a:solidFill>
                <a:latin typeface="Times New Roman" pitchFamily="18" charset="0"/>
              </a:rPr>
              <a:t> Ngoài các nếp gấp giấy, nhóm em còn </a:t>
            </a:r>
            <a:r>
              <a:rPr lang="en-US" sz="2800" smtClean="0">
                <a:solidFill>
                  <a:srgbClr val="0000FF"/>
                </a:solidFill>
                <a:latin typeface="Times New Roman" pitchFamily="18" charset="0"/>
              </a:rPr>
              <a:t>tạo thêm </a:t>
            </a:r>
            <a:r>
              <a:rPr lang="en-US" sz="2800">
                <a:solidFill>
                  <a:srgbClr val="0000FF"/>
                </a:solidFill>
                <a:latin typeface="Times New Roman" pitchFamily="18" charset="0"/>
              </a:rPr>
              <a:t>hình ảnh gì để thể hiện sản phẩm?</a:t>
            </a:r>
          </a:p>
          <a:p>
            <a:pPr>
              <a:buFontTx/>
              <a:buChar char="-"/>
            </a:pPr>
            <a:r>
              <a:rPr lang="en-US" sz="2800">
                <a:solidFill>
                  <a:srgbClr val="0000FF"/>
                </a:solidFill>
                <a:latin typeface="Times New Roman" pitchFamily="18" charset="0"/>
              </a:rPr>
              <a:t> Em thích sản phẩm của nhóm nào?</a:t>
            </a:r>
          </a:p>
          <a:p>
            <a:pPr>
              <a:buFontTx/>
              <a:buChar char="-"/>
            </a:pPr>
            <a:r>
              <a:rPr lang="en-US" sz="2800">
                <a:solidFill>
                  <a:srgbClr val="0000FF"/>
                </a:solidFill>
                <a:latin typeface="Times New Roman" pitchFamily="18" charset="0"/>
              </a:rPr>
              <a:t> </a:t>
            </a:r>
            <a:r>
              <a:rPr lang="en-US" sz="2800" smtClean="0">
                <a:solidFill>
                  <a:srgbClr val="0000FF"/>
                </a:solidFill>
                <a:latin typeface="Times New Roman" pitchFamily="18" charset="0"/>
              </a:rPr>
              <a:t>Em </a:t>
            </a:r>
            <a:r>
              <a:rPr lang="en-US" sz="2800">
                <a:solidFill>
                  <a:srgbClr val="0000FF"/>
                </a:solidFill>
                <a:latin typeface="Times New Roman" pitchFamily="18" charset="0"/>
              </a:rPr>
              <a:t>có nhận xét và học hỏi điều gì từ sản phẩm sáng tạo </a:t>
            </a:r>
          </a:p>
          <a:p>
            <a:pPr>
              <a:buNone/>
            </a:pPr>
            <a:r>
              <a:rPr lang="en-US" sz="2800">
                <a:solidFill>
                  <a:srgbClr val="0000FF"/>
                </a:solidFill>
                <a:latin typeface="Times New Roman" pitchFamily="18" charset="0"/>
              </a:rPr>
              <a:t>của nhóm bạn?</a:t>
            </a:r>
          </a:p>
        </p:txBody>
      </p:sp>
      <p:sp>
        <p:nvSpPr>
          <p:cNvPr id="3" name="Rectangle 2"/>
          <p:cNvSpPr/>
          <p:nvPr/>
        </p:nvSpPr>
        <p:spPr>
          <a:xfrm>
            <a:off x="914400" y="5561055"/>
            <a:ext cx="4865434" cy="584775"/>
          </a:xfrm>
          <a:prstGeom prst="rect">
            <a:avLst/>
          </a:prstGeom>
        </p:spPr>
        <p:txBody>
          <a:bodyPr wrap="none">
            <a:spAutoFit/>
          </a:bodyPr>
          <a:lstStyle/>
          <a:p>
            <a:pPr>
              <a:spcBef>
                <a:spcPct val="50000"/>
              </a:spcBef>
              <a:buFont typeface="Wingdings" panose="05000000000000000000" pitchFamily="2" charset="2"/>
              <a:buChar char="Ø"/>
            </a:pPr>
            <a:r>
              <a:rPr lang="en-US" altLang="en-US" sz="3200" b="1" i="1">
                <a:solidFill>
                  <a:srgbClr val="0000FF"/>
                </a:solidFill>
                <a:latin typeface="Times New Roman" panose="02020603050405020304" pitchFamily="18" charset="0"/>
              </a:rPr>
              <a:t>Bình chọn các bài vẽ đẹp </a:t>
            </a:r>
          </a:p>
        </p:txBody>
      </p:sp>
    </p:spTree>
    <p:extLst>
      <p:ext uri="{BB962C8B-B14F-4D97-AF65-F5344CB8AC3E}">
        <p14:creationId xmlns:p14="http://schemas.microsoft.com/office/powerpoint/2010/main" val="2978604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799"/>
            <a:ext cx="6347713" cy="838201"/>
          </a:xfrm>
        </p:spPr>
        <p:txBody>
          <a:bodyPr rtlCol="0">
            <a:normAutofit/>
          </a:bodyPr>
          <a:lstStyle/>
          <a:p>
            <a:pPr algn="ctr">
              <a:defRPr/>
            </a:pPr>
            <a:r>
              <a:rPr lang="en-GB"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Mục tiêu của em </a:t>
            </a:r>
            <a:endParaRPr lang="en-GB"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195" name="Content Placeholder 2"/>
          <p:cNvSpPr>
            <a:spLocks noGrp="1"/>
          </p:cNvSpPr>
          <p:nvPr>
            <p:ph idx="1"/>
          </p:nvPr>
        </p:nvSpPr>
        <p:spPr>
          <a:xfrm>
            <a:off x="381000" y="1295400"/>
            <a:ext cx="8610600" cy="5105400"/>
          </a:xfrm>
        </p:spPr>
        <p:txBody>
          <a:bodyPr>
            <a:noAutofit/>
          </a:bodyPr>
          <a:lstStyle/>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Nhận biết vẻ đẹp của sản phẩm tạo hình từ nếp gấp giấy.</a:t>
            </a:r>
            <a:endParaRPr lang="en-GB" altLang="en-US" sz="3600" b="1" i="1">
              <a:solidFill>
                <a:srgbClr val="0000FF"/>
              </a:solidFill>
              <a:latin typeface="Times New Roman" panose="02020603050405020304" pitchFamily="18" charset="0"/>
              <a:cs typeface="Times New Roman" panose="02020603050405020304" pitchFamily="18" charset="0"/>
            </a:endParaRPr>
          </a:p>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Biết cách gấp giấy, tạo ra được sản phẩm sáng tạo từ nếp gấp giấy.</a:t>
            </a:r>
          </a:p>
          <a:p>
            <a:pPr marL="0" indent="0">
              <a:buNone/>
            </a:pPr>
            <a:r>
              <a:rPr lang="en-GB" altLang="en-US" sz="3600" b="1" i="1" smtClean="0">
                <a:solidFill>
                  <a:srgbClr val="0000FF"/>
                </a:solidFill>
                <a:latin typeface="Times New Roman" panose="02020603050405020304" pitchFamily="18" charset="0"/>
                <a:cs typeface="Times New Roman" panose="02020603050405020304" pitchFamily="18" charset="0"/>
              </a:rPr>
              <a:t>+ Kết hợp được các sản phẩm của cá nhân để tạo thành sản phẩm nhóm.</a:t>
            </a:r>
            <a:endParaRPr lang="en-GB" altLang="en-US" sz="3600" b="1" i="1">
              <a:solidFill>
                <a:srgbClr val="0000FF"/>
              </a:solidFill>
              <a:latin typeface="Times New Roman" panose="02020603050405020304" pitchFamily="18" charset="0"/>
              <a:cs typeface="Times New Roman" panose="02020603050405020304" pitchFamily="18" charset="0"/>
            </a:endParaRPr>
          </a:p>
          <a:p>
            <a:pPr marL="0" indent="0">
              <a:buNone/>
            </a:pPr>
            <a:r>
              <a:rPr lang="en-GB" altLang="en-US" sz="3600" b="1" i="1">
                <a:solidFill>
                  <a:srgbClr val="0000FF"/>
                </a:solidFill>
                <a:latin typeface="Times New Roman" panose="02020603050405020304" pitchFamily="18" charset="0"/>
                <a:cs typeface="Times New Roman" panose="02020603050405020304" pitchFamily="18" charset="0"/>
              </a:rPr>
              <a:t>+ Giới thiệu, nhận xét và nêu được cảm nhận </a:t>
            </a:r>
            <a:r>
              <a:rPr lang="en-GB" altLang="en-US" sz="3600" b="1" i="1" smtClean="0">
                <a:solidFill>
                  <a:srgbClr val="0000FF"/>
                </a:solidFill>
                <a:latin typeface="Times New Roman" panose="02020603050405020304" pitchFamily="18" charset="0"/>
                <a:cs typeface="Times New Roman" panose="02020603050405020304" pitchFamily="18" charset="0"/>
              </a:rPr>
              <a:t>về sản phẩm của nhóm mình</a:t>
            </a:r>
            <a:r>
              <a:rPr lang="en-GB" altLang="en-US" sz="3600" b="1" i="1">
                <a:solidFill>
                  <a:srgbClr val="0000FF"/>
                </a:solidFill>
                <a:latin typeface="Times New Roman" panose="02020603050405020304" pitchFamily="18" charset="0"/>
                <a:cs typeface="Times New Roman" panose="02020603050405020304" pitchFamily="18" charset="0"/>
              </a:rPr>
              <a:t>, </a:t>
            </a:r>
            <a:r>
              <a:rPr lang="en-GB" altLang="en-US" sz="3600" b="1" i="1" smtClean="0">
                <a:solidFill>
                  <a:srgbClr val="0000FF"/>
                </a:solidFill>
                <a:latin typeface="Times New Roman" panose="02020603050405020304" pitchFamily="18" charset="0"/>
                <a:cs typeface="Times New Roman" panose="02020603050405020304" pitchFamily="18" charset="0"/>
              </a:rPr>
              <a:t>nhóm </a:t>
            </a:r>
            <a:r>
              <a:rPr lang="en-GB" altLang="en-US" sz="3600" b="1" i="1">
                <a:solidFill>
                  <a:srgbClr val="0000FF"/>
                </a:solidFill>
                <a:latin typeface="Times New Roman" panose="02020603050405020304" pitchFamily="18" charset="0"/>
                <a:cs typeface="Times New Roman" panose="02020603050405020304" pitchFamily="18" charset="0"/>
              </a:rPr>
              <a:t>bạn.</a:t>
            </a:r>
          </a:p>
        </p:txBody>
      </p:sp>
    </p:spTree>
    <p:extLst>
      <p:ext uri="{BB962C8B-B14F-4D97-AF65-F5344CB8AC3E}">
        <p14:creationId xmlns:p14="http://schemas.microsoft.com/office/powerpoint/2010/main" val="69350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28800" y="2060848"/>
            <a:ext cx="6248400" cy="864096"/>
          </a:xfrm>
        </p:spPr>
        <p:txBody>
          <a:bodyPr>
            <a:normAutofit/>
          </a:bodyPr>
          <a:lstStyle/>
          <a:p>
            <a:pPr algn="ctr" eaLnBrk="1" hangingPunct="1"/>
            <a:r>
              <a:rPr lang="en-US" altLang="vi-VN" b="1">
                <a:solidFill>
                  <a:srgbClr val="FF0000"/>
                </a:solidFill>
                <a:latin typeface="Times New Roman" panose="02020603050405020304" pitchFamily="18" charset="0"/>
                <a:cs typeface="Times New Roman" panose="02020603050405020304" pitchFamily="18" charset="0"/>
              </a:rPr>
              <a:t>HOẠT ĐỘNG 1 : TÌM HIỂU</a:t>
            </a:r>
            <a:endParaRPr lang="vi-VN" altLang="vi-VN" b="1" dirty="0">
              <a:solidFill>
                <a:srgbClr val="FF0000"/>
              </a:solidFill>
              <a:latin typeface="Times New Roman" panose="02020603050405020304" pitchFamily="18" charset="0"/>
              <a:cs typeface="Times New Roman" panose="02020603050405020304" pitchFamily="18" charset="0"/>
            </a:endParaRPr>
          </a:p>
        </p:txBody>
      </p:sp>
      <p:pic>
        <p:nvPicPr>
          <p:cNvPr id="329" name="Picture 3" descr="bar0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357144" y="5943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5770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Text Box 7"/>
          <p:cNvSpPr txBox="1">
            <a:spLocks noChangeArrowheads="1"/>
          </p:cNvSpPr>
          <p:nvPr/>
        </p:nvSpPr>
        <p:spPr bwMode="auto">
          <a:xfrm>
            <a:off x="381000" y="53622"/>
            <a:ext cx="4038600" cy="584775"/>
          </a:xfrm>
          <a:prstGeom prst="rect">
            <a:avLst/>
          </a:prstGeom>
          <a:noFill/>
          <a:ln w="9525">
            <a:noFill/>
            <a:miter lim="800000"/>
            <a:headEnd/>
            <a:tailEnd/>
          </a:ln>
          <a:effectLst/>
        </p:spPr>
        <p:txBody>
          <a:bodyPr wrap="square">
            <a:spAutoFit/>
          </a:bodyPr>
          <a:lstStyle/>
          <a:p>
            <a:pPr>
              <a:spcBef>
                <a:spcPct val="50000"/>
              </a:spcBef>
            </a:pPr>
            <a:r>
              <a:rPr lang="en-US" sz="3200" smtClean="0">
                <a:solidFill>
                  <a:srgbClr val="FF0000"/>
                </a:solidFill>
                <a:latin typeface="Times New Roman" pitchFamily="18" charset="0"/>
              </a:rPr>
              <a:t>- Quan sát sản phẩm</a:t>
            </a:r>
            <a:endParaRPr lang="en-US" sz="3200">
              <a:solidFill>
                <a:srgbClr val="FF0000"/>
              </a:solidFill>
              <a:latin typeface="Times New Roman" pitchFamily="18" charset="0"/>
            </a:endParaRPr>
          </a:p>
        </p:txBody>
      </p:sp>
      <p:sp>
        <p:nvSpPr>
          <p:cNvPr id="18" name="TextBox 17"/>
          <p:cNvSpPr txBox="1">
            <a:spLocks noChangeArrowheads="1"/>
          </p:cNvSpPr>
          <p:nvPr/>
        </p:nvSpPr>
        <p:spPr bwMode="auto">
          <a:xfrm>
            <a:off x="381000" y="663797"/>
            <a:ext cx="2133600" cy="6001643"/>
          </a:xfrm>
          <a:prstGeom prst="rect">
            <a:avLst/>
          </a:prstGeom>
          <a:noFill/>
          <a:ln w="9525">
            <a:noFill/>
            <a:miter lim="800000"/>
            <a:headEnd/>
            <a:tailEnd/>
          </a:ln>
        </p:spPr>
        <p:txBody>
          <a:bodyPr wrap="square">
            <a:spAutoFit/>
          </a:bodyPr>
          <a:lstStyle/>
          <a:p>
            <a:pPr>
              <a:buFontTx/>
              <a:buChar char="-"/>
            </a:pPr>
            <a:r>
              <a:rPr lang="en-GB" sz="2400" smtClean="0">
                <a:solidFill>
                  <a:srgbClr val="0000FF"/>
                </a:solidFill>
                <a:latin typeface="Times New Roman" pitchFamily="18" charset="0"/>
                <a:cs typeface="Times New Roman" pitchFamily="18" charset="0"/>
              </a:rPr>
              <a:t> </a:t>
            </a:r>
            <a:r>
              <a:rPr lang="en-GB" sz="3200" smtClean="0">
                <a:solidFill>
                  <a:srgbClr val="0000FF"/>
                </a:solidFill>
                <a:latin typeface="Times New Roman" pitchFamily="18" charset="0"/>
                <a:cs typeface="Times New Roman" pitchFamily="18" charset="0"/>
              </a:rPr>
              <a:t>Hình ảnh gì được thể hiện trong các sản phẩm ?</a:t>
            </a:r>
          </a:p>
          <a:p>
            <a:pPr>
              <a:buFontTx/>
              <a:buChar char="-"/>
            </a:pPr>
            <a:r>
              <a:rPr lang="en-GB" sz="3200" smtClean="0">
                <a:solidFill>
                  <a:srgbClr val="0000FF"/>
                </a:solidFill>
                <a:latin typeface="Times New Roman" pitchFamily="18" charset="0"/>
                <a:cs typeface="Times New Roman" pitchFamily="18" charset="0"/>
              </a:rPr>
              <a:t>Hình dáng và màu sắc của các sản phẩm được thể hiện như thế nào?</a:t>
            </a:r>
            <a:endParaRPr lang="en-GB" sz="3200">
              <a:solidFill>
                <a:srgbClr val="0000FF"/>
              </a:solidFill>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667" y="632753"/>
            <a:ext cx="6460422" cy="601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8610600" cy="1384995"/>
          </a:xfrm>
          <a:prstGeom prst="rect">
            <a:avLst/>
          </a:prstGeom>
        </p:spPr>
        <p:txBody>
          <a:bodyPr wrap="square">
            <a:spAutoFit/>
          </a:bodyPr>
          <a:lstStyle/>
          <a:p>
            <a:r>
              <a:rPr lang="en-GB" sz="2800" i="1">
                <a:solidFill>
                  <a:srgbClr val="0000FF"/>
                </a:solidFill>
                <a:latin typeface="Times New Roman" pitchFamily="18" charset="0"/>
                <a:cs typeface="Times New Roman" pitchFamily="18" charset="0"/>
              </a:rPr>
              <a:t>Từ các nếp giấy đơn giản, óc sáng tạo, đôi tay khéo léo, phối hợp các màu sắc, chất liệu, chúng ta có thể tạo ra nhiều sản phẩm tạo hình đẹp.</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2" y="1461195"/>
            <a:ext cx="8226778" cy="5244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12384" y="750276"/>
            <a:ext cx="2854149" cy="3046988"/>
          </a:xfrm>
          <a:prstGeom prst="rect">
            <a:avLst/>
          </a:prstGeom>
          <a:noFill/>
          <a:ln w="9525">
            <a:noFill/>
            <a:miter lim="800000"/>
            <a:headEnd/>
            <a:tailEnd/>
          </a:ln>
        </p:spPr>
        <p:txBody>
          <a:bodyPr wrap="square">
            <a:spAutoFit/>
          </a:bodyPr>
          <a:lstStyle/>
          <a:p>
            <a:r>
              <a:rPr lang="en-GB" sz="3200">
                <a:latin typeface="Times New Roman" pitchFamily="18" charset="0"/>
                <a:cs typeface="Times New Roman" pitchFamily="18" charset="0"/>
              </a:rPr>
              <a:t>- Để tạo </a:t>
            </a:r>
            <a:r>
              <a:rPr lang="en-GB" sz="3200" smtClean="0">
                <a:latin typeface="Times New Roman" pitchFamily="18" charset="0"/>
                <a:cs typeface="Times New Roman" pitchFamily="18" charset="0"/>
              </a:rPr>
              <a:t>những </a:t>
            </a:r>
            <a:r>
              <a:rPr lang="en-GB" sz="3200">
                <a:latin typeface="Times New Roman" pitchFamily="18" charset="0"/>
                <a:cs typeface="Times New Roman" pitchFamily="18" charset="0"/>
              </a:rPr>
              <a:t>sản phẩm từ những nếp gấp giấy, em cần chuẩn bị những vật liệu </a:t>
            </a:r>
            <a:r>
              <a:rPr lang="en-GB" sz="3200" smtClean="0">
                <a:latin typeface="Times New Roman" pitchFamily="18" charset="0"/>
                <a:cs typeface="Times New Roman" pitchFamily="18" charset="0"/>
              </a:rPr>
              <a:t>gì? </a:t>
            </a:r>
            <a:endParaRPr lang="en-GB" sz="3200">
              <a:latin typeface="Times New Roman" pitchFamily="18" charset="0"/>
              <a:cs typeface="Times New Roman" pitchFamily="18" charset="0"/>
            </a:endParaRPr>
          </a:p>
        </p:txBody>
      </p:sp>
      <p:sp>
        <p:nvSpPr>
          <p:cNvPr id="4" name="TextBox 3"/>
          <p:cNvSpPr txBox="1">
            <a:spLocks noChangeArrowheads="1"/>
          </p:cNvSpPr>
          <p:nvPr/>
        </p:nvSpPr>
        <p:spPr bwMode="auto">
          <a:xfrm>
            <a:off x="264406" y="4114800"/>
            <a:ext cx="2809875" cy="2062103"/>
          </a:xfrm>
          <a:prstGeom prst="rect">
            <a:avLst/>
          </a:prstGeom>
          <a:noFill/>
          <a:ln w="9525">
            <a:noFill/>
            <a:miter lim="800000"/>
            <a:headEnd/>
            <a:tailEnd/>
          </a:ln>
        </p:spPr>
        <p:txBody>
          <a:bodyPr wrap="square">
            <a:spAutoFit/>
          </a:bodyPr>
          <a:lstStyle/>
          <a:p>
            <a:r>
              <a:rPr lang="en-GB" sz="3200">
                <a:latin typeface="Times New Roman" pitchFamily="18" charset="0"/>
                <a:cs typeface="Times New Roman" pitchFamily="18" charset="0"/>
              </a:rPr>
              <a:t>- Từ những nếp gấp giấy, em </a:t>
            </a:r>
            <a:r>
              <a:rPr lang="en-GB" sz="3200" smtClean="0">
                <a:latin typeface="Times New Roman" pitchFamily="18" charset="0"/>
                <a:cs typeface="Times New Roman" pitchFamily="18" charset="0"/>
              </a:rPr>
              <a:t>muốn </a:t>
            </a:r>
            <a:r>
              <a:rPr lang="en-GB" sz="3200">
                <a:latin typeface="Times New Roman" pitchFamily="18" charset="0"/>
                <a:cs typeface="Times New Roman" pitchFamily="18" charset="0"/>
              </a:rPr>
              <a:t>sáng tạo sản phẩm </a:t>
            </a:r>
            <a:r>
              <a:rPr lang="en-GB" sz="3200" smtClean="0">
                <a:latin typeface="Times New Roman" pitchFamily="18" charset="0"/>
                <a:cs typeface="Times New Roman" pitchFamily="18" charset="0"/>
              </a:rPr>
              <a:t>gì?</a:t>
            </a:r>
            <a:endParaRPr lang="en-GB" sz="320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533" y="152400"/>
            <a:ext cx="5638800" cy="65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from="(-#ppt_w/2)" to="(#ppt_x)" calcmode="lin" valueType="num">
                                      <p:cBhvr>
                                        <p:cTn id="19" dur="600" fill="hold">
                                          <p:stCondLst>
                                            <p:cond delay="0"/>
                                          </p:stCondLst>
                                        </p:cTn>
                                        <p:tgtEl>
                                          <p:spTgt spid="4"/>
                                        </p:tgtEl>
                                        <p:attrNameLst>
                                          <p:attrName>ppt_x</p:attrName>
                                        </p:attrNameLst>
                                      </p:cBhvr>
                                    </p:anim>
                                    <p:anim from="0" to="-1.0" calcmode="lin" valueType="num">
                                      <p:cBhvr>
                                        <p:cTn id="20" dur="200" decel="50000" autoRev="1" fill="hold">
                                          <p:stCondLst>
                                            <p:cond delay="600"/>
                                          </p:stCondLst>
                                        </p:cTn>
                                        <p:tgtEl>
                                          <p:spTgt spid="4"/>
                                        </p:tgtEl>
                                        <p:attrNameLst>
                                          <p:attrName>xshear</p:attrName>
                                        </p:attrNameLst>
                                      </p:cBhvr>
                                    </p:anim>
                                    <p:animScale>
                                      <p:cBhvr>
                                        <p:cTn id="21" dur="200" decel="100000" autoRev="1" fill="hold">
                                          <p:stCondLst>
                                            <p:cond delay="600"/>
                                          </p:stCondLst>
                                        </p:cTn>
                                        <p:tgtEl>
                                          <p:spTgt spid="4"/>
                                        </p:tgtEl>
                                      </p:cBhvr>
                                      <p:from x="100000" y="100000"/>
                                      <p:to x="80000" y="100000"/>
                                    </p:animScale>
                                    <p:anim by="(#ppt_h/3+#ppt_w*0.1)" calcmode="lin" valueType="num">
                                      <p:cBhvr additive="sum">
                                        <p:cTn id="22"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7"/>
          <p:cNvSpPr txBox="1">
            <a:spLocks noChangeArrowheads="1"/>
          </p:cNvSpPr>
          <p:nvPr/>
        </p:nvSpPr>
        <p:spPr bwMode="auto">
          <a:xfrm>
            <a:off x="544689" y="228600"/>
            <a:ext cx="8065911" cy="707886"/>
          </a:xfrm>
          <a:prstGeom prst="rect">
            <a:avLst/>
          </a:prstGeom>
          <a:noFill/>
          <a:ln w="9525">
            <a:noFill/>
            <a:miter lim="800000"/>
            <a:headEnd/>
            <a:tailEnd/>
          </a:ln>
          <a:effectLst/>
        </p:spPr>
        <p:txBody>
          <a:bodyPr wrap="square">
            <a:spAutoFit/>
          </a:bodyPr>
          <a:lstStyle/>
          <a:p>
            <a:pPr>
              <a:spcBef>
                <a:spcPct val="50000"/>
              </a:spcBef>
            </a:pPr>
            <a:r>
              <a:rPr lang="en-US" altLang="vi-VN" sz="4000" b="1">
                <a:solidFill>
                  <a:srgbClr val="FF0000"/>
                </a:solidFill>
                <a:latin typeface="Times New Roman" panose="02020603050405020304" pitchFamily="18" charset="0"/>
                <a:cs typeface="Times New Roman" panose="02020603050405020304" pitchFamily="18" charset="0"/>
              </a:rPr>
              <a:t>HOẠT ĐỘNG </a:t>
            </a:r>
            <a:r>
              <a:rPr lang="en-US" altLang="vi-VN" sz="4000" b="1" smtClean="0">
                <a:solidFill>
                  <a:srgbClr val="FF0000"/>
                </a:solidFill>
                <a:latin typeface="Times New Roman" panose="02020603050405020304" pitchFamily="18" charset="0"/>
                <a:cs typeface="Times New Roman" panose="02020603050405020304" pitchFamily="18" charset="0"/>
              </a:rPr>
              <a:t>2 </a:t>
            </a:r>
            <a:r>
              <a:rPr lang="en-US" altLang="vi-VN" sz="4000" b="1">
                <a:solidFill>
                  <a:srgbClr val="FF0000"/>
                </a:solidFill>
                <a:latin typeface="Times New Roman" panose="02020603050405020304" pitchFamily="18" charset="0"/>
                <a:cs typeface="Times New Roman" panose="02020603050405020304" pitchFamily="18" charset="0"/>
              </a:rPr>
              <a:t>: </a:t>
            </a:r>
            <a:r>
              <a:rPr lang="en-US" sz="4000" b="1" smtClean="0">
                <a:solidFill>
                  <a:srgbClr val="FF0000"/>
                </a:solidFill>
                <a:latin typeface="Times New Roman" pitchFamily="18" charset="0"/>
              </a:rPr>
              <a:t>Cách thực hiện</a:t>
            </a:r>
            <a:endParaRPr lang="en-US" sz="4000" b="1">
              <a:solidFill>
                <a:srgbClr val="FF0000"/>
              </a:solidFill>
              <a:latin typeface="Times New Roman" pitchFamily="18" charset="0"/>
            </a:endParaRPr>
          </a:p>
        </p:txBody>
      </p:sp>
      <p:sp>
        <p:nvSpPr>
          <p:cNvPr id="10" name="TextBox 9"/>
          <p:cNvSpPr txBox="1"/>
          <p:nvPr/>
        </p:nvSpPr>
        <p:spPr>
          <a:xfrm>
            <a:off x="76200" y="1371600"/>
            <a:ext cx="8858162" cy="3970318"/>
          </a:xfrm>
          <a:prstGeom prst="rect">
            <a:avLst/>
          </a:prstGeom>
          <a:noFill/>
        </p:spPr>
        <p:txBody>
          <a:bodyPr wrap="square">
            <a:spAutoFit/>
          </a:bodyPr>
          <a:lstStyle/>
          <a:p>
            <a:pPr marL="457200" indent="-457200" fontAlgn="auto">
              <a:spcBef>
                <a:spcPts val="0"/>
              </a:spcBef>
              <a:spcAft>
                <a:spcPts val="0"/>
              </a:spcAft>
              <a:buFont typeface="Arial" pitchFamily="34" charset="0"/>
              <a:buChar char="•"/>
              <a:defRPr/>
            </a:pPr>
            <a:r>
              <a:rPr lang="en-GB" sz="2800" smtClean="0">
                <a:solidFill>
                  <a:srgbClr val="0000FF"/>
                </a:solidFill>
                <a:latin typeface="Times New Roman" pitchFamily="18" charset="0"/>
                <a:cs typeface="Times New Roman" pitchFamily="18" charset="0"/>
              </a:rPr>
              <a:t>Đặt giấy </a:t>
            </a:r>
            <a:r>
              <a:rPr lang="en-GB" sz="2800" dirty="0" err="1">
                <a:solidFill>
                  <a:srgbClr val="0000FF"/>
                </a:solidFill>
                <a:latin typeface="Times New Roman" pitchFamily="18" charset="0"/>
                <a:cs typeface="Times New Roman" pitchFamily="18" charset="0"/>
              </a:rPr>
              <a:t>trên</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bàn</a:t>
            </a:r>
            <a:r>
              <a:rPr lang="en-GB" sz="2800" smtClean="0">
                <a:solidFill>
                  <a:srgbClr val="0000FF"/>
                </a:solidFill>
                <a:latin typeface="Times New Roman" pitchFamily="18" charset="0"/>
                <a:cs typeface="Times New Roman" pitchFamily="18" charset="0"/>
              </a:rPr>
              <a:t>, gấp </a:t>
            </a:r>
            <a:r>
              <a:rPr lang="en-GB" sz="2800" dirty="0" err="1">
                <a:solidFill>
                  <a:srgbClr val="0000FF"/>
                </a:solidFill>
                <a:latin typeface="Times New Roman" pitchFamily="18" charset="0"/>
                <a:cs typeface="Times New Roman" pitchFamily="18" charset="0"/>
              </a:rPr>
              <a:t>các</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nếp</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(lật </a:t>
            </a:r>
            <a:r>
              <a:rPr lang="en-GB" sz="2800" err="1">
                <a:solidFill>
                  <a:srgbClr val="0000FF"/>
                </a:solidFill>
                <a:latin typeface="Times New Roman" pitchFamily="18" charset="0"/>
                <a:cs typeface="Times New Roman" pitchFamily="18" charset="0"/>
              </a:rPr>
              <a:t>lên</a:t>
            </a:r>
            <a:r>
              <a:rPr lang="en-GB" sz="2800" smtClean="0">
                <a:solidFill>
                  <a:srgbClr val="0000FF"/>
                </a:solidFill>
                <a:latin typeface="Times New Roman" pitchFamily="18" charset="0"/>
                <a:cs typeface="Times New Roman" pitchFamily="18" charset="0"/>
              </a:rPr>
              <a:t>, lật </a:t>
            </a:r>
            <a:r>
              <a:rPr lang="en-GB" sz="2800" err="1">
                <a:solidFill>
                  <a:srgbClr val="0000FF"/>
                </a:solidFill>
                <a:latin typeface="Times New Roman" pitchFamily="18" charset="0"/>
                <a:cs typeface="Times New Roman" pitchFamily="18" charset="0"/>
              </a:rPr>
              <a:t>xuống</a:t>
            </a:r>
            <a:r>
              <a:rPr lang="en-GB" sz="2800" smtClean="0">
                <a:solidFill>
                  <a:srgbClr val="0000FF"/>
                </a:solidFill>
                <a:latin typeface="Times New Roman" pitchFamily="18" charset="0"/>
                <a:cs typeface="Times New Roman" pitchFamily="18" charset="0"/>
              </a:rPr>
              <a:t>) thật </a:t>
            </a:r>
            <a:r>
              <a:rPr lang="en-GB" sz="2800" err="1">
                <a:solidFill>
                  <a:srgbClr val="0000FF"/>
                </a:solidFill>
                <a:latin typeface="Times New Roman" pitchFamily="18" charset="0"/>
                <a:cs typeface="Times New Roman" pitchFamily="18" charset="0"/>
              </a:rPr>
              <a:t>thẳng</a:t>
            </a:r>
            <a:r>
              <a:rPr lang="en-GB" sz="2800" smtClean="0">
                <a:solidFill>
                  <a:srgbClr val="0000FF"/>
                </a:solidFill>
                <a:latin typeface="Times New Roman" pitchFamily="18" charset="0"/>
                <a:cs typeface="Times New Roman" pitchFamily="18" charset="0"/>
              </a:rPr>
              <a:t>, song </a:t>
            </a:r>
            <a:r>
              <a:rPr lang="en-GB" sz="2800" dirty="0">
                <a:solidFill>
                  <a:srgbClr val="0000FF"/>
                </a:solidFill>
                <a:latin typeface="Times New Roman" pitchFamily="18" charset="0"/>
                <a:cs typeface="Times New Roman" pitchFamily="18" charset="0"/>
              </a:rPr>
              <a:t>song </a:t>
            </a:r>
            <a:r>
              <a:rPr lang="en-GB" sz="2800" dirty="0" err="1">
                <a:solidFill>
                  <a:srgbClr val="0000FF"/>
                </a:solidFill>
                <a:latin typeface="Times New Roman" pitchFamily="18" charset="0"/>
                <a:cs typeface="Times New Roman" pitchFamily="18" charset="0"/>
              </a:rPr>
              <a:t>và</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đều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nhau</a:t>
            </a:r>
            <a:r>
              <a:rPr lang="en-GB" sz="2800" dirty="0">
                <a:solidFill>
                  <a:srgbClr val="0000FF"/>
                </a:solidFill>
                <a:latin typeface="Times New Roman" pitchFamily="18" charset="0"/>
                <a:cs typeface="Times New Roman" pitchFamily="18" charset="0"/>
              </a:rPr>
              <a:t>.</a:t>
            </a:r>
          </a:p>
          <a:p>
            <a:pPr marL="457200" indent="-457200" fontAlgn="auto">
              <a:spcBef>
                <a:spcPts val="0"/>
              </a:spcBef>
              <a:spcAft>
                <a:spcPts val="0"/>
              </a:spcAft>
              <a:buFont typeface="Arial" pitchFamily="34" charset="0"/>
              <a:buChar char="•"/>
              <a:defRPr/>
            </a:pP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đôi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tờ</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đã</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nếp</a:t>
            </a:r>
            <a:r>
              <a:rPr lang="en-GB" sz="2800" smtClean="0">
                <a:solidFill>
                  <a:srgbClr val="0000FF"/>
                </a:solidFill>
                <a:latin typeface="Times New Roman" pitchFamily="18" charset="0"/>
                <a:cs typeface="Times New Roman" pitchFamily="18" charset="0"/>
              </a:rPr>
              <a:t>, bôi </a:t>
            </a:r>
            <a:r>
              <a:rPr lang="en-GB" sz="2800" err="1">
                <a:solidFill>
                  <a:srgbClr val="0000FF"/>
                </a:solidFill>
                <a:latin typeface="Times New Roman" pitchFamily="18" charset="0"/>
                <a:cs typeface="Times New Roman" pitchFamily="18" charset="0"/>
              </a:rPr>
              <a:t>hồ</a:t>
            </a:r>
            <a:r>
              <a:rPr lang="en-GB" sz="2800" smtClean="0">
                <a:solidFill>
                  <a:srgbClr val="0000FF"/>
                </a:solidFill>
                <a:latin typeface="Times New Roman" pitchFamily="18" charset="0"/>
                <a:cs typeface="Times New Roman" pitchFamily="18" charset="0"/>
              </a:rPr>
              <a:t>, dán </a:t>
            </a:r>
            <a:r>
              <a:rPr lang="en-GB" sz="2800" dirty="0" err="1">
                <a:solidFill>
                  <a:srgbClr val="0000FF"/>
                </a:solidFill>
                <a:latin typeface="Times New Roman" pitchFamily="18" charset="0"/>
                <a:cs typeface="Times New Roman" pitchFamily="18" charset="0"/>
              </a:rPr>
              <a:t>liền</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hai</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phần </a:t>
            </a:r>
            <a:r>
              <a:rPr lang="en-GB" sz="2800" dirty="0" err="1">
                <a:solidFill>
                  <a:srgbClr val="0000FF"/>
                </a:solidFill>
                <a:latin typeface="Times New Roman" pitchFamily="18" charset="0"/>
                <a:cs typeface="Times New Roman" pitchFamily="18" charset="0"/>
              </a:rPr>
              <a:t>lại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sao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cho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mở</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ra</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sẽ</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tạo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thành</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hình</a:t>
            </a:r>
            <a:r>
              <a:rPr lang="en-GB" sz="2800">
                <a:solidFill>
                  <a:srgbClr val="0000FF"/>
                </a:solidFill>
                <a:latin typeface="Times New Roman" pitchFamily="18" charset="0"/>
                <a:cs typeface="Times New Roman" pitchFamily="18" charset="0"/>
              </a:rPr>
              <a:t> </a:t>
            </a:r>
            <a:r>
              <a:rPr lang="en-GB" sz="2800" smtClean="0">
                <a:solidFill>
                  <a:srgbClr val="0000FF"/>
                </a:solidFill>
                <a:latin typeface="Times New Roman" pitchFamily="18" charset="0"/>
                <a:cs typeface="Times New Roman" pitchFamily="18" charset="0"/>
              </a:rPr>
              <a:t>quạt (</a:t>
            </a:r>
            <a:r>
              <a:rPr lang="en-GB" sz="2800" dirty="0" err="1">
                <a:solidFill>
                  <a:srgbClr val="0000FF"/>
                </a:solidFill>
                <a:latin typeface="Times New Roman" pitchFamily="18" charset="0"/>
                <a:cs typeface="Times New Roman" pitchFamily="18" charset="0"/>
              </a:rPr>
              <a:t>có</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dùng</a:t>
            </a:r>
            <a:r>
              <a:rPr lang="en-GB" sz="2800" dirty="0">
                <a:solidFill>
                  <a:srgbClr val="0000FF"/>
                </a:solidFill>
                <a:latin typeface="Times New Roman" pitchFamily="18" charset="0"/>
                <a:cs typeface="Times New Roman" pitchFamily="18" charset="0"/>
              </a:rPr>
              <a:t> </a:t>
            </a:r>
            <a:r>
              <a:rPr lang="en-GB" sz="2800" err="1">
                <a:solidFill>
                  <a:srgbClr val="0000FF"/>
                </a:solidFill>
                <a:latin typeface="Times New Roman" pitchFamily="18" charset="0"/>
                <a:cs typeface="Times New Roman" pitchFamily="18" charset="0"/>
              </a:rPr>
              <a:t>chỉ</a:t>
            </a:r>
            <a:r>
              <a:rPr lang="en-GB" sz="2800" smtClean="0">
                <a:solidFill>
                  <a:srgbClr val="0000FF"/>
                </a:solidFill>
                <a:latin typeface="Times New Roman" pitchFamily="18" charset="0"/>
                <a:cs typeface="Times New Roman" pitchFamily="18" charset="0"/>
              </a:rPr>
              <a:t>, dây </a:t>
            </a:r>
            <a:r>
              <a:rPr lang="en-GB" sz="2800" dirty="0" err="1">
                <a:solidFill>
                  <a:srgbClr val="0000FF"/>
                </a:solidFill>
                <a:latin typeface="Times New Roman" pitchFamily="18" charset="0"/>
                <a:cs typeface="Times New Roman" pitchFamily="18" charset="0"/>
              </a:rPr>
              <a:t>nhỏ</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buộc</a:t>
            </a:r>
            <a:r>
              <a:rPr lang="en-GB" sz="2800" dirty="0">
                <a:solidFill>
                  <a:srgbClr val="0000FF"/>
                </a:solidFill>
                <a:latin typeface="Times New Roman" pitchFamily="18" charset="0"/>
                <a:cs typeface="Times New Roman" pitchFamily="18" charset="0"/>
              </a:rPr>
              <a:t> ở </a:t>
            </a:r>
            <a:r>
              <a:rPr lang="en-GB" sz="2800" dirty="0" err="1">
                <a:solidFill>
                  <a:srgbClr val="0000FF"/>
                </a:solidFill>
                <a:latin typeface="Times New Roman" pitchFamily="18" charset="0"/>
                <a:cs typeface="Times New Roman" pitchFamily="18" charset="0"/>
              </a:rPr>
              <a:t>giữa</a:t>
            </a:r>
            <a:r>
              <a:rPr lang="en-GB" sz="2800" dirty="0">
                <a:solidFill>
                  <a:srgbClr val="0000FF"/>
                </a:solidFill>
                <a:latin typeface="Times New Roman" pitchFamily="18" charset="0"/>
                <a:cs typeface="Times New Roman" pitchFamily="18" charset="0"/>
              </a:rPr>
              <a:t>).</a:t>
            </a:r>
          </a:p>
          <a:p>
            <a:pPr marL="457200" indent="-457200" fontAlgn="auto">
              <a:spcBef>
                <a:spcPts val="0"/>
              </a:spcBef>
              <a:spcAft>
                <a:spcPts val="0"/>
              </a:spcAft>
              <a:buFont typeface="Arial" pitchFamily="34" charset="0"/>
              <a:buChar char="•"/>
              <a:defRPr/>
            </a:pPr>
            <a:r>
              <a:rPr lang="en-GB" sz="2800" dirty="0" err="1">
                <a:solidFill>
                  <a:srgbClr val="0000FF"/>
                </a:solidFill>
                <a:latin typeface="Times New Roman" pitchFamily="18" charset="0"/>
                <a:cs typeface="Times New Roman" pitchFamily="18" charset="0"/>
              </a:rPr>
              <a:t>Có</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kết</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hợp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nhiều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mảnh</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gấp</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với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những</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màu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sắc,với</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các</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khổ</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giấy</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chất</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liệu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khác</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nhau</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để</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tạo</a:t>
            </a:r>
            <a:r>
              <a:rPr lang="en-GB" sz="2800" dirty="0">
                <a:solidFill>
                  <a:srgbClr val="0000FF"/>
                </a:solidFill>
                <a:latin typeface="Times New Roman" pitchFamily="18" charset="0"/>
                <a:cs typeface="Times New Roman" pitchFamily="18" charset="0"/>
              </a:rPr>
              <a:t> </a:t>
            </a:r>
            <a:r>
              <a:rPr lang="en-GB" sz="2800" dirty="0" err="1">
                <a:solidFill>
                  <a:srgbClr val="0000FF"/>
                </a:solidFill>
                <a:latin typeface="Times New Roman" pitchFamily="18" charset="0"/>
                <a:cs typeface="Times New Roman" pitchFamily="18" charset="0"/>
              </a:rPr>
              <a:t>theo</a:t>
            </a:r>
            <a:r>
              <a:rPr lang="en-GB" sz="2800" dirty="0">
                <a:solidFill>
                  <a:srgbClr val="0000FF"/>
                </a:solidFill>
                <a:latin typeface="Times New Roman" pitchFamily="18" charset="0"/>
                <a:cs typeface="Times New Roman" pitchFamily="18" charset="0"/>
              </a:rPr>
              <a:t> ý </a:t>
            </a:r>
            <a:r>
              <a:rPr lang="en-GB" sz="2800" dirty="0" err="1">
                <a:solidFill>
                  <a:srgbClr val="0000FF"/>
                </a:solidFill>
                <a:latin typeface="Times New Roman" pitchFamily="18" charset="0"/>
                <a:cs typeface="Times New Roman" pitchFamily="18" charset="0"/>
              </a:rPr>
              <a:t>thích</a:t>
            </a:r>
            <a:r>
              <a:rPr lang="en-GB" sz="2800" dirty="0">
                <a:solidFill>
                  <a:srgbClr val="0000FF"/>
                </a:solidFill>
                <a:latin typeface="Times New Roman" pitchFamily="18" charset="0"/>
                <a:cs typeface="Times New Roman" pitchFamily="18" charset="0"/>
              </a:rPr>
              <a:t>.</a:t>
            </a:r>
          </a:p>
          <a:p>
            <a:pPr marL="457200" indent="-457200" algn="just" fontAlgn="auto">
              <a:spcBef>
                <a:spcPts val="0"/>
              </a:spcBef>
              <a:spcAft>
                <a:spcPts val="0"/>
              </a:spcAft>
              <a:buFontTx/>
              <a:buChar char="-"/>
              <a:defRPr/>
            </a:pPr>
            <a:endParaRPr lang="en-GB"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rot="5400000">
            <a:off x="-571500" y="723900"/>
            <a:ext cx="3200400" cy="2057400"/>
          </a:xfrm>
          <a:prstGeom prst="rect">
            <a:avLst/>
          </a:prstGeom>
          <a:solidFill>
            <a:srgbClr val="CC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0" y="152400"/>
            <a:ext cx="1981200" cy="3200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894" y="152400"/>
            <a:ext cx="2209800" cy="3200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0688" y="152399"/>
            <a:ext cx="2288823" cy="318346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3505200"/>
            <a:ext cx="1981200"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3505200"/>
            <a:ext cx="2209800"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3505200"/>
            <a:ext cx="2376311" cy="3352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rot="2219970">
            <a:off x="298583" y="4262820"/>
            <a:ext cx="1536434" cy="1506362"/>
          </a:xfrm>
          <a:prstGeom prst="rect">
            <a:avLst/>
          </a:prstGeom>
          <a:solidFill>
            <a:srgbClr val="1BAD22"/>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7855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par>
                                <p:cTn id="26" presetID="4"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par>
                                <p:cTn id="29" presetID="4"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ox(i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PALETTE3"/>
          <p:cNvPicPr>
            <a:picLocks noChangeAspect="1" noChangeArrowheads="1"/>
          </p:cNvPicPr>
          <p:nvPr/>
        </p:nvPicPr>
        <p:blipFill>
          <a:blip r:embed="rId2"/>
          <a:srcRect/>
          <a:stretch>
            <a:fillRect/>
          </a:stretch>
        </p:blipFill>
        <p:spPr bwMode="auto">
          <a:xfrm>
            <a:off x="533400" y="4876800"/>
            <a:ext cx="1271588" cy="1763713"/>
          </a:xfrm>
          <a:prstGeom prst="rect">
            <a:avLst/>
          </a:prstGeom>
          <a:noFill/>
        </p:spPr>
      </p:pic>
      <p:pic>
        <p:nvPicPr>
          <p:cNvPr id="48132" name="Picture 4" descr="PAINTEAS"/>
          <p:cNvPicPr>
            <a:picLocks noChangeAspect="1" noChangeArrowheads="1"/>
          </p:cNvPicPr>
          <p:nvPr/>
        </p:nvPicPr>
        <p:blipFill>
          <a:blip r:embed="rId3"/>
          <a:srcRect/>
          <a:stretch>
            <a:fillRect/>
          </a:stretch>
        </p:blipFill>
        <p:spPr bwMode="auto">
          <a:xfrm>
            <a:off x="7162800" y="4294188"/>
            <a:ext cx="1981200" cy="2563812"/>
          </a:xfrm>
          <a:prstGeom prst="rect">
            <a:avLst/>
          </a:prstGeom>
          <a:noFill/>
        </p:spPr>
      </p:pic>
      <p:sp>
        <p:nvSpPr>
          <p:cNvPr id="13" name="Text Box 7"/>
          <p:cNvSpPr txBox="1">
            <a:spLocks noChangeArrowheads="1"/>
          </p:cNvSpPr>
          <p:nvPr/>
        </p:nvSpPr>
        <p:spPr bwMode="auto">
          <a:xfrm>
            <a:off x="2514600" y="228600"/>
            <a:ext cx="4343400" cy="646331"/>
          </a:xfrm>
          <a:prstGeom prst="rect">
            <a:avLst/>
          </a:prstGeom>
          <a:noFill/>
          <a:ln w="9525">
            <a:noFill/>
            <a:miter lim="800000"/>
            <a:headEnd/>
            <a:tailEnd/>
          </a:ln>
          <a:effectLst/>
        </p:spPr>
        <p:txBody>
          <a:bodyPr wrap="square">
            <a:spAutoFit/>
          </a:bodyPr>
          <a:lstStyle/>
          <a:p>
            <a:pPr algn="ctr">
              <a:spcBef>
                <a:spcPct val="50000"/>
              </a:spcBef>
            </a:pPr>
            <a:r>
              <a:rPr lang="en-US" sz="3600" b="1" smtClean="0">
                <a:solidFill>
                  <a:srgbClr val="002060"/>
                </a:solidFill>
                <a:latin typeface="Times New Roman" pitchFamily="18" charset="0"/>
              </a:rPr>
              <a:t>BÀI THAM KHẢO</a:t>
            </a:r>
            <a:endParaRPr lang="en-US" sz="3600" b="1">
              <a:solidFill>
                <a:srgbClr val="002060"/>
              </a:solidFill>
              <a:latin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9200"/>
            <a:ext cx="3782888" cy="524252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0" y="1219200"/>
            <a:ext cx="4076700" cy="5257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514</TotalTime>
  <Words>410</Words>
  <Application>Microsoft Office PowerPoint</Application>
  <PresentationFormat>On-screen Show (4:3)</PresentationFormat>
  <Paragraphs>31</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Ｐゴシック</vt:lpstr>
      <vt:lpstr>Arial</vt:lpstr>
      <vt:lpstr>Calibri</vt:lpstr>
      <vt:lpstr>Calibri Light</vt:lpstr>
      <vt:lpstr>MS Mincho</vt:lpstr>
      <vt:lpstr>Segoe UI Black</vt:lpstr>
      <vt:lpstr>Times New Roman</vt:lpstr>
      <vt:lpstr>Wingdings</vt:lpstr>
      <vt:lpstr>Office Theme</vt:lpstr>
      <vt:lpstr>PowerPoint Presentation</vt:lpstr>
      <vt:lpstr>Mục tiêu của em </vt:lpstr>
      <vt:lpstr>HOẠT ĐỘNG 1 : TÌM HIỂU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AVu</dc:creator>
  <cp:lastModifiedBy>LAPTOP</cp:lastModifiedBy>
  <cp:revision>86</cp:revision>
  <dcterms:created xsi:type="dcterms:W3CDTF">2017-12-11T04:36:05Z</dcterms:created>
  <dcterms:modified xsi:type="dcterms:W3CDTF">2023-03-19T15:54:14Z</dcterms:modified>
</cp:coreProperties>
</file>