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15230-64F0-4A2F-9EEC-9DE7CCDE411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1095B-C986-4030-B9D1-FD5A4FB28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6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AEE591-B5A0-4AE4-A959-33E9BECFDBE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87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05F35C0C-DBA2-4A7A-9D8A-6A7BC3A5D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F72EC810-43F9-45A6-B5A2-0DDC216F1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AA3FBE37-7F2D-48B3-965C-160554864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DEA28F-5CCA-4C0B-84C1-58D5C7127F04}" type="slidenum">
              <a:rPr lang="en-US" altLang="vi-VN" smtClean="0"/>
              <a:pPr/>
              <a:t>17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204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8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4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1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8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2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6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2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3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15A4-6376-4AA4-9A0C-11CDD9B11E8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888CE-8988-4A22-B5BE-32C3A91DC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wmf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4204" y="-20490"/>
            <a:ext cx="9194202" cy="6889376"/>
            <a:chOff x="-50202" y="-31376"/>
            <a:chExt cx="9194202" cy="68893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202" y="-31376"/>
              <a:ext cx="9194202" cy="6889376"/>
            </a:xfrm>
            <a:prstGeom prst="rect">
              <a:avLst/>
            </a:prstGeom>
          </p:spPr>
        </p:pic>
        <p:sp>
          <p:nvSpPr>
            <p:cNvPr id="6" name="Explosion 1 5"/>
            <p:cNvSpPr/>
            <p:nvPr/>
          </p:nvSpPr>
          <p:spPr>
            <a:xfrm>
              <a:off x="19594" y="-10886"/>
              <a:ext cx="3032889" cy="1915886"/>
            </a:xfrm>
            <a:prstGeom prst="irregularSeal1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endPara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052483" y="217714"/>
              <a:ext cx="5872778" cy="1180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prstTxWarp prst="textCanDown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ĐẠI DƯƠNG MÊNH MÔNG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4501" y="1905000"/>
              <a:ext cx="6744795" cy="1769715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BÀI 1</a:t>
              </a:r>
            </a:p>
            <a:p>
              <a:pPr algn="ctr"/>
              <a:endParaRPr lang="en-US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BẦU TRỜI VÀ BIỂN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</a:rPr>
                <a:t>Tiết</a:t>
              </a:r>
              <a:r>
                <a:rPr lang="en-US" sz="5400" b="1" dirty="0">
                  <a:solidFill>
                    <a:schemeClr val="bg1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0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12A8B6-1F87-4695-A5E1-23698123E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9" y="0"/>
            <a:ext cx="913994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689" y="2236751"/>
            <a:ext cx="77258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i="1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72829" y="1718112"/>
            <a:ext cx="299953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ln w="5080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08211" y="3000215"/>
            <a:ext cx="790818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vẽ thêm cần có kích thước phù hợp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bức tranh, không quá to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C89837-A767-41E7-906A-C111E82578C4}"/>
              </a:ext>
            </a:extLst>
          </p:cNvPr>
          <p:cNvGrpSpPr/>
          <p:nvPr/>
        </p:nvGrpSpPr>
        <p:grpSpPr>
          <a:xfrm>
            <a:off x="2443993" y="511754"/>
            <a:ext cx="7772400" cy="869502"/>
            <a:chOff x="-31485" y="-26027"/>
            <a:chExt cx="9175485" cy="8695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EEC556-81BC-42E6-B5D6-E1388A35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485" y="-26027"/>
              <a:ext cx="1092172" cy="869502"/>
            </a:xfrm>
            <a:prstGeom prst="teardrop">
              <a:avLst>
                <a:gd name="adj" fmla="val 55614"/>
              </a:avLst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11A32FA-623C-4585-9535-C88A296E3174}"/>
                </a:ext>
              </a:extLst>
            </p:cNvPr>
            <p:cNvSpPr/>
            <p:nvPr/>
          </p:nvSpPr>
          <p:spPr>
            <a:xfrm>
              <a:off x="990600" y="226619"/>
              <a:ext cx="8153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18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0990401">
            <a:off x="1626908" y="2365082"/>
            <a:ext cx="8832854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5200" y="833436"/>
            <a:ext cx="2618690" cy="1833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557" r="6974"/>
          <a:stretch/>
        </p:blipFill>
        <p:spPr>
          <a:xfrm>
            <a:off x="1524000" y="-685800"/>
            <a:ext cx="9220200" cy="8650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92" y="2971801"/>
            <a:ext cx="8401016" cy="1786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202067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3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DAAB69-36FC-42B8-A4FD-C245B727D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8CAFA6-D4F1-45B8-ADC9-3518A09C79E9}"/>
              </a:ext>
            </a:extLst>
          </p:cNvPr>
          <p:cNvGrpSpPr/>
          <p:nvPr/>
        </p:nvGrpSpPr>
        <p:grpSpPr>
          <a:xfrm>
            <a:off x="2667000" y="1313937"/>
            <a:ext cx="7543800" cy="850174"/>
            <a:chOff x="762000" y="522323"/>
            <a:chExt cx="7543800" cy="8501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22323"/>
              <a:ext cx="838200" cy="85017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00200" y="685800"/>
              <a:ext cx="6705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67BD0FA-59F7-4663-8306-E8C6C7E12FEF}"/>
              </a:ext>
            </a:extLst>
          </p:cNvPr>
          <p:cNvSpPr/>
          <p:nvPr/>
        </p:nvSpPr>
        <p:spPr>
          <a:xfrm>
            <a:off x="2324100" y="6968772"/>
            <a:ext cx="7886700" cy="149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-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-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-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0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000" spc="1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SP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SP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,…) 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0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000" spc="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0CEF4-1E95-4E02-A2EA-0D739CA8CF95}"/>
              </a:ext>
            </a:extLst>
          </p:cNvPr>
          <p:cNvSpPr/>
          <p:nvPr/>
        </p:nvSpPr>
        <p:spPr>
          <a:xfrm>
            <a:off x="2819400" y="2384921"/>
            <a:ext cx="7620000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Em ấn tượng với sản phẩm nào?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  <a:b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Sản phẩm của bạn có những màu 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màu nhạt?</a:t>
            </a:r>
            <a:b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Những màu nào được cho là 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đậm?</a:t>
            </a:r>
            <a:b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Sản phẩm mang đến cho em cảm giác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về thời tiết?</a:t>
            </a:r>
            <a:b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Em thích nhất chi tiết nào ở sản phẩm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mình, của bạn?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06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695" t="8307" r="9113" b="21062"/>
          <a:stretch/>
        </p:blipFill>
        <p:spPr>
          <a:xfrm>
            <a:off x="1525626" y="-8709"/>
            <a:ext cx="91423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6700" y="1752601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2360575" y="2819401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VẬN DỤNG, PHÁT TRIỂN</a:t>
            </a:r>
          </a:p>
        </p:txBody>
      </p:sp>
    </p:spTree>
    <p:extLst>
      <p:ext uri="{BB962C8B-B14F-4D97-AF65-F5344CB8AC3E}">
        <p14:creationId xmlns:p14="http://schemas.microsoft.com/office/powerpoint/2010/main" val="56093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97362" y="134643"/>
            <a:ext cx="5837038" cy="512284"/>
            <a:chOff x="707075" y="342941"/>
            <a:chExt cx="8817925" cy="8111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75" y="342941"/>
              <a:ext cx="829177" cy="8111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58428" y="386991"/>
              <a:ext cx="8166572" cy="633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9" y="685801"/>
            <a:ext cx="2944148" cy="2065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84" y="685800"/>
            <a:ext cx="2969029" cy="2048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2721797"/>
            <a:ext cx="2935855" cy="209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24" y="2687898"/>
            <a:ext cx="2910976" cy="21148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0570" y="4964785"/>
            <a:ext cx="66628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Những khi trời sắp mưa, khung cảnh thường có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như thế nào?</a:t>
            </a:r>
            <a:b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Màu sắc, đậm, nhạt trong thiên nhiên cho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cảm giác thế nào về thời gian trong ngày?</a:t>
            </a:r>
            <a:b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Bức ảnh nào cho ta cảm giác nhiều màu nhạt?</a:t>
            </a:r>
            <a:b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Bức ảnh nào có màu đậm, màu nhạt xen kẽ? 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778FAFE1-E1CE-4A24-B12D-34572AD44F71}"/>
              </a:ext>
            </a:extLst>
          </p:cNvPr>
          <p:cNvGrpSpPr>
            <a:grpSpLocks/>
          </p:cNvGrpSpPr>
          <p:nvPr/>
        </p:nvGrpSpPr>
        <p:grpSpPr bwMode="auto">
          <a:xfrm>
            <a:off x="4259594" y="4617768"/>
            <a:ext cx="3919201" cy="1709452"/>
            <a:chOff x="863741" y="1629435"/>
            <a:chExt cx="4233681" cy="1905322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8DCEF336-C7DB-475E-BB09-6EF74ECE9AF4}"/>
                </a:ext>
              </a:extLst>
            </p:cNvPr>
            <p:cNvSpPr/>
            <p:nvPr/>
          </p:nvSpPr>
          <p:spPr>
            <a:xfrm flipH="1">
              <a:off x="1339632" y="2510643"/>
              <a:ext cx="3552819" cy="1024114"/>
            </a:xfrm>
            <a:prstGeom prst="round2Diag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30625B25-7C75-4957-9938-AEB437D65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8" r="19353" b="22289"/>
            <a:stretch>
              <a:fillRect/>
            </a:stretch>
          </p:blipFill>
          <p:spPr bwMode="auto">
            <a:xfrm rot="10800000" flipH="1" flipV="1">
              <a:off x="4161318" y="1629435"/>
              <a:ext cx="936104" cy="1023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AA06187-1F70-4217-B50C-6F36355C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242" y="2604382"/>
              <a:ext cx="3312368" cy="82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indent="4635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14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1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14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Star: 32 Points 13">
              <a:extLst>
                <a:ext uri="{FF2B5EF4-FFF2-40B4-BE49-F238E27FC236}">
                  <a16:creationId xmlns:a16="http://schemas.microsoft.com/office/drawing/2014/main" id="{ED799F44-BE08-4AEF-9601-628CBE229359}"/>
                </a:ext>
              </a:extLst>
            </p:cNvPr>
            <p:cNvSpPr/>
            <p:nvPr/>
          </p:nvSpPr>
          <p:spPr>
            <a:xfrm>
              <a:off x="863741" y="1939112"/>
              <a:ext cx="1620484" cy="708230"/>
            </a:xfrm>
            <a:prstGeom prst="star32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9D97C653-C216-49BC-A0F3-808C65D82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7330" y="2086293"/>
              <a:ext cx="1620484" cy="34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 err="1">
                  <a:solidFill>
                    <a:srgbClr val="1C00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en-US" sz="1400" b="1" dirty="0">
                  <a:solidFill>
                    <a:srgbClr val="1C00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1C00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lang="en-US" altLang="en-US" sz="1400" b="1" dirty="0">
                <a:solidFill>
                  <a:srgbClr val="1C006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5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1428" y="3152002"/>
            <a:ext cx="6490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BÀI 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5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">
            <a:extLst>
              <a:ext uri="{FF2B5EF4-FFF2-40B4-BE49-F238E27FC236}">
                <a16:creationId xmlns:a16="http://schemas.microsoft.com/office/drawing/2014/main" id="{2688286D-56E0-453F-B6B1-34876634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3" b="19888"/>
          <a:stretch>
            <a:fillRect/>
          </a:stretch>
        </p:blipFill>
        <p:spPr bwMode="auto">
          <a:xfrm>
            <a:off x="12444413" y="2852739"/>
            <a:ext cx="26892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674FDC-346C-46DC-9388-AF01B328661F}"/>
              </a:ext>
            </a:extLst>
          </p:cNvPr>
          <p:cNvSpPr/>
          <p:nvPr/>
        </p:nvSpPr>
        <p:spPr>
          <a:xfrm>
            <a:off x="4497703" y="2492896"/>
            <a:ext cx="1592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6021" name="Rectangle 11">
            <a:extLst>
              <a:ext uri="{FF2B5EF4-FFF2-40B4-BE49-F238E27FC236}">
                <a16:creationId xmlns:a16="http://schemas.microsoft.com/office/drawing/2014/main" id="{E4FD2411-2E05-415F-8198-D711A04A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284539"/>
            <a:ext cx="52466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Chuẩn bị cho tiết học sau: Bài 2 Những con vật d</a:t>
            </a:r>
            <a:r>
              <a:rPr lang="vi-VN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ới đại d</a:t>
            </a:r>
            <a:r>
              <a:rPr lang="vi-VN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ơng “tiết 1”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000099"/>
                </a:solidFill>
                <a:latin typeface="Times New Roman" panose="02020603050405020304" pitchFamily="18" charset="0"/>
              </a:rPr>
              <a:t>- Giấy vẽ A4, bút chì, màu vẽ, tẩy, giấy màu,…</a:t>
            </a:r>
          </a:p>
        </p:txBody>
      </p:sp>
    </p:spTree>
    <p:extLst>
      <p:ext uri="{BB962C8B-B14F-4D97-AF65-F5344CB8AC3E}">
        <p14:creationId xmlns:p14="http://schemas.microsoft.com/office/powerpoint/2010/main" val="213278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No Copyright, Copyright Free Videos, Motion Graphics, Background, Animation, Video Clips, Download (2)">
            <a:hlinkClick r:id="" action="ppaction://media"/>
            <a:extLst>
              <a:ext uri="{FF2B5EF4-FFF2-40B4-BE49-F238E27FC236}">
                <a16:creationId xmlns:a16="http://schemas.microsoft.com/office/drawing/2014/main" id="{1F298C6F-686A-40BA-BCEA-59492C648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7FB81-6224-4116-8E13-A08F3FA72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1700213"/>
            <a:ext cx="72739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40782013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Picture 14" descr="39c80f222d714274a1bd6ddqh3"/>
          <p:cNvSpPr>
            <a:spLocks noChangeAspect="1" noChangeArrowheads="1"/>
          </p:cNvSpPr>
          <p:nvPr/>
        </p:nvSpPr>
        <p:spPr bwMode="auto">
          <a:xfrm>
            <a:off x="1524000" y="0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endParaRPr lang="en-US"/>
          </a:p>
        </p:txBody>
      </p:sp>
      <p:sp>
        <p:nvSpPr>
          <p:cNvPr id="13319" name="WordArt 3"/>
          <p:cNvSpPr>
            <a:spLocks noChangeArrowheads="1" noChangeShapeType="1" noTextEdit="1"/>
          </p:cNvSpPr>
          <p:nvPr/>
        </p:nvSpPr>
        <p:spPr bwMode="auto">
          <a:xfrm>
            <a:off x="2673350" y="164831"/>
            <a:ext cx="6477000" cy="764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KIỂM TRA ĐỒ DÙNG HỌC TẬP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4079" y="736227"/>
            <a:ext cx="4267199" cy="4267199"/>
          </a:xfrm>
          <a:prstGeom prst="rect">
            <a:avLst/>
          </a:prstGeom>
        </p:spPr>
      </p:pic>
      <p:pic>
        <p:nvPicPr>
          <p:cNvPr id="16" name="Picture 7" descr="anhso_ngang_khonghinhnen_khonghinhnguoi_but%20mau-but%20chi%20mau-but%20chi_as-1384-0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66856" y="2311721"/>
            <a:ext cx="2783494" cy="14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 rot="11129631">
            <a:off x="5191685" y="4008980"/>
            <a:ext cx="1737519" cy="1671577"/>
            <a:chOff x="2880" y="2640"/>
            <a:chExt cx="2016" cy="2016"/>
          </a:xfrm>
        </p:grpSpPr>
        <p:pic>
          <p:nvPicPr>
            <p:cNvPr id="13323" name="Picture 15" descr="ED00184_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5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6" descr="ED00184_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6" descr="but-chi-co-ta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4130" y="3220202"/>
            <a:ext cx="259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2993">
            <a:off x="6897639" y="3494053"/>
            <a:ext cx="2661490" cy="2661490"/>
          </a:xfrm>
          <a:prstGeom prst="rect">
            <a:avLst/>
          </a:prstGeom>
        </p:spPr>
      </p:pic>
      <p:pic>
        <p:nvPicPr>
          <p:cNvPr id="14" name="Picture 11" descr="PALETTE3"/>
          <p:cNvPicPr>
            <a:picLocks noChangeAspect="1" noChangeArrowheads="1"/>
          </p:cNvPicPr>
          <p:nvPr/>
        </p:nvPicPr>
        <p:blipFill>
          <a:blip r:embed="rId11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4589">
            <a:off x="1986121" y="3590737"/>
            <a:ext cx="2578574" cy="25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51383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4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427"/>
            <a:ext cx="14033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902" y="116833"/>
            <a:ext cx="836098" cy="65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4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4024"/>
            <a:ext cx="1444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4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531" y="869881"/>
            <a:ext cx="1300162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5648" y="1922841"/>
            <a:ext cx="754590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KHÉO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038600"/>
            <a:ext cx="754590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434136"/>
            <a:ext cx="754590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385604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081738" y="2191687"/>
            <a:ext cx="6214662" cy="268755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  <a:cs typeface="Times New Roman" pitchFamily="18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chemeClr val="tx2">
                  <a:lumMod val="75000"/>
                </a:schemeClr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8600" y="1066801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8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603147" y="191443"/>
            <a:ext cx="3733800" cy="2490922"/>
            <a:chOff x="408216" y="136869"/>
            <a:chExt cx="3733800" cy="256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16" y="136869"/>
              <a:ext cx="3733800" cy="256596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545700" y="223593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46240" y="3218770"/>
            <a:ext cx="3822392" cy="2964504"/>
            <a:chOff x="475288" y="3429000"/>
            <a:chExt cx="3822392" cy="27985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88" y="3429000"/>
              <a:ext cx="3822392" cy="279855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913416" y="5634864"/>
              <a:ext cx="377733" cy="27867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03147" y="3279024"/>
            <a:ext cx="3717022" cy="2621476"/>
            <a:chOff x="4737463" y="1383176"/>
            <a:chExt cx="3831768" cy="28500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463" y="1383176"/>
              <a:ext cx="3831768" cy="285007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8077200" y="379151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44949" y="2633995"/>
            <a:ext cx="315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5857727"/>
            <a:ext cx="351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1625" y="6167480"/>
            <a:ext cx="191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4082" y="544087"/>
            <a:ext cx="42948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Theo 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70369" y="1835262"/>
            <a:ext cx="41551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93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Biên Giới Văn Phòng Phẩm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20051" y="-1161216"/>
            <a:ext cx="6858000" cy="91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6929" b="27858"/>
          <a:stretch/>
        </p:blipFill>
        <p:spPr>
          <a:xfrm>
            <a:off x="2895600" y="1905000"/>
            <a:ext cx="7162800" cy="373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990601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0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AD42DE-D001-4B4D-83A1-10072957F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9" y="0"/>
            <a:ext cx="913994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9609" y="1825803"/>
            <a:ext cx="7672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3103" y="2620545"/>
            <a:ext cx="79248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0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5700" y="3592708"/>
            <a:ext cx="7879606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• Em sẽ vẽ chiếc thuyền to hay nhỏ để cắt, dán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vào sản phẩm mĩ thuật?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• Hình dáng thuyền thế nào? Có buồm không?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• Em muốn trang trí thêm gì cho bức tranh?...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9847EF-AB45-477A-AFEA-EFF3473937A7}"/>
              </a:ext>
            </a:extLst>
          </p:cNvPr>
          <p:cNvGrpSpPr/>
          <p:nvPr/>
        </p:nvGrpSpPr>
        <p:grpSpPr>
          <a:xfrm>
            <a:off x="2819401" y="484322"/>
            <a:ext cx="8120199" cy="969436"/>
            <a:chOff x="381000" y="178267"/>
            <a:chExt cx="8120199" cy="9694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DD1854-421A-470A-8CF5-862FB2C16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78267"/>
              <a:ext cx="962148" cy="96943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297D14-CFBF-4DBF-88FB-FC944C30BD8E}"/>
                </a:ext>
              </a:extLst>
            </p:cNvPr>
            <p:cNvSpPr/>
            <p:nvPr/>
          </p:nvSpPr>
          <p:spPr>
            <a:xfrm>
              <a:off x="1109799" y="419933"/>
              <a:ext cx="7391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08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>
            <a:extLst>
              <a:ext uri="{FF2B5EF4-FFF2-40B4-BE49-F238E27FC236}">
                <a16:creationId xmlns:a16="http://schemas.microsoft.com/office/drawing/2014/main" id="{2A76887D-768D-4539-9851-533464B6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38877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>
            <a:extLst>
              <a:ext uri="{FF2B5EF4-FFF2-40B4-BE49-F238E27FC236}">
                <a16:creationId xmlns:a16="http://schemas.microsoft.com/office/drawing/2014/main" id="{B6317DEF-FD93-4F04-99C1-CDFA6A89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>
            <a:fillRect/>
          </a:stretch>
        </p:blipFill>
        <p:spPr bwMode="auto">
          <a:xfrm>
            <a:off x="6061075" y="260350"/>
            <a:ext cx="42116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3">
            <a:extLst>
              <a:ext uri="{FF2B5EF4-FFF2-40B4-BE49-F238E27FC236}">
                <a16:creationId xmlns:a16="http://schemas.microsoft.com/office/drawing/2014/main" id="{EBB238D8-D9E9-42FB-B719-F8542EEF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3429001"/>
            <a:ext cx="37893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">
            <a:extLst>
              <a:ext uri="{FF2B5EF4-FFF2-40B4-BE49-F238E27FC236}">
                <a16:creationId xmlns:a16="http://schemas.microsoft.com/office/drawing/2014/main" id="{788BF8EC-7E1F-48B0-ABED-81B29362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138" y="4090989"/>
            <a:ext cx="5651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>
            <a:extLst>
              <a:ext uri="{FF2B5EF4-FFF2-40B4-BE49-F238E27FC236}">
                <a16:creationId xmlns:a16="http://schemas.microsoft.com/office/drawing/2014/main" id="{840EB51F-663C-4EC2-86D9-70A795B5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0" y="4868863"/>
            <a:ext cx="5492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3">
            <a:extLst>
              <a:ext uri="{FF2B5EF4-FFF2-40B4-BE49-F238E27FC236}">
                <a16:creationId xmlns:a16="http://schemas.microsoft.com/office/drawing/2014/main" id="{1337FA65-D802-4355-88BA-C9579BED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3429001"/>
            <a:ext cx="4419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6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24000" y="-457200"/>
            <a:ext cx="9144000" cy="8026977"/>
            <a:chOff x="-19594" y="-381000"/>
            <a:chExt cx="9144000" cy="8026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9594" y="-381000"/>
              <a:ext cx="9144000" cy="802697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95400" y="2971800"/>
              <a:ext cx="6629400" cy="1447800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50000">
                  <a:srgbClr val="FFFFFF"/>
                </a:gs>
                <a:gs pos="100000">
                  <a:srgbClr val="FBFBFB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18" t="21468" r="8362" b="27009"/>
            <a:stretch/>
          </p:blipFill>
          <p:spPr>
            <a:xfrm>
              <a:off x="-19594" y="2514601"/>
              <a:ext cx="9144000" cy="203228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029691" y="1995557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Widescreen</PresentationFormat>
  <Paragraphs>64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Algerian</vt:lpstr>
      <vt:lpstr>Arial</vt:lpstr>
      <vt:lpstr>Calibri</vt:lpstr>
      <vt:lpstr>Calibri Light</vt:lpstr>
      <vt:lpstr>Jokerman</vt:lpstr>
      <vt:lpstr>Times New Roman</vt:lpstr>
      <vt:lpstr>UNI Chu truyen thong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1</cp:revision>
  <dcterms:created xsi:type="dcterms:W3CDTF">2022-09-04T17:06:52Z</dcterms:created>
  <dcterms:modified xsi:type="dcterms:W3CDTF">2022-09-04T17:07:31Z</dcterms:modified>
</cp:coreProperties>
</file>