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8" r:id="rId2"/>
    <p:sldId id="321" r:id="rId3"/>
    <p:sldId id="337" r:id="rId4"/>
    <p:sldId id="322" r:id="rId5"/>
    <p:sldId id="323" r:id="rId6"/>
    <p:sldId id="324" r:id="rId7"/>
    <p:sldId id="325" r:id="rId8"/>
    <p:sldId id="338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8A1"/>
    <a:srgbClr val="6B3F6E"/>
    <a:srgbClr val="FFC05D"/>
    <a:srgbClr val="469274"/>
    <a:srgbClr val="FE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5" autoAdjust="0"/>
  </p:normalViewPr>
  <p:slideViewPr>
    <p:cSldViewPr>
      <p:cViewPr varScale="1">
        <p:scale>
          <a:sx n="67" d="100"/>
          <a:sy n="67" d="100"/>
        </p:scale>
        <p:origin x="10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E8097-6302-4E0E-814B-A5FC03B97AF2}" type="datetimeFigureOut">
              <a:rPr lang="en-US" smtClean="0"/>
              <a:t>3/18/23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781AE-C1AA-41CC-AEE8-BFD35765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BB4FCD-403E-47D5-92C4-46861BF5A565}" type="slidenum">
              <a:rPr lang="en-US" smtClean="0">
                <a:latin typeface="Arial" panose="020B0604020202020204" pitchFamily="34" charset="0"/>
              </a:rPr>
              <a:pPr/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0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2.gif"/><Relationship Id="rId2" Type="http://schemas.openxmlformats.org/officeDocument/2006/relationships/audio" Target="file:///C:/Users/NGUYEN/Desktop/danh%20sach%20HS/tiet%2015%20lop%203/Sang%20Xuan%20Doc%20Tau%20dan%20tranh%20-%20Linh%20Thao%20(mp3cut.net).mp3" TargetMode="External"/><Relationship Id="rId1" Type="http://schemas.openxmlformats.org/officeDocument/2006/relationships/audio" Target="file:///C:/Users/thanhthoi/Desktop/THI%20GVDG/V.A%20&#8211;%20&#272;&#224;n%20G&#224;%20Con%20(mp3cut.net).mp3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0"/>
            <a:ext cx="8443913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-7144"/>
            <a:ext cx="16518732" cy="15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10129838"/>
            <a:ext cx="1649253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82653" y="5068491"/>
            <a:ext cx="10060781" cy="18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250342" y="5068492"/>
            <a:ext cx="10060781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10215563" y="428625"/>
            <a:ext cx="6322220" cy="297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10644188" y="3429000"/>
            <a:ext cx="5224463" cy="9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1713CB"/>
                </a:solidFill>
                <a:cs typeface="Times New Roman" panose="02020603050405020304" pitchFamily="18" charset="0"/>
              </a:rPr>
              <a:t>TIẾT 1 CHỦ ĐỀ 6</a:t>
            </a:r>
          </a:p>
        </p:txBody>
      </p:sp>
      <p:pic>
        <p:nvPicPr>
          <p:cNvPr id="3081" name="Picture 12" descr="D:\GIÁO ÁN 1 2020-2021\HÌNH SOẠN GIÁO ÁN\Học hát\Lớp 1 thân yêu\Các bạn nhỏ vui ca nhảy múa_H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4388"/>
          <a:stretch>
            <a:fillRect/>
          </a:stretch>
        </p:blipFill>
        <p:spPr bwMode="auto">
          <a:xfrm>
            <a:off x="10215563" y="5669757"/>
            <a:ext cx="632222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9251158" y="4286251"/>
            <a:ext cx="7929563" cy="10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VỀ MIỀN DÂN CA</a:t>
            </a:r>
          </a:p>
        </p:txBody>
      </p:sp>
    </p:spTree>
    <p:extLst>
      <p:ext uri="{BB962C8B-B14F-4D97-AF65-F5344CB8AC3E}">
        <p14:creationId xmlns:p14="http://schemas.microsoft.com/office/powerpoint/2010/main" val="245489949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293" name="Picture 3" descr="D:\GIÁO ÁN 1 2020-2021\HÌNH SOẠN GIÁO ÁN\Học hát\CAY GIA ĐÌNH\3.png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45" y="5143500"/>
            <a:ext cx="7739063" cy="358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12037220" y="0"/>
            <a:ext cx="2926556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chemeClr val="bg1"/>
                </a:solidFill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2295" name="Picture 9" descr="D:\GIÁO ÁN 1 2020-2021\HÌNH SOẠN GIÁO ÁN\Học hát\CAY GIA ĐÌNH\2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20" y="5131595"/>
            <a:ext cx="7477125" cy="365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D:\GIÁO ÁN 1 2020-2021\HÌNH SOẠN GIÁO ÁN\Học hát\CAY GIA ĐÌNH\C1,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" b="14285"/>
          <a:stretch>
            <a:fillRect/>
          </a:stretch>
        </p:blipFill>
        <p:spPr bwMode="auto">
          <a:xfrm>
            <a:off x="1702595" y="1393033"/>
            <a:ext cx="1489471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0620" y="3524250"/>
            <a:ext cx="216693" cy="107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047103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316" name="Picture 2" descr="D:\GIÁO ÁN 1 2020-2021\HÌNH SOẠN GIÁO ÁN\Học hát\CAY GIA ĐÌNH\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"/>
          <a:stretch>
            <a:fillRect/>
          </a:stretch>
        </p:blipFill>
        <p:spPr bwMode="auto">
          <a:xfrm>
            <a:off x="1643063" y="1821657"/>
            <a:ext cx="14585157" cy="21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7643813" y="1071563"/>
            <a:ext cx="2926557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3318" name="Picture 3" descr="D:\GIÁO ÁN 1 2020-2021\HÌNH SOẠN GIÁO ÁN\Học hát\CAY GIA ĐÌNH\4.png"/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57625"/>
            <a:ext cx="15180470" cy="484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82" end="8033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30439" y="891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90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:\GIÁO ÁN 1 2020-2021\HÌNH SOẠN GIÁO ÁN\Học hát\CAY GIA ĐÌNH\5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 r="28067"/>
          <a:stretch>
            <a:fillRect/>
          </a:stretch>
        </p:blipFill>
        <p:spPr bwMode="auto">
          <a:xfrm>
            <a:off x="5715001" y="1285876"/>
            <a:ext cx="11037095" cy="73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7643813" y="1071563"/>
            <a:ext cx="2926557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342" name="Picture 2" descr="D:\GIÁO ÁN 1 2020-2021\HÌNH SOẠN GIÁO ÁN\Học hát\CAY GIA ĐÌNH\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4546" b="16000"/>
          <a:stretch>
            <a:fillRect/>
          </a:stretch>
        </p:blipFill>
        <p:spPr bwMode="auto">
          <a:xfrm>
            <a:off x="1750220" y="2035970"/>
            <a:ext cx="11680031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D:\GIÁO ÁN 1 2020-2021\HÌNH SOẠN GIÁO ÁN\Học hát\CAY GIA ĐÌNH\5.png"/>
          <p:cNvPicPr>
            <a:picLocks noChangeAspect="1" noChangeArrowheads="1"/>
          </p:cNvPicPr>
          <p:nvPr/>
        </p:nvPicPr>
        <p:blipFill>
          <a:blip r:embed="rId5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8" r="78539"/>
          <a:stretch>
            <a:fillRect/>
          </a:stretch>
        </p:blipFill>
        <p:spPr bwMode="auto">
          <a:xfrm>
            <a:off x="1643063" y="6107907"/>
            <a:ext cx="40719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56" end="7526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4841" y="575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12037220" y="0"/>
            <a:ext cx="2926556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chemeClr val="bg1"/>
                </a:solidFill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15366" name="Picture 2" descr="D:\GIÁO ÁN 1 2020-2021\HÌNH SOẠN GIÁO ÁN\Học hát\CAY GIA ĐÌNH\C3,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" b="58974"/>
          <a:stretch>
            <a:fillRect/>
          </a:stretch>
        </p:blipFill>
        <p:spPr bwMode="auto">
          <a:xfrm>
            <a:off x="1750220" y="1393032"/>
            <a:ext cx="1468040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D:\GIÁO ÁN 1 2020-2021\HÌNH SOẠN GIÁO ÁN\Học hát\CAY GIA ĐÌNH\C3,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0" r="4443"/>
          <a:stretch>
            <a:fillRect/>
          </a:stretch>
        </p:blipFill>
        <p:spPr bwMode="auto">
          <a:xfrm>
            <a:off x="1750220" y="3214688"/>
            <a:ext cx="14680406" cy="182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 descr="D:\GIÁO ÁN 1 2020-2021\HÌNH SOẠN GIÁO ÁN\Học hát\CAY GIA ĐÌNH\4.png"/>
          <p:cNvPicPr>
            <a:picLocks noChangeAspect="1" noChangeArrowheads="1"/>
          </p:cNvPicPr>
          <p:nvPr/>
        </p:nvPicPr>
        <p:blipFill>
          <a:blip r:embed="rId6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4822032"/>
            <a:ext cx="1518047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32" end="7526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96462" y="6058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24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8176"/>
          <a:stretch>
            <a:fillRect/>
          </a:stretch>
        </p:blipFill>
        <p:spPr bwMode="auto">
          <a:xfrm>
            <a:off x="2393157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28750" y="321470"/>
            <a:ext cx="3343275" cy="9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5250" b="1">
                <a:solidFill>
                  <a:srgbClr val="FF0000"/>
                </a:solidFill>
                <a:cs typeface="Times New Roman" panose="02020603050405020304" pitchFamily="18" charset="0"/>
              </a:rPr>
              <a:t>Cả bài</a:t>
            </a:r>
          </a:p>
        </p:txBody>
      </p:sp>
      <p:pic>
        <p:nvPicPr>
          <p:cNvPr id="2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04357" y="507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8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8176"/>
          <a:stretch>
            <a:fillRect/>
          </a:stretch>
        </p:blipFill>
        <p:spPr bwMode="auto">
          <a:xfrm>
            <a:off x="2393157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08" y="3429000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3464720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095" y="3429000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33" y="5357813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5357813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5357813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58" y="5357813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5" y="7393782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08" y="7393782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7393782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1" y="7393782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5" y="9572625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9572625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9572625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9572625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6" y="9572625"/>
            <a:ext cx="7572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2533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2143125" y="250033"/>
            <a:ext cx="5422107" cy="8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cs typeface="Times New Roman" panose="02020603050405020304" pitchFamily="18" charset="0"/>
              </a:rPr>
              <a:t>Vận dụng sáng tạo:</a:t>
            </a:r>
            <a:endParaRPr lang="en-US" sz="60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4964907" y="1607345"/>
            <a:ext cx="8572500" cy="9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250" b="1">
                <a:solidFill>
                  <a:srgbClr val="FF0000"/>
                </a:solidFill>
              </a:rPr>
              <a:t>GÓC ÂM NHẠC</a:t>
            </a:r>
          </a:p>
        </p:txBody>
      </p:sp>
      <p:pic>
        <p:nvPicPr>
          <p:cNvPr id="20486" name="Picture 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41" b="89085"/>
          <a:stretch>
            <a:fillRect/>
          </a:stretch>
        </p:blipFill>
        <p:spPr bwMode="auto">
          <a:xfrm>
            <a:off x="1643063" y="2464595"/>
            <a:ext cx="6536532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73608" r="58026" b="12183"/>
          <a:stretch>
            <a:fillRect/>
          </a:stretch>
        </p:blipFill>
        <p:spPr bwMode="auto">
          <a:xfrm>
            <a:off x="3143250" y="4352925"/>
            <a:ext cx="12108657" cy="389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750595" y="3750470"/>
            <a:ext cx="1607343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1713CB"/>
                </a:solidFill>
              </a:rPr>
              <a:t>Ông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465095" y="4431508"/>
            <a:ext cx="1607343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1713CB"/>
                </a:solidFill>
              </a:rPr>
              <a:t>Bà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501063" y="4822032"/>
            <a:ext cx="1607345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1713CB"/>
                </a:solidFill>
              </a:rPr>
              <a:t>Con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537032" y="4286251"/>
            <a:ext cx="1607343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1713CB"/>
                </a:solidFill>
              </a:rPr>
              <a:t>Mẹ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358688" y="3643313"/>
            <a:ext cx="1607345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1713CB"/>
                </a:solidFill>
              </a:rPr>
              <a:t>Cha</a:t>
            </a:r>
          </a:p>
        </p:txBody>
      </p:sp>
    </p:spTree>
    <p:extLst>
      <p:ext uri="{BB962C8B-B14F-4D97-AF65-F5344CB8AC3E}">
        <p14:creationId xmlns:p14="http://schemas.microsoft.com/office/powerpoint/2010/main" val="972790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8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15288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8" t="18188" r="33202" b="67880"/>
          <a:stretch>
            <a:fillRect/>
          </a:stretch>
        </p:blipFill>
        <p:spPr bwMode="auto">
          <a:xfrm>
            <a:off x="5179220" y="2357438"/>
            <a:ext cx="160734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0" t="23164" r="30676" b="67880"/>
          <a:stretch>
            <a:fillRect/>
          </a:stretch>
        </p:blipFill>
        <p:spPr bwMode="auto">
          <a:xfrm>
            <a:off x="7215188" y="2893220"/>
            <a:ext cx="4500563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86842" r="14165" b="6194"/>
          <a:stretch>
            <a:fillRect/>
          </a:stretch>
        </p:blipFill>
        <p:spPr bwMode="auto">
          <a:xfrm>
            <a:off x="7322345" y="8036720"/>
            <a:ext cx="9108281" cy="7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9" t="34972" r="30746" b="57069"/>
          <a:stretch>
            <a:fillRect/>
          </a:stretch>
        </p:blipFill>
        <p:spPr bwMode="auto">
          <a:xfrm>
            <a:off x="7215188" y="4179095"/>
            <a:ext cx="417909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31985" r="34164" b="57069"/>
          <a:stretch>
            <a:fillRect/>
          </a:stretch>
        </p:blipFill>
        <p:spPr bwMode="auto">
          <a:xfrm>
            <a:off x="5393532" y="3750470"/>
            <a:ext cx="1285875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 t="43925" r="32617" b="43140"/>
          <a:stretch>
            <a:fillRect/>
          </a:stretch>
        </p:blipFill>
        <p:spPr bwMode="auto">
          <a:xfrm>
            <a:off x="5179220" y="4822032"/>
            <a:ext cx="15835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1" t="48900" r="12685" b="43140"/>
          <a:stretch>
            <a:fillRect/>
          </a:stretch>
        </p:blipFill>
        <p:spPr bwMode="auto">
          <a:xfrm>
            <a:off x="7322345" y="5464970"/>
            <a:ext cx="825103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58850" r="59644" b="27220"/>
          <a:stretch>
            <a:fillRect/>
          </a:stretch>
        </p:blipFill>
        <p:spPr bwMode="auto">
          <a:xfrm>
            <a:off x="4750595" y="6107908"/>
            <a:ext cx="203596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63824" r="28166" b="29210"/>
          <a:stretch>
            <a:fillRect/>
          </a:stretch>
        </p:blipFill>
        <p:spPr bwMode="auto">
          <a:xfrm>
            <a:off x="7236620" y="6858001"/>
            <a:ext cx="3857625" cy="75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775" r="58611" b="12296"/>
          <a:stretch>
            <a:fillRect/>
          </a:stretch>
        </p:blipFill>
        <p:spPr bwMode="auto">
          <a:xfrm>
            <a:off x="2393157" y="7500938"/>
            <a:ext cx="46077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8" t="79878" r="11688" b="14153"/>
          <a:stretch>
            <a:fillRect/>
          </a:stretch>
        </p:blipFill>
        <p:spPr bwMode="auto">
          <a:xfrm>
            <a:off x="10987088" y="6858001"/>
            <a:ext cx="45862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Text Box 10"/>
          <p:cNvSpPr txBox="1">
            <a:spLocks noChangeArrowheads="1"/>
          </p:cNvSpPr>
          <p:nvPr/>
        </p:nvSpPr>
        <p:spPr bwMode="auto">
          <a:xfrm>
            <a:off x="7108033" y="1659732"/>
            <a:ext cx="4071938" cy="9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SẮM VAI</a:t>
            </a:r>
          </a:p>
        </p:txBody>
      </p:sp>
      <p:sp>
        <p:nvSpPr>
          <p:cNvPr id="23567" name="Text Box 10"/>
          <p:cNvSpPr txBox="1">
            <a:spLocks noChangeArrowheads="1"/>
          </p:cNvSpPr>
          <p:nvPr/>
        </p:nvSpPr>
        <p:spPr bwMode="auto">
          <a:xfrm>
            <a:off x="914400" y="321470"/>
            <a:ext cx="8572500" cy="9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250" b="1">
                <a:solidFill>
                  <a:schemeClr val="bg1"/>
                </a:solidFill>
              </a:rPr>
              <a:t>GÓC ÂM NHẠC</a:t>
            </a:r>
          </a:p>
        </p:txBody>
      </p:sp>
    </p:spTree>
    <p:extLst>
      <p:ext uri="{BB962C8B-B14F-4D97-AF65-F5344CB8AC3E}">
        <p14:creationId xmlns:p14="http://schemas.microsoft.com/office/powerpoint/2010/main" val="3764015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r="3429" b="8176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2" t="19302" r="34358" b="69553"/>
          <a:stretch>
            <a:fillRect/>
          </a:stretch>
        </p:blipFill>
        <p:spPr bwMode="auto">
          <a:xfrm>
            <a:off x="4321970" y="3193258"/>
            <a:ext cx="652463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31985" r="34164" b="57069"/>
          <a:stretch>
            <a:fillRect/>
          </a:stretch>
        </p:blipFill>
        <p:spPr bwMode="auto">
          <a:xfrm>
            <a:off x="12037220" y="3214688"/>
            <a:ext cx="8572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43925" r="32617" b="43140"/>
          <a:stretch>
            <a:fillRect/>
          </a:stretch>
        </p:blipFill>
        <p:spPr bwMode="auto">
          <a:xfrm>
            <a:off x="4000501" y="5098257"/>
            <a:ext cx="9477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58850" r="59644" b="27220"/>
          <a:stretch>
            <a:fillRect/>
          </a:stretch>
        </p:blipFill>
        <p:spPr bwMode="auto">
          <a:xfrm>
            <a:off x="3786188" y="7179470"/>
            <a:ext cx="13573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775" r="58611" b="13927"/>
          <a:stretch>
            <a:fillRect/>
          </a:stretch>
        </p:blipFill>
        <p:spPr bwMode="auto">
          <a:xfrm>
            <a:off x="3464720" y="9429751"/>
            <a:ext cx="2007393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438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239" r="31018" b="21689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2143125" y="107158"/>
            <a:ext cx="5422107" cy="8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cs typeface="Times New Roman" panose="02020603050405020304" pitchFamily="18" charset="0"/>
              </a:rPr>
              <a:t>Vận dụng sáng tạo:</a:t>
            </a:r>
            <a:endParaRPr lang="en-US" sz="60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10322720" y="161926"/>
            <a:ext cx="5572125" cy="9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250" b="1">
                <a:solidFill>
                  <a:schemeClr val="bg1"/>
                </a:solidFill>
              </a:rPr>
              <a:t>GÓC ÂM NHẠC</a:t>
            </a:r>
          </a:p>
        </p:txBody>
      </p:sp>
      <p:sp>
        <p:nvSpPr>
          <p:cNvPr id="25605" name="AutoShape 7" descr="Nature Drawing Theatrical Scenery Clip Art - Realistic Tree Clipart ,  Transparent Cartoon, Free Cliparts &amp; Silhouettes - NetClipart"/>
          <p:cNvSpPr>
            <a:spLocks noChangeAspect="1" noChangeArrowheads="1"/>
          </p:cNvSpPr>
          <p:nvPr/>
        </p:nvSpPr>
        <p:spPr bwMode="auto">
          <a:xfrm>
            <a:off x="9098757" y="-216694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sz="2700"/>
          </a:p>
        </p:txBody>
      </p:sp>
      <p:pic>
        <p:nvPicPr>
          <p:cNvPr id="25606" name="Picture 8" descr="D:\GIÁO ÁN 1 2020-2021\HÌNH SOẠN GIÁO ÁN\Vận dụng sáng tạo\Góc âm nhạc\362-3624759_nature-drawing-theatrical-scenery-clip-art-realistic-tree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4578" r="17390" b="4578"/>
          <a:stretch>
            <a:fillRect/>
          </a:stretch>
        </p:blipFill>
        <p:spPr bwMode="auto">
          <a:xfrm>
            <a:off x="2714626" y="1393032"/>
            <a:ext cx="12644438" cy="84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965282" y="8358188"/>
            <a:ext cx="1178718" cy="107156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144001" y="8358188"/>
            <a:ext cx="1178720" cy="107156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50970" y="6215063"/>
            <a:ext cx="1178718" cy="1071563"/>
          </a:xfrm>
          <a:prstGeom prst="ellipse">
            <a:avLst/>
          </a:prstGeom>
          <a:solidFill>
            <a:srgbClr val="CCFFFF"/>
          </a:solidFill>
          <a:ln>
            <a:solidFill>
              <a:srgbClr val="171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Cha</a:t>
            </a:r>
          </a:p>
        </p:txBody>
      </p:sp>
      <p:sp>
        <p:nvSpPr>
          <p:cNvPr id="12" name="Oval 11"/>
          <p:cNvSpPr/>
          <p:nvPr/>
        </p:nvSpPr>
        <p:spPr>
          <a:xfrm>
            <a:off x="9358313" y="6215063"/>
            <a:ext cx="1178720" cy="1071563"/>
          </a:xfrm>
          <a:prstGeom prst="ellipse">
            <a:avLst/>
          </a:prstGeom>
          <a:solidFill>
            <a:srgbClr val="CCFFFF"/>
          </a:solidFill>
          <a:ln>
            <a:solidFill>
              <a:srgbClr val="171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100" b="1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93532" y="4607720"/>
            <a:ext cx="1178718" cy="1071563"/>
          </a:xfrm>
          <a:prstGeom prst="ellipse">
            <a:avLst/>
          </a:prstGeom>
          <a:solidFill>
            <a:srgbClr val="FBF4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29501" y="3536158"/>
            <a:ext cx="1178720" cy="1071563"/>
          </a:xfrm>
          <a:prstGeom prst="ellipse">
            <a:avLst/>
          </a:prstGeom>
          <a:solidFill>
            <a:srgbClr val="FBF4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108407" y="3429001"/>
            <a:ext cx="1178718" cy="1071563"/>
          </a:xfrm>
          <a:prstGeom prst="ellipse">
            <a:avLst/>
          </a:prstGeom>
          <a:solidFill>
            <a:srgbClr val="FBF4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930063" y="4286251"/>
            <a:ext cx="1178720" cy="1071563"/>
          </a:xfrm>
          <a:prstGeom prst="ellipse">
            <a:avLst/>
          </a:prstGeom>
          <a:solidFill>
            <a:srgbClr val="FBF4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3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857625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462607" y="1569777"/>
            <a:ext cx="1597104" cy="1221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1907"/>
            <a:ext cx="16459200" cy="102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3"/>
          <p:cNvSpPr>
            <a:spLocks noChangeArrowheads="1"/>
          </p:cNvSpPr>
          <p:nvPr/>
        </p:nvSpPr>
        <p:spPr bwMode="gray">
          <a:xfrm rot="5400000">
            <a:off x="11790760" y="1841898"/>
            <a:ext cx="1393031" cy="2571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sz="27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00860" y="8893992"/>
            <a:ext cx="4606101" cy="954898"/>
            <a:chOff x="875" y="1339"/>
            <a:chExt cx="335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875" y="1339"/>
              <a:ext cx="335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vi-VN" sz="2700"/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897" y="1367"/>
              <a:ext cx="290" cy="33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1857325" y="0"/>
            <a:ext cx="14736179" cy="18157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54000" tIns="54000" rIns="54000" bIns="54000" anchor="ctr"/>
          <a:lstStyle/>
          <a:p>
            <a:pPr algn="ctr">
              <a:defRPr/>
            </a:pP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2393158" y="302420"/>
            <a:ext cx="13663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6000">
                <a:solidFill>
                  <a:srgbClr val="0000FF"/>
                </a:solidFill>
                <a:cs typeface="Times New Roman" panose="02020603050405020304" pitchFamily="18" charset="0"/>
              </a:rPr>
              <a:t>Điền từ còn thiếu vào câu hát sau?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228976" y="1859757"/>
            <a:ext cx="12215813" cy="67127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5132" name="Group 79"/>
          <p:cNvGrpSpPr>
            <a:grpSpLocks/>
          </p:cNvGrpSpPr>
          <p:nvPr/>
        </p:nvGrpSpPr>
        <p:grpSpPr bwMode="auto">
          <a:xfrm>
            <a:off x="3614738" y="1940720"/>
            <a:ext cx="11444288" cy="6310313"/>
            <a:chOff x="2000726" y="634536"/>
            <a:chExt cx="4304139" cy="4878451"/>
          </a:xfrm>
        </p:grpSpPr>
        <p:sp>
          <p:nvSpPr>
            <p:cNvPr id="5143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sz="27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14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514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520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34341"/>
                    <a:ext cx="260141" cy="3953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4572" y="1334341"/>
                    <a:ext cx="259301" cy="3953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5699" y="1334341"/>
                    <a:ext cx="271889" cy="3953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4449" y="1334341"/>
                    <a:ext cx="246714" cy="3953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6555" y="1334341"/>
                    <a:ext cx="263497" cy="3953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2087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1466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5251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0783" y="1321037"/>
                    <a:ext cx="23496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2190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2618" y="1321037"/>
                    <a:ext cx="19720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514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514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8136"/>
                    <a:ext cx="214826" cy="39343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4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2805" y="1338136"/>
                    <a:ext cx="202238" cy="39343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4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38897" y="1338136"/>
                    <a:ext cx="268532" cy="39343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5269" y="1338136"/>
                    <a:ext cx="226574" cy="39343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59053" y="1338136"/>
                    <a:ext cx="227413" cy="39343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5985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2426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2015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28876" y="1326732"/>
                    <a:ext cx="26685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25947" y="1326732"/>
                    <a:ext cx="27021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3997" y="1326732"/>
                    <a:ext cx="23916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7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5133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3" y="8465345"/>
            <a:ext cx="2052638" cy="16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026" y="7998620"/>
            <a:ext cx="2216945" cy="21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2" y="150020"/>
            <a:ext cx="2197893" cy="213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551" y="176213"/>
            <a:ext cx="1414463" cy="112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-7144"/>
            <a:ext cx="16518732" cy="15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10129838"/>
            <a:ext cx="1649253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82653" y="5068491"/>
            <a:ext cx="10060781" cy="18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250342" y="5068492"/>
            <a:ext cx="10060781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9089232" y="-216694"/>
            <a:ext cx="550068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93" name="Text Box 26"/>
          <p:cNvSpPr txBox="1">
            <a:spLocks noChangeArrowheads="1"/>
          </p:cNvSpPr>
          <p:nvPr/>
        </p:nvSpPr>
        <p:spPr bwMode="gray">
          <a:xfrm>
            <a:off x="3893345" y="3288508"/>
            <a:ext cx="1103709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5400">
                <a:solidFill>
                  <a:srgbClr val="0000FF"/>
                </a:solidFill>
                <a:cs typeface="Times New Roman" panose="02020603050405020304" pitchFamily="18" charset="0"/>
              </a:rPr>
              <a:t>Ba là cây nến vàng, Mẹ là cây nến xanh, con là cây nến hồng, ba ngọn nến lung linh, thắp sáng một “................”</a:t>
            </a:r>
          </a:p>
        </p:txBody>
      </p:sp>
    </p:spTree>
    <p:extLst>
      <p:ext uri="{BB962C8B-B14F-4D97-AF65-F5344CB8AC3E}">
        <p14:creationId xmlns:p14="http://schemas.microsoft.com/office/powerpoint/2010/main" val="28980860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 autoUpdateAnimBg="0"/>
      <p:bldP spid="9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D:\GIÁO ÁN 1 2020-2021\HÌNH SOẠN GIÁO ÁN\Học hát\CAY GIA ĐÌNH\5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6"/>
          <a:stretch>
            <a:fillRect/>
          </a:stretch>
        </p:blipFill>
        <p:spPr bwMode="auto">
          <a:xfrm>
            <a:off x="1559720" y="1571625"/>
            <a:ext cx="1521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-7144"/>
            <a:ext cx="16518732" cy="15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" y="10129838"/>
            <a:ext cx="1649253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82653" y="5068491"/>
            <a:ext cx="10060781" cy="18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250342" y="5068492"/>
            <a:ext cx="10060781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3"/>
          <p:cNvSpPr>
            <a:spLocks noChangeArrowheads="1"/>
          </p:cNvSpPr>
          <p:nvPr/>
        </p:nvSpPr>
        <p:spPr bwMode="auto">
          <a:xfrm>
            <a:off x="7965283" y="333375"/>
            <a:ext cx="2185988" cy="911774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1750220" y="1607345"/>
            <a:ext cx="3143250" cy="72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Học hát: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607470" y="2143126"/>
            <a:ext cx="6750843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/>
              <a:t>CÂY GIA ĐÌNH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1750220" y="2893220"/>
            <a:ext cx="4393406" cy="72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393158" y="3643313"/>
            <a:ext cx="7393781" cy="81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/>
              <a:t>GÓC ÂM NHẠC</a:t>
            </a:r>
          </a:p>
        </p:txBody>
      </p:sp>
    </p:spTree>
    <p:extLst>
      <p:ext uri="{BB962C8B-B14F-4D97-AF65-F5344CB8AC3E}">
        <p14:creationId xmlns:p14="http://schemas.microsoft.com/office/powerpoint/2010/main" val="967259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D:\GIÁO ÁN 1 2020-2021\HÌNH SOẠN GIÁO ÁN\Học hát\CAY GIA ĐÌNH\5.pn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6"/>
          <a:stretch>
            <a:fillRect/>
          </a:stretch>
        </p:blipFill>
        <p:spPr bwMode="auto">
          <a:xfrm>
            <a:off x="1559720" y="1571625"/>
            <a:ext cx="1521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3786188" y="214313"/>
            <a:ext cx="2143125" cy="10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  <a:cs typeface="Times New Roman" panose="02020603050405020304" pitchFamily="18" charset="0"/>
              </a:rPr>
              <a:t>Hát</a:t>
            </a:r>
            <a:endParaRPr lang="en-US" sz="81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2500313" y="1714501"/>
            <a:ext cx="7886700" cy="118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 b="1">
                <a:solidFill>
                  <a:srgbClr val="FF0000"/>
                </a:solidFill>
              </a:rPr>
              <a:t>CÂY GIA ĐÌNH</a:t>
            </a: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7858126" y="2678908"/>
            <a:ext cx="4929188" cy="128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i="1">
                <a:solidFill>
                  <a:srgbClr val="0000CC"/>
                </a:solidFill>
                <a:cs typeface="Times New Roman" panose="02020603050405020304" pitchFamily="18" charset="0"/>
              </a:rPr>
              <a:t>Nhạc: Quỳnh Hợp</a:t>
            </a:r>
          </a:p>
          <a:p>
            <a:r>
              <a:rPr lang="en-US" sz="3600" i="1">
                <a:solidFill>
                  <a:srgbClr val="0000CC"/>
                </a:solidFill>
                <a:cs typeface="Times New Roman" panose="02020603050405020304" pitchFamily="18" charset="0"/>
              </a:rPr>
              <a:t>Lời thơ: Nguyễn Thị Mai</a:t>
            </a:r>
          </a:p>
        </p:txBody>
      </p:sp>
      <p:pic>
        <p:nvPicPr>
          <p:cNvPr id="2" name="Hát -Cây gia đ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4420" y="3350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0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5" grpId="0"/>
      <p:bldP spid="5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8176"/>
          <a:stretch>
            <a:fillRect/>
          </a:stretch>
        </p:blipFill>
        <p:spPr bwMode="auto">
          <a:xfrm>
            <a:off x="2393157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50220" y="428626"/>
            <a:ext cx="3857625" cy="8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5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50220" y="428626"/>
            <a:ext cx="3857625" cy="8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500" b="1">
                <a:solidFill>
                  <a:srgbClr val="FF0000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</p:spTree>
    <p:extLst>
      <p:ext uri="{BB962C8B-B14F-4D97-AF65-F5344CB8AC3E}">
        <p14:creationId xmlns:p14="http://schemas.microsoft.com/office/powerpoint/2010/main" val="2274782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3" grpId="1"/>
      <p:bldP spid="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2457450" y="1"/>
            <a:ext cx="4800600" cy="8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sz="255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64532" y="3107533"/>
            <a:ext cx="14675643" cy="640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>
                <a:cs typeface="Times New Roman" panose="02020603050405020304" pitchFamily="18" charset="0"/>
              </a:rPr>
              <a:t>Hoa thơm là mẹ. Quả ngọt là con.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cs typeface="Times New Roman" panose="02020603050405020304" pitchFamily="18" charset="0"/>
              </a:rPr>
              <a:t>Lá cành là bố đan che bóng tròn.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cs typeface="Times New Roman" panose="02020603050405020304" pitchFamily="18" charset="0"/>
              </a:rPr>
              <a:t>Ông bà là gốc. Rễ ôm đất lành.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cs typeface="Times New Roman" panose="02020603050405020304" pitchFamily="18" charset="0"/>
              </a:rPr>
              <a:t>Rễ bền gốc vững. Cây đời thêm xanh.</a:t>
            </a:r>
          </a:p>
          <a:p>
            <a:pPr algn="ctr">
              <a:lnSpc>
                <a:spcPct val="150000"/>
              </a:lnSpc>
            </a:pPr>
            <a:endParaRPr lang="en-US" sz="5400">
              <a:cs typeface="Times New Roman" panose="02020603050405020304" pitchFamily="18" charset="0"/>
            </a:endParaRP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6205944" y="1071563"/>
            <a:ext cx="5792778" cy="10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CÂY GIA ĐÌNH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10404795" y="1928813"/>
            <a:ext cx="50161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sz="3600" b="1" i="1">
                <a:solidFill>
                  <a:srgbClr val="0000CC"/>
                </a:solidFill>
                <a:cs typeface="Times New Roman" panose="02020603050405020304" pitchFamily="18" charset="0"/>
              </a:rPr>
              <a:t>Nhạc: Quỳnh Hợp</a:t>
            </a:r>
          </a:p>
          <a:p>
            <a:pPr algn="r"/>
            <a:r>
              <a:rPr lang="en-US" sz="3600" b="1" i="1">
                <a:solidFill>
                  <a:srgbClr val="0000CC"/>
                </a:solidFill>
                <a:cs typeface="Times New Roman" panose="02020603050405020304" pitchFamily="18" charset="0"/>
              </a:rPr>
              <a:t>Lời thơ: Nguyễn Thị Mai</a:t>
            </a:r>
          </a:p>
          <a:p>
            <a:pPr algn="r"/>
            <a:endParaRPr lang="en-US" sz="3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18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9" descr="D:\GIÁO ÁN 1 2020-2021\HÌNH SOẠN GIÁO ÁN\Học hát\CAY GIA ĐÌNH\2.pn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20" y="4071938"/>
            <a:ext cx="152161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46" name="Picture 8" descr="D:\GIÁO ÁN 1 2020-2021\HÌNH SOẠN GIÁO ÁN\Học hát\CAY GIA ĐÌNH\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" b="16757"/>
          <a:stretch>
            <a:fillRect/>
          </a:stretch>
        </p:blipFill>
        <p:spPr bwMode="auto">
          <a:xfrm>
            <a:off x="1857375" y="1821657"/>
            <a:ext cx="14430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7643813" y="1071563"/>
            <a:ext cx="2926557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22" end="7526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30439" y="891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7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69" name="Picture 3" descr="D:\GIÁO ÁN 1 2020-2021\HÌNH SOẠN GIÁO ÁN\Học hát\CAY GIA ĐÌNH\3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20" y="3964782"/>
            <a:ext cx="1521618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D:\GIÁO ÁN 1 2020-2021\HÌNH SOẠN GIÁO ÁN\Học hát\CAY GIA ĐÌNH\C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11765"/>
          <a:stretch>
            <a:fillRect/>
          </a:stretch>
        </p:blipFill>
        <p:spPr bwMode="auto">
          <a:xfrm>
            <a:off x="1857376" y="1821657"/>
            <a:ext cx="1428512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7643813" y="1071563"/>
            <a:ext cx="2926557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4" end="84892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30439" y="891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1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6992" r="31018" b="12544"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7983" y="5574507"/>
            <a:ext cx="1814513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37" tIns="85718" rIns="171437" bIns="85718"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750220" y="259558"/>
            <a:ext cx="7586663" cy="69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293" name="Picture 3" descr="D:\GIÁO ÁN 1 2020-2021\HÌNH SOẠN GIÁO ÁN\Học hát\CAY GIA ĐÌNH\3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45" y="5143500"/>
            <a:ext cx="7739063" cy="358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12037220" y="0"/>
            <a:ext cx="2926556" cy="10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7" tIns="85718" rIns="171437" bIns="8571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chemeClr val="bg1"/>
                </a:solidFill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2295" name="Picture 9" descr="D:\GIÁO ÁN 1 2020-2021\HÌNH SOẠN GIÁO ÁN\Học hát\CAY GIA ĐÌNH\2.pn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20" y="5131595"/>
            <a:ext cx="7477125" cy="365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D:\GIÁO ÁN 1 2020-2021\HÌNH SOẠN GIÁO ÁN\Học hát\CAY GIA ĐÌNH\C1,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" b="14285"/>
          <a:stretch>
            <a:fillRect/>
          </a:stretch>
        </p:blipFill>
        <p:spPr bwMode="auto">
          <a:xfrm>
            <a:off x="1702595" y="1393033"/>
            <a:ext cx="1489471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0620" y="3524250"/>
            <a:ext cx="216693" cy="107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10" name="[KARAOKE] CÂY GIA ĐÌNH (BEAT CHUẨN) LỚP 1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22" end="84880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59872" y="460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5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218</Words>
  <Application>Microsoft Macintosh PowerPoint</Application>
  <PresentationFormat>Custom</PresentationFormat>
  <Paragraphs>59</Paragraphs>
  <Slides>19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11</cp:revision>
  <dcterms:created xsi:type="dcterms:W3CDTF">2006-08-16T00:00:00Z</dcterms:created>
  <dcterms:modified xsi:type="dcterms:W3CDTF">2023-03-18T10:48:33Z</dcterms:modified>
  <dc:identifier>DAFQkmWfYGs</dc:identifier>
</cp:coreProperties>
</file>