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52" r:id="rId3"/>
    <p:sldId id="258" r:id="rId4"/>
    <p:sldId id="394" r:id="rId5"/>
    <p:sldId id="353" r:id="rId6"/>
    <p:sldId id="375" r:id="rId7"/>
    <p:sldId id="395" r:id="rId8"/>
    <p:sldId id="396" r:id="rId9"/>
    <p:sldId id="397" r:id="rId10"/>
    <p:sldId id="359" r:id="rId11"/>
    <p:sldId id="391" r:id="rId12"/>
    <p:sldId id="415" r:id="rId13"/>
    <p:sldId id="416" r:id="rId14"/>
    <p:sldId id="417" r:id="rId15"/>
    <p:sldId id="418" r:id="rId16"/>
    <p:sldId id="289"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DFF"/>
    <a:srgbClr val="FF66FF"/>
    <a:srgbClr val="FFE5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68" d="100"/>
          <a:sy n="68" d="100"/>
        </p:scale>
        <p:origin x="5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C1FB5-EB0F-4EDE-BBA0-8E1EE587F146}"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BA4AF-9EAB-45B4-ADD2-2CF4C608F23D}" type="slidenum">
              <a:rPr lang="en-US" smtClean="0"/>
              <a:t>‹#›</a:t>
            </a:fld>
            <a:endParaRPr lang="en-US"/>
          </a:p>
        </p:txBody>
      </p:sp>
    </p:spTree>
    <p:extLst>
      <p:ext uri="{BB962C8B-B14F-4D97-AF65-F5344CB8AC3E}">
        <p14:creationId xmlns:p14="http://schemas.microsoft.com/office/powerpoint/2010/main" val="123572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3/21/2023</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3/21/2023</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3/21/2023</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43443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36613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3/21/2023</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3/21/2023</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3/21/2023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3/21/2023</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3/21/2023</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 Id="rId9"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1.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8.png"/><Relationship Id="rId18" Type="http://schemas.openxmlformats.org/officeDocument/2006/relationships/image" Target="../media/image31.gif"/><Relationship Id="rId26" Type="http://schemas.microsoft.com/office/2007/relationships/hdphoto" Target="../media/hdphoto16.wdp"/><Relationship Id="rId3" Type="http://schemas.openxmlformats.org/officeDocument/2006/relationships/image" Target="../media/image22.png"/><Relationship Id="rId21" Type="http://schemas.openxmlformats.org/officeDocument/2006/relationships/image" Target="../media/image33.png"/><Relationship Id="rId7" Type="http://schemas.openxmlformats.org/officeDocument/2006/relationships/image" Target="../media/image24.png"/><Relationship Id="rId12" Type="http://schemas.openxmlformats.org/officeDocument/2006/relationships/image" Target="../media/image27.gif"/><Relationship Id="rId17" Type="http://schemas.openxmlformats.org/officeDocument/2006/relationships/image" Target="../media/image30.png"/><Relationship Id="rId25" Type="http://schemas.openxmlformats.org/officeDocument/2006/relationships/image" Target="../media/image35.png"/><Relationship Id="rId2" Type="http://schemas.openxmlformats.org/officeDocument/2006/relationships/image" Target="../media/image21.gif"/><Relationship Id="rId16" Type="http://schemas.microsoft.com/office/2007/relationships/hdphoto" Target="../media/hdphoto12.wdp"/><Relationship Id="rId20" Type="http://schemas.microsoft.com/office/2007/relationships/hdphoto" Target="../media/hdphoto13.wdp"/><Relationship Id="rId29" Type="http://schemas.openxmlformats.org/officeDocument/2006/relationships/image" Target="../media/image37.gif"/><Relationship Id="rId1" Type="http://schemas.openxmlformats.org/officeDocument/2006/relationships/slideLayout" Target="../slideLayouts/slideLayout13.xml"/><Relationship Id="rId6" Type="http://schemas.microsoft.com/office/2007/relationships/hdphoto" Target="../media/hdphoto8.wdp"/><Relationship Id="rId11" Type="http://schemas.openxmlformats.org/officeDocument/2006/relationships/image" Target="../media/image26.gif"/><Relationship Id="rId24" Type="http://schemas.microsoft.com/office/2007/relationships/hdphoto" Target="../media/hdphoto15.wdp"/><Relationship Id="rId5" Type="http://schemas.openxmlformats.org/officeDocument/2006/relationships/image" Target="../media/image23.png"/><Relationship Id="rId15" Type="http://schemas.openxmlformats.org/officeDocument/2006/relationships/image" Target="../media/image29.png"/><Relationship Id="rId23" Type="http://schemas.openxmlformats.org/officeDocument/2006/relationships/image" Target="../media/image34.png"/><Relationship Id="rId28" Type="http://schemas.microsoft.com/office/2007/relationships/hdphoto" Target="../media/hdphoto17.wdp"/><Relationship Id="rId10" Type="http://schemas.microsoft.com/office/2007/relationships/hdphoto" Target="../media/hdphoto10.wdp"/><Relationship Id="rId19" Type="http://schemas.openxmlformats.org/officeDocument/2006/relationships/image" Target="../media/image32.png"/><Relationship Id="rId31" Type="http://schemas.microsoft.com/office/2007/relationships/hdphoto" Target="../media/hdphoto18.wdp"/><Relationship Id="rId4" Type="http://schemas.microsoft.com/office/2007/relationships/hdphoto" Target="../media/hdphoto7.wdp"/><Relationship Id="rId9" Type="http://schemas.openxmlformats.org/officeDocument/2006/relationships/image" Target="../media/image25.png"/><Relationship Id="rId14" Type="http://schemas.microsoft.com/office/2007/relationships/hdphoto" Target="../media/hdphoto11.wdp"/><Relationship Id="rId22" Type="http://schemas.microsoft.com/office/2007/relationships/hdphoto" Target="../media/hdphoto14.wdp"/><Relationship Id="rId27" Type="http://schemas.openxmlformats.org/officeDocument/2006/relationships/image" Target="../media/image36.png"/><Relationship Id="rId30"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605" y="2986567"/>
            <a:ext cx="4606289" cy="3871433"/>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531620" y="1257300"/>
            <a:ext cx="9921240" cy="1938992"/>
          </a:xfrm>
          <a:prstGeom prst="rect">
            <a:avLst/>
          </a:prstGeom>
          <a:noFill/>
        </p:spPr>
        <p:txBody>
          <a:bodyPr wrap="square" rtlCol="0">
            <a:spAutoFit/>
          </a:bodyPr>
          <a:lstStyle/>
          <a:p>
            <a:pPr algn="ctr"/>
            <a:r>
              <a:rPr lang="en-US" sz="6000" b="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Chào mừng thầy cô và các em </a:t>
            </a:r>
          </a:p>
          <a:p>
            <a:pPr algn="ctr"/>
            <a:r>
              <a:rPr lang="en-US" sz="6000" b="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đến với môn Tiếng Việt</a:t>
            </a:r>
            <a:endParaRPr lang="en-US" sz="60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320913" y="584509"/>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097324" y="325734"/>
            <a:ext cx="7154436" cy="889667"/>
          </a:xfrm>
          <a:prstGeom prst="rect">
            <a:avLst/>
          </a:prstGeom>
          <a:noFill/>
        </p:spPr>
        <p:txBody>
          <a:bodyPr wrap="square" rtlCol="0">
            <a:spAutoFit/>
          </a:bodyPr>
          <a:lstStyle/>
          <a:p>
            <a:pPr algn="ctr">
              <a:lnSpc>
                <a:spcPct val="150000"/>
              </a:lnSpc>
            </a:pPr>
            <a:r>
              <a:rPr lang="en-US" sz="4000" b="1" dirty="0" err="1">
                <a:solidFill>
                  <a:srgbClr val="FF0000"/>
                </a:solidFill>
              </a:rPr>
              <a:t>Giải</a:t>
            </a:r>
            <a:r>
              <a:rPr lang="en-US" sz="4000" b="1" dirty="0">
                <a:solidFill>
                  <a:srgbClr val="FF0000"/>
                </a:solidFill>
              </a:rPr>
              <a:t> </a:t>
            </a:r>
            <a:r>
              <a:rPr lang="en-US" sz="4000" b="1" dirty="0" err="1">
                <a:solidFill>
                  <a:srgbClr val="FF0000"/>
                </a:solidFill>
              </a:rPr>
              <a:t>nghĩa</a:t>
            </a:r>
            <a:r>
              <a:rPr lang="en-US" sz="4000" b="1" dirty="0">
                <a:solidFill>
                  <a:srgbClr val="FF0000"/>
                </a:solidFill>
              </a:rPr>
              <a:t> </a:t>
            </a:r>
            <a:r>
              <a:rPr lang="en-US" sz="4000" b="1" dirty="0" err="1">
                <a:solidFill>
                  <a:srgbClr val="FF0000"/>
                </a:solidFill>
              </a:rPr>
              <a:t>từ</a:t>
            </a:r>
            <a:endParaRPr lang="en-US" sz="4000" b="1" dirty="0">
              <a:solidFill>
                <a:srgbClr val="FF0000"/>
              </a:solidFill>
            </a:endParaRPr>
          </a:p>
        </p:txBody>
      </p:sp>
      <p:sp>
        <p:nvSpPr>
          <p:cNvPr id="5" name="Rectangle 4">
            <a:extLst>
              <a:ext uri="{FF2B5EF4-FFF2-40B4-BE49-F238E27FC236}">
                <a16:creationId xmlns:a16="http://schemas.microsoft.com/office/drawing/2014/main" id="{B74CAE37-C031-447C-A0D4-4B3695F007FD}"/>
              </a:ext>
            </a:extLst>
          </p:cNvPr>
          <p:cNvSpPr/>
          <p:nvPr/>
        </p:nvSpPr>
        <p:spPr>
          <a:xfrm>
            <a:off x="2348946" y="965334"/>
            <a:ext cx="7995683" cy="650499"/>
          </a:xfrm>
          <a:prstGeom prst="rect">
            <a:avLst/>
          </a:prstGeom>
        </p:spPr>
        <p:txBody>
          <a:bodyPr wrap="square">
            <a:spAutoFit/>
          </a:bodyPr>
          <a:lstStyle/>
          <a:p>
            <a:pPr algn="just">
              <a:lnSpc>
                <a:spcPct val="150000"/>
              </a:lnSpc>
            </a:pPr>
            <a:r>
              <a:rPr lang="vi-VN" sz="2800" dirty="0"/>
              <a:t>     Con dúi</a:t>
            </a:r>
          </a:p>
        </p:txBody>
      </p:sp>
      <p:sp>
        <p:nvSpPr>
          <p:cNvPr id="6" name="Oval 5">
            <a:extLst>
              <a:ext uri="{FF2B5EF4-FFF2-40B4-BE49-F238E27FC236}">
                <a16:creationId xmlns:a16="http://schemas.microsoft.com/office/drawing/2014/main" id="{05260A31-877E-46DB-BCEB-DF51C579FAA0}"/>
              </a:ext>
            </a:extLst>
          </p:cNvPr>
          <p:cNvSpPr/>
          <p:nvPr/>
        </p:nvSpPr>
        <p:spPr>
          <a:xfrm>
            <a:off x="2497440" y="1210827"/>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1" name="TextBox 10">
            <a:extLst>
              <a:ext uri="{FF2B5EF4-FFF2-40B4-BE49-F238E27FC236}">
                <a16:creationId xmlns:a16="http://schemas.microsoft.com/office/drawing/2014/main" id="{21F1432A-BE85-4E86-9EFF-105953948C84}"/>
              </a:ext>
            </a:extLst>
          </p:cNvPr>
          <p:cNvSpPr txBox="1"/>
          <p:nvPr/>
        </p:nvSpPr>
        <p:spPr>
          <a:xfrm>
            <a:off x="4519791" y="1080132"/>
            <a:ext cx="3099424" cy="1384995"/>
          </a:xfrm>
          <a:prstGeom prst="rect">
            <a:avLst/>
          </a:prstGeom>
          <a:noFill/>
        </p:spPr>
        <p:txBody>
          <a:bodyPr wrap="square" rtlCol="0">
            <a:spAutoFit/>
          </a:bodyPr>
          <a:lstStyle/>
          <a:p>
            <a:pPr algn="just"/>
            <a:r>
              <a:rPr lang="vi-VN" sz="2800" dirty="0">
                <a:solidFill>
                  <a:schemeClr val="accent6">
                    <a:lumMod val="50000"/>
                  </a:schemeClr>
                </a:solidFill>
              </a:rPr>
              <a:t>: loài thú nhỏ, ăn củ và rễ cây, sống trong hang đất.</a:t>
            </a:r>
            <a:endParaRPr lang="en-US" sz="2800" dirty="0">
              <a:solidFill>
                <a:schemeClr val="accent6">
                  <a:lumMod val="50000"/>
                </a:schemeClr>
              </a:solidFill>
            </a:endParaRPr>
          </a:p>
        </p:txBody>
      </p:sp>
      <p:sp>
        <p:nvSpPr>
          <p:cNvPr id="14" name="Rectangle 13">
            <a:extLst>
              <a:ext uri="{FF2B5EF4-FFF2-40B4-BE49-F238E27FC236}">
                <a16:creationId xmlns:a16="http://schemas.microsoft.com/office/drawing/2014/main" id="{6231AED4-BF10-4993-B1C5-5377C3209A2C}"/>
              </a:ext>
            </a:extLst>
          </p:cNvPr>
          <p:cNvSpPr/>
          <p:nvPr/>
        </p:nvSpPr>
        <p:spPr>
          <a:xfrm>
            <a:off x="2508791" y="2277943"/>
            <a:ext cx="7995683" cy="650499"/>
          </a:xfrm>
          <a:prstGeom prst="rect">
            <a:avLst/>
          </a:prstGeom>
        </p:spPr>
        <p:txBody>
          <a:bodyPr wrap="square">
            <a:spAutoFit/>
          </a:bodyPr>
          <a:lstStyle/>
          <a:p>
            <a:pPr algn="just">
              <a:lnSpc>
                <a:spcPct val="150000"/>
              </a:lnSpc>
            </a:pPr>
            <a:r>
              <a:rPr lang="vi-VN" sz="2800" dirty="0"/>
              <a:t>     Nương</a:t>
            </a:r>
          </a:p>
        </p:txBody>
      </p:sp>
      <p:sp>
        <p:nvSpPr>
          <p:cNvPr id="15" name="Oval 14">
            <a:extLst>
              <a:ext uri="{FF2B5EF4-FFF2-40B4-BE49-F238E27FC236}">
                <a16:creationId xmlns:a16="http://schemas.microsoft.com/office/drawing/2014/main" id="{275D6F96-67B9-4FB5-8B92-2BC2A3F22885}"/>
              </a:ext>
            </a:extLst>
          </p:cNvPr>
          <p:cNvSpPr/>
          <p:nvPr/>
        </p:nvSpPr>
        <p:spPr>
          <a:xfrm>
            <a:off x="2523763" y="2526164"/>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6" name="Rectangle 15">
            <a:extLst>
              <a:ext uri="{FF2B5EF4-FFF2-40B4-BE49-F238E27FC236}">
                <a16:creationId xmlns:a16="http://schemas.microsoft.com/office/drawing/2014/main" id="{938FEF6A-B8CE-4B56-A9EF-C5625E5FD1E9}"/>
              </a:ext>
            </a:extLst>
          </p:cNvPr>
          <p:cNvSpPr/>
          <p:nvPr/>
        </p:nvSpPr>
        <p:spPr>
          <a:xfrm>
            <a:off x="3109399" y="3718421"/>
            <a:ext cx="1816851" cy="650499"/>
          </a:xfrm>
          <a:prstGeom prst="rect">
            <a:avLst/>
          </a:prstGeom>
        </p:spPr>
        <p:txBody>
          <a:bodyPr wrap="square">
            <a:spAutoFit/>
          </a:bodyPr>
          <a:lstStyle/>
          <a:p>
            <a:pPr algn="just">
              <a:lnSpc>
                <a:spcPct val="150000"/>
              </a:lnSpc>
            </a:pPr>
            <a:r>
              <a:rPr lang="vi-VN" sz="2800" dirty="0"/>
              <a:t>     Tổ tiên</a:t>
            </a:r>
          </a:p>
        </p:txBody>
      </p:sp>
      <p:sp>
        <p:nvSpPr>
          <p:cNvPr id="17" name="Oval 16">
            <a:extLst>
              <a:ext uri="{FF2B5EF4-FFF2-40B4-BE49-F238E27FC236}">
                <a16:creationId xmlns:a16="http://schemas.microsoft.com/office/drawing/2014/main" id="{2D882355-F987-44B0-AACF-83FCDF1E4590}"/>
              </a:ext>
            </a:extLst>
          </p:cNvPr>
          <p:cNvSpPr/>
          <p:nvPr/>
        </p:nvSpPr>
        <p:spPr>
          <a:xfrm>
            <a:off x="3243792" y="3962468"/>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pic>
        <p:nvPicPr>
          <p:cNvPr id="9" name="Picture 2" descr="Dúi giống | Dúi thịt | Con dúi rừng |Con dúi giống | Rừng, Đùi">
            <a:extLst>
              <a:ext uri="{FF2B5EF4-FFF2-40B4-BE49-F238E27FC236}">
                <a16:creationId xmlns:a16="http://schemas.microsoft.com/office/drawing/2014/main" id="{B26F3B0C-8491-42DE-AF66-996CBEDD77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39" t="677" r="4762" b="14699"/>
          <a:stretch/>
        </p:blipFill>
        <p:spPr bwMode="auto">
          <a:xfrm>
            <a:off x="8056274" y="1087973"/>
            <a:ext cx="3099424" cy="2079399"/>
          </a:xfrm>
          <a:prstGeom prst="round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B42D5D3-88EA-4F35-886E-E862639836F5}"/>
              </a:ext>
            </a:extLst>
          </p:cNvPr>
          <p:cNvSpPr txBox="1"/>
          <p:nvPr/>
        </p:nvSpPr>
        <p:spPr>
          <a:xfrm>
            <a:off x="4541918" y="2333426"/>
            <a:ext cx="3377116" cy="1384995"/>
          </a:xfrm>
          <a:prstGeom prst="rect">
            <a:avLst/>
          </a:prstGeom>
          <a:noFill/>
        </p:spPr>
        <p:txBody>
          <a:bodyPr wrap="square" rtlCol="0">
            <a:spAutoFit/>
          </a:bodyPr>
          <a:lstStyle/>
          <a:p>
            <a:pPr algn="just"/>
            <a:r>
              <a:rPr lang="vi-VN" sz="2800" dirty="0">
                <a:solidFill>
                  <a:schemeClr val="accent6">
                    <a:lumMod val="50000"/>
                  </a:schemeClr>
                </a:solidFill>
              </a:rPr>
              <a:t>: đất trồng trên đồi, núi hoặc bãi cao ven sông.</a:t>
            </a:r>
            <a:endParaRPr lang="en-US" sz="2800" dirty="0">
              <a:solidFill>
                <a:schemeClr val="accent6">
                  <a:lumMod val="50000"/>
                </a:schemeClr>
              </a:solidFill>
            </a:endParaRPr>
          </a:p>
        </p:txBody>
      </p:sp>
      <p:pic>
        <p:nvPicPr>
          <p:cNvPr id="1028" name="Picture 4" descr="Tả cảnh buổi chiều trên nương rẫy">
            <a:extLst>
              <a:ext uri="{FF2B5EF4-FFF2-40B4-BE49-F238E27FC236}">
                <a16:creationId xmlns:a16="http://schemas.microsoft.com/office/drawing/2014/main" id="{2BA3750A-5922-41AB-B6D8-91F45A999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9534" y="3386127"/>
            <a:ext cx="3099424" cy="1965587"/>
          </a:xfrm>
          <a:prstGeom prst="round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E9E162D-797E-4880-B941-DF6A76CA1E84}"/>
              </a:ext>
            </a:extLst>
          </p:cNvPr>
          <p:cNvSpPr txBox="1"/>
          <p:nvPr/>
        </p:nvSpPr>
        <p:spPr>
          <a:xfrm>
            <a:off x="4551220" y="3697985"/>
            <a:ext cx="3505054" cy="1943161"/>
          </a:xfrm>
          <a:prstGeom prst="rect">
            <a:avLst/>
          </a:prstGeom>
          <a:noFill/>
        </p:spPr>
        <p:txBody>
          <a:bodyPr wrap="square" rtlCol="0">
            <a:spAutoFit/>
          </a:bodyPr>
          <a:lstStyle/>
          <a:p>
            <a:pPr algn="just">
              <a:lnSpc>
                <a:spcPct val="150000"/>
              </a:lnSpc>
            </a:pPr>
            <a:r>
              <a:rPr lang="vi-VN" sz="2800" dirty="0">
                <a:solidFill>
                  <a:schemeClr val="accent6">
                    <a:lumMod val="50000"/>
                  </a:schemeClr>
                </a:solidFill>
              </a:rPr>
              <a:t>: những người đầu tiên sinh ra một dòng họ hay một dân tộc.</a:t>
            </a:r>
            <a:endParaRPr lang="en-US" sz="2800" dirty="0">
              <a:solidFill>
                <a:schemeClr val="accent6">
                  <a:lumMod val="50000"/>
                </a:schemeClr>
              </a:solidFill>
            </a:endParaRPr>
          </a:p>
        </p:txBody>
      </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5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4" grpId="0"/>
      <p:bldP spid="15" grpId="0" animBg="1"/>
      <p:bldP spid="16" grpId="0"/>
      <p:bldP spid="17" grpId="0" animBg="1"/>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E3BFC-E561-4A0F-B76C-12FB873D9F9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343127" y="598182"/>
            <a:ext cx="929614" cy="838400"/>
          </a:xfrm>
          <a:prstGeom prst="rect">
            <a:avLst/>
          </a:prstGeom>
        </p:spPr>
      </p:pic>
      <p:sp>
        <p:nvSpPr>
          <p:cNvPr id="4" name="TextBox 3">
            <a:extLst>
              <a:ext uri="{FF2B5EF4-FFF2-40B4-BE49-F238E27FC236}">
                <a16:creationId xmlns:a16="http://schemas.microsoft.com/office/drawing/2014/main" id="{774D4960-7B39-462E-BF15-BC318B85B435}"/>
              </a:ext>
            </a:extLst>
          </p:cNvPr>
          <p:cNvSpPr txBox="1"/>
          <p:nvPr/>
        </p:nvSpPr>
        <p:spPr>
          <a:xfrm>
            <a:off x="3079850" y="572548"/>
            <a:ext cx="7154436" cy="889667"/>
          </a:xfrm>
          <a:prstGeom prst="rect">
            <a:avLst/>
          </a:prstGeom>
          <a:noFill/>
        </p:spPr>
        <p:txBody>
          <a:bodyPr wrap="square" rtlCol="0">
            <a:spAutoFit/>
          </a:bodyPr>
          <a:lstStyle/>
          <a:p>
            <a:pPr algn="ctr">
              <a:lnSpc>
                <a:spcPct val="150000"/>
              </a:lnSpc>
            </a:pPr>
            <a:r>
              <a:rPr lang="vi-VN" sz="4000" b="1" dirty="0">
                <a:solidFill>
                  <a:srgbClr val="FF0000"/>
                </a:solidFill>
                <a:latin typeface="+mj-lt"/>
              </a:rPr>
              <a:t>Một số câu văn dài</a:t>
            </a:r>
            <a:endParaRPr lang="en-US" sz="4000" b="1" dirty="0">
              <a:solidFill>
                <a:srgbClr val="FF0000"/>
              </a:solidFill>
              <a:latin typeface="+mj-lt"/>
            </a:endParaRPr>
          </a:p>
        </p:txBody>
      </p:sp>
      <p:sp>
        <p:nvSpPr>
          <p:cNvPr id="7" name="Rectangle 6">
            <a:extLst>
              <a:ext uri="{FF2B5EF4-FFF2-40B4-BE49-F238E27FC236}">
                <a16:creationId xmlns:a16="http://schemas.microsoft.com/office/drawing/2014/main" id="{4A441E9B-5F17-4E41-B21A-5FB033D41CB5}"/>
              </a:ext>
            </a:extLst>
          </p:cNvPr>
          <p:cNvSpPr/>
          <p:nvPr/>
        </p:nvSpPr>
        <p:spPr>
          <a:xfrm>
            <a:off x="2853192" y="1576395"/>
            <a:ext cx="7995681" cy="1293496"/>
          </a:xfrm>
          <a:prstGeom prst="rect">
            <a:avLst/>
          </a:prstGeom>
        </p:spPr>
        <p:txBody>
          <a:bodyPr wrap="square">
            <a:spAutoFit/>
          </a:bodyPr>
          <a:lstStyle/>
          <a:p>
            <a:pPr indent="228594" algn="just">
              <a:lnSpc>
                <a:spcPct val="150000"/>
              </a:lnSpc>
            </a:pPr>
            <a:r>
              <a:rPr lang="vi-VN" sz="2800" dirty="0">
                <a:latin typeface="+mj-lt"/>
              </a:rPr>
              <a:t>   Để trả ơn, dúi báo sắp có lũ lụt rất lớn và chỉ cho họ cách tránh.</a:t>
            </a:r>
          </a:p>
        </p:txBody>
      </p:sp>
      <p:sp>
        <p:nvSpPr>
          <p:cNvPr id="8" name="Oval 7">
            <a:extLst>
              <a:ext uri="{FF2B5EF4-FFF2-40B4-BE49-F238E27FC236}">
                <a16:creationId xmlns:a16="http://schemas.microsoft.com/office/drawing/2014/main" id="{C318B723-ECD9-4708-BAFF-FEB53B1716B6}"/>
              </a:ext>
            </a:extLst>
          </p:cNvPr>
          <p:cNvSpPr/>
          <p:nvPr/>
        </p:nvSpPr>
        <p:spPr>
          <a:xfrm>
            <a:off x="2911059" y="177771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cxnSp>
        <p:nvCxnSpPr>
          <p:cNvPr id="13" name="Straight Connector 12">
            <a:extLst>
              <a:ext uri="{FF2B5EF4-FFF2-40B4-BE49-F238E27FC236}">
                <a16:creationId xmlns:a16="http://schemas.microsoft.com/office/drawing/2014/main" id="{2814A5A3-3A83-483E-A192-ACABD8E84DF8}"/>
              </a:ext>
            </a:extLst>
          </p:cNvPr>
          <p:cNvCxnSpPr/>
          <p:nvPr/>
        </p:nvCxnSpPr>
        <p:spPr>
          <a:xfrm flipH="1">
            <a:off x="9532381" y="172153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94DB7D-F7DB-4451-A732-F3E441DB1798}"/>
              </a:ext>
            </a:extLst>
          </p:cNvPr>
          <p:cNvCxnSpPr/>
          <p:nvPr/>
        </p:nvCxnSpPr>
        <p:spPr>
          <a:xfrm flipH="1">
            <a:off x="6145627" y="156406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C35981-8757-49D1-96C1-778FE85F65F5}"/>
              </a:ext>
            </a:extLst>
          </p:cNvPr>
          <p:cNvCxnSpPr/>
          <p:nvPr/>
        </p:nvCxnSpPr>
        <p:spPr>
          <a:xfrm flipH="1">
            <a:off x="5191471" y="22921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A64B72-F044-4A71-8214-52D15378A397}"/>
              </a:ext>
            </a:extLst>
          </p:cNvPr>
          <p:cNvCxnSpPr/>
          <p:nvPr/>
        </p:nvCxnSpPr>
        <p:spPr>
          <a:xfrm flipH="1">
            <a:off x="5089923" y="230068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C7E2A5-9C5F-48D9-88E2-F8ACCC157900}"/>
              </a:ext>
            </a:extLst>
          </p:cNvPr>
          <p:cNvCxnSpPr/>
          <p:nvPr/>
        </p:nvCxnSpPr>
        <p:spPr>
          <a:xfrm flipH="1">
            <a:off x="4801785" y="164086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7685B72-57B1-4C34-A0BE-933DE115708F}"/>
              </a:ext>
            </a:extLst>
          </p:cNvPr>
          <p:cNvGrpSpPr/>
          <p:nvPr/>
        </p:nvGrpSpPr>
        <p:grpSpPr>
          <a:xfrm>
            <a:off x="3747829" y="3015029"/>
            <a:ext cx="7101044" cy="2741133"/>
            <a:chOff x="3272359" y="3501631"/>
            <a:chExt cx="7995683" cy="2741133"/>
          </a:xfrm>
        </p:grpSpPr>
        <p:sp>
          <p:nvSpPr>
            <p:cNvPr id="5" name="Rectangle 4">
              <a:extLst>
                <a:ext uri="{FF2B5EF4-FFF2-40B4-BE49-F238E27FC236}">
                  <a16:creationId xmlns:a16="http://schemas.microsoft.com/office/drawing/2014/main" id="{103210DE-B068-4896-B76F-9FBFCA64B4B8}"/>
                </a:ext>
              </a:extLst>
            </p:cNvPr>
            <p:cNvSpPr/>
            <p:nvPr/>
          </p:nvSpPr>
          <p:spPr>
            <a:xfrm>
              <a:off x="3272359" y="3501631"/>
              <a:ext cx="7995683" cy="1943161"/>
            </a:xfrm>
            <a:prstGeom prst="rect">
              <a:avLst/>
            </a:prstGeom>
          </p:spPr>
          <p:txBody>
            <a:bodyPr wrap="square">
              <a:spAutoFit/>
            </a:bodyPr>
            <a:lstStyle/>
            <a:p>
              <a:pPr algn="just">
                <a:lnSpc>
                  <a:spcPct val="150000"/>
                </a:lnSpc>
              </a:pPr>
              <a:r>
                <a:rPr lang="vi-VN" sz="2800" dirty="0">
                  <a:latin typeface="+mj-lt"/>
                </a:rPr>
                <a:t>      Nghe lời dúi, họ khoét rỗng khúc gỗ to, chuẩn bị thức ăn bỏ vào đó. Vừa chuẩn bị xong mọi thứ thì mưa to, gió lớn, nước ngập mênh mông.</a:t>
              </a:r>
            </a:p>
          </p:txBody>
        </p:sp>
        <p:sp>
          <p:nvSpPr>
            <p:cNvPr id="6" name="Oval 5">
              <a:extLst>
                <a:ext uri="{FF2B5EF4-FFF2-40B4-BE49-F238E27FC236}">
                  <a16:creationId xmlns:a16="http://schemas.microsoft.com/office/drawing/2014/main" id="{42329CF9-C4E2-4176-A008-1AC63900E5B9}"/>
                </a:ext>
              </a:extLst>
            </p:cNvPr>
            <p:cNvSpPr/>
            <p:nvPr/>
          </p:nvSpPr>
          <p:spPr>
            <a:xfrm>
              <a:off x="3392867" y="368486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cxnSp>
          <p:nvCxnSpPr>
            <p:cNvPr id="9" name="Straight Connector 8">
              <a:extLst>
                <a:ext uri="{FF2B5EF4-FFF2-40B4-BE49-F238E27FC236}">
                  <a16:creationId xmlns:a16="http://schemas.microsoft.com/office/drawing/2014/main" id="{583F1CD7-9F73-4B55-9CC9-C8BC9AD2B6EC}"/>
                </a:ext>
              </a:extLst>
            </p:cNvPr>
            <p:cNvCxnSpPr/>
            <p:nvPr/>
          </p:nvCxnSpPr>
          <p:spPr>
            <a:xfrm flipH="1">
              <a:off x="11040370" y="356007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8AF32C-D9B0-4699-860C-0206D7CECBF5}"/>
                </a:ext>
              </a:extLst>
            </p:cNvPr>
            <p:cNvCxnSpPr/>
            <p:nvPr/>
          </p:nvCxnSpPr>
          <p:spPr>
            <a:xfrm flipH="1">
              <a:off x="6232378" y="356007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D7893F-C417-4252-BB8C-3F394A1D11C1}"/>
                </a:ext>
              </a:extLst>
            </p:cNvPr>
            <p:cNvCxnSpPr/>
            <p:nvPr/>
          </p:nvCxnSpPr>
          <p:spPr>
            <a:xfrm flipH="1">
              <a:off x="5572216" y="561501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D93FDE-6393-4A9B-8C6E-6333732CEB14}"/>
                </a:ext>
              </a:extLst>
            </p:cNvPr>
            <p:cNvCxnSpPr/>
            <p:nvPr/>
          </p:nvCxnSpPr>
          <p:spPr>
            <a:xfrm flipH="1">
              <a:off x="5480067" y="558993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DDC352-780D-4D0B-B00E-773489458E5E}"/>
                </a:ext>
              </a:extLst>
            </p:cNvPr>
            <p:cNvCxnSpPr/>
            <p:nvPr/>
          </p:nvCxnSpPr>
          <p:spPr>
            <a:xfrm flipH="1">
              <a:off x="10664576" y="410169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AB797B-1C26-4B3F-97A7-E99632E03F86}"/>
                </a:ext>
              </a:extLst>
            </p:cNvPr>
            <p:cNvCxnSpPr/>
            <p:nvPr/>
          </p:nvCxnSpPr>
          <p:spPr>
            <a:xfrm flipH="1">
              <a:off x="7756006" y="479964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7690F6-FD15-40F4-A8EF-79F862B0180C}"/>
                </a:ext>
              </a:extLst>
            </p:cNvPr>
            <p:cNvCxnSpPr/>
            <p:nvPr/>
          </p:nvCxnSpPr>
          <p:spPr>
            <a:xfrm flipH="1">
              <a:off x="8600466" y="418782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A21C9B-D871-4111-850F-1130BB2F5DAE}"/>
                </a:ext>
              </a:extLst>
            </p:cNvPr>
            <p:cNvCxnSpPr/>
            <p:nvPr/>
          </p:nvCxnSpPr>
          <p:spPr>
            <a:xfrm flipH="1">
              <a:off x="8508318" y="418782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ABEE24-14CD-48BE-8AA0-66538468668F}"/>
                </a:ext>
              </a:extLst>
            </p:cNvPr>
            <p:cNvCxnSpPr/>
            <p:nvPr/>
          </p:nvCxnSpPr>
          <p:spPr>
            <a:xfrm flipH="1">
              <a:off x="9168481" y="48155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5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558" y="1339478"/>
            <a:ext cx="523308"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7686" y="2328391"/>
            <a:ext cx="494513" cy="384000"/>
          </a:xfrm>
          <a:prstGeom prst="rect">
            <a:avLst/>
          </a:prstGeom>
        </p:spPr>
      </p:pic>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314696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7853422" y="338339"/>
            <a:ext cx="465933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nối</a:t>
            </a:r>
            <a:r>
              <a:rPr lang="en-US" sz="3200" b="1" dirty="0">
                <a:solidFill>
                  <a:srgbClr val="FF0000"/>
                </a:solidFill>
                <a:latin typeface="+mj-lt"/>
              </a:rPr>
              <a:t> </a:t>
            </a:r>
            <a:r>
              <a:rPr lang="en-US" sz="3200" b="1" dirty="0" err="1">
                <a:solidFill>
                  <a:srgbClr val="FF0000"/>
                </a:solidFill>
                <a:latin typeface="+mj-lt"/>
              </a:rPr>
              <a:t>tiếp</a:t>
            </a:r>
            <a:r>
              <a:rPr lang="en-US" sz="3200" b="1" dirty="0">
                <a:solidFill>
                  <a:srgbClr val="FF0000"/>
                </a:solidFill>
                <a:latin typeface="+mj-lt"/>
              </a:rPr>
              <a:t> </a:t>
            </a:r>
            <a:r>
              <a:rPr lang="en-US" sz="3200" b="1" dirty="0" err="1">
                <a:solidFill>
                  <a:srgbClr val="FF0000"/>
                </a:solidFill>
                <a:latin typeface="+mj-lt"/>
              </a:rPr>
              <a:t>đoạn</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29618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43" y="1220638"/>
            <a:ext cx="494513" cy="384000"/>
          </a:xfrm>
          <a:prstGeom prst="rect">
            <a:avLst/>
          </a:prstGeom>
        </p:spPr>
      </p:pic>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Tree>
    <p:custDataLst>
      <p:tags r:id="rId1"/>
    </p:custDataLst>
    <p:extLst>
      <p:ext uri="{BB962C8B-B14F-4D97-AF65-F5344CB8AC3E}">
        <p14:creationId xmlns:p14="http://schemas.microsoft.com/office/powerpoint/2010/main" val="2239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a:t>
              </a:r>
              <a:r>
                <a:rPr lang="en-US" sz="2800" dirty="0">
                  <a:latin typeface="+mj-lt"/>
                </a:rPr>
                <a:t>ì</a:t>
              </a:r>
              <a:r>
                <a:rPr lang="vi-VN" sz="2800" dirty="0">
                  <a:latin typeface="+mj-lt"/>
                </a:rPr>
                <a:t>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8432098" y="344542"/>
            <a:ext cx="3322054"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toàn</a:t>
            </a:r>
            <a:r>
              <a:rPr lang="en-US" sz="3200" b="1" dirty="0">
                <a:solidFill>
                  <a:srgbClr val="FF0000"/>
                </a:solidFill>
                <a:latin typeface="+mj-lt"/>
              </a:rPr>
              <a:t> </a:t>
            </a:r>
            <a:r>
              <a:rPr lang="en-US" sz="3200" b="1" dirty="0" err="1">
                <a:solidFill>
                  <a:srgbClr val="FF0000"/>
                </a:solidFill>
                <a:latin typeface="+mj-lt"/>
              </a:rPr>
              <a:t>bài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61523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a:extLst>
              <a:ext uri="{FF2B5EF4-FFF2-40B4-BE49-F238E27FC236}">
                <a16:creationId xmlns:a16="http://schemas.microsoft.com/office/drawing/2014/main" id="{2149F6B5-17BC-4CA5-B0A3-52191D5C48AC}"/>
              </a:ext>
            </a:extLst>
          </p:cNvPr>
          <p:cNvSpPr txBox="1"/>
          <p:nvPr/>
        </p:nvSpPr>
        <p:spPr>
          <a:xfrm>
            <a:off x="8466217" y="307075"/>
            <a:ext cx="325381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toàn</a:t>
            </a:r>
            <a:r>
              <a:rPr lang="en-US" sz="3200" b="1" dirty="0">
                <a:solidFill>
                  <a:srgbClr val="FF0000"/>
                </a:solidFill>
                <a:latin typeface="+mj-lt"/>
              </a:rPr>
              <a:t> </a:t>
            </a:r>
            <a:r>
              <a:rPr lang="en-US" sz="3200" b="1" dirty="0" err="1">
                <a:solidFill>
                  <a:srgbClr val="FF0000"/>
                </a:solidFill>
                <a:latin typeface="+mj-lt"/>
              </a:rPr>
              <a:t>bài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23160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00" y="333828"/>
            <a:ext cx="1715388" cy="1715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3732030" y="1329070"/>
            <a:ext cx="6328228" cy="5053758"/>
          </a:xfrm>
          <a:prstGeom prst="ellipse">
            <a:avLst/>
          </a:prstGeom>
        </p:spPr>
      </p:pic>
      <p:sp>
        <p:nvSpPr>
          <p:cNvPr id="3" name="Content Placeholder 2">
            <a:extLst>
              <a:ext uri="{FF2B5EF4-FFF2-40B4-BE49-F238E27FC236}">
                <a16:creationId xmlns:a16="http://schemas.microsoft.com/office/drawing/2014/main" id="{3E2E9612-06C5-4D21-B168-3A1492B7EC63}"/>
              </a:ext>
            </a:extLst>
          </p:cNvPr>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251406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0A001-5C73-4CE1-A481-E0E19B1D57F0}"/>
              </a:ext>
            </a:extLst>
          </p:cNvPr>
          <p:cNvSpPr txBox="1"/>
          <p:nvPr/>
        </p:nvSpPr>
        <p:spPr>
          <a:xfrm>
            <a:off x="3040911" y="223284"/>
            <a:ext cx="9728791" cy="830997"/>
          </a:xfrm>
          <a:prstGeom prst="rect">
            <a:avLst/>
          </a:prstGeom>
          <a:noFill/>
        </p:spPr>
        <p:txBody>
          <a:bodyPr wrap="square" rtlCol="0">
            <a:spAutoFit/>
          </a:bodyPr>
          <a:lstStyle/>
          <a:p>
            <a:r>
              <a:rPr lang="en-US" sz="4800" dirty="0" err="1">
                <a:solidFill>
                  <a:schemeClr val="bg1"/>
                </a:solidFill>
              </a:rPr>
              <a:t>Thứ</a:t>
            </a:r>
            <a:r>
              <a:rPr lang="en-US" sz="4800" dirty="0">
                <a:solidFill>
                  <a:schemeClr val="bg1"/>
                </a:solidFill>
              </a:rPr>
              <a:t> … </a:t>
            </a:r>
            <a:r>
              <a:rPr lang="en-US" sz="4800" dirty="0" err="1">
                <a:solidFill>
                  <a:schemeClr val="bg1"/>
                </a:solidFill>
              </a:rPr>
              <a:t>ngày</a:t>
            </a:r>
            <a:r>
              <a:rPr lang="en-US" sz="4800" dirty="0">
                <a:solidFill>
                  <a:schemeClr val="bg1"/>
                </a:solidFill>
              </a:rPr>
              <a:t> … </a:t>
            </a:r>
            <a:r>
              <a:rPr lang="en-US" sz="4800" dirty="0" err="1">
                <a:solidFill>
                  <a:schemeClr val="bg1"/>
                </a:solidFill>
              </a:rPr>
              <a:t>tháng</a:t>
            </a:r>
            <a:r>
              <a:rPr lang="en-US" sz="4800" dirty="0">
                <a:solidFill>
                  <a:schemeClr val="bg1"/>
                </a:solidFill>
              </a:rPr>
              <a:t>…</a:t>
            </a:r>
          </a:p>
        </p:txBody>
      </p:sp>
      <p:sp>
        <p:nvSpPr>
          <p:cNvPr id="3" name="TextBox 2">
            <a:extLst>
              <a:ext uri="{FF2B5EF4-FFF2-40B4-BE49-F238E27FC236}">
                <a16:creationId xmlns:a16="http://schemas.microsoft.com/office/drawing/2014/main" id="{001E9399-0886-4DD5-BD74-FE6694FB7807}"/>
              </a:ext>
            </a:extLst>
          </p:cNvPr>
          <p:cNvSpPr txBox="1"/>
          <p:nvPr/>
        </p:nvSpPr>
        <p:spPr>
          <a:xfrm>
            <a:off x="1127050" y="2190307"/>
            <a:ext cx="1201479" cy="1754326"/>
          </a:xfrm>
          <a:prstGeom prst="rect">
            <a:avLst/>
          </a:prstGeom>
          <a:noFill/>
        </p:spPr>
        <p:txBody>
          <a:bodyPr wrap="square" rtlCol="0">
            <a:spAutoFit/>
          </a:bodyPr>
          <a:lstStyle/>
          <a:p>
            <a:pPr algn="ctr"/>
            <a:r>
              <a:rPr lang="en-US" sz="5400" dirty="0" err="1">
                <a:solidFill>
                  <a:schemeClr val="bg1"/>
                </a:solidFill>
              </a:rPr>
              <a:t>Bài</a:t>
            </a:r>
            <a:r>
              <a:rPr lang="en-US" sz="5400" dirty="0">
                <a:solidFill>
                  <a:schemeClr val="bg1"/>
                </a:solidFill>
              </a:rPr>
              <a:t> 21</a:t>
            </a:r>
          </a:p>
        </p:txBody>
      </p:sp>
      <p:sp>
        <p:nvSpPr>
          <p:cNvPr id="4" name="TextBox 3">
            <a:extLst>
              <a:ext uri="{FF2B5EF4-FFF2-40B4-BE49-F238E27FC236}">
                <a16:creationId xmlns:a16="http://schemas.microsoft.com/office/drawing/2014/main" id="{C5391446-C85F-483F-98CF-FBF2E3BC1DD8}"/>
              </a:ext>
            </a:extLst>
          </p:cNvPr>
          <p:cNvSpPr txBox="1"/>
          <p:nvPr/>
        </p:nvSpPr>
        <p:spPr>
          <a:xfrm>
            <a:off x="2413590" y="2528790"/>
            <a:ext cx="9027042" cy="900210"/>
          </a:xfrm>
          <a:prstGeom prst="rect">
            <a:avLst/>
          </a:prstGeom>
          <a:noFill/>
        </p:spPr>
        <p:txBody>
          <a:bodyPr wrap="square" lIns="68543" tIns="34272" rIns="68543" bIns="34272" rtlCol="0">
            <a:spAutoFit/>
          </a:bodyPr>
          <a:lstStyle/>
          <a:p>
            <a:pPr algn="ctr" defTabSz="685800">
              <a:buClrTx/>
              <a:defRPr/>
            </a:pPr>
            <a:r>
              <a:rPr lang="en-US" sz="5400" b="1" kern="1200"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1200"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quả</a:t>
            </a:r>
            <a:r>
              <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1200"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bầu</a:t>
            </a:r>
            <a:endPar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237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AC6630E-B3A7-432B-A20F-0900A4C26C0C}"/>
              </a:ext>
            </a:extLst>
          </p:cNvPr>
          <p:cNvSpPr/>
          <p:nvPr/>
        </p:nvSpPr>
        <p:spPr>
          <a:xfrm>
            <a:off x="2992343" y="1665448"/>
            <a:ext cx="6422065" cy="2953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A47F34-6F0B-4262-A5A5-F7680711A5E2}"/>
              </a:ext>
            </a:extLst>
          </p:cNvPr>
          <p:cNvSpPr txBox="1"/>
          <p:nvPr/>
        </p:nvSpPr>
        <p:spPr>
          <a:xfrm>
            <a:off x="3980121" y="1817906"/>
            <a:ext cx="4231758" cy="2800767"/>
          </a:xfrm>
          <a:prstGeom prst="rect">
            <a:avLst/>
          </a:prstGeom>
          <a:noFill/>
        </p:spPr>
        <p:txBody>
          <a:bodyPr wrap="square" rtlCol="0">
            <a:spAutoFit/>
          </a:bodyPr>
          <a:lstStyle/>
          <a:p>
            <a:pPr algn="ctr"/>
            <a:r>
              <a:rPr lang="en-US" sz="8800" b="1" dirty="0" err="1">
                <a:solidFill>
                  <a:schemeClr val="bg1"/>
                </a:solidFill>
              </a:rPr>
              <a:t>Tiết</a:t>
            </a:r>
            <a:r>
              <a:rPr lang="en-US" sz="8800" b="1" dirty="0">
                <a:solidFill>
                  <a:schemeClr val="bg1"/>
                </a:solidFill>
              </a:rPr>
              <a:t> </a:t>
            </a:r>
            <a:r>
              <a:rPr lang="en-US" sz="8800" b="1">
                <a:solidFill>
                  <a:schemeClr val="bg1"/>
                </a:solidFill>
              </a:rPr>
              <a:t>1 </a:t>
            </a:r>
            <a:r>
              <a:rPr lang="en-US" sz="8800" b="1" smtClean="0">
                <a:solidFill>
                  <a:schemeClr val="bg1"/>
                </a:solidFill>
              </a:rPr>
              <a:t>ĐỌC</a:t>
            </a:r>
            <a:endParaRPr lang="en-US" sz="8800" b="1" dirty="0">
              <a:solidFill>
                <a:schemeClr val="bg1"/>
              </a:solidFill>
            </a:endParaRPr>
          </a:p>
        </p:txBody>
      </p:sp>
    </p:spTree>
    <p:extLst>
      <p:ext uri="{BB962C8B-B14F-4D97-AF65-F5344CB8AC3E}">
        <p14:creationId xmlns:p14="http://schemas.microsoft.com/office/powerpoint/2010/main" val="180135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802897" y="822825"/>
            <a:ext cx="2178324" cy="950402"/>
            <a:chOff x="349247" y="617893"/>
            <a:chExt cx="1633743" cy="712802"/>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92498"/>
            </a:xfrm>
            <a:prstGeom prst="rect">
              <a:avLst/>
            </a:prstGeom>
            <a:noFill/>
          </p:spPr>
          <p:txBody>
            <a:bodyPr wrap="square" rtlCol="0">
              <a:spAutoFit/>
            </a:bodyPr>
            <a:lstStyle/>
            <a:p>
              <a:r>
                <a:rPr lang="en-US" sz="5400" dirty="0">
                  <a:solidFill>
                    <a:schemeClr val="accent1">
                      <a:lumMod val="50000"/>
                    </a:schemeClr>
                  </a:solidFill>
                  <a:latin typeface="+mj-lt"/>
                </a:rPr>
                <a:t>BÀI 27</a:t>
              </a:r>
            </a:p>
          </p:txBody>
        </p:sp>
        <p:sp>
          <p:nvSpPr>
            <p:cNvPr id="4" name="TextBox 3">
              <a:extLst>
                <a:ext uri="{FF2B5EF4-FFF2-40B4-BE49-F238E27FC236}">
                  <a16:creationId xmlns:a16="http://schemas.microsoft.com/office/drawing/2014/main" id="{A0FE075E-00B8-430F-A266-1358EF8D2A4B}"/>
                </a:ext>
              </a:extLst>
            </p:cNvPr>
            <p:cNvSpPr txBox="1"/>
            <p:nvPr/>
          </p:nvSpPr>
          <p:spPr>
            <a:xfrm>
              <a:off x="349247" y="638197"/>
              <a:ext cx="1613647" cy="692498"/>
            </a:xfrm>
            <a:prstGeom prst="rect">
              <a:avLst/>
            </a:prstGeom>
            <a:noFill/>
          </p:spPr>
          <p:txBody>
            <a:bodyPr wrap="square" rtlCol="0">
              <a:spAutoFit/>
            </a:bodyPr>
            <a:lstStyle/>
            <a:p>
              <a:r>
                <a:rPr lang="en-US" sz="5400" dirty="0">
                  <a:solidFill>
                    <a:srgbClr val="FC7D77"/>
                  </a:solidFill>
                  <a:latin typeface="+mj-lt"/>
                </a:rPr>
                <a:t>BÀI 27</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803105" y="175053"/>
            <a:ext cx="6603639" cy="830997"/>
          </a:xfrm>
          <a:prstGeom prst="rect">
            <a:avLst/>
          </a:prstGeom>
          <a:noFill/>
        </p:spPr>
        <p:txBody>
          <a:bodyPr wrap="square" rtlCol="0">
            <a:spAutoFit/>
          </a:bodyPr>
          <a:lstStyle/>
          <a:p>
            <a:r>
              <a:rPr lang="vi-VN" sz="4800" dirty="0">
                <a:latin typeface="+mj-lt"/>
              </a:rPr>
              <a:t>CHUYỆN QUẢ BẦU</a:t>
            </a:r>
            <a:endParaRPr lang="en-US" sz="4800" dirty="0">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803105" y="1304626"/>
            <a:ext cx="8020300" cy="954107"/>
          </a:xfrm>
          <a:prstGeom prst="rect">
            <a:avLst/>
          </a:prstGeom>
          <a:noFill/>
        </p:spPr>
        <p:txBody>
          <a:bodyPr wrap="square" rtlCol="0">
            <a:spAutoFit/>
          </a:bodyPr>
          <a:lstStyle/>
          <a:p>
            <a:r>
              <a:rPr lang="vi-VN" sz="2800" dirty="0">
                <a:latin typeface="+mj-lt"/>
              </a:rPr>
              <a:t>Dựa vào tranh minh họa, hãy đoán xem câu chuyện nói về điều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875353" y="1590002"/>
            <a:ext cx="927752" cy="488951"/>
          </a:xfrm>
          <a:prstGeom prst="rect">
            <a:avLst/>
          </a:prstGeom>
        </p:spPr>
      </p:pic>
      <p:pic>
        <p:nvPicPr>
          <p:cNvPr id="8" name="Picture 7">
            <a:extLst>
              <a:ext uri="{FF2B5EF4-FFF2-40B4-BE49-F238E27FC236}">
                <a16:creationId xmlns:a16="http://schemas.microsoft.com/office/drawing/2014/main" id="{F2FB827F-D4B4-493B-8D68-1A1F9D8D5B9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2404978" y="2518927"/>
            <a:ext cx="7382044" cy="3887463"/>
          </a:xfrm>
          <a:prstGeom prst="roundRect">
            <a:avLst/>
          </a:prstGeom>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9042818" y="388267"/>
            <a:ext cx="2167488" cy="730199"/>
          </a:xfrm>
          <a:prstGeom prst="rect">
            <a:avLst/>
          </a:prstGeom>
          <a:noFill/>
        </p:spPr>
        <p:txBody>
          <a:bodyPr wrap="square" rtlCol="0">
            <a:spAutoFit/>
          </a:bodyPr>
          <a:lstStyle/>
          <a:p>
            <a:pPr algn="ctr">
              <a:lnSpc>
                <a:spcPct val="150000"/>
              </a:lnSpc>
            </a:pPr>
            <a:r>
              <a:rPr lang="vi-VN" sz="3200" b="1" dirty="0">
                <a:solidFill>
                  <a:srgbClr val="FF0000"/>
                </a:solidFill>
                <a:latin typeface="+mj-lt"/>
              </a:rPr>
              <a:t>ĐỌC</a:t>
            </a:r>
            <a:r>
              <a:rPr lang="en-US" sz="3200" b="1" dirty="0">
                <a:solidFill>
                  <a:srgbClr val="FF0000"/>
                </a:solidFill>
                <a:latin typeface="+mj-lt"/>
              </a:rPr>
              <a:t> MẪU</a:t>
            </a:r>
          </a:p>
        </p:txBody>
      </p:sp>
    </p:spTree>
    <p:custDataLst>
      <p:tags r:id="rId1"/>
    </p:custDataLst>
    <p:extLst>
      <p:ext uri="{BB962C8B-B14F-4D97-AF65-F5344CB8AC3E}">
        <p14:creationId xmlns:p14="http://schemas.microsoft.com/office/powerpoint/2010/main" val="9765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a:extLst>
              <a:ext uri="{FF2B5EF4-FFF2-40B4-BE49-F238E27FC236}">
                <a16:creationId xmlns:a16="http://schemas.microsoft.com/office/drawing/2014/main" id="{2149F6B5-17BC-4CA5-B0A3-52191D5C48AC}"/>
              </a:ext>
            </a:extLst>
          </p:cNvPr>
          <p:cNvSpPr txBox="1"/>
          <p:nvPr/>
        </p:nvSpPr>
        <p:spPr>
          <a:xfrm>
            <a:off x="9042818" y="388267"/>
            <a:ext cx="2167488" cy="730199"/>
          </a:xfrm>
          <a:prstGeom prst="rect">
            <a:avLst/>
          </a:prstGeom>
          <a:noFill/>
        </p:spPr>
        <p:txBody>
          <a:bodyPr wrap="square" rtlCol="0">
            <a:spAutoFit/>
          </a:bodyPr>
          <a:lstStyle/>
          <a:p>
            <a:pPr algn="ctr">
              <a:lnSpc>
                <a:spcPct val="150000"/>
              </a:lnSpc>
            </a:pPr>
            <a:r>
              <a:rPr lang="vi-VN" sz="3200" b="1" dirty="0">
                <a:solidFill>
                  <a:srgbClr val="FF0000"/>
                </a:solidFill>
                <a:latin typeface="+mj-lt"/>
              </a:rPr>
              <a:t>ĐỌC</a:t>
            </a:r>
            <a:r>
              <a:rPr lang="en-US" sz="3200" b="1" dirty="0">
                <a:solidFill>
                  <a:srgbClr val="FF0000"/>
                </a:solidFill>
                <a:latin typeface="+mj-lt"/>
              </a:rPr>
              <a:t> MẪU</a:t>
            </a:r>
          </a:p>
        </p:txBody>
      </p:sp>
    </p:spTree>
    <p:custDataLst>
      <p:tags r:id="rId1"/>
    </p:custDataLst>
    <p:extLst>
      <p:ext uri="{BB962C8B-B14F-4D97-AF65-F5344CB8AC3E}">
        <p14:creationId xmlns:p14="http://schemas.microsoft.com/office/powerpoint/2010/main" val="368963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a:t>
              </a:r>
              <a:r>
                <a:rPr lang="vi-VN" sz="2800" b="1" dirty="0">
                  <a:solidFill>
                    <a:srgbClr val="FF0000"/>
                  </a:solidFill>
                  <a:latin typeface="+mj-lt"/>
                </a:rPr>
                <a:t>lũ lụt</a:t>
              </a:r>
              <a:r>
                <a:rPr lang="vi-VN" sz="2800" dirty="0">
                  <a:latin typeface="+mj-lt"/>
                </a:rPr>
                <a: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b="1" dirty="0">
                  <a:solidFill>
                    <a:srgbClr val="FF0000"/>
                  </a:solidFill>
                  <a:latin typeface="+mj-lt"/>
                </a:rPr>
                <a:t>khoét</a:t>
              </a:r>
              <a:r>
                <a:rPr lang="vi-VN" sz="2800" dirty="0">
                  <a:latin typeface="+mj-lt"/>
                </a:rPr>
                <a:t> rỗng khúc gỗ to, chuẩn bị thức ăn</a:t>
              </a:r>
            </a:p>
            <a:p>
              <a:pPr algn="just"/>
              <a:r>
                <a:rPr lang="vi-VN" sz="2800" dirty="0">
                  <a:latin typeface="+mj-lt"/>
                </a:rPr>
                <a:t>bỏ vào đó. Vừa chuẩn bị xong mọi thứ thì mưa to, gió lớn, nước ngập </a:t>
              </a:r>
              <a:r>
                <a:rPr lang="vi-VN" sz="2800" b="1" dirty="0">
                  <a:solidFill>
                    <a:srgbClr val="FF0000"/>
                  </a:solidFill>
                  <a:latin typeface="+mj-lt"/>
                </a:rPr>
                <a:t>mênh mông</a:t>
              </a:r>
              <a:r>
                <a:rPr lang="vi-VN" sz="2800" dirty="0">
                  <a:latin typeface="+mj-lt"/>
                </a:rPr>
                <a:t>.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con dúi</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8323702" y="401341"/>
            <a:ext cx="3538846"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từ</a:t>
            </a:r>
            <a:r>
              <a:rPr lang="en-US" sz="3200" b="1" dirty="0">
                <a:solidFill>
                  <a:srgbClr val="FF0000"/>
                </a:solidFill>
                <a:latin typeface="+mj-lt"/>
              </a:rPr>
              <a:t> </a:t>
            </a:r>
            <a:r>
              <a:rPr lang="en-US" sz="3200" b="1" dirty="0" err="1">
                <a:solidFill>
                  <a:srgbClr val="FF0000"/>
                </a:solidFill>
                <a:latin typeface="+mj-lt"/>
              </a:rPr>
              <a:t>khó</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33698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a:t>
              </a:r>
              <a:r>
                <a:rPr lang="vi-VN" sz="2800" b="1" dirty="0">
                  <a:solidFill>
                    <a:srgbClr val="FF0000"/>
                  </a:solidFill>
                  <a:latin typeface="+mj-lt"/>
                </a:rPr>
                <a:t>Khơ Mú </a:t>
              </a:r>
              <a:r>
                <a:rPr lang="vi-VN" sz="2800" dirty="0">
                  <a:latin typeface="+mj-lt"/>
                </a:rPr>
                <a:t>ra trước. Tiếp đến, người Thái, người Mường, người Dao, người Mông, người </a:t>
              </a:r>
              <a:r>
                <a:rPr lang="vi-VN" sz="2800" b="1" dirty="0">
                  <a:solidFill>
                    <a:srgbClr val="FF0000"/>
                  </a:solidFill>
                  <a:latin typeface="+mj-lt"/>
                </a:rPr>
                <a:t>Ê-đê</a:t>
              </a:r>
              <a:r>
                <a:rPr lang="vi-VN" sz="2800" dirty="0">
                  <a:latin typeface="+mj-lt"/>
                </a:rPr>
                <a:t>, người </a:t>
              </a:r>
              <a:r>
                <a:rPr lang="vi-VN" sz="2800" b="1" dirty="0">
                  <a:solidFill>
                    <a:srgbClr val="FF0000"/>
                  </a:solidFill>
                  <a:latin typeface="+mj-lt"/>
                </a:rPr>
                <a:t>Ba-na</a:t>
              </a:r>
              <a:r>
                <a:rPr lang="vi-VN" sz="2800" dirty="0">
                  <a:latin typeface="+mj-lt"/>
                </a:rPr>
                <a:t>, người Kinh,... lần lượt ra theo.</a:t>
              </a:r>
            </a:p>
            <a:p>
              <a:pPr indent="365760" algn="just"/>
              <a:r>
                <a:rPr lang="vi-VN" sz="2800" dirty="0">
                  <a:latin typeface="+mj-lt"/>
                </a:rPr>
                <a:t>Đó là </a:t>
              </a:r>
              <a:r>
                <a:rPr lang="vi-VN" sz="2800" b="1" dirty="0">
                  <a:solidFill>
                    <a:srgbClr val="FF0000"/>
                  </a:solidFill>
                  <a:latin typeface="+mj-lt"/>
                </a:rPr>
                <a:t>tổ tiên </a:t>
              </a:r>
              <a:r>
                <a:rPr lang="vi-VN" sz="2800" dirty="0">
                  <a:latin typeface="+mj-lt"/>
                </a:rPr>
                <a:t>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nương</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về, họ nghe tiếng cười đùa từ gác bếp để quả bầu. Thấy lạ, họ lấy quả bầu xuống, áp tai nghe thì có tiếng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lao xao</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Người vợ bèn lấy que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dùi</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quả bầu.</a:t>
            </a:r>
            <a:endParaRPr lang="en-US" dirty="0"/>
          </a:p>
        </p:txBody>
      </p:sp>
      <p:sp>
        <p:nvSpPr>
          <p:cNvPr id="11" name="TextBox 10">
            <a:extLst>
              <a:ext uri="{FF2B5EF4-FFF2-40B4-BE49-F238E27FC236}">
                <a16:creationId xmlns:a16="http://schemas.microsoft.com/office/drawing/2014/main" id="{17D9C8E6-7AAA-4C11-9AC3-364C0C558316}"/>
              </a:ext>
            </a:extLst>
          </p:cNvPr>
          <p:cNvSpPr txBox="1"/>
          <p:nvPr/>
        </p:nvSpPr>
        <p:spPr>
          <a:xfrm>
            <a:off x="8323702" y="401341"/>
            <a:ext cx="3538846"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từ</a:t>
            </a:r>
            <a:r>
              <a:rPr lang="en-US" sz="3200" b="1" dirty="0">
                <a:solidFill>
                  <a:srgbClr val="FF0000"/>
                </a:solidFill>
                <a:latin typeface="+mj-lt"/>
              </a:rPr>
              <a:t> </a:t>
            </a:r>
            <a:r>
              <a:rPr lang="en-US" sz="3200" b="1" dirty="0" err="1">
                <a:solidFill>
                  <a:srgbClr val="FF0000"/>
                </a:solidFill>
                <a:latin typeface="+mj-lt"/>
              </a:rPr>
              <a:t>khó</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467986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1239</Words>
  <Application>Microsoft Office PowerPoint</Application>
  <PresentationFormat>Widescreen</PresentationFormat>
  <Paragraphs>86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21</cp:revision>
  <dcterms:created xsi:type="dcterms:W3CDTF">2021-07-20T01:55:21Z</dcterms:created>
  <dcterms:modified xsi:type="dcterms:W3CDTF">2023-03-21T00:50:07Z</dcterms:modified>
</cp:coreProperties>
</file>