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0"/>
  </p:notesMasterIdLst>
  <p:sldIdLst>
    <p:sldId id="303" r:id="rId2"/>
    <p:sldId id="409" r:id="rId3"/>
    <p:sldId id="410" r:id="rId4"/>
    <p:sldId id="423" r:id="rId5"/>
    <p:sldId id="424" r:id="rId6"/>
    <p:sldId id="390" r:id="rId7"/>
    <p:sldId id="256" r:id="rId8"/>
    <p:sldId id="257" r:id="rId9"/>
    <p:sldId id="394" r:id="rId10"/>
    <p:sldId id="395" r:id="rId11"/>
    <p:sldId id="393" r:id="rId12"/>
    <p:sldId id="420" r:id="rId13"/>
    <p:sldId id="421" r:id="rId14"/>
    <p:sldId id="416" r:id="rId15"/>
    <p:sldId id="368" r:id="rId16"/>
    <p:sldId id="318" r:id="rId17"/>
    <p:sldId id="369" r:id="rId18"/>
    <p:sldId id="258" r:id="rId19"/>
    <p:sldId id="371" r:id="rId20"/>
    <p:sldId id="407" r:id="rId21"/>
    <p:sldId id="417" r:id="rId22"/>
    <p:sldId id="422" r:id="rId23"/>
    <p:sldId id="399" r:id="rId24"/>
    <p:sldId id="400" r:id="rId25"/>
    <p:sldId id="382" r:id="rId26"/>
    <p:sldId id="381" r:id="rId27"/>
    <p:sldId id="387" r:id="rId28"/>
    <p:sldId id="389" r:id="rId29"/>
  </p:sldIdLst>
  <p:sldSz cx="12161838" cy="6858000"/>
  <p:notesSz cx="6858000" cy="9144000"/>
  <p:embeddedFontLst>
    <p:embeddedFont>
      <p:font typeface="Delius Unicase" charset="0"/>
      <p:regular r:id="rId31"/>
      <p:bold r:id="rId32"/>
    </p:embeddedFont>
    <p:embeddedFont>
      <p:font typeface="Patrick Hand" charset="-93"/>
      <p:regular r:id="rId33"/>
    </p:embeddedFont>
    <p:embeddedFont>
      <p:font typeface="Scope One" charset="0"/>
      <p:regular r:id="rId34"/>
    </p:embeddedFont>
    <p:embeddedFont>
      <p:font typeface="Arial-Rounded" pitchFamily="34" charset="-93"/>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9D8FF"/>
    <a:srgbClr val="FFFFFF"/>
    <a:srgbClr val="FEF1C2"/>
    <a:srgbClr val="ADDB7B"/>
    <a:srgbClr val="DFF1CB"/>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87845" autoAdjust="0"/>
  </p:normalViewPr>
  <p:slideViewPr>
    <p:cSldViewPr snapToGrid="0">
      <p:cViewPr>
        <p:scale>
          <a:sx n="66" d="100"/>
          <a:sy n="66" d="100"/>
        </p:scale>
        <p:origin x="-984" y="-60"/>
      </p:cViewPr>
      <p:guideLst>
        <p:guide orient="horz" pos="2160"/>
        <p:guide pos="383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230495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a:p>
            <a:r>
              <a:rPr lang="en-US"/>
              <a:t>Chia bài làm 4 phần</a:t>
            </a:r>
          </a:p>
        </p:txBody>
      </p:sp>
    </p:spTree>
    <p:extLst>
      <p:ext uri="{BB962C8B-B14F-4D97-AF65-F5344CB8AC3E}">
        <p14:creationId xmlns:p14="http://schemas.microsoft.com/office/powerpoint/2010/main" val="1027116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8324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7313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197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4305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377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346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913630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507078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33657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4.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xmlns=""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469A934-2D29-48D7-B174-8CF0AE33290E}"/>
              </a:ext>
            </a:extLst>
          </p:cNvPr>
          <p:cNvSpPr txBox="1"/>
          <p:nvPr/>
        </p:nvSpPr>
        <p:spPr>
          <a:xfrm>
            <a:off x="300642" y="856357"/>
            <a:ext cx="11560554" cy="563231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t> Ngày xưa, có một người tên là Mai An Tiêm được vua Hùng yêu mến nhận làm con nuôi. Một lần, vì hiểu lầm lời nói của Mai An Tiêm nên nhà vua nổi giận, đày An Tiêm ra đảo hoang.</a:t>
            </a:r>
          </a:p>
          <a:p>
            <a:pPr algn="just"/>
            <a:r>
              <a:rPr lang="en-US" sz="2400"/>
              <a:t>	Ở đảo hoang, hai vợ chồng An Tiêm dựng nhà bằng tre nứa, lấy cỏ phơi khô tết thành quần áo.</a:t>
            </a:r>
          </a:p>
          <a:p>
            <a:pPr algn="just"/>
            <a:r>
              <a:rPr lang="en-US" sz="2400"/>
              <a:t>	Một 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a:p>
            <a:pPr algn="just"/>
            <a:r>
              <a:rPr lang="en-US" sz="2400"/>
              <a:t>	Mùa quả chín, nhớ vua cha, An Tiêm khắc tên mình vào quả, thả xuống biển, nhờ sóng đưa vào đất liền. Một người dân vớt được quả lạ đem dâng vua. Vua hối hận cho đón vợ chồng An Tiêm trở về.</a:t>
            </a:r>
          </a:p>
          <a:p>
            <a:pPr algn="just"/>
            <a:r>
              <a:rPr lang="en-US" sz="2400"/>
              <a:t>	Thứ quả lạ đó là giống dưa hấu ngày nay.</a:t>
            </a:r>
          </a:p>
          <a:p>
            <a:pPr algn="r"/>
            <a:r>
              <a:rPr lang="en-US" sz="2400">
                <a:latin typeface="Arial" panose="020B0604020202020204" pitchFamily="34" charset="0"/>
                <a:ea typeface="Arial-Rounded" panose="020B0500000000000000" pitchFamily="34" charset="0"/>
                <a:cs typeface="Arial" panose="020B0604020202020204" pitchFamily="34" charset="0"/>
              </a:rPr>
              <a:t>(</a:t>
            </a:r>
            <a:r>
              <a:rPr lang="en-US" sz="2400" i="1">
                <a:latin typeface="Arial" panose="020B0604020202020204" pitchFamily="34" charset="0"/>
                <a:ea typeface="Arial-Rounded" panose="020B0500000000000000" pitchFamily="34" charset="0"/>
                <a:cs typeface="Arial" panose="020B0604020202020204" pitchFamily="34" charset="0"/>
              </a:rPr>
              <a:t>Theo</a:t>
            </a:r>
            <a:r>
              <a:rPr lang="en-US" sz="2400">
                <a:latin typeface="Arial" panose="020B0604020202020204" pitchFamily="34" charset="0"/>
                <a:ea typeface="Arial-Rounded" panose="020B0500000000000000" pitchFamily="34" charset="0"/>
                <a:cs typeface="Arial" panose="020B0604020202020204" pitchFamily="34" charset="0"/>
              </a:rPr>
              <a:t> Nguyễn Đổng Chi)</a:t>
            </a:r>
          </a:p>
        </p:txBody>
      </p:sp>
      <p:sp>
        <p:nvSpPr>
          <p:cNvPr id="9" name="TextBox 8">
            <a:extLst>
              <a:ext uri="{FF2B5EF4-FFF2-40B4-BE49-F238E27FC236}">
                <a16:creationId xmlns:a16="http://schemas.microsoft.com/office/drawing/2014/main" xmlns="" id="{F99910E2-D3EA-49DC-AE74-47D3C49CFC63}"/>
              </a:ext>
            </a:extLst>
          </p:cNvPr>
          <p:cNvSpPr txBox="1"/>
          <p:nvPr/>
        </p:nvSpPr>
        <p:spPr>
          <a:xfrm>
            <a:off x="2466493" y="210160"/>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MAI AN TIÊM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sp>
        <p:nvSpPr>
          <p:cNvPr id="7" name="Cloud 6">
            <a:extLst>
              <a:ext uri="{FF2B5EF4-FFF2-40B4-BE49-F238E27FC236}">
                <a16:creationId xmlns:a16="http://schemas.microsoft.com/office/drawing/2014/main" xmlns="" id="{161A4168-D7ED-49A0-8DFE-25B6D2431E41}"/>
              </a:ext>
            </a:extLst>
          </p:cNvPr>
          <p:cNvSpPr/>
          <p:nvPr/>
        </p:nvSpPr>
        <p:spPr>
          <a:xfrm>
            <a:off x="9565760" y="37052"/>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Tìm từ khó hiểu </a:t>
            </a:r>
          </a:p>
          <a:p>
            <a:pPr algn="ctr"/>
            <a:r>
              <a:rPr lang="en-US" sz="1200">
                <a:solidFill>
                  <a:schemeClr val="tx1"/>
                </a:solidFill>
              </a:rPr>
              <a:t>trong bài</a:t>
            </a:r>
          </a:p>
        </p:txBody>
      </p:sp>
      <p:cxnSp>
        <p:nvCxnSpPr>
          <p:cNvPr id="18" name="Straight Connector 17">
            <a:extLst>
              <a:ext uri="{FF2B5EF4-FFF2-40B4-BE49-F238E27FC236}">
                <a16:creationId xmlns:a16="http://schemas.microsoft.com/office/drawing/2014/main" xmlns="" id="{7484C813-F37E-4FAE-8391-D586928D037A}"/>
              </a:ext>
            </a:extLst>
          </p:cNvPr>
          <p:cNvCxnSpPr>
            <a:cxnSpLocks/>
          </p:cNvCxnSpPr>
          <p:nvPr/>
        </p:nvCxnSpPr>
        <p:spPr>
          <a:xfrm>
            <a:off x="8397274" y="1242575"/>
            <a:ext cx="11684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03B9CB17-61FF-4F39-A771-3EAE3B01D679}"/>
              </a:ext>
            </a:extLst>
          </p:cNvPr>
          <p:cNvCxnSpPr>
            <a:cxnSpLocks/>
          </p:cNvCxnSpPr>
          <p:nvPr/>
        </p:nvCxnSpPr>
        <p:spPr>
          <a:xfrm>
            <a:off x="1001287" y="1629018"/>
            <a:ext cx="11621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AF5C709-AB83-427C-95E8-8AD927BD9B2C}"/>
              </a:ext>
            </a:extLst>
          </p:cNvPr>
          <p:cNvCxnSpPr>
            <a:cxnSpLocks/>
          </p:cNvCxnSpPr>
          <p:nvPr/>
        </p:nvCxnSpPr>
        <p:spPr>
          <a:xfrm>
            <a:off x="2541142" y="1984618"/>
            <a:ext cx="14062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7214869-F5F3-4067-95C7-B8AF6049EDDF}"/>
              </a:ext>
            </a:extLst>
          </p:cNvPr>
          <p:cNvCxnSpPr>
            <a:cxnSpLocks/>
          </p:cNvCxnSpPr>
          <p:nvPr/>
        </p:nvCxnSpPr>
        <p:spPr>
          <a:xfrm>
            <a:off x="8499561" y="2369246"/>
            <a:ext cx="10565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6ACCCA5-A056-4822-B269-2164A993EB7F}"/>
              </a:ext>
            </a:extLst>
          </p:cNvPr>
          <p:cNvCxnSpPr>
            <a:cxnSpLocks/>
          </p:cNvCxnSpPr>
          <p:nvPr/>
        </p:nvCxnSpPr>
        <p:spPr>
          <a:xfrm>
            <a:off x="11331976" y="5279359"/>
            <a:ext cx="4928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EFA97A34-25CA-4343-8A6A-C71E62C723A3}"/>
              </a:ext>
            </a:extLst>
          </p:cNvPr>
          <p:cNvCxnSpPr>
            <a:cxnSpLocks/>
          </p:cNvCxnSpPr>
          <p:nvPr/>
        </p:nvCxnSpPr>
        <p:spPr>
          <a:xfrm>
            <a:off x="404849" y="5663986"/>
            <a:ext cx="4928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6428CF4-C4B7-4475-9581-974289B8320C}"/>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14" name="Google Shape;7681;p56">
            <a:extLst>
              <a:ext uri="{FF2B5EF4-FFF2-40B4-BE49-F238E27FC236}">
                <a16:creationId xmlns:a16="http://schemas.microsoft.com/office/drawing/2014/main" xmlns="" id="{862D9E92-A471-4BA4-B4DC-37DF293AE8EE}"/>
              </a:ext>
            </a:extLst>
          </p:cNvPr>
          <p:cNvGrpSpPr/>
          <p:nvPr/>
        </p:nvGrpSpPr>
        <p:grpSpPr>
          <a:xfrm>
            <a:off x="597420" y="1033605"/>
            <a:ext cx="652318" cy="647680"/>
            <a:chOff x="1773575" y="4308850"/>
            <a:chExt cx="650450" cy="645825"/>
          </a:xfrm>
        </p:grpSpPr>
        <p:sp>
          <p:nvSpPr>
            <p:cNvPr id="15" name="Google Shape;7682;p56">
              <a:extLst>
                <a:ext uri="{FF2B5EF4-FFF2-40B4-BE49-F238E27FC236}">
                  <a16:creationId xmlns:a16="http://schemas.microsoft.com/office/drawing/2014/main" xmlns=""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xmlns=""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xmlns="" id="{DA8779D3-25DA-4AFC-9C65-2A69BD4D7E5C}"/>
              </a:ext>
            </a:extLst>
          </p:cNvPr>
          <p:cNvSpPr txBox="1"/>
          <p:nvPr/>
        </p:nvSpPr>
        <p:spPr>
          <a:xfrm>
            <a:off x="1434342" y="1033605"/>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Vua hùng</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xmlns="" id="{39261F32-D93A-4362-B1F4-F6652013FA80}"/>
              </a:ext>
            </a:extLst>
          </p:cNvPr>
          <p:cNvSpPr txBox="1"/>
          <p:nvPr/>
        </p:nvSpPr>
        <p:spPr>
          <a:xfrm>
            <a:off x="1526334" y="1030298"/>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là một vị vua truyền thuyết của nước Văn Lang.</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9" name="Google Shape;7681;p56">
            <a:extLst>
              <a:ext uri="{FF2B5EF4-FFF2-40B4-BE49-F238E27FC236}">
                <a16:creationId xmlns:a16="http://schemas.microsoft.com/office/drawing/2014/main" xmlns="" id="{578BCE53-6B08-4B16-875C-6569BDDA8318}"/>
              </a:ext>
            </a:extLst>
          </p:cNvPr>
          <p:cNvGrpSpPr/>
          <p:nvPr/>
        </p:nvGrpSpPr>
        <p:grpSpPr>
          <a:xfrm>
            <a:off x="689412" y="2781319"/>
            <a:ext cx="652318" cy="647680"/>
            <a:chOff x="1773575" y="4308850"/>
            <a:chExt cx="650450" cy="645825"/>
          </a:xfrm>
        </p:grpSpPr>
        <p:sp>
          <p:nvSpPr>
            <p:cNvPr id="20" name="Google Shape;7682;p56">
              <a:extLst>
                <a:ext uri="{FF2B5EF4-FFF2-40B4-BE49-F238E27FC236}">
                  <a16:creationId xmlns:a16="http://schemas.microsoft.com/office/drawing/2014/main" xmlns=""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xmlns=""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xmlns="" id="{64A2639D-E306-4032-ADA7-B727CB798EDB}"/>
              </a:ext>
            </a:extLst>
          </p:cNvPr>
          <p:cNvSpPr txBox="1"/>
          <p:nvPr/>
        </p:nvSpPr>
        <p:spPr>
          <a:xfrm>
            <a:off x="1526334" y="2781319"/>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Con nuôi</a:t>
            </a:r>
            <a:r>
              <a:rPr kumimoji="0" lang="en-US" sz="3600" b="0" i="0" u="none" strike="noStrike" kern="1200" cap="none" spc="0" normalizeH="0" baseline="0" noProof="0">
                <a:ln>
                  <a:noFill/>
                </a:ln>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xmlns="" id="{C45EA92B-CA4F-4959-8D88-3D2285B3106D}"/>
              </a:ext>
            </a:extLst>
          </p:cNvPr>
          <p:cNvSpPr txBox="1"/>
          <p:nvPr/>
        </p:nvSpPr>
        <p:spPr>
          <a:xfrm>
            <a:off x="3614446" y="2781318"/>
            <a:ext cx="8448379"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con không phải do chính mình đẻ ra.</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3" name="Google Shape;7681;p56">
            <a:extLst>
              <a:ext uri="{FF2B5EF4-FFF2-40B4-BE49-F238E27FC236}">
                <a16:creationId xmlns:a16="http://schemas.microsoft.com/office/drawing/2014/main" xmlns="" id="{5C13CF90-3332-4C5D-87CB-74CC1759F6BE}"/>
              </a:ext>
            </a:extLst>
          </p:cNvPr>
          <p:cNvGrpSpPr/>
          <p:nvPr/>
        </p:nvGrpSpPr>
        <p:grpSpPr>
          <a:xfrm>
            <a:off x="689412" y="4354439"/>
            <a:ext cx="652318" cy="647680"/>
            <a:chOff x="1773575" y="4308850"/>
            <a:chExt cx="650450" cy="645825"/>
          </a:xfrm>
        </p:grpSpPr>
        <p:sp>
          <p:nvSpPr>
            <p:cNvPr id="23" name="Google Shape;7682;p56">
              <a:extLst>
                <a:ext uri="{FF2B5EF4-FFF2-40B4-BE49-F238E27FC236}">
                  <a16:creationId xmlns:a16="http://schemas.microsoft.com/office/drawing/2014/main" xmlns="" id="{510B07E1-121F-47F4-BEBD-36FD8B47F290}"/>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24" name="Google Shape;7683;p56">
              <a:extLst>
                <a:ext uri="{FF2B5EF4-FFF2-40B4-BE49-F238E27FC236}">
                  <a16:creationId xmlns:a16="http://schemas.microsoft.com/office/drawing/2014/main" xmlns="" id="{CE174081-4848-4960-89FD-B3EF5D9F508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25" name="TextBox 24">
            <a:extLst>
              <a:ext uri="{FF2B5EF4-FFF2-40B4-BE49-F238E27FC236}">
                <a16:creationId xmlns:a16="http://schemas.microsoft.com/office/drawing/2014/main" xmlns="" id="{2B7A35E2-EE35-4DDE-B1AB-C7C228A265C4}"/>
              </a:ext>
            </a:extLst>
          </p:cNvPr>
          <p:cNvSpPr txBox="1"/>
          <p:nvPr/>
        </p:nvSpPr>
        <p:spPr>
          <a:xfrm>
            <a:off x="1526334" y="4354439"/>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Đảo hoang</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xmlns="" id="{19751547-721A-4EA2-8652-9A6249A79E36}"/>
              </a:ext>
            </a:extLst>
          </p:cNvPr>
          <p:cNvSpPr txBox="1"/>
          <p:nvPr/>
        </p:nvSpPr>
        <p:spPr>
          <a:xfrm>
            <a:off x="4012359" y="4354439"/>
            <a:ext cx="10038084" cy="646331"/>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đ</a:t>
            </a:r>
            <a:r>
              <a:rPr lang="en-US" sz="3600" kern="1200" noProof="0">
                <a:latin typeface="+mj-lt"/>
                <a:ea typeface="Arial-Rounded" panose="020B0500000000000000" pitchFamily="34" charset="0"/>
                <a:cs typeface="Arial-Rounded" panose="020B0500000000000000" pitchFamily="34" charset="0"/>
              </a:rPr>
              <a:t>ảo không có người ở.</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8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12"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694982A-6168-4C6A-B495-85B19A4244E0}"/>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14" name="Google Shape;7681;p56">
            <a:extLst>
              <a:ext uri="{FF2B5EF4-FFF2-40B4-BE49-F238E27FC236}">
                <a16:creationId xmlns:a16="http://schemas.microsoft.com/office/drawing/2014/main" xmlns="" id="{862D9E92-A471-4BA4-B4DC-37DF293AE8EE}"/>
              </a:ext>
            </a:extLst>
          </p:cNvPr>
          <p:cNvGrpSpPr/>
          <p:nvPr/>
        </p:nvGrpSpPr>
        <p:grpSpPr>
          <a:xfrm>
            <a:off x="597420" y="1033605"/>
            <a:ext cx="652318" cy="647680"/>
            <a:chOff x="1773575" y="4308850"/>
            <a:chExt cx="650450" cy="645825"/>
          </a:xfrm>
        </p:grpSpPr>
        <p:sp>
          <p:nvSpPr>
            <p:cNvPr id="15" name="Google Shape;7682;p56">
              <a:extLst>
                <a:ext uri="{FF2B5EF4-FFF2-40B4-BE49-F238E27FC236}">
                  <a16:creationId xmlns:a16="http://schemas.microsoft.com/office/drawing/2014/main" xmlns=""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xmlns=""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xmlns="" id="{DA8779D3-25DA-4AFC-9C65-2A69BD4D7E5C}"/>
              </a:ext>
            </a:extLst>
          </p:cNvPr>
          <p:cNvSpPr txBox="1"/>
          <p:nvPr/>
        </p:nvSpPr>
        <p:spPr>
          <a:xfrm>
            <a:off x="1434342" y="1033605"/>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Tre nứa</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pic>
        <p:nvPicPr>
          <p:cNvPr id="1026" name="Picture 2" descr="Hình ảnh cây tre đẹp nhất - kiên cường, dẻo dai">
            <a:extLst>
              <a:ext uri="{FF2B5EF4-FFF2-40B4-BE49-F238E27FC236}">
                <a16:creationId xmlns:a16="http://schemas.microsoft.com/office/drawing/2014/main" xmlns="" id="{25D34CED-CD3B-4601-ACE7-EABFEAA995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4342" y="2181215"/>
            <a:ext cx="4731657" cy="354874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xmlns="" id="{708ACE76-DF16-4495-A26C-513CACBFB9AB}"/>
              </a:ext>
            </a:extLst>
          </p:cNvPr>
          <p:cNvSpPr txBox="1"/>
          <p:nvPr/>
        </p:nvSpPr>
        <p:spPr>
          <a:xfrm>
            <a:off x="2102538" y="5824395"/>
            <a:ext cx="3395263" cy="830997"/>
          </a:xfrm>
          <a:prstGeom prst="rect">
            <a:avLst/>
          </a:prstGeom>
          <a:noFill/>
        </p:spPr>
        <p:txBody>
          <a:bodyPr wrap="square">
            <a:spAutoFit/>
          </a:bodyP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tre</a:t>
            </a:r>
            <a:endParaRPr kumimoji="0" lang="vi-VN" sz="48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1028" name="Picture 4" descr="Cây Nứa - Đặc điểm Hình Thái Của Cây Nứa - Xưởng Tre Trúc">
            <a:extLst>
              <a:ext uri="{FF2B5EF4-FFF2-40B4-BE49-F238E27FC236}">
                <a16:creationId xmlns:a16="http://schemas.microsoft.com/office/drawing/2014/main" xmlns="" id="{F81549A2-BC0B-4CAF-943D-19439926FD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728" y="2181215"/>
            <a:ext cx="5648360" cy="354874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xmlns="" id="{8381654B-B63F-453F-BF39-50C25C2DE08C}"/>
              </a:ext>
            </a:extLst>
          </p:cNvPr>
          <p:cNvSpPr txBox="1"/>
          <p:nvPr/>
        </p:nvSpPr>
        <p:spPr>
          <a:xfrm>
            <a:off x="7538138" y="5729957"/>
            <a:ext cx="3395263" cy="830997"/>
          </a:xfrm>
          <a:prstGeom prst="rect">
            <a:avLst/>
          </a:prstGeom>
          <a:noFill/>
        </p:spPr>
        <p:txBody>
          <a:bodyPr wrap="square">
            <a:spAutoFit/>
          </a:bodyP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nứa</a:t>
            </a:r>
            <a:endParaRPr kumimoji="0" lang="vi-VN" sz="48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05548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3662DCE-25E9-4458-B345-D5266C6AC9D8}"/>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14" name="Google Shape;7681;p56">
            <a:extLst>
              <a:ext uri="{FF2B5EF4-FFF2-40B4-BE49-F238E27FC236}">
                <a16:creationId xmlns:a16="http://schemas.microsoft.com/office/drawing/2014/main" xmlns="" id="{862D9E92-A471-4BA4-B4DC-37DF293AE8EE}"/>
              </a:ext>
            </a:extLst>
          </p:cNvPr>
          <p:cNvGrpSpPr/>
          <p:nvPr/>
        </p:nvGrpSpPr>
        <p:grpSpPr>
          <a:xfrm>
            <a:off x="597420" y="1033605"/>
            <a:ext cx="652318" cy="647680"/>
            <a:chOff x="1773575" y="4308850"/>
            <a:chExt cx="650450" cy="645825"/>
          </a:xfrm>
        </p:grpSpPr>
        <p:sp>
          <p:nvSpPr>
            <p:cNvPr id="15" name="Google Shape;7682;p56">
              <a:extLst>
                <a:ext uri="{FF2B5EF4-FFF2-40B4-BE49-F238E27FC236}">
                  <a16:creationId xmlns:a16="http://schemas.microsoft.com/office/drawing/2014/main" xmlns=""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xmlns=""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xmlns="" id="{DA8779D3-25DA-4AFC-9C65-2A69BD4D7E5C}"/>
              </a:ext>
            </a:extLst>
          </p:cNvPr>
          <p:cNvSpPr txBox="1"/>
          <p:nvPr/>
        </p:nvSpPr>
        <p:spPr>
          <a:xfrm>
            <a:off x="1434342" y="1033605"/>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Hối</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hận</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xmlns="" id="{39261F32-D93A-4362-B1F4-F6652013FA80}"/>
              </a:ext>
            </a:extLst>
          </p:cNvPr>
          <p:cNvSpPr txBox="1"/>
          <p:nvPr/>
        </p:nvSpPr>
        <p:spPr>
          <a:xfrm>
            <a:off x="1434342" y="1033605"/>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lấy làm tiếc và cảm thấy day dứt khi nhận ra lỗi lầm của mình.</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pic>
        <p:nvPicPr>
          <p:cNvPr id="2050" name="Picture 2" descr="Emoji, guilty, regret, remorse, shame, sticker, xuxu icon - Download on  Iconfinder">
            <a:extLst>
              <a:ext uri="{FF2B5EF4-FFF2-40B4-BE49-F238E27FC236}">
                <a16:creationId xmlns:a16="http://schemas.microsoft.com/office/drawing/2014/main" xmlns="" id="{E2469403-2F8D-4B99-BC65-20BBF5158E9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83" b="100000" l="9961" r="95313"/>
                    </a14:imgEffect>
                  </a14:imgLayer>
                </a14:imgProps>
              </a:ext>
              <a:ext uri="{28A0092B-C50C-407E-A947-70E740481C1C}">
                <a14:useLocalDpi xmlns:a14="http://schemas.microsoft.com/office/drawing/2010/main" val="0"/>
              </a:ext>
            </a:extLst>
          </a:blip>
          <a:srcRect/>
          <a:stretch>
            <a:fillRect/>
          </a:stretch>
        </p:blipFill>
        <p:spPr bwMode="auto">
          <a:xfrm>
            <a:off x="4067062" y="2527033"/>
            <a:ext cx="4027714" cy="402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9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9B30CAD5-B0C2-4417-80F6-7A0CF165B48D}"/>
              </a:ext>
            </a:extLst>
          </p:cNvPr>
          <p:cNvPicPr>
            <a:picLocks noChangeAspect="1"/>
          </p:cNvPicPr>
          <p:nvPr/>
        </p:nvPicPr>
        <p:blipFill>
          <a:blip r:embed="rId2"/>
          <a:stretch>
            <a:fillRect/>
          </a:stretch>
        </p:blipFill>
        <p:spPr>
          <a:xfrm>
            <a:off x="0" y="10152"/>
            <a:ext cx="12161838" cy="6837695"/>
          </a:xfrm>
          <a:prstGeom prst="rect">
            <a:avLst/>
          </a:prstGeom>
        </p:spPr>
      </p:pic>
      <p:sp>
        <p:nvSpPr>
          <p:cNvPr id="4" name="TextBox 3">
            <a:extLst>
              <a:ext uri="{FF2B5EF4-FFF2-40B4-BE49-F238E27FC236}">
                <a16:creationId xmlns:a16="http://schemas.microsoft.com/office/drawing/2014/main" xmlns="" id="{D10D3E7A-647B-429F-B21B-3F3401B3CA5A}"/>
              </a:ext>
            </a:extLst>
          </p:cNvPr>
          <p:cNvSpPr txBox="1"/>
          <p:nvPr/>
        </p:nvSpPr>
        <p:spPr>
          <a:xfrm>
            <a:off x="778011" y="978069"/>
            <a:ext cx="10605816" cy="1323439"/>
          </a:xfrm>
          <a:prstGeom prst="rect">
            <a:avLst/>
          </a:prstGeom>
          <a:noFill/>
        </p:spPr>
        <p:txBody>
          <a:bodyPr wrap="square">
            <a:spAutoFit/>
          </a:bodyPr>
          <a:lstStyle/>
          <a:p>
            <a:pPr algn="just"/>
            <a:r>
              <a:rPr lang="en-US" sz="4000"/>
              <a:t>Ngày xưa, có một người tên là Mai An Tiêm được vua Hùng yêu mến nhận làm con nuôi.</a:t>
            </a:r>
            <a:endParaRPr lang="en-US" sz="4000">
              <a:latin typeface="Arial" panose="020B0604020202020204" pitchFamily="34" charset="0"/>
              <a:ea typeface="Arial-Rounded" panose="020B0500000000000000"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3943FCA6-D8D7-49DE-ADD4-ABCD2567916E}"/>
              </a:ext>
            </a:extLst>
          </p:cNvPr>
          <p:cNvCxnSpPr>
            <a:cxnSpLocks/>
          </p:cNvCxnSpPr>
          <p:nvPr/>
        </p:nvCxnSpPr>
        <p:spPr>
          <a:xfrm flipV="1">
            <a:off x="3335472" y="1109761"/>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0551A0EC-47E6-4E83-A816-EE0090E19B1C}"/>
              </a:ext>
            </a:extLst>
          </p:cNvPr>
          <p:cNvGrpSpPr/>
          <p:nvPr/>
        </p:nvGrpSpPr>
        <p:grpSpPr>
          <a:xfrm rot="21128394">
            <a:off x="10954681" y="1788988"/>
            <a:ext cx="317117" cy="402892"/>
            <a:chOff x="8074786" y="2617012"/>
            <a:chExt cx="317117" cy="402892"/>
          </a:xfrm>
        </p:grpSpPr>
        <p:cxnSp>
          <p:nvCxnSpPr>
            <p:cNvPr id="7" name="Straight Connector 6">
              <a:extLst>
                <a:ext uri="{FF2B5EF4-FFF2-40B4-BE49-F238E27FC236}">
                  <a16:creationId xmlns:a16="http://schemas.microsoft.com/office/drawing/2014/main" xmlns="" id="{4F6597D1-31CF-4072-8C25-1DAF2F88B1F9}"/>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2355576B-9A77-42B6-9DE5-49D7912F6BD7}"/>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xmlns="" id="{9046A8EF-79AA-436B-92EA-CAE9C0613597}"/>
              </a:ext>
            </a:extLst>
          </p:cNvPr>
          <p:cNvCxnSpPr>
            <a:cxnSpLocks/>
          </p:cNvCxnSpPr>
          <p:nvPr/>
        </p:nvCxnSpPr>
        <p:spPr>
          <a:xfrm flipV="1">
            <a:off x="11297857" y="1109761"/>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xmlns="" id="{743BD53A-B8BA-4B49-91C2-9F10301033F4}"/>
              </a:ext>
            </a:extLst>
          </p:cNvPr>
          <p:cNvSpPr/>
          <p:nvPr/>
        </p:nvSpPr>
        <p:spPr>
          <a:xfrm>
            <a:off x="692041" y="615212"/>
            <a:ext cx="638629" cy="36285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11" name="Oval 10">
            <a:extLst>
              <a:ext uri="{FF2B5EF4-FFF2-40B4-BE49-F238E27FC236}">
                <a16:creationId xmlns:a16="http://schemas.microsoft.com/office/drawing/2014/main" xmlns="" id="{36963017-2373-4607-9B76-6A724068C8CC}"/>
              </a:ext>
            </a:extLst>
          </p:cNvPr>
          <p:cNvSpPr/>
          <p:nvPr/>
        </p:nvSpPr>
        <p:spPr>
          <a:xfrm>
            <a:off x="692040" y="2630715"/>
            <a:ext cx="638629" cy="36285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13" name="TextBox 12">
            <a:extLst>
              <a:ext uri="{FF2B5EF4-FFF2-40B4-BE49-F238E27FC236}">
                <a16:creationId xmlns:a16="http://schemas.microsoft.com/office/drawing/2014/main" xmlns="" id="{932258D3-B8C5-489A-91E9-E3A8B79684BE}"/>
              </a:ext>
            </a:extLst>
          </p:cNvPr>
          <p:cNvSpPr txBox="1"/>
          <p:nvPr/>
        </p:nvSpPr>
        <p:spPr>
          <a:xfrm>
            <a:off x="863981" y="3142654"/>
            <a:ext cx="10605816" cy="1938992"/>
          </a:xfrm>
          <a:prstGeom prst="rect">
            <a:avLst/>
          </a:prstGeom>
          <a:noFill/>
        </p:spPr>
        <p:txBody>
          <a:bodyPr wrap="square">
            <a:spAutoFit/>
          </a:bodyPr>
          <a:lstStyle/>
          <a:p>
            <a:pPr algn="just"/>
            <a:r>
              <a:rPr lang="en-US" sz="4000"/>
              <a:t>Một lần, vì hiểu lầm lời nói của Mai An Tiêm nên nhà vua nổi giận, đày An Tiêm ra đảo hoang.</a:t>
            </a:r>
          </a:p>
        </p:txBody>
      </p:sp>
      <p:cxnSp>
        <p:nvCxnSpPr>
          <p:cNvPr id="14" name="Straight Connector 13">
            <a:extLst>
              <a:ext uri="{FF2B5EF4-FFF2-40B4-BE49-F238E27FC236}">
                <a16:creationId xmlns:a16="http://schemas.microsoft.com/office/drawing/2014/main" xmlns="" id="{5ED01856-7A6F-49AF-BA14-2CD2E56E85F8}"/>
              </a:ext>
            </a:extLst>
          </p:cNvPr>
          <p:cNvCxnSpPr>
            <a:cxnSpLocks/>
          </p:cNvCxnSpPr>
          <p:nvPr/>
        </p:nvCxnSpPr>
        <p:spPr>
          <a:xfrm flipV="1">
            <a:off x="2834729" y="3265133"/>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C44FBB59-68E2-4389-8D08-58374CA5FD1E}"/>
              </a:ext>
            </a:extLst>
          </p:cNvPr>
          <p:cNvCxnSpPr>
            <a:cxnSpLocks/>
          </p:cNvCxnSpPr>
          <p:nvPr/>
        </p:nvCxnSpPr>
        <p:spPr>
          <a:xfrm flipV="1">
            <a:off x="11469797" y="3265132"/>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0BBB2E74-BBD3-4392-940C-0E1E551BE548}"/>
              </a:ext>
            </a:extLst>
          </p:cNvPr>
          <p:cNvCxnSpPr>
            <a:cxnSpLocks/>
          </p:cNvCxnSpPr>
          <p:nvPr/>
        </p:nvCxnSpPr>
        <p:spPr>
          <a:xfrm flipV="1">
            <a:off x="6295454" y="3886630"/>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xmlns="" id="{282C6433-552A-4365-86F8-92A29614AC6D}"/>
              </a:ext>
            </a:extLst>
          </p:cNvPr>
          <p:cNvGrpSpPr/>
          <p:nvPr/>
        </p:nvGrpSpPr>
        <p:grpSpPr>
          <a:xfrm rot="21128394">
            <a:off x="2491553" y="4570064"/>
            <a:ext cx="317117" cy="402892"/>
            <a:chOff x="8074786" y="2617012"/>
            <a:chExt cx="317117" cy="402892"/>
          </a:xfrm>
        </p:grpSpPr>
        <p:cxnSp>
          <p:nvCxnSpPr>
            <p:cNvPr id="18" name="Straight Connector 17">
              <a:extLst>
                <a:ext uri="{FF2B5EF4-FFF2-40B4-BE49-F238E27FC236}">
                  <a16:creationId xmlns:a16="http://schemas.microsoft.com/office/drawing/2014/main" xmlns="" id="{939C6FF9-009A-483D-801E-BAA63228E1E1}"/>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5DDA5D6C-9DA2-4987-BE44-19E03F1BED7C}"/>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142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xmlns="" id="{9B666EC3-270C-491E-942B-6C59832012A6}"/>
              </a:ext>
            </a:extLst>
          </p:cNvPr>
          <p:cNvSpPr/>
          <p:nvPr/>
        </p:nvSpPr>
        <p:spPr>
          <a:xfrm>
            <a:off x="9731311" y="96341"/>
            <a:ext cx="2360071" cy="43691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Đọc nối tiếp</a:t>
            </a:r>
          </a:p>
        </p:txBody>
      </p:sp>
      <p:sp>
        <p:nvSpPr>
          <p:cNvPr id="9" name="TextBox 8">
            <a:extLst>
              <a:ext uri="{FF2B5EF4-FFF2-40B4-BE49-F238E27FC236}">
                <a16:creationId xmlns:a16="http://schemas.microsoft.com/office/drawing/2014/main" xmlns="" id="{9802204A-E9A6-4937-8DE2-DB653F7B2500}"/>
              </a:ext>
            </a:extLst>
          </p:cNvPr>
          <p:cNvSpPr txBox="1"/>
          <p:nvPr/>
        </p:nvSpPr>
        <p:spPr>
          <a:xfrm>
            <a:off x="300642" y="856357"/>
            <a:ext cx="11560554" cy="563231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t> Ngày xưa, có một người tên là Mai An Tiêm được vua Hùng yêu mến nhận làm con nuôi. Một lần, vì hiểu lầm lời nói của Mai An Tiêm nên nhà vua nổi giận, đày An Tiêm ra đảo hoang.</a:t>
            </a:r>
          </a:p>
          <a:p>
            <a:pPr algn="just"/>
            <a:r>
              <a:rPr lang="en-US" sz="2400"/>
              <a:t>	Ở đảo hoang, hai vợ chồng An Tiêm dựng nhà bằng tre nứa, lấy cỏ phơi khô tết thành quần áo.</a:t>
            </a:r>
          </a:p>
          <a:p>
            <a:pPr algn="just"/>
            <a:r>
              <a:rPr lang="en-US" sz="2400"/>
              <a:t>	Một 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a:p>
            <a:pPr algn="just"/>
            <a:r>
              <a:rPr lang="en-US" sz="2400"/>
              <a:t>	Mùa quả chín, nhớ vua cha, An Tiêm khắc tên mình vào quả, thả xuống biển, nhờ sóng đưa vào đất liền. Một người dân vớt được quả lạ đem dâng vua. Vua hối hận cho đón vợ chồng An Tiêm trở về.</a:t>
            </a:r>
          </a:p>
          <a:p>
            <a:pPr algn="just"/>
            <a:r>
              <a:rPr lang="en-US" sz="2400"/>
              <a:t>	Thứ quả lạ đó là giống dưa hấu ngày nay.</a:t>
            </a:r>
          </a:p>
          <a:p>
            <a:pPr algn="r"/>
            <a:r>
              <a:rPr lang="en-US" sz="2400">
                <a:latin typeface="Arial" panose="020B0604020202020204" pitchFamily="34" charset="0"/>
                <a:ea typeface="Arial-Rounded" panose="020B0500000000000000" pitchFamily="34" charset="0"/>
                <a:cs typeface="Arial" panose="020B0604020202020204" pitchFamily="34" charset="0"/>
              </a:rPr>
              <a:t>(</a:t>
            </a:r>
            <a:r>
              <a:rPr lang="en-US" sz="2400" i="1">
                <a:latin typeface="Arial" panose="020B0604020202020204" pitchFamily="34" charset="0"/>
                <a:ea typeface="Arial-Rounded" panose="020B0500000000000000" pitchFamily="34" charset="0"/>
                <a:cs typeface="Arial" panose="020B0604020202020204" pitchFamily="34" charset="0"/>
              </a:rPr>
              <a:t>Theo</a:t>
            </a:r>
            <a:r>
              <a:rPr lang="en-US" sz="2400">
                <a:latin typeface="Arial" panose="020B0604020202020204" pitchFamily="34" charset="0"/>
                <a:ea typeface="Arial-Rounded" panose="020B0500000000000000" pitchFamily="34" charset="0"/>
                <a:cs typeface="Arial" panose="020B0604020202020204" pitchFamily="34" charset="0"/>
              </a:rPr>
              <a:t> Nguyễn Đổng Chi)</a:t>
            </a:r>
          </a:p>
        </p:txBody>
      </p:sp>
      <p:sp>
        <p:nvSpPr>
          <p:cNvPr id="10" name="TextBox 9">
            <a:extLst>
              <a:ext uri="{FF2B5EF4-FFF2-40B4-BE49-F238E27FC236}">
                <a16:creationId xmlns:a16="http://schemas.microsoft.com/office/drawing/2014/main" xmlns="" id="{C7055B6C-44D9-4439-B6DF-C696E42DBD2A}"/>
              </a:ext>
            </a:extLst>
          </p:cNvPr>
          <p:cNvSpPr txBox="1"/>
          <p:nvPr/>
        </p:nvSpPr>
        <p:spPr>
          <a:xfrm>
            <a:off x="2466493" y="210160"/>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MAI AN TIÊM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xmlns="" id="{109C82B7-AC29-49FF-9782-00CEEF51ADB9}"/>
              </a:ext>
            </a:extLst>
          </p:cNvPr>
          <p:cNvSpPr txBox="1"/>
          <p:nvPr/>
        </p:nvSpPr>
        <p:spPr>
          <a:xfrm>
            <a:off x="300642" y="856356"/>
            <a:ext cx="11560554" cy="563231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solidFill>
                  <a:srgbClr val="C00000"/>
                </a:solidFill>
              </a:rPr>
              <a:t> Ngày xưa, có một người tên là Mai An Tiêm được vua Hùng yêu mến nhận làm con nuôi. Một lần, vì hiểu lầm lời nói của Mai An Tiêm nên nhà vua nổi giận, đày An Tiêm ra đảo hoang.</a:t>
            </a:r>
          </a:p>
          <a:p>
            <a:pPr algn="just"/>
            <a:r>
              <a:rPr lang="en-US" sz="2400"/>
              <a:t>	</a:t>
            </a:r>
            <a:r>
              <a:rPr lang="en-US" sz="2400">
                <a:solidFill>
                  <a:srgbClr val="0070C0"/>
                </a:solidFill>
              </a:rPr>
              <a:t>Ở đảo hoang, hai vợ chồng An Tiêm dựng nhà bằng tre nứa, lấy cỏ phơi khô tết thành quần áo.</a:t>
            </a:r>
          </a:p>
          <a:p>
            <a:pPr algn="just"/>
            <a:r>
              <a:rPr lang="en-US" sz="2400"/>
              <a:t>	</a:t>
            </a:r>
            <a:r>
              <a:rPr lang="en-US" sz="2400">
                <a:solidFill>
                  <a:srgbClr val="00B050"/>
                </a:solidFill>
              </a:rPr>
              <a:t>Một 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a:p>
            <a:pPr algn="just"/>
            <a:r>
              <a:rPr lang="en-US" sz="2400"/>
              <a:t>	</a:t>
            </a:r>
            <a:r>
              <a:rPr lang="en-US" sz="2400">
                <a:solidFill>
                  <a:srgbClr val="7030A0"/>
                </a:solidFill>
              </a:rPr>
              <a:t>Mùa quả chín, nhớ vua cha, An Tiêm khắc tên mình vào quả, thả xuống biển, nhờ sóng đưa vào đất liền. Một người dân vớt được quả lạ đem dâng vua. Vua hối hận cho đón vợ chồng An Tiêm trở về.</a:t>
            </a:r>
          </a:p>
          <a:p>
            <a:pPr algn="just"/>
            <a:r>
              <a:rPr lang="en-US" sz="2400">
                <a:solidFill>
                  <a:srgbClr val="7030A0"/>
                </a:solidFill>
              </a:rPr>
              <a:t>	Thứ quả lạ đó là giống dưa hấu ngày nay.</a:t>
            </a:r>
          </a:p>
          <a:p>
            <a:pPr algn="r"/>
            <a:r>
              <a:rPr lang="en-US" sz="2400">
                <a:latin typeface="Arial" panose="020B0604020202020204" pitchFamily="34" charset="0"/>
                <a:ea typeface="Arial-Rounded" panose="020B0500000000000000" pitchFamily="34" charset="0"/>
                <a:cs typeface="Arial" panose="020B0604020202020204" pitchFamily="34" charset="0"/>
              </a:rPr>
              <a:t>(</a:t>
            </a:r>
            <a:r>
              <a:rPr lang="en-US" sz="2400" i="1">
                <a:latin typeface="Arial" panose="020B0604020202020204" pitchFamily="34" charset="0"/>
                <a:ea typeface="Arial-Rounded" panose="020B0500000000000000" pitchFamily="34" charset="0"/>
                <a:cs typeface="Arial" panose="020B0604020202020204" pitchFamily="34" charset="0"/>
              </a:rPr>
              <a:t>Theo</a:t>
            </a:r>
            <a:r>
              <a:rPr lang="en-US" sz="2400">
                <a:latin typeface="Arial" panose="020B0604020202020204" pitchFamily="34" charset="0"/>
                <a:ea typeface="Arial-Rounded" panose="020B0500000000000000" pitchFamily="34" charset="0"/>
                <a:cs typeface="Arial" panose="020B0604020202020204" pitchFamily="34" charset="0"/>
              </a:rPr>
              <a:t> Nguyễn Đổng Chi)</a:t>
            </a:r>
          </a:p>
        </p:txBody>
      </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66FC1E2-A24E-4C7E-9E9B-ECC69F7063D5}"/>
              </a:ext>
            </a:extLst>
          </p:cNvPr>
          <p:cNvPicPr>
            <a:picLocks noChangeAspect="1"/>
          </p:cNvPicPr>
          <p:nvPr/>
        </p:nvPicPr>
        <p:blipFill>
          <a:blip r:embed="rId2"/>
          <a:stretch>
            <a:fillRect/>
          </a:stretch>
        </p:blipFill>
        <p:spPr>
          <a:xfrm>
            <a:off x="0" y="10152"/>
            <a:ext cx="12161838" cy="6837695"/>
          </a:xfrm>
          <a:prstGeom prst="rect">
            <a:avLst/>
          </a:prstGeom>
        </p:spPr>
      </p:pic>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xmlns="" id="{52D632D2-77D6-4735-8DFE-247BE69DA244}"/>
              </a:ext>
            </a:extLst>
          </p:cNvPr>
          <p:cNvPicPr>
            <a:picLocks noChangeAspect="1"/>
          </p:cNvPicPr>
          <p:nvPr/>
        </p:nvPicPr>
        <p:blipFill>
          <a:blip r:embed="rId5"/>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69690612-AD11-4CA9-A5C9-6C8F1A32DF31}"/>
              </a:ext>
            </a:extLst>
          </p:cNvPr>
          <p:cNvSpPr txBox="1"/>
          <p:nvPr/>
        </p:nvSpPr>
        <p:spPr>
          <a:xfrm>
            <a:off x="300642" y="856357"/>
            <a:ext cx="11560554" cy="563231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t> Ngày xưa, có một người tên là Mai An Tiêm được vua Hùng yêu mến nhận làm con nuôi. Một lần, vì hiểu lầm lời nói của Mai An Tiêm nên nhà vua nổi giận, đày An Tiêm ra đảo hoang.</a:t>
            </a:r>
          </a:p>
          <a:p>
            <a:pPr algn="just"/>
            <a:r>
              <a:rPr lang="en-US" sz="2400"/>
              <a:t>	Ở đảo hoang, hai vợ chồng An Tiêm dựng nhà bằng tre nứa, lấy cỏ phơi khô tết thành quần áo.</a:t>
            </a:r>
          </a:p>
          <a:p>
            <a:pPr algn="just"/>
            <a:r>
              <a:rPr lang="en-US" sz="2400"/>
              <a:t>	Một 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a:p>
            <a:pPr algn="just"/>
            <a:r>
              <a:rPr lang="en-US" sz="2400"/>
              <a:t>	Mùa quả chín, nhớ vua cha, An Tiêm khắc tên mình vào quả, thả xuống biển, nhờ sóng đưa vào đất liền. Một người dân vớt được quả lạ đem dâng vua. Vua hối hận cho đón vợ chồng An Tiêm trở về.</a:t>
            </a:r>
          </a:p>
          <a:p>
            <a:pPr algn="just"/>
            <a:r>
              <a:rPr lang="en-US" sz="2400"/>
              <a:t>	Thứ quả lạ đó là giống dưa hấu ngày nay.</a:t>
            </a:r>
          </a:p>
          <a:p>
            <a:pPr algn="r"/>
            <a:r>
              <a:rPr lang="en-US" sz="2400">
                <a:latin typeface="Arial" panose="020B0604020202020204" pitchFamily="34" charset="0"/>
                <a:ea typeface="Arial-Rounded" panose="020B0500000000000000" pitchFamily="34" charset="0"/>
                <a:cs typeface="Arial" panose="020B0604020202020204" pitchFamily="34" charset="0"/>
              </a:rPr>
              <a:t>(</a:t>
            </a:r>
            <a:r>
              <a:rPr lang="en-US" sz="2400" i="1">
                <a:latin typeface="Arial" panose="020B0604020202020204" pitchFamily="34" charset="0"/>
                <a:ea typeface="Arial-Rounded" panose="020B0500000000000000" pitchFamily="34" charset="0"/>
                <a:cs typeface="Arial" panose="020B0604020202020204" pitchFamily="34" charset="0"/>
              </a:rPr>
              <a:t>Theo</a:t>
            </a:r>
            <a:r>
              <a:rPr lang="en-US" sz="2400">
                <a:latin typeface="Arial" panose="020B0604020202020204" pitchFamily="34" charset="0"/>
                <a:ea typeface="Arial-Rounded" panose="020B0500000000000000" pitchFamily="34" charset="0"/>
                <a:cs typeface="Arial" panose="020B0604020202020204" pitchFamily="34" charset="0"/>
              </a:rPr>
              <a:t> Nguyễn Đổng Chi)</a:t>
            </a:r>
          </a:p>
        </p:txBody>
      </p:sp>
      <p:sp>
        <p:nvSpPr>
          <p:cNvPr id="10" name="TextBox 9">
            <a:extLst>
              <a:ext uri="{FF2B5EF4-FFF2-40B4-BE49-F238E27FC236}">
                <a16:creationId xmlns:a16="http://schemas.microsoft.com/office/drawing/2014/main" xmlns="" id="{ECB98410-AAD5-4C6F-BB38-CF5F749FA3B5}"/>
              </a:ext>
            </a:extLst>
          </p:cNvPr>
          <p:cNvSpPr txBox="1"/>
          <p:nvPr/>
        </p:nvSpPr>
        <p:spPr>
          <a:xfrm>
            <a:off x="2466493" y="210160"/>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MAI AN TIÊM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93254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xmlns="" id="{B8030873-0B2C-4AD0-8C5A-795F051C6E0D}"/>
              </a:ext>
            </a:extLst>
          </p:cNvPr>
          <p:cNvPicPr>
            <a:picLocks noChangeAspect="1"/>
          </p:cNvPicPr>
          <p:nvPr/>
        </p:nvPicPr>
        <p:blipFill>
          <a:blip r:embed="rId3"/>
          <a:stretch>
            <a:fillRect/>
          </a:stretch>
        </p:blipFill>
        <p:spPr>
          <a:xfrm>
            <a:off x="0" y="10152"/>
            <a:ext cx="12161838" cy="6837695"/>
          </a:xfrm>
          <a:prstGeom prst="rect">
            <a:avLst/>
          </a:prstGeom>
        </p:spPr>
      </p:pic>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318407" y="286622"/>
            <a:ext cx="11530067" cy="774726"/>
            <a:chOff x="294783" y="915918"/>
            <a:chExt cx="11558663" cy="776648"/>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52801" y="1044632"/>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Vợ chồng Mai An Tiêm đã làm gì ở đảo hoang?</a:t>
              </a:r>
            </a:p>
          </p:txBody>
        </p:sp>
      </p:grpSp>
      <p:sp>
        <p:nvSpPr>
          <p:cNvPr id="17" name="TextBox 16">
            <a:extLst>
              <a:ext uri="{FF2B5EF4-FFF2-40B4-BE49-F238E27FC236}">
                <a16:creationId xmlns:a16="http://schemas.microsoft.com/office/drawing/2014/main" xmlns="" id="{8333DA43-01EF-473A-92A5-C8F912938479}"/>
              </a:ext>
            </a:extLst>
          </p:cNvPr>
          <p:cNvSpPr txBox="1"/>
          <p:nvPr/>
        </p:nvSpPr>
        <p:spPr>
          <a:xfrm>
            <a:off x="1043071" y="1283275"/>
            <a:ext cx="9946839" cy="3170099"/>
          </a:xfrm>
          <a:prstGeom prst="rect">
            <a:avLst/>
          </a:prstGeom>
          <a:solidFill>
            <a:srgbClr val="FFFFFF"/>
          </a:solidFill>
        </p:spPr>
        <p:txBody>
          <a:bodyPr wrap="square">
            <a:spAutoFit/>
          </a:bodyPr>
          <a:lstStyle/>
          <a:p>
            <a:pPr algn="just"/>
            <a:r>
              <a:rPr lang="en-US" sz="2000">
                <a:latin typeface="Arial" panose="020B0604020202020204" pitchFamily="34" charset="0"/>
                <a:cs typeface="Arial" panose="020B0604020202020204" pitchFamily="34" charset="0"/>
              </a:rPr>
              <a:t>	</a:t>
            </a:r>
            <a:r>
              <a:rPr lang="en-US" sz="2000"/>
              <a:t>  Ngày xưa, có một người tên là Mai An Tiêm được vua Hùng yêu mến nhận làm con nuôi. Một lần, vì hiểu lầm lời nói của Mai An Tiêm nên nhà vua nổi giận, đày An Tiêm ra đảo hoang.</a:t>
            </a:r>
          </a:p>
          <a:p>
            <a:pPr algn="just"/>
            <a:r>
              <a:rPr lang="en-US" sz="2000"/>
              <a:t>	Ở đảo hoang, hai vợ chồng An Tiêm dựng nhà bằng tre nứa, lấy cỏ phơi khô tết thành quần áo.</a:t>
            </a:r>
          </a:p>
          <a:p>
            <a:pPr algn="just"/>
            <a:r>
              <a:rPr lang="en-US" sz="2000"/>
              <a:t>	Một 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p:txBody>
      </p:sp>
      <p:sp>
        <p:nvSpPr>
          <p:cNvPr id="12" name="TextBox 11">
            <a:extLst>
              <a:ext uri="{FF2B5EF4-FFF2-40B4-BE49-F238E27FC236}">
                <a16:creationId xmlns:a16="http://schemas.microsoft.com/office/drawing/2014/main" xmlns="" id="{BFAC81BA-82D4-4D74-980E-FC0986F38AE6}"/>
              </a:ext>
            </a:extLst>
          </p:cNvPr>
          <p:cNvSpPr txBox="1"/>
          <p:nvPr/>
        </p:nvSpPr>
        <p:spPr>
          <a:xfrm>
            <a:off x="1176543" y="4789895"/>
            <a:ext cx="9813367" cy="1569660"/>
          </a:xfrm>
          <a:prstGeom prst="rect">
            <a:avLst/>
          </a:prstGeom>
          <a:solidFill>
            <a:schemeClr val="accent1"/>
          </a:solidFill>
        </p:spPr>
        <p:txBody>
          <a:bodyPr wrap="square">
            <a:spAutoFit/>
          </a:bodyPr>
          <a:lstStyle/>
          <a:p>
            <a:pPr algn="just"/>
            <a:r>
              <a:rPr lang="en-US" sz="3200">
                <a:latin typeface="Arial" panose="020B0604020202020204" pitchFamily="34" charset="0"/>
                <a:cs typeface="Arial" panose="020B0604020202020204" pitchFamily="34" charset="0"/>
              </a:rPr>
              <a:t>Khi ở đảo hoang, vợ chồng Mai An Tiêm đã dựng nhà bằng tre nứa, lấy cỏ phơi khô tết thành quần áo, nhặt và gieo trồng một loại hạt do chim thả xuống.</a:t>
            </a:r>
          </a:p>
        </p:txBody>
      </p: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17C4A62-7CC6-451D-BD97-74EA16EC417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395985" y="-51781"/>
            <a:ext cx="7369866" cy="6961560"/>
          </a:xfrm>
          <a:prstGeom prst="rect">
            <a:avLst/>
          </a:prstGeom>
        </p:spPr>
      </p:pic>
    </p:spTree>
    <p:extLst>
      <p:ext uri="{BB962C8B-B14F-4D97-AF65-F5344CB8AC3E}">
        <p14:creationId xmlns:p14="http://schemas.microsoft.com/office/powerpoint/2010/main" val="3606216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302669" y="229596"/>
            <a:ext cx="11556500" cy="1303479"/>
            <a:chOff x="294783" y="915918"/>
            <a:chExt cx="11585161" cy="1306712"/>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79299" y="1019324"/>
              <a:ext cx="10800645"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Mai An Tiêm nghĩ gì khi nhặt và gieo trồng loại hạt do chim thả xuống?</a:t>
              </a:r>
            </a:p>
          </p:txBody>
        </p:sp>
      </p:grpSp>
      <p:sp>
        <p:nvSpPr>
          <p:cNvPr id="12" name="TextBox 11">
            <a:extLst>
              <a:ext uri="{FF2B5EF4-FFF2-40B4-BE49-F238E27FC236}">
                <a16:creationId xmlns:a16="http://schemas.microsoft.com/office/drawing/2014/main" xmlns="" id="{42E2137F-706E-4024-B3B7-E2F1F0BFD653}"/>
              </a:ext>
            </a:extLst>
          </p:cNvPr>
          <p:cNvSpPr txBox="1"/>
          <p:nvPr/>
        </p:nvSpPr>
        <p:spPr>
          <a:xfrm>
            <a:off x="1176543" y="1660647"/>
            <a:ext cx="9946839" cy="2308324"/>
          </a:xfrm>
          <a:prstGeom prst="rect">
            <a:avLst/>
          </a:prstGeom>
          <a:solidFill>
            <a:srgbClr val="FFFFFF"/>
          </a:solid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t>Một 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p:txBody>
      </p:sp>
      <p:sp>
        <p:nvSpPr>
          <p:cNvPr id="13" name="TextBox 12">
            <a:extLst>
              <a:ext uri="{FF2B5EF4-FFF2-40B4-BE49-F238E27FC236}">
                <a16:creationId xmlns:a16="http://schemas.microsoft.com/office/drawing/2014/main" xmlns="" id="{2BCFD7AD-01B1-4ED5-AB15-3AE25FF39F3E}"/>
              </a:ext>
            </a:extLst>
          </p:cNvPr>
          <p:cNvSpPr txBox="1"/>
          <p:nvPr/>
        </p:nvSpPr>
        <p:spPr>
          <a:xfrm>
            <a:off x="1243278" y="4659266"/>
            <a:ext cx="9813367" cy="1569660"/>
          </a:xfrm>
          <a:prstGeom prst="rect">
            <a:avLst/>
          </a:prstGeom>
          <a:solidFill>
            <a:schemeClr val="accent1"/>
          </a:solidFill>
        </p:spPr>
        <p:txBody>
          <a:bodyPr wrap="square">
            <a:spAutoFit/>
          </a:bodyPr>
          <a:lstStyle/>
          <a:p>
            <a:pPr algn="just"/>
            <a:r>
              <a:rPr lang="en-US" sz="3200">
                <a:ea typeface="Arial-Rounded" pitchFamily="34" charset="0"/>
                <a:cs typeface="Arial-Rounded" pitchFamily="34" charset="0"/>
              </a:rPr>
              <a:t>Khi nhặt và gieo trồng loại hạt do chim thả xuống, Mai An Tiêm nghĩ: “</a:t>
            </a:r>
            <a:r>
              <a:rPr lang="en-US" sz="3200"/>
              <a:t>Thứ quả này chim ăn được thì người cũng ăn được”.</a:t>
            </a:r>
            <a:endParaRPr lang="en-US" sz="320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xmlns="" id="{3E902DEC-C849-48D0-BD8B-CD79E7081F31}"/>
              </a:ext>
            </a:extLst>
          </p:cNvPr>
          <p:cNvCxnSpPr>
            <a:cxnSpLocks/>
          </p:cNvCxnSpPr>
          <p:nvPr/>
        </p:nvCxnSpPr>
        <p:spPr>
          <a:xfrm>
            <a:off x="9874105" y="2456332"/>
            <a:ext cx="11621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5FFB25B-E1FF-4CDB-8CAD-56A299737F93}"/>
              </a:ext>
            </a:extLst>
          </p:cNvPr>
          <p:cNvCxnSpPr>
            <a:cxnSpLocks/>
          </p:cNvCxnSpPr>
          <p:nvPr/>
        </p:nvCxnSpPr>
        <p:spPr>
          <a:xfrm>
            <a:off x="1274391" y="2811932"/>
            <a:ext cx="59246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72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EC01232-A189-42A8-919D-F5FCD66EF31F}"/>
              </a:ext>
            </a:extLst>
          </p:cNvPr>
          <p:cNvPicPr>
            <a:picLocks noChangeAspect="1"/>
          </p:cNvPicPr>
          <p:nvPr/>
        </p:nvPicPr>
        <p:blipFill>
          <a:blip r:embed="rId2"/>
          <a:stretch>
            <a:fillRect/>
          </a:stretch>
        </p:blipFill>
        <p:spPr>
          <a:xfrm>
            <a:off x="0" y="10152"/>
            <a:ext cx="12161838" cy="6837695"/>
          </a:xfrm>
          <a:prstGeom prst="rect">
            <a:avLst/>
          </a:prstGeom>
        </p:spPr>
      </p:pic>
      <p:grpSp>
        <p:nvGrpSpPr>
          <p:cNvPr id="7" name="Group 6">
            <a:extLst>
              <a:ext uri="{FF2B5EF4-FFF2-40B4-BE49-F238E27FC236}">
                <a16:creationId xmlns:a16="http://schemas.microsoft.com/office/drawing/2014/main" xmlns="" id="{76264D61-AC26-415D-B76A-E43AE7F5AE33}"/>
              </a:ext>
            </a:extLst>
          </p:cNvPr>
          <p:cNvGrpSpPr/>
          <p:nvPr/>
        </p:nvGrpSpPr>
        <p:grpSpPr>
          <a:xfrm>
            <a:off x="302669" y="572497"/>
            <a:ext cx="11556500" cy="1303479"/>
            <a:chOff x="294783" y="915918"/>
            <a:chExt cx="11585161" cy="1306712"/>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79299" y="1019324"/>
              <a:ext cx="10800645"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Nói tiếp các câu dưới đây để giới thiệu loại quả Mai An Tiêm đã trồng.</a:t>
              </a:r>
            </a:p>
          </p:txBody>
        </p:sp>
      </p:grpSp>
      <p:sp>
        <p:nvSpPr>
          <p:cNvPr id="14" name="TextBox 13">
            <a:extLst>
              <a:ext uri="{FF2B5EF4-FFF2-40B4-BE49-F238E27FC236}">
                <a16:creationId xmlns:a16="http://schemas.microsoft.com/office/drawing/2014/main" xmlns="" id="{98639F71-ABCF-47AA-95C8-157EB5C05020}"/>
              </a:ext>
            </a:extLst>
          </p:cNvPr>
          <p:cNvSpPr txBox="1"/>
          <p:nvPr/>
        </p:nvSpPr>
        <p:spPr>
          <a:xfrm>
            <a:off x="1491645" y="2050148"/>
            <a:ext cx="10773925" cy="1651671"/>
          </a:xfrm>
          <a:prstGeom prst="rect">
            <a:avLst/>
          </a:prstGeom>
          <a:noFill/>
        </p:spPr>
        <p:txBody>
          <a:bodyPr wrap="square">
            <a:spAutoFit/>
          </a:bodyPr>
          <a:lstStyle/>
          <a:p>
            <a:pPr marL="571500" indent="-571500" algn="just">
              <a:lnSpc>
                <a:spcPct val="150000"/>
              </a:lnSpc>
              <a:buFontTx/>
              <a:buChar char="-"/>
            </a:pPr>
            <a:r>
              <a:rPr lang="en-US" sz="3600">
                <a:latin typeface="Arial" panose="020B0604020202020204" pitchFamily="34" charset="0"/>
                <a:ea typeface="Arial-Rounded" panose="020B0500000000000000" pitchFamily="34" charset="0"/>
                <a:cs typeface="Arial" panose="020B0604020202020204" pitchFamily="34" charset="0"/>
              </a:rPr>
              <a:t>Quả có vỏ màu (…), ruột (…), hạt (…), vị (…).</a:t>
            </a:r>
          </a:p>
          <a:p>
            <a:pPr marL="571500" indent="-571500" algn="just">
              <a:lnSpc>
                <a:spcPct val="150000"/>
              </a:lnSpc>
              <a:buFontTx/>
              <a:buChar char="-"/>
            </a:pPr>
            <a:r>
              <a:rPr lang="en-US" sz="3600">
                <a:latin typeface="Arial" panose="020B0604020202020204" pitchFamily="34" charset="0"/>
                <a:ea typeface="Arial-Rounded" panose="020B0500000000000000" pitchFamily="34" charset="0"/>
                <a:cs typeface="Arial" panose="020B0604020202020204" pitchFamily="34" charset="0"/>
              </a:rPr>
              <a:t>Quả đó có tên là (…). </a:t>
            </a:r>
          </a:p>
        </p:txBody>
      </p:sp>
    </p:spTree>
    <p:extLst>
      <p:ext uri="{BB962C8B-B14F-4D97-AF65-F5344CB8AC3E}">
        <p14:creationId xmlns:p14="http://schemas.microsoft.com/office/powerpoint/2010/main" val="214972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4AD0719-07CB-4600-96CD-7A9885486307}"/>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7" name="Group 6">
            <a:extLst>
              <a:ext uri="{FF2B5EF4-FFF2-40B4-BE49-F238E27FC236}">
                <a16:creationId xmlns:a16="http://schemas.microsoft.com/office/drawing/2014/main" xmlns="" id="{76264D61-AC26-415D-B76A-E43AE7F5AE33}"/>
              </a:ext>
            </a:extLst>
          </p:cNvPr>
          <p:cNvGrpSpPr/>
          <p:nvPr/>
        </p:nvGrpSpPr>
        <p:grpSpPr>
          <a:xfrm>
            <a:off x="302669" y="572497"/>
            <a:ext cx="11556500" cy="1303479"/>
            <a:chOff x="294783" y="915918"/>
            <a:chExt cx="11585161" cy="1306712"/>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79299" y="1019324"/>
              <a:ext cx="10800645"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Nói tiếp các câu dưới đây để giới thiệu loại quả Mai An Tiêm đã trồng.</a:t>
              </a:r>
            </a:p>
          </p:txBody>
        </p:sp>
      </p:grpSp>
      <p:sp>
        <p:nvSpPr>
          <p:cNvPr id="14" name="TextBox 13">
            <a:extLst>
              <a:ext uri="{FF2B5EF4-FFF2-40B4-BE49-F238E27FC236}">
                <a16:creationId xmlns:a16="http://schemas.microsoft.com/office/drawing/2014/main" xmlns="" id="{98639F71-ABCF-47AA-95C8-157EB5C05020}"/>
              </a:ext>
            </a:extLst>
          </p:cNvPr>
          <p:cNvSpPr txBox="1"/>
          <p:nvPr/>
        </p:nvSpPr>
        <p:spPr>
          <a:xfrm>
            <a:off x="1491646" y="2050148"/>
            <a:ext cx="9524698" cy="2482667"/>
          </a:xfrm>
          <a:prstGeom prst="rect">
            <a:avLst/>
          </a:prstGeom>
          <a:noFill/>
        </p:spPr>
        <p:txBody>
          <a:bodyPr wrap="square">
            <a:spAutoFit/>
          </a:bodyPr>
          <a:lstStyle/>
          <a:p>
            <a:pPr marL="571500" indent="-571500" algn="just">
              <a:lnSpc>
                <a:spcPct val="150000"/>
              </a:lnSpc>
              <a:buFontTx/>
              <a:buChar char="-"/>
            </a:pPr>
            <a:r>
              <a:rPr lang="en-US" sz="3600"/>
              <a:t>Quả có vỏ màu xanh thẫm, ruột đỏ, hạt đen nhánh, có vị ngọt và mát. </a:t>
            </a:r>
          </a:p>
          <a:p>
            <a:pPr marL="571500" indent="-571500" algn="just">
              <a:lnSpc>
                <a:spcPct val="150000"/>
              </a:lnSpc>
              <a:buFontTx/>
              <a:buChar char="-"/>
            </a:pPr>
            <a:r>
              <a:rPr lang="en-US" sz="3600">
                <a:latin typeface="Arial" panose="020B0604020202020204" pitchFamily="34" charset="0"/>
                <a:ea typeface="Arial-Rounded" panose="020B0500000000000000" pitchFamily="34" charset="0"/>
                <a:cs typeface="Arial" panose="020B0604020202020204" pitchFamily="34" charset="0"/>
              </a:rPr>
              <a:t>Quả đó có tên là </a:t>
            </a:r>
            <a:r>
              <a:rPr lang="en-US" sz="3600">
                <a:solidFill>
                  <a:srgbClr val="FF0000"/>
                </a:solidFill>
                <a:latin typeface="Arial" panose="020B0604020202020204" pitchFamily="34" charset="0"/>
                <a:ea typeface="Arial-Rounded" panose="020B0500000000000000" pitchFamily="34" charset="0"/>
                <a:cs typeface="Arial" panose="020B0604020202020204" pitchFamily="34" charset="0"/>
              </a:rPr>
              <a:t>dưa hấu</a:t>
            </a:r>
            <a:r>
              <a:rPr lang="en-US" sz="3600">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63373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left)">
                                      <p:cBhvr>
                                        <p:cTn id="17" dur="500"/>
                                        <p:tgtEl>
                                          <p:spTgt spid="14">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792809" y="548249"/>
            <a:ext cx="10866501" cy="729710"/>
            <a:chOff x="294783" y="915918"/>
            <a:chExt cx="10893451" cy="731520"/>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47742" y="998494"/>
              <a:ext cx="10140492"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Theo em, Mai An Tiêm là người thế nào?</a:t>
              </a:r>
            </a:p>
          </p:txBody>
        </p:sp>
      </p:grpSp>
      <p:sp>
        <p:nvSpPr>
          <p:cNvPr id="16" name="TextBox 15">
            <a:extLst>
              <a:ext uri="{FF2B5EF4-FFF2-40B4-BE49-F238E27FC236}">
                <a16:creationId xmlns:a16="http://schemas.microsoft.com/office/drawing/2014/main" xmlns="" id="{E31B7B67-0325-4E68-94B0-9380778D8DF5}"/>
              </a:ext>
            </a:extLst>
          </p:cNvPr>
          <p:cNvSpPr txBox="1"/>
          <p:nvPr/>
        </p:nvSpPr>
        <p:spPr>
          <a:xfrm>
            <a:off x="1343722" y="4079202"/>
            <a:ext cx="10115405" cy="1754326"/>
          </a:xfrm>
          <a:prstGeom prst="rect">
            <a:avLst/>
          </a:prstGeom>
          <a:solidFill>
            <a:srgbClr val="FFC000"/>
          </a:solidFill>
        </p:spPr>
        <p:txBody>
          <a:bodyPr wrap="square" rtlCol="0">
            <a:spAutoFit/>
          </a:bodyPr>
          <a:lstStyle/>
          <a:p>
            <a:pPr algn="just"/>
            <a:r>
              <a:rPr lang="en-US" sz="3600">
                <a:latin typeface="+mj-lt"/>
                <a:ea typeface="Arial-Rounded" pitchFamily="34" charset="0"/>
                <a:cs typeface="Arial-Rounded" pitchFamily="34" charset="0"/>
              </a:rPr>
              <a:t>Mai An Tiêm là người cần cù, chịu khó, dám nghĩ, dám làm, thông minh, sáng tạo và là người con hiếu thảo.</a:t>
            </a:r>
          </a:p>
        </p:txBody>
      </p:sp>
      <p:pic>
        <p:nvPicPr>
          <p:cNvPr id="12" name="Picture 11">
            <a:extLst>
              <a:ext uri="{FF2B5EF4-FFF2-40B4-BE49-F238E27FC236}">
                <a16:creationId xmlns:a16="http://schemas.microsoft.com/office/drawing/2014/main" xmlns="" id="{A3D1D846-B7AD-4487-A550-45DC6D11572C}"/>
              </a:ext>
            </a:extLst>
          </p:cNvPr>
          <p:cNvPicPr>
            <a:picLocks noChangeAspect="1"/>
          </p:cNvPicPr>
          <p:nvPr/>
        </p:nvPicPr>
        <p:blipFill>
          <a:blip r:embed="rId2"/>
          <a:stretch>
            <a:fillRect/>
          </a:stretch>
        </p:blipFill>
        <p:spPr>
          <a:xfrm>
            <a:off x="4692727" y="1713917"/>
            <a:ext cx="3066667" cy="2161905"/>
          </a:xfrm>
          <a:prstGeom prst="roundRect">
            <a:avLst/>
          </a:prstGeom>
        </p:spPr>
      </p:pic>
    </p:spTree>
    <p:extLst>
      <p:ext uri="{BB962C8B-B14F-4D97-AF65-F5344CB8AC3E}">
        <p14:creationId xmlns:p14="http://schemas.microsoft.com/office/powerpoint/2010/main" val="329041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xmlns="" id="{3E600133-7643-482B-ACD0-14326BA99AE7}"/>
              </a:ext>
            </a:extLst>
          </p:cNvPr>
          <p:cNvSpPr/>
          <p:nvPr/>
        </p:nvSpPr>
        <p:spPr>
          <a:xfrm>
            <a:off x="9776422" y="79738"/>
            <a:ext cx="2341337"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toàn bài</a:t>
            </a:r>
          </a:p>
        </p:txBody>
      </p:sp>
      <p:sp>
        <p:nvSpPr>
          <p:cNvPr id="9" name="TextBox 8">
            <a:extLst>
              <a:ext uri="{FF2B5EF4-FFF2-40B4-BE49-F238E27FC236}">
                <a16:creationId xmlns:a16="http://schemas.microsoft.com/office/drawing/2014/main" xmlns="" id="{AF8501AD-FA22-4813-B5BE-A9654E5A6E47}"/>
              </a:ext>
            </a:extLst>
          </p:cNvPr>
          <p:cNvSpPr txBox="1"/>
          <p:nvPr/>
        </p:nvSpPr>
        <p:spPr>
          <a:xfrm>
            <a:off x="300642" y="856357"/>
            <a:ext cx="11560554" cy="563231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t> Ngày xưa, có một người tên là Mai An Tiêm được vua Hùng yêu mến nhận làm con nuôi. Một lần, vì hiểu lầm lời nói của Mai An Tiêm nên nhà vua nổi giận, đày An Tiêm ra đảo hoang.</a:t>
            </a:r>
          </a:p>
          <a:p>
            <a:pPr algn="just"/>
            <a:r>
              <a:rPr lang="en-US" sz="2400"/>
              <a:t>	Ở đảo hoang, hai vợ chồng An Tiêm dựng nhà bằng tre nứa, lấy cỏ phơi khô tết thành quần áo.</a:t>
            </a:r>
          </a:p>
          <a:p>
            <a:pPr algn="just"/>
            <a:r>
              <a:rPr lang="en-US" sz="2400"/>
              <a:t>	Một 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a:p>
            <a:pPr algn="just"/>
            <a:r>
              <a:rPr lang="en-US" sz="2400"/>
              <a:t>	Mùa quả chín, nhớ vua cha, An Tiêm khắc tên mình vào quả, thả xuống biển, nhờ sóng đưa vào đất liền. Một người dân vớt được quả lạ đem dâng vua. Vua hối hận cho đón vợ chồng An Tiêm trở về.</a:t>
            </a:r>
          </a:p>
          <a:p>
            <a:pPr algn="just"/>
            <a:r>
              <a:rPr lang="en-US" sz="2400"/>
              <a:t>	Thứ quả lạ đó là giống dưa hấu ngày nay.</a:t>
            </a:r>
          </a:p>
          <a:p>
            <a:pPr algn="r"/>
            <a:r>
              <a:rPr lang="en-US" sz="2400">
                <a:latin typeface="Arial" panose="020B0604020202020204" pitchFamily="34" charset="0"/>
                <a:ea typeface="Arial-Rounded" panose="020B0500000000000000" pitchFamily="34" charset="0"/>
                <a:cs typeface="Arial" panose="020B0604020202020204" pitchFamily="34" charset="0"/>
              </a:rPr>
              <a:t>(</a:t>
            </a:r>
            <a:r>
              <a:rPr lang="en-US" sz="2400" i="1">
                <a:latin typeface="Arial" panose="020B0604020202020204" pitchFamily="34" charset="0"/>
                <a:ea typeface="Arial-Rounded" panose="020B0500000000000000" pitchFamily="34" charset="0"/>
                <a:cs typeface="Arial" panose="020B0604020202020204" pitchFamily="34" charset="0"/>
              </a:rPr>
              <a:t>Theo</a:t>
            </a:r>
            <a:r>
              <a:rPr lang="en-US" sz="2400">
                <a:latin typeface="Arial" panose="020B0604020202020204" pitchFamily="34" charset="0"/>
                <a:ea typeface="Arial-Rounded" panose="020B0500000000000000" pitchFamily="34" charset="0"/>
                <a:cs typeface="Arial" panose="020B0604020202020204" pitchFamily="34" charset="0"/>
              </a:rPr>
              <a:t> Nguyễn Đổng Chi)</a:t>
            </a:r>
          </a:p>
        </p:txBody>
      </p:sp>
      <p:sp>
        <p:nvSpPr>
          <p:cNvPr id="10" name="TextBox 9">
            <a:extLst>
              <a:ext uri="{FF2B5EF4-FFF2-40B4-BE49-F238E27FC236}">
                <a16:creationId xmlns:a16="http://schemas.microsoft.com/office/drawing/2014/main" xmlns="" id="{2924F413-CB79-4A58-908C-FA9B0D67ADF4}"/>
              </a:ext>
            </a:extLst>
          </p:cNvPr>
          <p:cNvSpPr txBox="1"/>
          <p:nvPr/>
        </p:nvSpPr>
        <p:spPr>
          <a:xfrm>
            <a:off x="2466493" y="210160"/>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MAI AN TIÊM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31862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A405393-1CC8-4F97-896A-54C7A849B4E3}"/>
              </a:ext>
            </a:extLst>
          </p:cNvPr>
          <p:cNvGrpSpPr/>
          <p:nvPr/>
        </p:nvGrpSpPr>
        <p:grpSpPr>
          <a:xfrm>
            <a:off x="1118955" y="674674"/>
            <a:ext cx="10384023" cy="1391626"/>
            <a:chOff x="292250" y="915918"/>
            <a:chExt cx="10409775" cy="1395078"/>
          </a:xfrm>
        </p:grpSpPr>
        <p:grpSp>
          <p:nvGrpSpPr>
            <p:cNvPr id="4" name="Group 3">
              <a:extLst>
                <a:ext uri="{FF2B5EF4-FFF2-40B4-BE49-F238E27FC236}">
                  <a16:creationId xmlns:a16="http://schemas.microsoft.com/office/drawing/2014/main" xmlns=""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xmlns=""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xmlns="" id="{52982427-0955-4ACA-9120-B42B1FAD046E}"/>
                </a:ext>
              </a:extLst>
            </p:cNvPr>
            <p:cNvSpPr txBox="1"/>
            <p:nvPr/>
          </p:nvSpPr>
          <p:spPr>
            <a:xfrm>
              <a:off x="995274" y="984274"/>
              <a:ext cx="9706751" cy="1326722"/>
            </a:xfrm>
            <a:prstGeom prst="rect">
              <a:avLst/>
            </a:prstGeom>
            <a:noFill/>
          </p:spPr>
          <p:txBody>
            <a:bodyPr wrap="square" rtlCol="0">
              <a:spAutoFit/>
            </a:bodyPr>
            <a:lstStyle/>
            <a:p>
              <a:pPr algn="just"/>
              <a:r>
                <a:rPr lang="en-US" sz="4000">
                  <a:latin typeface="+mj-lt"/>
                  <a:ea typeface="Arial-Rounded" pitchFamily="34" charset="0"/>
                  <a:cs typeface="Arial-Rounded" pitchFamily="34" charset="0"/>
                </a:rPr>
                <a:t>Tìm từ ngữ chỉ hoạt động trong đoạn văn sau:</a:t>
              </a:r>
            </a:p>
          </p:txBody>
        </p:sp>
      </p:grpSp>
      <p:grpSp>
        <p:nvGrpSpPr>
          <p:cNvPr id="8" name="Group 7">
            <a:extLst>
              <a:ext uri="{FF2B5EF4-FFF2-40B4-BE49-F238E27FC236}">
                <a16:creationId xmlns:a16="http://schemas.microsoft.com/office/drawing/2014/main" xmlns="" id="{1CF7EF9E-F43C-4EC3-8076-DABFD28B04B6}"/>
              </a:ext>
            </a:extLst>
          </p:cNvPr>
          <p:cNvGrpSpPr/>
          <p:nvPr/>
        </p:nvGrpSpPr>
        <p:grpSpPr>
          <a:xfrm>
            <a:off x="221657" y="0"/>
            <a:ext cx="1021405" cy="924806"/>
            <a:chOff x="382486" y="1419041"/>
            <a:chExt cx="1023938" cy="927100"/>
          </a:xfrm>
        </p:grpSpPr>
        <p:sp>
          <p:nvSpPr>
            <p:cNvPr id="9" name="Oval 8">
              <a:extLst>
                <a:ext uri="{FF2B5EF4-FFF2-40B4-BE49-F238E27FC236}">
                  <a16:creationId xmlns:a16="http://schemas.microsoft.com/office/drawing/2014/main" xmlns=""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xmlns=""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TextBox 30">
            <a:extLst>
              <a:ext uri="{FF2B5EF4-FFF2-40B4-BE49-F238E27FC236}">
                <a16:creationId xmlns:a16="http://schemas.microsoft.com/office/drawing/2014/main" xmlns="" id="{15D21771-F48C-4FF8-9C3F-6301DB89CCD7}"/>
              </a:ext>
            </a:extLst>
          </p:cNvPr>
          <p:cNvSpPr txBox="1"/>
          <p:nvPr/>
        </p:nvSpPr>
        <p:spPr>
          <a:xfrm>
            <a:off x="1820240" y="2360880"/>
            <a:ext cx="9682738" cy="3170099"/>
          </a:xfrm>
          <a:prstGeom prst="rect">
            <a:avLst/>
          </a:prstGeom>
          <a:solidFill>
            <a:schemeClr val="accent1"/>
          </a:solidFill>
        </p:spPr>
        <p:txBody>
          <a:bodyPr wrap="square">
            <a:spAutoFit/>
          </a:bodyPr>
          <a:lstStyle/>
          <a:p>
            <a:pPr algn="just"/>
            <a:r>
              <a:rPr lang="en-US" sz="4000"/>
              <a:t>An Tiêm khắc tên mình vào quả, thả xuống biển, nhờ sóng đưa vào đất liền. Một người dân vớt được quả lạ đem dâng vua. Vua hối hận cho đón vợ chồng An Tiêm trở về.</a:t>
            </a:r>
            <a:endParaRPr lang="en-US" sz="4000" i="1">
              <a:latin typeface="Arial" panose="020B0604020202020204" pitchFamily="34" charset="0"/>
              <a:ea typeface="Arial-Rounded" panose="020B0500000000000000"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AC6DF0B6-15E4-4E16-B555-744C7ABBD9B2}"/>
              </a:ext>
            </a:extLst>
          </p:cNvPr>
          <p:cNvCxnSpPr>
            <a:cxnSpLocks/>
          </p:cNvCxnSpPr>
          <p:nvPr/>
        </p:nvCxnSpPr>
        <p:spPr>
          <a:xfrm>
            <a:off x="4329648" y="3007874"/>
            <a:ext cx="11621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ED873EAF-3A48-47F0-8BF9-FD5C75AA7285}"/>
              </a:ext>
            </a:extLst>
          </p:cNvPr>
          <p:cNvCxnSpPr>
            <a:cxnSpLocks/>
          </p:cNvCxnSpPr>
          <p:nvPr/>
        </p:nvCxnSpPr>
        <p:spPr>
          <a:xfrm>
            <a:off x="10696728" y="2978846"/>
            <a:ext cx="7216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4297C5F5-4A10-4355-BC34-5520592C9E90}"/>
              </a:ext>
            </a:extLst>
          </p:cNvPr>
          <p:cNvCxnSpPr>
            <a:cxnSpLocks/>
          </p:cNvCxnSpPr>
          <p:nvPr/>
        </p:nvCxnSpPr>
        <p:spPr>
          <a:xfrm>
            <a:off x="7404757" y="3617475"/>
            <a:ext cx="7937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F8F48A5D-67D8-411D-BFF5-38675F4A2E58}"/>
              </a:ext>
            </a:extLst>
          </p:cNvPr>
          <p:cNvCxnSpPr>
            <a:cxnSpLocks/>
          </p:cNvCxnSpPr>
          <p:nvPr/>
        </p:nvCxnSpPr>
        <p:spPr>
          <a:xfrm>
            <a:off x="5359695" y="4212562"/>
            <a:ext cx="7937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AEF324FD-48A8-4DED-BCE8-061C0DA506CF}"/>
              </a:ext>
            </a:extLst>
          </p:cNvPr>
          <p:cNvCxnSpPr>
            <a:cxnSpLocks/>
          </p:cNvCxnSpPr>
          <p:nvPr/>
        </p:nvCxnSpPr>
        <p:spPr>
          <a:xfrm>
            <a:off x="10338805" y="4227076"/>
            <a:ext cx="10565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8840DB2B-23DB-4ED1-B16C-FA057DB5A7EA}"/>
              </a:ext>
            </a:extLst>
          </p:cNvPr>
          <p:cNvCxnSpPr>
            <a:cxnSpLocks/>
          </p:cNvCxnSpPr>
          <p:nvPr/>
        </p:nvCxnSpPr>
        <p:spPr>
          <a:xfrm>
            <a:off x="7248209" y="4800391"/>
            <a:ext cx="8731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BA4F7D1-783C-43FE-89EE-BA6F422F611A}"/>
              </a:ext>
            </a:extLst>
          </p:cNvPr>
          <p:cNvCxnSpPr>
            <a:cxnSpLocks/>
          </p:cNvCxnSpPr>
          <p:nvPr/>
        </p:nvCxnSpPr>
        <p:spPr>
          <a:xfrm>
            <a:off x="3220495" y="5417247"/>
            <a:ext cx="12353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4EFA5E14-323F-46FA-961B-7A16EF17B9F0}"/>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3" name="Group 2">
            <a:extLst>
              <a:ext uri="{FF2B5EF4-FFF2-40B4-BE49-F238E27FC236}">
                <a16:creationId xmlns:a16="http://schemas.microsoft.com/office/drawing/2014/main" xmlns="" id="{8A405393-1CC8-4F97-896A-54C7A849B4E3}"/>
              </a:ext>
            </a:extLst>
          </p:cNvPr>
          <p:cNvGrpSpPr/>
          <p:nvPr/>
        </p:nvGrpSpPr>
        <p:grpSpPr>
          <a:xfrm>
            <a:off x="956438" y="597923"/>
            <a:ext cx="10621935" cy="774725"/>
            <a:chOff x="294781" y="915918"/>
            <a:chExt cx="10648277" cy="776647"/>
          </a:xfrm>
        </p:grpSpPr>
        <p:grpSp>
          <p:nvGrpSpPr>
            <p:cNvPr id="4" name="Group 3">
              <a:extLst>
                <a:ext uri="{FF2B5EF4-FFF2-40B4-BE49-F238E27FC236}">
                  <a16:creationId xmlns:a16="http://schemas.microsoft.com/office/drawing/2014/main" xmlns="" id="{95847717-79EC-4852-B18E-38B63DCB1879}"/>
                </a:ext>
              </a:extLst>
            </p:cNvPr>
            <p:cNvGrpSpPr/>
            <p:nvPr/>
          </p:nvGrpSpPr>
          <p:grpSpPr>
            <a:xfrm>
              <a:off x="294781" y="915918"/>
              <a:ext cx="743539" cy="731520"/>
              <a:chOff x="3065608" y="1727884"/>
              <a:chExt cx="1216667" cy="1188720"/>
            </a:xfrm>
          </p:grpSpPr>
          <p:sp>
            <p:nvSpPr>
              <p:cNvPr id="6" name="Google Shape;418;p36">
                <a:extLst>
                  <a:ext uri="{FF2B5EF4-FFF2-40B4-BE49-F238E27FC236}">
                    <a16:creationId xmlns:a16="http://schemas.microsoft.com/office/drawing/2014/main" xmlns=""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72B0F313-DCD2-49F7-B1BF-07A25AC9A182}"/>
                  </a:ext>
                </a:extLst>
              </p:cNvPr>
              <p:cNvSpPr txBox="1">
                <a:spLocks/>
              </p:cNvSpPr>
              <p:nvPr/>
            </p:nvSpPr>
            <p:spPr>
              <a:xfrm>
                <a:off x="3085274" y="1889756"/>
                <a:ext cx="1197001"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xmlns="" id="{52982427-0955-4ACA-9120-B42B1FAD046E}"/>
                </a:ext>
              </a:extLst>
            </p:cNvPr>
            <p:cNvSpPr txBox="1"/>
            <p:nvPr/>
          </p:nvSpPr>
          <p:spPr>
            <a:xfrm>
              <a:off x="1021239" y="1044631"/>
              <a:ext cx="9921819"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Đặt câu với từ ngữ vừa tìm được.</a:t>
              </a:r>
            </a:p>
          </p:txBody>
        </p:sp>
      </p:grpSp>
      <p:sp>
        <p:nvSpPr>
          <p:cNvPr id="10" name="TextBox 9">
            <a:extLst>
              <a:ext uri="{FF2B5EF4-FFF2-40B4-BE49-F238E27FC236}">
                <a16:creationId xmlns:a16="http://schemas.microsoft.com/office/drawing/2014/main" xmlns="" id="{05B58188-83A8-47AA-8BB6-4E2A2F20562A}"/>
              </a:ext>
            </a:extLst>
          </p:cNvPr>
          <p:cNvSpPr txBox="1"/>
          <p:nvPr/>
        </p:nvSpPr>
        <p:spPr>
          <a:xfrm>
            <a:off x="1564248" y="1910842"/>
            <a:ext cx="9897274"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 Hằng ngày, bố là người </a:t>
            </a:r>
            <a:r>
              <a:rPr lang="en-US" sz="3600">
                <a:solidFill>
                  <a:srgbClr val="FF0000"/>
                </a:solidFill>
                <a:latin typeface="+mj-lt"/>
                <a:ea typeface="Arial-Rounded" pitchFamily="34" charset="0"/>
                <a:cs typeface="Arial-Rounded" pitchFamily="34" charset="0"/>
              </a:rPr>
              <a:t>đón</a:t>
            </a:r>
            <a:r>
              <a:rPr lang="en-US" sz="3600">
                <a:latin typeface="+mj-lt"/>
                <a:ea typeface="Arial-Rounded" pitchFamily="34" charset="0"/>
                <a:cs typeface="Arial-Rounded" pitchFamily="34" charset="0"/>
              </a:rPr>
              <a:t> em đi học về.</a:t>
            </a:r>
          </a:p>
        </p:txBody>
      </p:sp>
      <p:sp>
        <p:nvSpPr>
          <p:cNvPr id="9" name="TextBox 8">
            <a:extLst>
              <a:ext uri="{FF2B5EF4-FFF2-40B4-BE49-F238E27FC236}">
                <a16:creationId xmlns:a16="http://schemas.microsoft.com/office/drawing/2014/main" xmlns="" id="{9255888B-96F5-4F76-823E-3F6983C655BC}"/>
              </a:ext>
            </a:extLst>
          </p:cNvPr>
          <p:cNvSpPr txBox="1"/>
          <p:nvPr/>
        </p:nvSpPr>
        <p:spPr>
          <a:xfrm>
            <a:off x="1564248" y="2948613"/>
            <a:ext cx="9897274"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 Sứ giả </a:t>
            </a:r>
            <a:r>
              <a:rPr lang="en-US" sz="3600">
                <a:solidFill>
                  <a:srgbClr val="FF0000"/>
                </a:solidFill>
                <a:latin typeface="+mj-lt"/>
                <a:ea typeface="Arial-Rounded" pitchFamily="34" charset="0"/>
                <a:cs typeface="Arial-Rounded" pitchFamily="34" charset="0"/>
              </a:rPr>
              <a:t>dâng</a:t>
            </a:r>
            <a:r>
              <a:rPr lang="en-US" sz="3600">
                <a:latin typeface="+mj-lt"/>
                <a:ea typeface="Arial-Rounded" pitchFamily="34" charset="0"/>
                <a:cs typeface="Arial-Rounded" pitchFamily="34" charset="0"/>
              </a:rPr>
              <a:t> nhiều lễ vật lên nhà vua.</a:t>
            </a:r>
          </a:p>
        </p:txBody>
      </p:sp>
      <p:sp>
        <p:nvSpPr>
          <p:cNvPr id="11" name="TextBox 10">
            <a:extLst>
              <a:ext uri="{FF2B5EF4-FFF2-40B4-BE49-F238E27FC236}">
                <a16:creationId xmlns:a16="http://schemas.microsoft.com/office/drawing/2014/main" xmlns="" id="{9A9FB121-39EA-419A-BF94-2387794CC40D}"/>
              </a:ext>
            </a:extLst>
          </p:cNvPr>
          <p:cNvSpPr txBox="1"/>
          <p:nvPr/>
        </p:nvSpPr>
        <p:spPr>
          <a:xfrm>
            <a:off x="1564248" y="3986384"/>
            <a:ext cx="9897274"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 Học sinh </a:t>
            </a:r>
            <a:r>
              <a:rPr lang="en-US" sz="3600">
                <a:solidFill>
                  <a:srgbClr val="FF0000"/>
                </a:solidFill>
                <a:latin typeface="+mj-lt"/>
                <a:ea typeface="Arial-Rounded" pitchFamily="34" charset="0"/>
                <a:cs typeface="Arial-Rounded" pitchFamily="34" charset="0"/>
              </a:rPr>
              <a:t>dâng</a:t>
            </a:r>
            <a:r>
              <a:rPr lang="en-US" sz="3600">
                <a:latin typeface="+mj-lt"/>
                <a:ea typeface="Arial-Rounded" pitchFamily="34" charset="0"/>
                <a:cs typeface="Arial-Rounded" pitchFamily="34" charset="0"/>
              </a:rPr>
              <a:t> hoa lên viếng Bác.</a:t>
            </a:r>
          </a:p>
        </p:txBody>
      </p:sp>
    </p:spTree>
    <p:extLst>
      <p:ext uri="{BB962C8B-B14F-4D97-AF65-F5344CB8AC3E}">
        <p14:creationId xmlns:p14="http://schemas.microsoft.com/office/powerpoint/2010/main" val="180325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ACDB646-B13E-4EF7-A9AA-BD0B9ECAE0C4}"/>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xmlns=""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xmlns=""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VẬN DỤNG</a:t>
            </a:r>
          </a:p>
        </p:txBody>
      </p:sp>
    </p:spTree>
    <p:extLst>
      <p:ext uri="{BB962C8B-B14F-4D97-AF65-F5344CB8AC3E}">
        <p14:creationId xmlns:p14="http://schemas.microsoft.com/office/powerpoint/2010/main" val="370420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27A2818-B917-4DED-B26D-ECB5CE289E0D}"/>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xmlns=""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xmlns=""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36B7FCA-33A0-4B95-B127-927F01FF32C3}"/>
              </a:ext>
            </a:extLst>
          </p:cNvPr>
          <p:cNvPicPr>
            <a:picLocks noChangeAspect="1"/>
          </p:cNvPicPr>
          <p:nvPr/>
        </p:nvPicPr>
        <p:blipFill>
          <a:blip r:embed="rId2"/>
          <a:stretch>
            <a:fillRect/>
          </a:stretch>
        </p:blipFill>
        <p:spPr>
          <a:xfrm>
            <a:off x="0" y="10152"/>
            <a:ext cx="12161838" cy="6837695"/>
          </a:xfrm>
          <a:prstGeom prst="rect">
            <a:avLst/>
          </a:prstGeom>
        </p:spPr>
      </p:pic>
      <p:sp>
        <p:nvSpPr>
          <p:cNvPr id="3" name="Rectangle 2">
            <a:extLst>
              <a:ext uri="{FF2B5EF4-FFF2-40B4-BE49-F238E27FC236}">
                <a16:creationId xmlns:a16="http://schemas.microsoft.com/office/drawing/2014/main" xmlns="" id="{240A3133-58D0-40E1-9C36-EE410940C128}"/>
              </a:ext>
            </a:extLst>
          </p:cNvPr>
          <p:cNvSpPr/>
          <p:nvPr/>
        </p:nvSpPr>
        <p:spPr>
          <a:xfrm>
            <a:off x="2053974" y="1981947"/>
            <a:ext cx="8053889" cy="174822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Khởi động</a:t>
            </a:r>
          </a:p>
          <a:p>
            <a:pPr algn="ctr"/>
            <a:r>
              <a:rPr lang="en-US" sz="6000" b="1">
                <a:solidFill>
                  <a:schemeClr val="tx1"/>
                </a:solidFill>
              </a:rPr>
              <a:t>GIẢI CÂU ĐỐ</a:t>
            </a:r>
          </a:p>
        </p:txBody>
      </p:sp>
    </p:spTree>
    <p:extLst>
      <p:ext uri="{BB962C8B-B14F-4D97-AF65-F5344CB8AC3E}">
        <p14:creationId xmlns:p14="http://schemas.microsoft.com/office/powerpoint/2010/main" val="187467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833323-948D-4C25-A90E-064C859A4433}"/>
              </a:ext>
            </a:extLst>
          </p:cNvPr>
          <p:cNvPicPr>
            <a:picLocks noChangeAspect="1"/>
          </p:cNvPicPr>
          <p:nvPr/>
        </p:nvPicPr>
        <p:blipFill>
          <a:blip r:embed="rId3"/>
          <a:stretch>
            <a:fillRect/>
          </a:stretch>
        </p:blipFill>
        <p:spPr>
          <a:xfrm>
            <a:off x="0" y="10152"/>
            <a:ext cx="12161838" cy="6837695"/>
          </a:xfrm>
          <a:prstGeom prst="rect">
            <a:avLst/>
          </a:prstGeom>
        </p:spPr>
      </p:pic>
      <p:sp>
        <p:nvSpPr>
          <p:cNvPr id="5" name="TextBox 4">
            <a:extLst>
              <a:ext uri="{FF2B5EF4-FFF2-40B4-BE49-F238E27FC236}">
                <a16:creationId xmlns:a16="http://schemas.microsoft.com/office/drawing/2014/main" xmlns="" id="{123AB437-429E-4BAD-98F1-84A73F0B46FA}"/>
              </a:ext>
            </a:extLst>
          </p:cNvPr>
          <p:cNvSpPr txBox="1"/>
          <p:nvPr/>
        </p:nvSpPr>
        <p:spPr>
          <a:xfrm>
            <a:off x="1966077" y="1249542"/>
            <a:ext cx="8229684" cy="1754326"/>
          </a:xfrm>
          <a:prstGeom prst="rect">
            <a:avLst/>
          </a:prstGeom>
          <a:noFill/>
        </p:spPr>
        <p:txBody>
          <a:bodyPr wrap="square">
            <a:spAutoFit/>
          </a:bodyPr>
          <a:lstStyle/>
          <a:p>
            <a:pPr algn="ctr"/>
            <a:r>
              <a:rPr lang="vi-VN" sz="3600" b="0" i="0">
                <a:solidFill>
                  <a:srgbClr val="002060"/>
                </a:solidFill>
                <a:effectLst/>
                <a:latin typeface="+mn-lt"/>
              </a:rPr>
              <a:t>Quả gì như quả bóng xanh</a:t>
            </a:r>
            <a:r>
              <a:rPr lang="vi-VN" sz="3600">
                <a:solidFill>
                  <a:srgbClr val="002060"/>
                </a:solidFill>
                <a:latin typeface="+mn-lt"/>
              </a:rPr>
              <a:t/>
            </a:r>
            <a:br>
              <a:rPr lang="vi-VN" sz="3600">
                <a:solidFill>
                  <a:srgbClr val="002060"/>
                </a:solidFill>
                <a:latin typeface="+mn-lt"/>
              </a:rPr>
            </a:br>
            <a:r>
              <a:rPr lang="vi-VN" sz="3600" b="0" i="0">
                <a:solidFill>
                  <a:srgbClr val="002060"/>
                </a:solidFill>
                <a:effectLst/>
                <a:latin typeface="+mn-lt"/>
              </a:rPr>
              <a:t>Đung đưa trên cành chờ tết Trung thu?</a:t>
            </a:r>
            <a:endParaRPr lang="en-US" sz="3600" b="0" i="0">
              <a:solidFill>
                <a:srgbClr val="002060"/>
              </a:solidFill>
              <a:effectLst/>
              <a:latin typeface="+mn-lt"/>
            </a:endParaRPr>
          </a:p>
          <a:p>
            <a:pPr algn="ctr"/>
            <a:r>
              <a:rPr lang="en-US" sz="3600">
                <a:solidFill>
                  <a:srgbClr val="002060"/>
                </a:solidFill>
                <a:latin typeface="+mn-lt"/>
              </a:rPr>
              <a:t>                                      (Là quả gì?)</a:t>
            </a:r>
          </a:p>
        </p:txBody>
      </p:sp>
      <p:pic>
        <p:nvPicPr>
          <p:cNvPr id="3074" name="Picture 2" descr="Trái bưởi – Fruits and Greens">
            <a:extLst>
              <a:ext uri="{FF2B5EF4-FFF2-40B4-BE49-F238E27FC236}">
                <a16:creationId xmlns:a16="http://schemas.microsoft.com/office/drawing/2014/main" xmlns="" id="{8AE384E4-82EC-4CF1-B98F-EAEAE1E88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6782" y="2999398"/>
            <a:ext cx="3691618" cy="27687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2775650C-FAB8-445F-8A5E-AEBEBAAB7202}"/>
              </a:ext>
            </a:extLst>
          </p:cNvPr>
          <p:cNvSpPr txBox="1"/>
          <p:nvPr/>
        </p:nvSpPr>
        <p:spPr>
          <a:xfrm>
            <a:off x="3947490" y="5896319"/>
            <a:ext cx="3570910" cy="646331"/>
          </a:xfrm>
          <a:prstGeom prst="rect">
            <a:avLst/>
          </a:prstGeom>
          <a:noFill/>
        </p:spPr>
        <p:txBody>
          <a:bodyPr wrap="square" rtlCol="0">
            <a:spAutoFit/>
          </a:bodyPr>
          <a:lstStyle/>
          <a:p>
            <a:pPr algn="ctr"/>
            <a:r>
              <a:rPr lang="en-US" sz="3600">
                <a:solidFill>
                  <a:srgbClr val="002060"/>
                </a:solidFill>
                <a:latin typeface="+mj-lt"/>
                <a:ea typeface="Arial-Rounded" pitchFamily="34" charset="0"/>
                <a:cs typeface="Arial-Rounded" pitchFamily="34" charset="0"/>
              </a:rPr>
              <a:t>QUẢ BƯỞI</a:t>
            </a:r>
          </a:p>
        </p:txBody>
      </p:sp>
      <p:pic>
        <p:nvPicPr>
          <p:cNvPr id="8" name="Picture 7">
            <a:extLst>
              <a:ext uri="{FF2B5EF4-FFF2-40B4-BE49-F238E27FC236}">
                <a16:creationId xmlns:a16="http://schemas.microsoft.com/office/drawing/2014/main" xmlns="" id="{CB6E0E04-FD3F-4A03-A030-CFE2C45170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991" y="530672"/>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xmlns="" id="{37ACCF2D-7DF0-4BCB-A28B-AA04B605E619}"/>
              </a:ext>
            </a:extLst>
          </p:cNvPr>
          <p:cNvSpPr txBox="1"/>
          <p:nvPr/>
        </p:nvSpPr>
        <p:spPr>
          <a:xfrm>
            <a:off x="1547985" y="603211"/>
            <a:ext cx="11029100"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Giải câu đố</a:t>
            </a:r>
          </a:p>
        </p:txBody>
      </p:sp>
    </p:spTree>
    <p:extLst>
      <p:ext uri="{BB962C8B-B14F-4D97-AF65-F5344CB8AC3E}">
        <p14:creationId xmlns:p14="http://schemas.microsoft.com/office/powerpoint/2010/main" val="1382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833323-948D-4C25-A90E-064C859A4433}"/>
              </a:ext>
            </a:extLst>
          </p:cNvPr>
          <p:cNvPicPr>
            <a:picLocks noChangeAspect="1"/>
          </p:cNvPicPr>
          <p:nvPr/>
        </p:nvPicPr>
        <p:blipFill>
          <a:blip r:embed="rId3"/>
          <a:stretch>
            <a:fillRect/>
          </a:stretch>
        </p:blipFill>
        <p:spPr>
          <a:xfrm>
            <a:off x="0" y="10152"/>
            <a:ext cx="12161838" cy="6837695"/>
          </a:xfrm>
          <a:prstGeom prst="rect">
            <a:avLst/>
          </a:prstGeom>
        </p:spPr>
      </p:pic>
      <p:sp>
        <p:nvSpPr>
          <p:cNvPr id="5" name="TextBox 4">
            <a:extLst>
              <a:ext uri="{FF2B5EF4-FFF2-40B4-BE49-F238E27FC236}">
                <a16:creationId xmlns:a16="http://schemas.microsoft.com/office/drawing/2014/main" xmlns="" id="{123AB437-429E-4BAD-98F1-84A73F0B46FA}"/>
              </a:ext>
            </a:extLst>
          </p:cNvPr>
          <p:cNvSpPr txBox="1"/>
          <p:nvPr/>
        </p:nvSpPr>
        <p:spPr>
          <a:xfrm>
            <a:off x="1966077" y="1249542"/>
            <a:ext cx="8229684" cy="1754326"/>
          </a:xfrm>
          <a:prstGeom prst="rect">
            <a:avLst/>
          </a:prstGeom>
          <a:noFill/>
        </p:spPr>
        <p:txBody>
          <a:bodyPr wrap="square">
            <a:spAutoFit/>
          </a:bodyPr>
          <a:lstStyle/>
          <a:p>
            <a:pPr algn="ctr"/>
            <a:r>
              <a:rPr lang="en-US" sz="3200" b="0" i="0">
                <a:solidFill>
                  <a:srgbClr val="002060"/>
                </a:solidFill>
                <a:effectLst/>
                <a:latin typeface="+mn-lt"/>
              </a:rPr>
              <a:t>Khi chim tu hú gọi bầy</a:t>
            </a:r>
            <a:r>
              <a:rPr lang="en-US" sz="3200">
                <a:solidFill>
                  <a:srgbClr val="002060"/>
                </a:solidFill>
                <a:latin typeface="+mn-lt"/>
              </a:rPr>
              <a:t/>
            </a:r>
            <a:br>
              <a:rPr lang="en-US" sz="3200">
                <a:solidFill>
                  <a:srgbClr val="002060"/>
                </a:solidFill>
                <a:latin typeface="+mn-lt"/>
              </a:rPr>
            </a:br>
            <a:r>
              <a:rPr lang="en-US" sz="3200" b="0" i="0">
                <a:solidFill>
                  <a:srgbClr val="002060"/>
                </a:solidFill>
                <a:effectLst/>
                <a:latin typeface="+mn-lt"/>
              </a:rPr>
              <a:t>Là mùa quả chín đỏ đầy quê ta.</a:t>
            </a:r>
            <a:r>
              <a:rPr lang="en-US" sz="3600">
                <a:solidFill>
                  <a:srgbClr val="002060"/>
                </a:solidFill>
                <a:latin typeface="+mn-lt"/>
              </a:rPr>
              <a:t>                                                            </a:t>
            </a:r>
          </a:p>
          <a:p>
            <a:pPr algn="ctr"/>
            <a:r>
              <a:rPr lang="en-US" sz="3600">
                <a:solidFill>
                  <a:srgbClr val="002060"/>
                </a:solidFill>
                <a:latin typeface="+mn-lt"/>
              </a:rPr>
              <a:t>                                      (Là quả gì?)</a:t>
            </a:r>
          </a:p>
        </p:txBody>
      </p:sp>
      <p:sp>
        <p:nvSpPr>
          <p:cNvPr id="7" name="TextBox 6">
            <a:extLst>
              <a:ext uri="{FF2B5EF4-FFF2-40B4-BE49-F238E27FC236}">
                <a16:creationId xmlns:a16="http://schemas.microsoft.com/office/drawing/2014/main" xmlns="" id="{2775650C-FAB8-445F-8A5E-AEBEBAAB7202}"/>
              </a:ext>
            </a:extLst>
          </p:cNvPr>
          <p:cNvSpPr txBox="1"/>
          <p:nvPr/>
        </p:nvSpPr>
        <p:spPr>
          <a:xfrm>
            <a:off x="3947490" y="5896319"/>
            <a:ext cx="3570910" cy="646331"/>
          </a:xfrm>
          <a:prstGeom prst="rect">
            <a:avLst/>
          </a:prstGeom>
          <a:noFill/>
        </p:spPr>
        <p:txBody>
          <a:bodyPr wrap="square" rtlCol="0">
            <a:spAutoFit/>
          </a:bodyPr>
          <a:lstStyle/>
          <a:p>
            <a:pPr algn="ctr"/>
            <a:r>
              <a:rPr lang="en-US" sz="3600">
                <a:solidFill>
                  <a:srgbClr val="002060"/>
                </a:solidFill>
                <a:latin typeface="+mj-lt"/>
                <a:ea typeface="Arial-Rounded" pitchFamily="34" charset="0"/>
                <a:cs typeface="Arial-Rounded" pitchFamily="34" charset="0"/>
              </a:rPr>
              <a:t>QUẢ VẢI</a:t>
            </a:r>
          </a:p>
        </p:txBody>
      </p:sp>
      <p:pic>
        <p:nvPicPr>
          <p:cNvPr id="8" name="Picture 7">
            <a:extLst>
              <a:ext uri="{FF2B5EF4-FFF2-40B4-BE49-F238E27FC236}">
                <a16:creationId xmlns:a16="http://schemas.microsoft.com/office/drawing/2014/main" xmlns="" id="{CB6E0E04-FD3F-4A03-A030-CFE2C45170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91" y="530672"/>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xmlns="" id="{37ACCF2D-7DF0-4BCB-A28B-AA04B605E619}"/>
              </a:ext>
            </a:extLst>
          </p:cNvPr>
          <p:cNvSpPr txBox="1"/>
          <p:nvPr/>
        </p:nvSpPr>
        <p:spPr>
          <a:xfrm>
            <a:off x="1547985" y="603211"/>
            <a:ext cx="11029100"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Giải câu đố</a:t>
            </a:r>
          </a:p>
        </p:txBody>
      </p:sp>
      <p:pic>
        <p:nvPicPr>
          <p:cNvPr id="4098" name="Picture 2" descr="Tại sao ăn trái vải nhiều dễ nóng trong người? - VnExpress Sức khỏe">
            <a:extLst>
              <a:ext uri="{FF2B5EF4-FFF2-40B4-BE49-F238E27FC236}">
                <a16:creationId xmlns:a16="http://schemas.microsoft.com/office/drawing/2014/main" xmlns="" id="{6157F1D7-693B-42B1-B9B6-1BBA595AB1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7490" y="3291732"/>
            <a:ext cx="3665910" cy="206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61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828052-737B-46F7-8194-559196D3178E}"/>
              </a:ext>
            </a:extLst>
          </p:cNvPr>
          <p:cNvPicPr>
            <a:picLocks noChangeAspect="1"/>
          </p:cNvPicPr>
          <p:nvPr/>
        </p:nvPicPr>
        <p:blipFill>
          <a:blip r:embed="rId4"/>
          <a:stretch>
            <a:fillRect/>
          </a:stretch>
        </p:blipFill>
        <p:spPr>
          <a:xfrm>
            <a:off x="0" y="10152"/>
            <a:ext cx="12161838" cy="6837695"/>
          </a:xfrm>
          <a:prstGeom prst="rect">
            <a:avLst/>
          </a:prstGeom>
        </p:spPr>
      </p:pic>
      <p:sp>
        <p:nvSpPr>
          <p:cNvPr id="3" name="TextBox 2">
            <a:extLst>
              <a:ext uri="{FF2B5EF4-FFF2-40B4-BE49-F238E27FC236}">
                <a16:creationId xmlns:a16="http://schemas.microsoft.com/office/drawing/2014/main" xmlns="" id="{BDEBF15C-C95C-41E3-BC06-6E62B7B35804}"/>
              </a:ext>
            </a:extLst>
          </p:cNvPr>
          <p:cNvSpPr txBox="1"/>
          <p:nvPr/>
        </p:nvSpPr>
        <p:spPr>
          <a:xfrm>
            <a:off x="1547985" y="603211"/>
            <a:ext cx="11029100"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Giải câu đố</a:t>
            </a:r>
          </a:p>
        </p:txBody>
      </p:sp>
      <p:pic>
        <p:nvPicPr>
          <p:cNvPr id="4" name="Picture 3">
            <a:extLst>
              <a:ext uri="{FF2B5EF4-FFF2-40B4-BE49-F238E27FC236}">
                <a16:creationId xmlns:a16="http://schemas.microsoft.com/office/drawing/2014/main" xmlns="" id="{ABEAC122-BEE0-4D27-B1D6-0B80426870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991" y="530672"/>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xmlns="" id="{7AA5A9A8-42E7-4091-B7B9-B7CB2655BB30}"/>
              </a:ext>
            </a:extLst>
          </p:cNvPr>
          <p:cNvSpPr txBox="1"/>
          <p:nvPr/>
        </p:nvSpPr>
        <p:spPr>
          <a:xfrm>
            <a:off x="454991" y="1378280"/>
            <a:ext cx="11029100" cy="1754326"/>
          </a:xfrm>
          <a:prstGeom prst="rect">
            <a:avLst/>
          </a:prstGeom>
          <a:noFill/>
        </p:spPr>
        <p:txBody>
          <a:bodyPr wrap="square" rtlCol="0">
            <a:spAutoFit/>
          </a:bodyPr>
          <a:lstStyle/>
          <a:p>
            <a:pPr algn="ctr"/>
            <a:r>
              <a:rPr lang="en-US" sz="3600">
                <a:solidFill>
                  <a:srgbClr val="002060"/>
                </a:solidFill>
                <a:latin typeface="+mj-lt"/>
                <a:ea typeface="Arial-Rounded" pitchFamily="34" charset="0"/>
                <a:cs typeface="Arial-Rounded" pitchFamily="34" charset="0"/>
              </a:rPr>
              <a:t>Vỏ xanh, ruột đỏ, hạt đen</a:t>
            </a:r>
          </a:p>
          <a:p>
            <a:pPr algn="ctr"/>
            <a:r>
              <a:rPr lang="en-US" sz="3600">
                <a:solidFill>
                  <a:srgbClr val="002060"/>
                </a:solidFill>
                <a:latin typeface="+mj-lt"/>
                <a:ea typeface="Arial-Rounded" pitchFamily="34" charset="0"/>
                <a:cs typeface="Arial-Rounded" pitchFamily="34" charset="0"/>
              </a:rPr>
              <a:t>Hoa vàng, lá biếc, đố em quả gì?</a:t>
            </a:r>
          </a:p>
          <a:p>
            <a:pPr algn="ctr"/>
            <a:r>
              <a:rPr lang="en-US" sz="3600">
                <a:solidFill>
                  <a:srgbClr val="002060"/>
                </a:solidFill>
              </a:rPr>
              <a:t>                                          (Là quả gì?)</a:t>
            </a:r>
            <a:endParaRPr lang="en-US" sz="3600">
              <a:solidFill>
                <a:srgbClr val="002060"/>
              </a:solidFill>
              <a:latin typeface="+mj-lt"/>
              <a:ea typeface="Arial-Rounded" pitchFamily="34" charset="0"/>
              <a:cs typeface="Arial-Rounded" pitchFamily="34" charset="0"/>
            </a:endParaRPr>
          </a:p>
        </p:txBody>
      </p:sp>
      <p:pic>
        <p:nvPicPr>
          <p:cNvPr id="1026" name="Picture 2" descr="Watermelon clip art | Watermelon, Watermelon cartoon, Watermelon clipart">
            <a:extLst>
              <a:ext uri="{FF2B5EF4-FFF2-40B4-BE49-F238E27FC236}">
                <a16:creationId xmlns:a16="http://schemas.microsoft.com/office/drawing/2014/main" xmlns="" id="{DC591A05-5090-4BE2-8C75-1D0199A14D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1694" y="3216728"/>
            <a:ext cx="2838450" cy="25431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C57F2B99-F7CF-4A04-932E-BFA31E42A958}"/>
              </a:ext>
            </a:extLst>
          </p:cNvPr>
          <p:cNvSpPr txBox="1"/>
          <p:nvPr/>
        </p:nvSpPr>
        <p:spPr>
          <a:xfrm>
            <a:off x="4169571" y="5835812"/>
            <a:ext cx="3570910" cy="646331"/>
          </a:xfrm>
          <a:prstGeom prst="rect">
            <a:avLst/>
          </a:prstGeom>
          <a:noFill/>
        </p:spPr>
        <p:txBody>
          <a:bodyPr wrap="square" rtlCol="0">
            <a:spAutoFit/>
          </a:bodyPr>
          <a:lstStyle/>
          <a:p>
            <a:pPr algn="ctr"/>
            <a:r>
              <a:rPr lang="en-US" sz="3600">
                <a:solidFill>
                  <a:srgbClr val="002060"/>
                </a:solidFill>
                <a:latin typeface="+mj-lt"/>
                <a:ea typeface="Arial-Rounded" pitchFamily="34" charset="0"/>
                <a:cs typeface="Arial-Rounded" pitchFamily="34" charset="0"/>
              </a:rPr>
              <a:t>QUẢ DƯA HẤU</a:t>
            </a:r>
          </a:p>
        </p:txBody>
      </p:sp>
    </p:spTree>
    <p:extLst>
      <p:ext uri="{BB962C8B-B14F-4D97-AF65-F5344CB8AC3E}">
        <p14:creationId xmlns:p14="http://schemas.microsoft.com/office/powerpoint/2010/main" val="27508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4" name="Picture 3">
            <a:extLst>
              <a:ext uri="{FF2B5EF4-FFF2-40B4-BE49-F238E27FC236}">
                <a16:creationId xmlns:a16="http://schemas.microsoft.com/office/drawing/2014/main" xmlns="" id="{C1861B92-221E-46A6-866D-33671D59FB27}"/>
              </a:ext>
            </a:extLst>
          </p:cNvPr>
          <p:cNvPicPr>
            <a:picLocks noChangeAspect="1"/>
          </p:cNvPicPr>
          <p:nvPr/>
        </p:nvPicPr>
        <p:blipFill>
          <a:blip r:embed="rId3"/>
          <a:stretch>
            <a:fillRect/>
          </a:stretch>
        </p:blipFill>
        <p:spPr>
          <a:xfrm>
            <a:off x="0" y="10152"/>
            <a:ext cx="12161838" cy="6837695"/>
          </a:xfrm>
          <a:prstGeom prst="rect">
            <a:avLst/>
          </a:prstGeom>
        </p:spPr>
      </p:pic>
      <p:sp>
        <p:nvSpPr>
          <p:cNvPr id="951" name="Google Shape;951;p29"/>
          <p:cNvSpPr/>
          <p:nvPr/>
        </p:nvSpPr>
        <p:spPr>
          <a:xfrm>
            <a:off x="622714" y="2027950"/>
            <a:ext cx="10916409"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xmlns="" id="{D301631B-3930-4F65-A04A-04AF3610D3B1}"/>
              </a:ext>
            </a:extLst>
          </p:cNvPr>
          <p:cNvSpPr txBox="1">
            <a:spLocks noGrp="1"/>
          </p:cNvSpPr>
          <p:nvPr>
            <p:ph type="title"/>
          </p:nvPr>
        </p:nvSpPr>
        <p:spPr>
          <a:xfrm>
            <a:off x="957624" y="2485468"/>
            <a:ext cx="10246588" cy="763600"/>
          </a:xfrm>
          <a:prstGeom prst="rect">
            <a:avLst/>
          </a:prstGeom>
        </p:spPr>
        <p:txBody>
          <a:bodyPr spcFirstLastPara="1" wrap="square" lIns="121404" tIns="121404" rIns="121404" bIns="121404" anchor="ctr" anchorCtr="0">
            <a:noAutofit/>
          </a:bodyPr>
          <a:lstStyle/>
          <a:p>
            <a:r>
              <a:rPr lang="en" sz="4000">
                <a:solidFill>
                  <a:schemeClr val="bg2">
                    <a:lumMod val="75000"/>
                  </a:schemeClr>
                </a:solidFill>
                <a:latin typeface="+mj-lt"/>
                <a:ea typeface="Arial-Rounded" pitchFamily="34" charset="0"/>
                <a:cs typeface="Arial-Rounded" pitchFamily="34" charset="0"/>
              </a:rPr>
              <a:t>Bài 21: </a:t>
            </a:r>
            <a:r>
              <a:rPr lang="en-US" sz="4000">
                <a:solidFill>
                  <a:schemeClr val="bg2">
                    <a:lumMod val="75000"/>
                  </a:schemeClr>
                </a:solidFill>
                <a:latin typeface="+mj-lt"/>
                <a:ea typeface="Arial-Rounded" pitchFamily="34" charset="0"/>
                <a:cs typeface="Arial-Rounded" pitchFamily="34" charset="0"/>
              </a:rPr>
              <a:t>MAI AN TIÊM</a:t>
            </a:r>
            <a:endParaRPr sz="4000">
              <a:solidFill>
                <a:schemeClr val="bg2">
                  <a:lumMod val="75000"/>
                </a:schemeClr>
              </a:solidFill>
              <a:latin typeface="+mj-lt"/>
              <a:ea typeface="Arial-Rounded" pitchFamily="34" charset="0"/>
              <a:cs typeface="Arial-Rounded" pitchFamily="34" charset="0"/>
            </a:endParaRPr>
          </a:p>
        </p:txBody>
      </p:sp>
      <p:sp>
        <p:nvSpPr>
          <p:cNvPr id="1934" name="Subtitle 1">
            <a:extLst>
              <a:ext uri="{FF2B5EF4-FFF2-40B4-BE49-F238E27FC236}">
                <a16:creationId xmlns:a16="http://schemas.microsoft.com/office/drawing/2014/main" xmlns="" id="{03BB6DAE-E90A-4D3E-A3D9-7848AFC89693}"/>
              </a:ext>
            </a:extLst>
          </p:cNvPr>
          <p:cNvSpPr>
            <a:spLocks noGrp="1"/>
          </p:cNvSpPr>
          <p:nvPr>
            <p:ph type="subTitle" idx="4294967295"/>
          </p:nvPr>
        </p:nvSpPr>
        <p:spPr>
          <a:xfrm>
            <a:off x="9608468" y="4090207"/>
            <a:ext cx="1313177" cy="573705"/>
          </a:xfrm>
          <a:solidFill>
            <a:schemeClr val="accent5">
              <a:lumMod val="40000"/>
              <a:lumOff val="60000"/>
            </a:schemeClr>
          </a:solidFill>
        </p:spPr>
        <p:txBody>
          <a:bodyPr/>
          <a:lstStyle/>
          <a:p>
            <a:pPr marL="139700" indent="0" algn="ctr">
              <a:buNone/>
            </a:pPr>
            <a:r>
              <a:rPr lang="en-US" sz="2800">
                <a:solidFill>
                  <a:schemeClr val="tx1"/>
                </a:solidFill>
                <a:latin typeface="+mj-lt"/>
              </a:rPr>
              <a:t>S/92</a:t>
            </a:r>
          </a:p>
        </p:txBody>
      </p:sp>
      <p:sp>
        <p:nvSpPr>
          <p:cNvPr id="1935" name="Google Shape;561;p32">
            <a:extLst>
              <a:ext uri="{FF2B5EF4-FFF2-40B4-BE49-F238E27FC236}">
                <a16:creationId xmlns:a16="http://schemas.microsoft.com/office/drawing/2014/main" xmlns="" id="{F17CDD3E-2DC8-41BC-9369-7DB9470A7345}"/>
              </a:ext>
            </a:extLst>
          </p:cNvPr>
          <p:cNvSpPr txBox="1">
            <a:spLocks/>
          </p:cNvSpPr>
          <p:nvPr/>
        </p:nvSpPr>
        <p:spPr>
          <a:xfrm>
            <a:off x="957624" y="117265"/>
            <a:ext cx="10413573" cy="2147873"/>
          </a:xfrm>
          <a:prstGeom prst="rect">
            <a:avLst/>
          </a:prstGeom>
          <a:noFill/>
          <a:ln>
            <a:noFill/>
          </a:ln>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Delius Unicase"/>
              <a:buNone/>
              <a:defRPr sz="4800" b="1" i="0" u="none" strike="noStrike" cap="none">
                <a:solidFill>
                  <a:schemeClr val="dk1"/>
                </a:solidFill>
                <a:latin typeface="Delius Unicase"/>
                <a:ea typeface="Delius Unicase"/>
                <a:cs typeface="Delius Unicase"/>
                <a:sym typeface="Delius Unicase"/>
              </a:defRPr>
            </a:lvl1pPr>
            <a:lvl2pPr marR="0" lvl="1"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9pPr>
          </a:lstStyle>
          <a:p>
            <a:r>
              <a:rPr lang="en-US" sz="4389">
                <a:latin typeface="+mj-lt"/>
                <a:ea typeface="Arial-Rounded" pitchFamily="34" charset="0"/>
                <a:cs typeface="Arial-Rounded" pitchFamily="34" charset="0"/>
              </a:rPr>
              <a:t>Thứ … ngày … tháng … năm 2022</a:t>
            </a:r>
            <a:endParaRPr lang="pl-PL" sz="4389">
              <a:latin typeface="+mj-lt"/>
              <a:ea typeface="Arial-Rounded" pitchFamily="34" charset="0"/>
              <a:cs typeface="Arial-Rounded" pitchFamily="34" charset="0"/>
            </a:endParaRPr>
          </a:p>
        </p:txBody>
      </p:sp>
      <p:pic>
        <p:nvPicPr>
          <p:cNvPr id="3" name="Picture 2">
            <a:extLst>
              <a:ext uri="{FF2B5EF4-FFF2-40B4-BE49-F238E27FC236}">
                <a16:creationId xmlns:a16="http://schemas.microsoft.com/office/drawing/2014/main" xmlns="" id="{77D8E7EA-61ED-44E5-9455-A3EE431B89E4}"/>
              </a:ext>
            </a:extLst>
          </p:cNvPr>
          <p:cNvPicPr>
            <a:picLocks noChangeAspect="1"/>
          </p:cNvPicPr>
          <p:nvPr/>
        </p:nvPicPr>
        <p:blipFill>
          <a:blip r:embed="rId4"/>
          <a:stretch>
            <a:fillRect/>
          </a:stretch>
        </p:blipFill>
        <p:spPr>
          <a:xfrm>
            <a:off x="4547584" y="4090207"/>
            <a:ext cx="3066667" cy="2161905"/>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4">
                                            <p:bg/>
                                          </p:spTgt>
                                        </p:tgtEl>
                                        <p:attrNameLst>
                                          <p:attrName>style.visibility</p:attrName>
                                        </p:attrNameLst>
                                      </p:cBhvr>
                                      <p:to>
                                        <p:strVal val="visible"/>
                                      </p:to>
                                    </p:set>
                                    <p:animEffect transition="in" filter="fade">
                                      <p:cBhvr>
                                        <p:cTn id="7" dur="500"/>
                                        <p:tgtEl>
                                          <p:spTgt spid="193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4">
                                            <p:txEl>
                                              <p:pRg st="0" end="0"/>
                                            </p:txEl>
                                          </p:spTgt>
                                        </p:tgtEl>
                                        <p:attrNameLst>
                                          <p:attrName>style.visibility</p:attrName>
                                        </p:attrNameLst>
                                      </p:cBhvr>
                                      <p:to>
                                        <p:strVal val="visible"/>
                                      </p:to>
                                    </p:set>
                                    <p:animEffect transition="in" filter="fade">
                                      <p:cBhvr>
                                        <p:cTn id="10" dur="500"/>
                                        <p:tgtEl>
                                          <p:spTgt spid="1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xmlns="" id="{6862A032-1218-41E0-99CE-CAD8F8F398F3}"/>
              </a:ext>
            </a:extLst>
          </p:cNvPr>
          <p:cNvGrpSpPr/>
          <p:nvPr/>
        </p:nvGrpSpPr>
        <p:grpSpPr>
          <a:xfrm>
            <a:off x="300642" y="210160"/>
            <a:ext cx="11560554" cy="6278508"/>
            <a:chOff x="300642" y="9153"/>
            <a:chExt cx="11560554" cy="6278508"/>
          </a:xfrm>
        </p:grpSpPr>
        <p:sp>
          <p:nvSpPr>
            <p:cNvPr id="289" name="TextBox 288">
              <a:extLst>
                <a:ext uri="{FF2B5EF4-FFF2-40B4-BE49-F238E27FC236}">
                  <a16:creationId xmlns:a16="http://schemas.microsoft.com/office/drawing/2014/main" xmlns="" id="{C03AF8B8-FCB8-4F11-8A0D-E38E00798793}"/>
                </a:ext>
              </a:extLst>
            </p:cNvPr>
            <p:cNvSpPr txBox="1"/>
            <p:nvPr/>
          </p:nvSpPr>
          <p:spPr>
            <a:xfrm>
              <a:off x="300642" y="655350"/>
              <a:ext cx="11560554" cy="563231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t> Ngày xưa, có một người tên là Mai An Tiêm được vua Hùng yêu mến nhận làm con nuôi. Một lần, vì hiểu lầm lời nói của Mai An Tiêm nên nhà vua nổi giận, đày An Tiêm ra đảo hoang.</a:t>
              </a:r>
            </a:p>
            <a:p>
              <a:pPr algn="just"/>
              <a:r>
                <a:rPr lang="en-US" sz="2400"/>
                <a:t>	Ở đảo hoang, hai vợ chồng An Tiêm dựng nhà bằng tre nứa, lấy cỏ phơi khô tết thành quần áo.</a:t>
              </a:r>
            </a:p>
            <a:p>
              <a:pPr algn="just"/>
              <a:r>
                <a:rPr lang="en-US" sz="2400"/>
                <a:t>	Một 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a:p>
              <a:pPr algn="just"/>
              <a:r>
                <a:rPr lang="en-US" sz="2400"/>
                <a:t>	Mùa quả chín, nhớ vua cha, An Tiêm khắc tên mình vào quả, thả xuống biển, nhờ sóng đưa vào đất liền. Một người dân vớt được quả lạ đem dâng vua. Vua hối hận cho đón vợ chồng An Tiêm trở về.</a:t>
              </a:r>
            </a:p>
            <a:p>
              <a:pPr algn="just"/>
              <a:r>
                <a:rPr lang="en-US" sz="2400"/>
                <a:t>	Thứ quả lạ đó là giống dưa hấu ngày nay.</a:t>
              </a:r>
            </a:p>
            <a:p>
              <a:pPr algn="r"/>
              <a:r>
                <a:rPr lang="en-US" sz="2400">
                  <a:latin typeface="Arial" panose="020B0604020202020204" pitchFamily="34" charset="0"/>
                  <a:ea typeface="Arial-Rounded" panose="020B0500000000000000" pitchFamily="34" charset="0"/>
                  <a:cs typeface="Arial" panose="020B0604020202020204" pitchFamily="34" charset="0"/>
                </a:rPr>
                <a:t>(</a:t>
              </a:r>
              <a:r>
                <a:rPr lang="en-US" sz="2400" i="1">
                  <a:latin typeface="Arial" panose="020B0604020202020204" pitchFamily="34" charset="0"/>
                  <a:ea typeface="Arial-Rounded" panose="020B0500000000000000" pitchFamily="34" charset="0"/>
                  <a:cs typeface="Arial" panose="020B0604020202020204" pitchFamily="34" charset="0"/>
                </a:rPr>
                <a:t>Theo</a:t>
              </a:r>
              <a:r>
                <a:rPr lang="en-US" sz="2400">
                  <a:latin typeface="Arial" panose="020B0604020202020204" pitchFamily="34" charset="0"/>
                  <a:ea typeface="Arial-Rounded" panose="020B0500000000000000" pitchFamily="34" charset="0"/>
                  <a:cs typeface="Arial" panose="020B0604020202020204" pitchFamily="34" charset="0"/>
                </a:rPr>
                <a:t> Nguyễn Đổng Chi)</a:t>
              </a:r>
            </a:p>
          </p:txBody>
        </p:sp>
        <p:sp>
          <p:nvSpPr>
            <p:cNvPr id="292" name="TextBox 291">
              <a:extLst>
                <a:ext uri="{FF2B5EF4-FFF2-40B4-BE49-F238E27FC236}">
                  <a16:creationId xmlns:a16="http://schemas.microsoft.com/office/drawing/2014/main" xmlns="" id="{DF27BD9A-DB1A-46E3-B962-B4296A14C6B0}"/>
                </a:ext>
              </a:extLst>
            </p:cNvPr>
            <p:cNvSpPr txBox="1"/>
            <p:nvPr/>
          </p:nvSpPr>
          <p:spPr>
            <a:xfrm>
              <a:off x="2960632" y="9153"/>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MAI AN TIÊM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xmlns="" id="{5D31EE84-4CA9-4793-8658-4CC0CB4B25C7}"/>
              </a:ext>
            </a:extLst>
          </p:cNvPr>
          <p:cNvCxnSpPr>
            <a:cxnSpLocks/>
          </p:cNvCxnSpPr>
          <p:nvPr/>
        </p:nvCxnSpPr>
        <p:spPr>
          <a:xfrm>
            <a:off x="5718802" y="1251857"/>
            <a:ext cx="17125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451F4CC4-B263-4FB1-BA93-F7A61D692798}"/>
              </a:ext>
            </a:extLst>
          </p:cNvPr>
          <p:cNvCxnSpPr>
            <a:cxnSpLocks/>
          </p:cNvCxnSpPr>
          <p:nvPr/>
        </p:nvCxnSpPr>
        <p:spPr>
          <a:xfrm>
            <a:off x="2557805" y="2008418"/>
            <a:ext cx="14045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DE02D15E-0F74-47D5-8464-AB32AA3109AA}"/>
              </a:ext>
            </a:extLst>
          </p:cNvPr>
          <p:cNvCxnSpPr>
            <a:cxnSpLocks/>
          </p:cNvCxnSpPr>
          <p:nvPr/>
        </p:nvCxnSpPr>
        <p:spPr>
          <a:xfrm>
            <a:off x="8557987" y="2362201"/>
            <a:ext cx="9227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753F6BAB-C50B-43CC-83AB-9523C14FE1B5}"/>
              </a:ext>
            </a:extLst>
          </p:cNvPr>
          <p:cNvCxnSpPr>
            <a:cxnSpLocks/>
          </p:cNvCxnSpPr>
          <p:nvPr/>
        </p:nvCxnSpPr>
        <p:spPr>
          <a:xfrm>
            <a:off x="4855099" y="4539342"/>
            <a:ext cx="13425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pic>
        <p:nvPicPr>
          <p:cNvPr id="7" name="Picture 6">
            <a:extLst>
              <a:ext uri="{FF2B5EF4-FFF2-40B4-BE49-F238E27FC236}">
                <a16:creationId xmlns:a16="http://schemas.microsoft.com/office/drawing/2014/main" xmlns="" id="{4D981977-E341-45E3-B286-587183D2361F}"/>
              </a:ext>
            </a:extLst>
          </p:cNvPr>
          <p:cNvPicPr>
            <a:picLocks noChangeAspect="1"/>
          </p:cNvPicPr>
          <p:nvPr/>
        </p:nvPicPr>
        <p:blipFill>
          <a:blip r:embed="rId4"/>
          <a:stretch>
            <a:fillRect/>
          </a:stretch>
        </p:blipFill>
        <p:spPr>
          <a:xfrm>
            <a:off x="0" y="24520"/>
            <a:ext cx="12154340" cy="6833480"/>
          </a:xfrm>
          <a:prstGeom prst="rect">
            <a:avLst/>
          </a:prstGeom>
        </p:spPr>
      </p:pic>
      <p:sp>
        <p:nvSpPr>
          <p:cNvPr id="8" name="TextBox 7">
            <a:extLst>
              <a:ext uri="{FF2B5EF4-FFF2-40B4-BE49-F238E27FC236}">
                <a16:creationId xmlns:a16="http://schemas.microsoft.com/office/drawing/2014/main" xmlns="" id="{FB3568DF-D77A-4224-895F-5CC3A7B21E9C}"/>
              </a:ext>
            </a:extLst>
          </p:cNvPr>
          <p:cNvSpPr txBox="1"/>
          <p:nvPr/>
        </p:nvSpPr>
        <p:spPr>
          <a:xfrm>
            <a:off x="649038" y="525697"/>
            <a:ext cx="3362178" cy="646331"/>
          </a:xfrm>
          <a:prstGeom prst="rect">
            <a:avLst/>
          </a:prstGeom>
          <a:noFill/>
        </p:spPr>
        <p:txBody>
          <a:bodyPr wrap="square" rtlCol="0">
            <a:spAutoFit/>
          </a:bodyPr>
          <a:lstStyle/>
          <a:p>
            <a:r>
              <a:rPr lang="en-US" sz="3600">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 từ khó</a:t>
            </a:r>
          </a:p>
        </p:txBody>
      </p:sp>
      <p:sp>
        <p:nvSpPr>
          <p:cNvPr id="2" name="Rectangle: Rounded Corners 1">
            <a:extLst>
              <a:ext uri="{FF2B5EF4-FFF2-40B4-BE49-F238E27FC236}">
                <a16:creationId xmlns:a16="http://schemas.microsoft.com/office/drawing/2014/main" xmlns="" id="{B8FAE11F-A892-42C1-B1BC-D5DF74F2AF73}"/>
              </a:ext>
            </a:extLst>
          </p:cNvPr>
          <p:cNvSpPr/>
          <p:nvPr/>
        </p:nvSpPr>
        <p:spPr>
          <a:xfrm>
            <a:off x="1961073" y="2781302"/>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Mai An Tiêm</a:t>
            </a:r>
            <a:endParaRPr lang="en-US" sz="480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xmlns="" id="{8C142259-D819-420A-80F6-061070EBD8C3}"/>
              </a:ext>
            </a:extLst>
          </p:cNvPr>
          <p:cNvSpPr/>
          <p:nvPr/>
        </p:nvSpPr>
        <p:spPr>
          <a:xfrm>
            <a:off x="1961072" y="4800600"/>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tre nứa</a:t>
            </a:r>
            <a:endParaRPr lang="en-US" sz="480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xmlns="" id="{C787AAAD-A338-4F2E-B3CA-8658D8D00673}"/>
              </a:ext>
            </a:extLst>
          </p:cNvPr>
          <p:cNvSpPr/>
          <p:nvPr/>
        </p:nvSpPr>
        <p:spPr>
          <a:xfrm>
            <a:off x="6598388" y="2781302"/>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đảo hoang</a:t>
            </a:r>
            <a:endParaRPr lang="en-US" sz="480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xmlns="" id="{2DE3148F-DBD2-4BE4-BA96-A984A87AA6F4}"/>
              </a:ext>
            </a:extLst>
          </p:cNvPr>
          <p:cNvSpPr/>
          <p:nvPr/>
        </p:nvSpPr>
        <p:spPr>
          <a:xfrm>
            <a:off x="6598388" y="4798787"/>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gieo trồng</a:t>
            </a:r>
            <a:endParaRPr lang="en-US" sz="4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34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7" grpId="0" animBg="1"/>
      <p:bldP spid="5" grpId="0" animBg="1"/>
    </p:bld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1516</TotalTime>
  <Words>591</Words>
  <Application>Microsoft Office PowerPoint</Application>
  <PresentationFormat>Custom</PresentationFormat>
  <Paragraphs>125</Paragraphs>
  <Slides>28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Delius Unicase</vt:lpstr>
      <vt:lpstr>Times New Roman</vt:lpstr>
      <vt:lpstr>Patrick Hand</vt:lpstr>
      <vt:lpstr>Scope One</vt:lpstr>
      <vt:lpstr>Arial-Rounded</vt:lpstr>
      <vt:lpstr>Kawaii Doodles Newsletter by Slidesgo</vt:lpstr>
      <vt:lpstr>PowerPoint Presentation</vt:lpstr>
      <vt:lpstr>PowerPoint Presentation</vt:lpstr>
      <vt:lpstr>PowerPoint Presentation</vt:lpstr>
      <vt:lpstr>PowerPoint Presentation</vt:lpstr>
      <vt:lpstr>PowerPoint Presentation</vt:lpstr>
      <vt:lpstr>PowerPoint Presentation</vt:lpstr>
      <vt:lpstr>Bài 21: MAI AN TIÊM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A</cp:lastModifiedBy>
  <cp:revision>244</cp:revision>
  <dcterms:modified xsi:type="dcterms:W3CDTF">2023-04-17T02:44:58Z</dcterms:modified>
</cp:coreProperties>
</file>