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93" r:id="rId2"/>
    <p:sldId id="296" r:id="rId3"/>
    <p:sldId id="260" r:id="rId4"/>
    <p:sldId id="297" r:id="rId5"/>
    <p:sldId id="281" r:id="rId6"/>
    <p:sldId id="261" r:id="rId7"/>
    <p:sldId id="298" r:id="rId8"/>
    <p:sldId id="272" r:id="rId9"/>
    <p:sldId id="300" r:id="rId10"/>
    <p:sldId id="287" r:id="rId11"/>
    <p:sldId id="288" r:id="rId12"/>
    <p:sldId id="289" r:id="rId13"/>
    <p:sldId id="294" r:id="rId14"/>
    <p:sldId id="295" r:id="rId15"/>
    <p:sldId id="301" r:id="rId16"/>
    <p:sldId id="302" r:id="rId17"/>
    <p:sldId id="265" r:id="rId18"/>
    <p:sldId id="271" r:id="rId19"/>
    <p:sldId id="268" r:id="rId20"/>
    <p:sldId id="292" r:id="rId21"/>
    <p:sldId id="269" r:id="rId22"/>
    <p:sldId id="25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7" d="100"/>
          <a:sy n="67" d="100"/>
        </p:scale>
        <p:origin x="76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EE69E-4224-4632-B945-23FBDBA51442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93FE3-78C3-4610-9060-985E99DA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6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9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0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9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8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5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00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4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03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7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4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2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99728-54FF-4DAE-9B8A-8B397AC9F448}" type="datetimeFigureOut">
              <a:rPr lang="en-US" smtClean="0"/>
              <a:pPr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51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903089" y="2683889"/>
            <a:ext cx="5744650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smtClean="0">
                <a:ln w="0"/>
                <a:solidFill>
                  <a:srgbClr val="66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P001 5 hàng" panose="020B0603050302020204" pitchFamily="34" charset="-93"/>
              </a:rPr>
              <a:t>TǨn </a:t>
            </a:r>
          </a:p>
          <a:p>
            <a:pPr algn="ctr"/>
            <a:r>
              <a:rPr lang="en-US" sz="9600" b="1" smtClean="0">
                <a:ln w="0"/>
                <a:solidFill>
                  <a:srgbClr val="66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P001 5 hàng" panose="020B0603050302020204" pitchFamily="34" charset="-93"/>
              </a:rPr>
              <a:t>Lġ Bốn </a:t>
            </a:r>
            <a:endParaRPr lang="en-US" sz="9600" b="1" cap="none" spc="0">
              <a:ln w="0"/>
              <a:solidFill>
                <a:srgbClr val="66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P001 5 hàng" panose="020B0603050302020204" pitchFamily="34" charset="-93"/>
            </a:endParaRPr>
          </a:p>
        </p:txBody>
      </p:sp>
    </p:spTree>
    <p:extLst>
      <p:ext uri="{BB962C8B-B14F-4D97-AF65-F5344CB8AC3E}">
        <p14:creationId xmlns:p14="http://schemas.microsoft.com/office/powerpoint/2010/main" val="212925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Hướng dẫn học toán lớp 3 ôn tập hình học">
            <a:extLst>
              <a:ext uri="{FF2B5EF4-FFF2-40B4-BE49-F238E27FC236}">
                <a16:creationId xmlns:a16="http://schemas.microsoft.com/office/drawing/2014/main" xmlns="" id="{56A809C9-D6AF-47F2-80E4-8FAF4FED87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28948"/>
            <a:ext cx="4953000" cy="2000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8">
            <a:extLst>
              <a:ext uri="{FF2B5EF4-FFF2-40B4-BE49-F238E27FC236}">
                <a16:creationId xmlns:a16="http://schemas.microsoft.com/office/drawing/2014/main" xmlns="" id="{96CD034D-7AC5-4439-8361-6BF7F1E26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429000"/>
            <a:ext cx="358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Hình</a:t>
            </a:r>
            <a:r>
              <a:rPr lang="en-US" alt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mái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nhà</a:t>
            </a:r>
            <a:endParaRPr lang="en-US" altLang="en-US" sz="2800" b="1" dirty="0">
              <a:solidFill>
                <a:srgbClr val="3333FF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7" name="Text Box 60">
            <a:extLst>
              <a:ext uri="{FF2B5EF4-FFF2-40B4-BE49-F238E27FC236}">
                <a16:creationId xmlns:a16="http://schemas.microsoft.com/office/drawing/2014/main" xmlns="" id="{9E7F37A2-4AED-4A9F-822A-828DD6BF3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0"/>
            <a:ext cx="10972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Nêu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đồ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tiễn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dạng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bình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hành?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01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>
            <a:extLst>
              <a:ext uri="{FF2B5EF4-FFF2-40B4-BE49-F238E27FC236}">
                <a16:creationId xmlns:a16="http://schemas.microsoft.com/office/drawing/2014/main" xmlns="" id="{97E17EAE-A867-4A60-A615-98C1E6BA2DF3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+mn-cs"/>
              </a:rPr>
              <a:t>Hình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+mn-cs"/>
              </a:rPr>
              <a:t>bình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+mn-cs"/>
              </a:rPr>
              <a:t>hành</a:t>
            </a:r>
            <a:endParaRPr lang="en-US" sz="2800" b="1" dirty="0">
              <a:solidFill>
                <a:srgbClr val="FF3300"/>
              </a:solidFill>
              <a:latin typeface="Times New Roman" pitchFamily="18" charset="0"/>
              <a:cs typeface="+mn-cs"/>
            </a:endParaRPr>
          </a:p>
        </p:txBody>
      </p:sp>
      <p:pic>
        <p:nvPicPr>
          <p:cNvPr id="4" name="Picture 9" descr="hbh">
            <a:extLst>
              <a:ext uri="{FF2B5EF4-FFF2-40B4-BE49-F238E27FC236}">
                <a16:creationId xmlns:a16="http://schemas.microsoft.com/office/drawing/2014/main" xmlns="" id="{7356239E-D1CF-4CB4-9D0E-67729B57DE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33600"/>
            <a:ext cx="5105400" cy="30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1">
            <a:extLst>
              <a:ext uri="{FF2B5EF4-FFF2-40B4-BE49-F238E27FC236}">
                <a16:creationId xmlns:a16="http://schemas.microsoft.com/office/drawing/2014/main" xmlns="" id="{C13B6358-3D05-4874-A6D9-56DD70421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514" y="5409745"/>
            <a:ext cx="617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Tạo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kiến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trúc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độc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đáo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cho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các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tòa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nhà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261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5">
            <a:extLst>
              <a:ext uri="{FF2B5EF4-FFF2-40B4-BE49-F238E27FC236}">
                <a16:creationId xmlns:a16="http://schemas.microsoft.com/office/drawing/2014/main" xmlns="" id="{858CA0B5-78CE-4551-9B26-17D8D8374E1C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+mn-cs"/>
              </a:rPr>
              <a:t>HÌNH BÌNH HÀNH</a:t>
            </a:r>
          </a:p>
        </p:txBody>
      </p:sp>
      <p:pic>
        <p:nvPicPr>
          <p:cNvPr id="6" name="Picture 9" descr="duong diem">
            <a:extLst>
              <a:ext uri="{FF2B5EF4-FFF2-40B4-BE49-F238E27FC236}">
                <a16:creationId xmlns:a16="http://schemas.microsoft.com/office/drawing/2014/main" xmlns="" id="{0CEF6CA7-FE74-40D3-A279-7062330FA9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86000"/>
            <a:ext cx="6248400" cy="237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xmlns="" id="{62221D20-082C-43AA-A947-0EBF1BAE0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348288"/>
            <a:ext cx="5715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Dùng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trang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trí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đường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diềm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881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634" y="152400"/>
            <a:ext cx="11962166" cy="5562600"/>
          </a:xfrm>
          <a:prstGeom prst="rect">
            <a:avLst/>
          </a:prstGeom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53634" y="5867400"/>
            <a:ext cx="10819166" cy="55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 các hình trên, hình hình </a:t>
            </a:r>
            <a:r>
              <a:rPr lang="en-US" sz="3200" b="1" i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hành là các hình 1, 2 và 5.</a:t>
            </a:r>
            <a:endParaRPr lang="en-US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xmlns="" id="{DFD14C33-F6F0-43F8-BD24-4F20427DC1F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>
          <a:xfrm>
            <a:off x="2362200" y="1066800"/>
            <a:ext cx="1353474" cy="1118308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xmlns="" id="{DFD14C33-F6F0-43F8-BD24-4F20427DC1F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>
          <a:xfrm>
            <a:off x="5885526" y="1447800"/>
            <a:ext cx="1353474" cy="11183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FD14C33-F6F0-43F8-BD24-4F20427DC1F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>
          <a:xfrm>
            <a:off x="8534400" y="3962400"/>
            <a:ext cx="1353474" cy="1118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1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51439910-6B64-471D-B878-12C3D551F0D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3960" y="306355"/>
            <a:ext cx="11277600" cy="374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ABCD:</a:t>
            </a:r>
          </a:p>
          <a:p>
            <a:pPr algn="just"/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DC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EB3B79D9-ADC8-4162-94DE-29C81CD0D1B5}"/>
              </a:ext>
            </a:extLst>
          </p:cNvPr>
          <p:cNvGrpSpPr/>
          <p:nvPr/>
        </p:nvGrpSpPr>
        <p:grpSpPr>
          <a:xfrm>
            <a:off x="8596602" y="8744"/>
            <a:ext cx="3721788" cy="2471536"/>
            <a:chOff x="5027396" y="330243"/>
            <a:chExt cx="3721788" cy="2471536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364B7DB0-D07B-4BF6-8F75-9BDC0DE3C2CA}"/>
                </a:ext>
              </a:extLst>
            </p:cNvPr>
            <p:cNvGrpSpPr/>
            <p:nvPr/>
          </p:nvGrpSpPr>
          <p:grpSpPr>
            <a:xfrm rot="21167888" flipH="1">
              <a:off x="5271962" y="851097"/>
              <a:ext cx="2895600" cy="1501914"/>
              <a:chOff x="4953000" y="838200"/>
              <a:chExt cx="2895600" cy="1501914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xmlns="" id="{0F5ED5AB-9485-428E-A6E0-A552403CEBAE}"/>
                  </a:ext>
                </a:extLst>
              </p:cNvPr>
              <p:cNvGrpSpPr/>
              <p:nvPr/>
            </p:nvGrpSpPr>
            <p:grpSpPr>
              <a:xfrm flipH="1">
                <a:off x="4953000" y="838200"/>
                <a:ext cx="2514600" cy="1501914"/>
                <a:chOff x="4953000" y="838200"/>
                <a:chExt cx="2514600" cy="1501914"/>
              </a:xfrm>
            </p:grpSpPr>
            <p:sp>
              <p:nvSpPr>
                <p:cNvPr id="15" name="Flowchart: Manual Input 14">
                  <a:extLst>
                    <a:ext uri="{FF2B5EF4-FFF2-40B4-BE49-F238E27FC236}">
                      <a16:creationId xmlns:a16="http://schemas.microsoft.com/office/drawing/2014/main" xmlns="" id="{45C81432-7297-4C41-A07F-08078E8AFF10}"/>
                    </a:ext>
                  </a:extLst>
                </p:cNvPr>
                <p:cNvSpPr/>
                <p:nvPr/>
              </p:nvSpPr>
              <p:spPr>
                <a:xfrm>
                  <a:off x="4953000" y="838200"/>
                  <a:ext cx="1981200" cy="1501914"/>
                </a:xfrm>
                <a:prstGeom prst="flowChartManualInput">
                  <a:avLst/>
                </a:prstGeom>
                <a:solidFill>
                  <a:srgbClr val="FF33CC"/>
                </a:solidFill>
                <a:ln>
                  <a:solidFill>
                    <a:srgbClr val="FF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ight Triangle 15">
                  <a:extLst>
                    <a:ext uri="{FF2B5EF4-FFF2-40B4-BE49-F238E27FC236}">
                      <a16:creationId xmlns:a16="http://schemas.microsoft.com/office/drawing/2014/main" xmlns="" id="{0FBEA58B-56FF-41FC-90A0-A4B126E24C6A}"/>
                    </a:ext>
                  </a:extLst>
                </p:cNvPr>
                <p:cNvSpPr/>
                <p:nvPr/>
              </p:nvSpPr>
              <p:spPr>
                <a:xfrm>
                  <a:off x="6934200" y="838200"/>
                  <a:ext cx="533400" cy="1501914"/>
                </a:xfrm>
                <a:prstGeom prst="rtTriangle">
                  <a:avLst/>
                </a:prstGeom>
                <a:solidFill>
                  <a:srgbClr val="FF33CC"/>
                </a:solidFill>
                <a:ln>
                  <a:solidFill>
                    <a:srgbClr val="FF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" name="Right Triangle 13">
                <a:extLst>
                  <a:ext uri="{FF2B5EF4-FFF2-40B4-BE49-F238E27FC236}">
                    <a16:creationId xmlns:a16="http://schemas.microsoft.com/office/drawing/2014/main" xmlns="" id="{85277861-56CE-4281-83C7-23081BA8A82F}"/>
                  </a:ext>
                </a:extLst>
              </p:cNvPr>
              <p:cNvSpPr/>
              <p:nvPr/>
            </p:nvSpPr>
            <p:spPr>
              <a:xfrm>
                <a:off x="7467600" y="1164546"/>
                <a:ext cx="381000" cy="1175568"/>
              </a:xfrm>
              <a:prstGeom prst="rtTriangle">
                <a:avLst/>
              </a:prstGeom>
              <a:solidFill>
                <a:srgbClr val="FF33CC"/>
              </a:solidFill>
              <a:ln>
                <a:solidFill>
                  <a:srgbClr val="FF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A41F406D-4E0A-4772-A4BE-40B97E63AFF3}"/>
                </a:ext>
              </a:extLst>
            </p:cNvPr>
            <p:cNvGrpSpPr/>
            <p:nvPr/>
          </p:nvGrpSpPr>
          <p:grpSpPr>
            <a:xfrm>
              <a:off x="5027396" y="330243"/>
              <a:ext cx="3721788" cy="2471536"/>
              <a:chOff x="5027396" y="330243"/>
              <a:chExt cx="3721788" cy="2471536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40C49096-F4AC-417D-8B1E-E88C56EDCBCF}"/>
                  </a:ext>
                </a:extLst>
              </p:cNvPr>
              <p:cNvSpPr txBox="1"/>
              <p:nvPr/>
            </p:nvSpPr>
            <p:spPr>
              <a:xfrm>
                <a:off x="5189240" y="929601"/>
                <a:ext cx="5321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A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1B2F5C92-7479-492C-807E-BD82FAE69781}"/>
                  </a:ext>
                </a:extLst>
              </p:cNvPr>
              <p:cNvSpPr txBox="1"/>
              <p:nvPr/>
            </p:nvSpPr>
            <p:spPr>
              <a:xfrm>
                <a:off x="7496276" y="330243"/>
                <a:ext cx="5321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B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32F8C49D-200F-4F63-9000-18961700037A}"/>
                  </a:ext>
                </a:extLst>
              </p:cNvPr>
              <p:cNvSpPr txBox="1"/>
              <p:nvPr/>
            </p:nvSpPr>
            <p:spPr>
              <a:xfrm>
                <a:off x="8216987" y="1957502"/>
                <a:ext cx="5321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C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7E78420C-0D8A-4BF0-9819-008A6F84EF73}"/>
                  </a:ext>
                </a:extLst>
              </p:cNvPr>
              <p:cNvSpPr txBox="1"/>
              <p:nvPr/>
            </p:nvSpPr>
            <p:spPr>
              <a:xfrm>
                <a:off x="5027396" y="2340114"/>
                <a:ext cx="5321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D</a:t>
                </a:r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EFC68196-EE7B-427B-B763-91CCF915F102}"/>
              </a:ext>
            </a:extLst>
          </p:cNvPr>
          <p:cNvGrpSpPr/>
          <p:nvPr/>
        </p:nvGrpSpPr>
        <p:grpSpPr>
          <a:xfrm>
            <a:off x="8391483" y="3342530"/>
            <a:ext cx="3531381" cy="2256398"/>
            <a:chOff x="5354033" y="3137389"/>
            <a:chExt cx="3531381" cy="2256398"/>
          </a:xfrm>
        </p:grpSpPr>
        <p:sp>
          <p:nvSpPr>
            <p:cNvPr id="18" name="Parallelogram 17">
              <a:extLst>
                <a:ext uri="{FF2B5EF4-FFF2-40B4-BE49-F238E27FC236}">
                  <a16:creationId xmlns:a16="http://schemas.microsoft.com/office/drawing/2014/main" xmlns="" id="{6D45AB94-8C61-4DB4-9B43-FEC741B7A5A1}"/>
                </a:ext>
              </a:extLst>
            </p:cNvPr>
            <p:cNvSpPr/>
            <p:nvPr/>
          </p:nvSpPr>
          <p:spPr>
            <a:xfrm>
              <a:off x="5584136" y="3539014"/>
              <a:ext cx="2943018" cy="1447800"/>
            </a:xfrm>
            <a:prstGeom prst="parallelogram">
              <a:avLst>
                <a:gd name="adj" fmla="val 41000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F1B44634-99C6-4267-A8E3-098F5C41369E}"/>
                </a:ext>
              </a:extLst>
            </p:cNvPr>
            <p:cNvSpPr txBox="1"/>
            <p:nvPr/>
          </p:nvSpPr>
          <p:spPr>
            <a:xfrm>
              <a:off x="5712293" y="3170862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M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2D90C557-E91F-494A-AE38-CD3AEBCCF2AA}"/>
                </a:ext>
              </a:extLst>
            </p:cNvPr>
            <p:cNvSpPr txBox="1"/>
            <p:nvPr/>
          </p:nvSpPr>
          <p:spPr>
            <a:xfrm>
              <a:off x="8425207" y="3137389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N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EA716C71-7355-47B7-AE69-D3FA8893692D}"/>
                </a:ext>
              </a:extLst>
            </p:cNvPr>
            <p:cNvSpPr txBox="1"/>
            <p:nvPr/>
          </p:nvSpPr>
          <p:spPr>
            <a:xfrm>
              <a:off x="7883903" y="4926774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P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2B2A1EB4-9973-4ACC-8474-B4F895C52EB4}"/>
                </a:ext>
              </a:extLst>
            </p:cNvPr>
            <p:cNvSpPr txBox="1"/>
            <p:nvPr/>
          </p:nvSpPr>
          <p:spPr>
            <a:xfrm>
              <a:off x="5354033" y="4932122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Q</a:t>
              </a:r>
            </a:p>
          </p:txBody>
        </p:sp>
      </p:grpSp>
      <p:sp>
        <p:nvSpPr>
          <p:cNvPr id="24" name="Rectangle 23"/>
          <p:cNvSpPr/>
          <p:nvPr/>
        </p:nvSpPr>
        <p:spPr>
          <a:xfrm>
            <a:off x="9118524" y="2376178"/>
            <a:ext cx="2754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tứ giác ABCD</a:t>
            </a:r>
            <a:endParaRPr lang="en-US" sz="2400" b="1"/>
          </a:p>
        </p:txBody>
      </p:sp>
      <p:sp>
        <p:nvSpPr>
          <p:cNvPr id="25" name="Rectangle 24"/>
          <p:cNvSpPr/>
          <p:nvPr/>
        </p:nvSpPr>
        <p:spPr>
          <a:xfrm>
            <a:off x="8535377" y="5753641"/>
            <a:ext cx="3289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 bình hành MNPQ</a:t>
            </a:r>
            <a:endParaRPr lang="en-US" sz="2400" b="1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873C9ACB-83D1-4CB7-94E9-073F17F1ABEA}"/>
              </a:ext>
            </a:extLst>
          </p:cNvPr>
          <p:cNvCxnSpPr/>
          <p:nvPr/>
        </p:nvCxnSpPr>
        <p:spPr>
          <a:xfrm>
            <a:off x="9212756" y="3741381"/>
            <a:ext cx="235465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7323A829-4538-404B-BF94-89ADE3ADD5AF}"/>
              </a:ext>
            </a:extLst>
          </p:cNvPr>
          <p:cNvCxnSpPr/>
          <p:nvPr/>
        </p:nvCxnSpPr>
        <p:spPr>
          <a:xfrm>
            <a:off x="8624392" y="5181600"/>
            <a:ext cx="235465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862E1EC5-3068-4351-B1DC-DC0B5878D8EE}"/>
              </a:ext>
            </a:extLst>
          </p:cNvPr>
          <p:cNvCxnSpPr/>
          <p:nvPr/>
        </p:nvCxnSpPr>
        <p:spPr>
          <a:xfrm flipH="1">
            <a:off x="8632556" y="3727104"/>
            <a:ext cx="588365" cy="1447800"/>
          </a:xfrm>
          <a:prstGeom prst="line">
            <a:avLst/>
          </a:prstGeom>
          <a:ln w="28575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32024FC9-83DA-485C-BD2F-DE10FAD9C8D6}"/>
              </a:ext>
            </a:extLst>
          </p:cNvPr>
          <p:cNvCxnSpPr/>
          <p:nvPr/>
        </p:nvCxnSpPr>
        <p:spPr>
          <a:xfrm flipH="1">
            <a:off x="10972750" y="3712816"/>
            <a:ext cx="588365" cy="1447800"/>
          </a:xfrm>
          <a:prstGeom prst="line">
            <a:avLst/>
          </a:prstGeom>
          <a:ln w="28575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ontent Placeholder 14">
            <a:extLst>
              <a:ext uri="{FF2B5EF4-FFF2-40B4-BE49-F238E27FC236}">
                <a16:creationId xmlns:a16="http://schemas.microsoft.com/office/drawing/2014/main" xmlns="" id="{870DEEF0-712D-49A3-843D-58FFBE8E7068}"/>
              </a:ext>
            </a:extLst>
          </p:cNvPr>
          <p:cNvSpPr txBox="1">
            <a:spLocks/>
          </p:cNvSpPr>
          <p:nvPr/>
        </p:nvSpPr>
        <p:spPr>
          <a:xfrm>
            <a:off x="32388" y="2528313"/>
            <a:ext cx="6810892" cy="2062103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tứ giác ABCD 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hình bình hành MNPQ,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trong hai hình đó hình nào có cặp cạnh đối diện song song và bằng nhau?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Content Placeholder 14">
            <a:extLst>
              <a:ext uri="{FF2B5EF4-FFF2-40B4-BE49-F238E27FC236}">
                <a16:creationId xmlns:a16="http://schemas.microsoft.com/office/drawing/2014/main" xmlns="" id="{870DEEF0-712D-49A3-843D-58FFBE8E7068}"/>
              </a:ext>
            </a:extLst>
          </p:cNvPr>
          <p:cNvSpPr txBox="1">
            <a:spLocks/>
          </p:cNvSpPr>
          <p:nvPr/>
        </p:nvSpPr>
        <p:spPr>
          <a:xfrm>
            <a:off x="228600" y="4777972"/>
            <a:ext cx="6810892" cy="58477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 lại đặc điểm của hình bình hành. 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4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  <p:bldP spid="28" grpId="0" build="p"/>
      <p:bldP spid="28" grpId="1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/>
          <p:cNvGrpSpPr/>
          <p:nvPr/>
        </p:nvGrpSpPr>
        <p:grpSpPr>
          <a:xfrm>
            <a:off x="1157288" y="1004889"/>
            <a:ext cx="4326587" cy="3109912"/>
            <a:chOff x="6858000" y="1219200"/>
            <a:chExt cx="4326587" cy="3109912"/>
          </a:xfrm>
        </p:grpSpPr>
        <p:grpSp>
          <p:nvGrpSpPr>
            <p:cNvPr id="95" name="Group 94"/>
            <p:cNvGrpSpPr/>
            <p:nvPr/>
          </p:nvGrpSpPr>
          <p:grpSpPr>
            <a:xfrm>
              <a:off x="6858000" y="1219200"/>
              <a:ext cx="4326587" cy="3109912"/>
              <a:chOff x="6858000" y="1219200"/>
              <a:chExt cx="4326587" cy="3109912"/>
            </a:xfrm>
          </p:grpSpPr>
          <p:grpSp>
            <p:nvGrpSpPr>
              <p:cNvPr id="6" name="Group 14"/>
              <p:cNvGrpSpPr>
                <a:grpSpLocks/>
              </p:cNvGrpSpPr>
              <p:nvPr/>
            </p:nvGrpSpPr>
            <p:grpSpPr bwMode="auto">
              <a:xfrm>
                <a:off x="6858000" y="1219200"/>
                <a:ext cx="4326587" cy="444500"/>
                <a:chOff x="624" y="1200"/>
                <a:chExt cx="4320" cy="432"/>
              </a:xfrm>
            </p:grpSpPr>
            <p:sp>
              <p:nvSpPr>
                <p:cNvPr id="62" name="Rectangle 4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3" name="Rectangle 5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4" name="Rectangle 6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r>
                    <a:rPr lang="en-US" sz="2000">
                      <a:ln>
                        <a:solidFill>
                          <a:srgbClr val="C00000"/>
                        </a:solidFill>
                      </a:ln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  <a:endPara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5" name="Rectangle 7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6" name="Rectangle 8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7" name="Rectangle 9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8" name="Rectangle 10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9" name="Rectangle 11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0" name="Rectangle 12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r>
                    <a:rPr lang="en-US" sz="2800" dirty="0">
                      <a:ln>
                        <a:solidFill>
                          <a:srgbClr val="C00000"/>
                        </a:solidFill>
                      </a:ln>
                      <a:solidFill>
                        <a:srgbClr val="FF0000"/>
                      </a:solidFill>
                    </a:rPr>
                    <a:t>   </a:t>
                  </a:r>
                </a:p>
              </p:txBody>
            </p:sp>
            <p:sp>
              <p:nvSpPr>
                <p:cNvPr id="71" name="Rectangle 13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7" name="Group 15"/>
              <p:cNvGrpSpPr>
                <a:grpSpLocks/>
              </p:cNvGrpSpPr>
              <p:nvPr/>
            </p:nvGrpSpPr>
            <p:grpSpPr bwMode="auto">
              <a:xfrm>
                <a:off x="6858000" y="1663700"/>
                <a:ext cx="4326587" cy="444500"/>
                <a:chOff x="624" y="1200"/>
                <a:chExt cx="4320" cy="432"/>
              </a:xfrm>
            </p:grpSpPr>
            <p:sp>
              <p:nvSpPr>
                <p:cNvPr id="52" name="Rectangle 16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3" name="Rectangle 17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4" name="Rectangle 18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5" name="Rectangle 19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6" name="Rectangle 20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7" name="Rectangle 21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8" name="Rectangle 22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9" name="Rectangle 23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0" name="Rectangle 24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1" name="Rectangle 25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>
                <a:off x="6858000" y="2108200"/>
                <a:ext cx="4326587" cy="444500"/>
                <a:chOff x="624" y="1200"/>
                <a:chExt cx="4320" cy="432"/>
              </a:xfrm>
            </p:grpSpPr>
            <p:sp>
              <p:nvSpPr>
                <p:cNvPr id="42" name="Rectangle 27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3" name="Rectangle 28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4" name="Rectangle 29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5" name="Rectangle 30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6" name="Rectangle 31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7" name="Rectangle 32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8" name="Rectangle 33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9" name="Rectangle 34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0" name="Rectangle 35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1" name="Rectangle 36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9" name="Group 37"/>
              <p:cNvGrpSpPr>
                <a:grpSpLocks/>
              </p:cNvGrpSpPr>
              <p:nvPr/>
            </p:nvGrpSpPr>
            <p:grpSpPr bwMode="auto">
              <a:xfrm>
                <a:off x="6858000" y="2552700"/>
                <a:ext cx="4326587" cy="444500"/>
                <a:chOff x="624" y="1200"/>
                <a:chExt cx="4320" cy="432"/>
              </a:xfrm>
            </p:grpSpPr>
            <p:sp>
              <p:nvSpPr>
                <p:cNvPr id="32" name="Rectangle 38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3" name="Rectangle 39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4" name="Rectangle 40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5" name="Rectangle 41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6" name="Rectangle 42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7" name="Rectangle 43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8" name="Rectangle 44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9" name="Rectangle 45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0" name="Rectangle 46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10" name="Group 48"/>
              <p:cNvGrpSpPr>
                <a:grpSpLocks/>
              </p:cNvGrpSpPr>
              <p:nvPr/>
            </p:nvGrpSpPr>
            <p:grpSpPr bwMode="auto">
              <a:xfrm>
                <a:off x="6858000" y="2997200"/>
                <a:ext cx="4326587" cy="444500"/>
                <a:chOff x="624" y="1200"/>
                <a:chExt cx="4320" cy="432"/>
              </a:xfrm>
            </p:grpSpPr>
            <p:sp>
              <p:nvSpPr>
                <p:cNvPr id="22" name="Rectangle 49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" name="Rectangle 50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4" name="Rectangle 51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5" name="Rectangle 52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6" name="Rectangle 53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7" name="Rectangle 54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8" name="Rectangle 55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9" name="Rectangle 56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r>
                    <a:rPr lang="en-US" sz="2000" dirty="0">
                      <a:ln>
                        <a:solidFill>
                          <a:srgbClr val="C00000"/>
                        </a:solidFill>
                      </a:ln>
                      <a:solidFill>
                        <a:srgbClr val="FF0000"/>
                      </a:solidFill>
                    </a:rPr>
                    <a:t>    </a:t>
                  </a:r>
                  <a:endPara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0" name="Rectangle 57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" name="Rectangle 58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11" name="Group 59"/>
              <p:cNvGrpSpPr>
                <a:grpSpLocks/>
              </p:cNvGrpSpPr>
              <p:nvPr/>
            </p:nvGrpSpPr>
            <p:grpSpPr bwMode="auto">
              <a:xfrm>
                <a:off x="6858000" y="3441700"/>
                <a:ext cx="4326587" cy="444500"/>
                <a:chOff x="624" y="1200"/>
                <a:chExt cx="4320" cy="432"/>
              </a:xfrm>
            </p:grpSpPr>
            <p:sp>
              <p:nvSpPr>
                <p:cNvPr id="12" name="Rectangle 60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" name="Rectangle 61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" name="Rectangle 62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5" name="Rectangle 63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" name="Rectangle 64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" name="Rectangle 65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8" name="Rectangle 66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9" name="Rectangle 67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" name="Rectangle 68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1" name="Rectangle 69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84" name="Group 59"/>
              <p:cNvGrpSpPr>
                <a:grpSpLocks/>
              </p:cNvGrpSpPr>
              <p:nvPr/>
            </p:nvGrpSpPr>
            <p:grpSpPr bwMode="auto">
              <a:xfrm>
                <a:off x="6858000" y="3884612"/>
                <a:ext cx="4326587" cy="444500"/>
                <a:chOff x="624" y="1200"/>
                <a:chExt cx="4320" cy="432"/>
              </a:xfrm>
            </p:grpSpPr>
            <p:sp>
              <p:nvSpPr>
                <p:cNvPr id="85" name="Rectangle 60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6" name="Rectangle 61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7" name="Rectangle 62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8" name="Rectangle 63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89" name="Rectangle 64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0" name="Rectangle 65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1" name="Rectangle 66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2" name="Rectangle 67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3" name="Rectangle 68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4" name="Rectangle 69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ln>
                  <a:solidFill>
                    <a:schemeClr val="accent1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p:grpSp>
        </p:grpSp>
        <p:cxnSp>
          <p:nvCxnSpPr>
            <p:cNvPr id="96" name="Straight Connector 95"/>
            <p:cNvCxnSpPr/>
            <p:nvPr/>
          </p:nvCxnSpPr>
          <p:spPr>
            <a:xfrm flipH="1">
              <a:off x="7298677" y="1660525"/>
              <a:ext cx="449183" cy="222408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V="1">
              <a:off x="7724776" y="1660525"/>
              <a:ext cx="2608782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 rot="10800000">
            <a:off x="6592028" y="952504"/>
            <a:ext cx="4326587" cy="3109912"/>
            <a:chOff x="6858000" y="1219200"/>
            <a:chExt cx="4326587" cy="3109912"/>
          </a:xfrm>
        </p:grpSpPr>
        <p:grpSp>
          <p:nvGrpSpPr>
            <p:cNvPr id="105" name="Group 14"/>
            <p:cNvGrpSpPr>
              <a:grpSpLocks/>
            </p:cNvGrpSpPr>
            <p:nvPr/>
          </p:nvGrpSpPr>
          <p:grpSpPr bwMode="auto">
            <a:xfrm>
              <a:off x="6858000" y="1219200"/>
              <a:ext cx="4326587" cy="444500"/>
              <a:chOff x="624" y="1200"/>
              <a:chExt cx="4320" cy="432"/>
            </a:xfrm>
          </p:grpSpPr>
          <p:sp>
            <p:nvSpPr>
              <p:cNvPr id="172" name="Rectangle 4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73" name="Rectangle 5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74" name="Rectangle 6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28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5" name="Rectangle 7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76" name="Rectangle 8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77" name="Rectangle 9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78" name="Rectangle 10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79" name="Rectangle 11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80" name="Rectangle 12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   </a:t>
                </a:r>
              </a:p>
            </p:txBody>
          </p:sp>
          <p:sp>
            <p:nvSpPr>
              <p:cNvPr id="181" name="Rectangle 13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8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6" name="Group 15"/>
            <p:cNvGrpSpPr>
              <a:grpSpLocks/>
            </p:cNvGrpSpPr>
            <p:nvPr/>
          </p:nvGrpSpPr>
          <p:grpSpPr bwMode="auto">
            <a:xfrm>
              <a:off x="6858000" y="1663700"/>
              <a:ext cx="4326587" cy="444500"/>
              <a:chOff x="624" y="1200"/>
              <a:chExt cx="4320" cy="432"/>
            </a:xfrm>
          </p:grpSpPr>
          <p:sp>
            <p:nvSpPr>
              <p:cNvPr id="162" name="Rectangle 16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63" name="Rectangle 17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64" name="Rectangle 18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65" name="Rectangle 19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66" name="Rectangle 20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67" name="Rectangle 21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68" name="Rectangle 2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69" name="Rectangle 23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70" name="Rectangle 24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71" name="Rectangle 25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7" name="Group 26"/>
            <p:cNvGrpSpPr>
              <a:grpSpLocks/>
            </p:cNvGrpSpPr>
            <p:nvPr/>
          </p:nvGrpSpPr>
          <p:grpSpPr bwMode="auto">
            <a:xfrm>
              <a:off x="6858000" y="2108200"/>
              <a:ext cx="4326587" cy="444500"/>
              <a:chOff x="624" y="1200"/>
              <a:chExt cx="4320" cy="432"/>
            </a:xfrm>
          </p:grpSpPr>
          <p:sp>
            <p:nvSpPr>
              <p:cNvPr id="152" name="Rectangle 27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53" name="Rectangle 28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54" name="Rectangle 29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55" name="Rectangle 30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56" name="Rectangle 31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57" name="Rectangle 32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58" name="Rectangle 33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59" name="Rectangle 34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60" name="Rectangle 35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61" name="Rectangle 36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8" name="Group 37"/>
            <p:cNvGrpSpPr>
              <a:grpSpLocks/>
            </p:cNvGrpSpPr>
            <p:nvPr/>
          </p:nvGrpSpPr>
          <p:grpSpPr bwMode="auto">
            <a:xfrm>
              <a:off x="6858000" y="2552700"/>
              <a:ext cx="4326587" cy="444500"/>
              <a:chOff x="624" y="1200"/>
              <a:chExt cx="4320" cy="432"/>
            </a:xfrm>
          </p:grpSpPr>
          <p:sp>
            <p:nvSpPr>
              <p:cNvPr id="142" name="Rectangle 38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43" name="Rectangle 39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44" name="Rectangle 40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45" name="Rectangle 41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46" name="Rectangle 42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47" name="Rectangle 43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48" name="Rectangle 44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49" name="Rectangle 45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50" name="Rectangle 46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51" name="Rectangle 47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9" name="Group 48"/>
            <p:cNvGrpSpPr>
              <a:grpSpLocks/>
            </p:cNvGrpSpPr>
            <p:nvPr/>
          </p:nvGrpSpPr>
          <p:grpSpPr bwMode="auto">
            <a:xfrm>
              <a:off x="6858000" y="2997200"/>
              <a:ext cx="4326587" cy="444500"/>
              <a:chOff x="624" y="1200"/>
              <a:chExt cx="4320" cy="432"/>
            </a:xfrm>
          </p:grpSpPr>
          <p:sp>
            <p:nvSpPr>
              <p:cNvPr id="132" name="Rectangle 49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33" name="Rectangle 50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34" name="Rectangle 51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8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35" name="Rectangle 52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36" name="Rectangle 53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37" name="Rectangle 54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38" name="Rectangl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39" name="Rectangle 56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    </a:t>
                </a:r>
                <a:endParaRPr lang="en-US" sz="28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40" name="Rectangle 57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8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1" name="Rectangle 58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0" name="Group 59"/>
            <p:cNvGrpSpPr>
              <a:grpSpLocks/>
            </p:cNvGrpSpPr>
            <p:nvPr/>
          </p:nvGrpSpPr>
          <p:grpSpPr bwMode="auto">
            <a:xfrm>
              <a:off x="6858000" y="3441700"/>
              <a:ext cx="4326587" cy="444500"/>
              <a:chOff x="624" y="1200"/>
              <a:chExt cx="4320" cy="432"/>
            </a:xfrm>
          </p:grpSpPr>
          <p:sp>
            <p:nvSpPr>
              <p:cNvPr id="122" name="Rectangle 60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23" name="Rectangle 61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24" name="Rectangle 62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25" name="Rectangle 63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26" name="Rectangle 64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27" name="Rectangle 65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28" name="Rectangle 66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29" name="Rectangle 67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30" name="Rectangle 68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31" name="Rectangle 69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1" name="Group 59"/>
            <p:cNvGrpSpPr>
              <a:grpSpLocks/>
            </p:cNvGrpSpPr>
            <p:nvPr/>
          </p:nvGrpSpPr>
          <p:grpSpPr bwMode="auto">
            <a:xfrm>
              <a:off x="6858000" y="3884612"/>
              <a:ext cx="4326587" cy="444500"/>
              <a:chOff x="624" y="1200"/>
              <a:chExt cx="4320" cy="432"/>
            </a:xfrm>
          </p:grpSpPr>
          <p:sp>
            <p:nvSpPr>
              <p:cNvPr id="112" name="Rectangle 60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13" name="Rectangle 61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14" name="Rectangle 62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15" name="Rectangle 63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16" name="Rectangle 64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17" name="Rectangle 65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18" name="Rectangle 66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19" name="Rectangle 67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20" name="Rectangle 68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21" name="Rectangle 69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</p:grpSp>
      <p:cxnSp>
        <p:nvCxnSpPr>
          <p:cNvPr id="103" name="Straight Connector 102"/>
          <p:cNvCxnSpPr/>
          <p:nvPr/>
        </p:nvCxnSpPr>
        <p:spPr>
          <a:xfrm flipV="1">
            <a:off x="9187979" y="1402559"/>
            <a:ext cx="865318" cy="22534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 flipV="1">
            <a:off x="7001604" y="3606802"/>
            <a:ext cx="2186375" cy="253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flipH="1">
            <a:off x="4190296" y="1450977"/>
            <a:ext cx="399686" cy="223678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 flipV="1">
            <a:off x="1585912" y="3670302"/>
            <a:ext cx="2585698" cy="150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H="1">
            <a:off x="7028720" y="1402559"/>
            <a:ext cx="846995" cy="21883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H="1">
            <a:off x="7875715" y="1402558"/>
            <a:ext cx="2177582" cy="103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itle 1"/>
          <p:cNvSpPr>
            <a:spLocks noGrp="1"/>
          </p:cNvSpPr>
          <p:nvPr>
            <p:ph type="title"/>
          </p:nvPr>
        </p:nvSpPr>
        <p:spPr>
          <a:xfrm>
            <a:off x="685800" y="9525"/>
            <a:ext cx="10515600" cy="1325563"/>
          </a:xfrm>
        </p:spPr>
        <p:txBody>
          <a:bodyPr>
            <a:noAutofit/>
          </a:bodyPr>
          <a:lstStyle/>
          <a:p>
            <a:pPr algn="l"/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Vẽ thêm hai đoạn thẳng để được một hình bình hành: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47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5600" y="2362200"/>
            <a:ext cx="24166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Củng cố</a:t>
            </a:r>
            <a:endParaRPr lang="en-US" sz="54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463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có 2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cặp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Parallelogram 3"/>
          <p:cNvSpPr/>
          <p:nvPr/>
        </p:nvSpPr>
        <p:spPr>
          <a:xfrm>
            <a:off x="2438400" y="2286000"/>
            <a:ext cx="2971800" cy="1676400"/>
          </a:xfrm>
          <a:prstGeom prst="parallelogram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>
            <a:off x="6553200" y="2362200"/>
            <a:ext cx="2743200" cy="1600200"/>
          </a:xfrm>
          <a:prstGeom prst="trapezoi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00401" y="4038601"/>
            <a:ext cx="1100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91400" y="4038601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8" name="Oval 7"/>
          <p:cNvSpPr/>
          <p:nvPr/>
        </p:nvSpPr>
        <p:spPr>
          <a:xfrm>
            <a:off x="3039847" y="4038601"/>
            <a:ext cx="1371600" cy="461665"/>
          </a:xfrm>
          <a:prstGeom prst="ellipse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/>
      <p:bldP spid="7" grpId="0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524000" y="609600"/>
            <a:ext cx="9180286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1752600" y="1676400"/>
            <a:ext cx="3113314" cy="2057400"/>
            <a:chOff x="144" y="1392"/>
            <a:chExt cx="1872" cy="1296"/>
          </a:xfrm>
        </p:grpSpPr>
        <p:sp>
          <p:nvSpPr>
            <p:cNvPr id="9223" name="AutoShape 7"/>
            <p:cNvSpPr>
              <a:spLocks noChangeArrowheads="1"/>
            </p:cNvSpPr>
            <p:nvPr/>
          </p:nvSpPr>
          <p:spPr bwMode="auto">
            <a:xfrm>
              <a:off x="144" y="1392"/>
              <a:ext cx="1872" cy="816"/>
            </a:xfrm>
            <a:prstGeom prst="flowChartInputOutpu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42" name="Rectangle 26"/>
            <p:cNvSpPr>
              <a:spLocks noChangeArrowheads="1"/>
            </p:cNvSpPr>
            <p:nvPr/>
          </p:nvSpPr>
          <p:spPr bwMode="auto">
            <a:xfrm>
              <a:off x="288" y="2256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36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7162800" y="1676400"/>
            <a:ext cx="3352800" cy="1828800"/>
            <a:chOff x="3552" y="1344"/>
            <a:chExt cx="2016" cy="1152"/>
          </a:xfrm>
        </p:grpSpPr>
        <p:grpSp>
          <p:nvGrpSpPr>
            <p:cNvPr id="8" name="Group 13"/>
            <p:cNvGrpSpPr>
              <a:grpSpLocks/>
            </p:cNvGrpSpPr>
            <p:nvPr/>
          </p:nvGrpSpPr>
          <p:grpSpPr bwMode="auto">
            <a:xfrm>
              <a:off x="3552" y="1344"/>
              <a:ext cx="2016" cy="672"/>
              <a:chOff x="3504" y="1584"/>
              <a:chExt cx="2016" cy="672"/>
            </a:xfrm>
          </p:grpSpPr>
          <p:sp>
            <p:nvSpPr>
              <p:cNvPr id="9225" name="Line 9"/>
              <p:cNvSpPr>
                <a:spLocks noChangeShapeType="1"/>
              </p:cNvSpPr>
              <p:nvPr/>
            </p:nvSpPr>
            <p:spPr bwMode="auto">
              <a:xfrm>
                <a:off x="4128" y="1584"/>
                <a:ext cx="1056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26" name="Line 10"/>
              <p:cNvSpPr>
                <a:spLocks noChangeShapeType="1"/>
              </p:cNvSpPr>
              <p:nvPr/>
            </p:nvSpPr>
            <p:spPr bwMode="auto">
              <a:xfrm>
                <a:off x="3504" y="2256"/>
                <a:ext cx="2016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27" name="Line 11"/>
              <p:cNvSpPr>
                <a:spLocks noChangeShapeType="1"/>
              </p:cNvSpPr>
              <p:nvPr/>
            </p:nvSpPr>
            <p:spPr bwMode="auto">
              <a:xfrm flipH="1">
                <a:off x="3504" y="1584"/>
                <a:ext cx="624" cy="67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28" name="Line 12"/>
              <p:cNvSpPr>
                <a:spLocks noChangeShapeType="1"/>
              </p:cNvSpPr>
              <p:nvPr/>
            </p:nvSpPr>
            <p:spPr bwMode="auto">
              <a:xfrm>
                <a:off x="5184" y="1584"/>
                <a:ext cx="336" cy="67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</p:grpSp>
        <p:sp>
          <p:nvSpPr>
            <p:cNvPr id="9243" name="Rectangle 27"/>
            <p:cNvSpPr>
              <a:spLocks noChangeArrowheads="1"/>
            </p:cNvSpPr>
            <p:nvPr/>
          </p:nvSpPr>
          <p:spPr bwMode="auto">
            <a:xfrm>
              <a:off x="4176" y="1872"/>
              <a:ext cx="1056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 3</a:t>
              </a:r>
            </a:p>
          </p:txBody>
        </p:sp>
      </p:grp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2093045" y="2009775"/>
            <a:ext cx="558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hành</a:t>
            </a:r>
            <a:endParaRPr lang="en-US" sz="2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 rot="3259124">
            <a:off x="4861831" y="2169099"/>
            <a:ext cx="1161051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200" dirty="0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8153399" y="1981200"/>
            <a:ext cx="103777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 rot="-2771909">
            <a:off x="6626772" y="5265913"/>
            <a:ext cx="1527761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600" dirty="0"/>
          </a:p>
          <a:p>
            <a:endParaRPr lang="en-US" sz="3600" dirty="0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2666999" y="4648200"/>
            <a:ext cx="95794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200" dirty="0"/>
          </a:p>
        </p:txBody>
      </p:sp>
      <p:sp>
        <p:nvSpPr>
          <p:cNvPr id="32" name="Rectangle 31"/>
          <p:cNvSpPr/>
          <p:nvPr/>
        </p:nvSpPr>
        <p:spPr>
          <a:xfrm>
            <a:off x="5029200" y="2133600"/>
            <a:ext cx="1915886" cy="1676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86000" y="4267200"/>
            <a:ext cx="2474686" cy="1295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35" name="TextBox 34"/>
          <p:cNvSpPr txBox="1"/>
          <p:nvPr/>
        </p:nvSpPr>
        <p:spPr>
          <a:xfrm>
            <a:off x="5257800" y="3962401"/>
            <a:ext cx="1523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37" name="Oval 36"/>
          <p:cNvSpPr/>
          <p:nvPr/>
        </p:nvSpPr>
        <p:spPr>
          <a:xfrm>
            <a:off x="7391399" y="3581400"/>
            <a:ext cx="2394857" cy="2133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43200" y="5638801"/>
            <a:ext cx="1523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24799" y="5715001"/>
            <a:ext cx="1596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92699" y="2590798"/>
            <a:ext cx="20755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6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smtClean="0"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324090" y="4571999"/>
            <a:ext cx="232360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6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smtClean="0">
                <a:latin typeface="Times New Roman" pitchFamily="18" charset="0"/>
                <a:cs typeface="Times New Roman" pitchFamily="18" charset="0"/>
              </a:rPr>
              <a:t>chữ nhật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47427" y="4375703"/>
            <a:ext cx="2082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6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smtClean="0"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29167E-6 -1.11111E-6 L -2.29167E-6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45" grpId="0"/>
      <p:bldP spid="9247" grpId="0"/>
      <p:bldP spid="2" grpId="0"/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7175"/>
            <a:ext cx="1203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err="1">
                <a:latin typeface="Times New Roman" pitchFamily="18" charset="0"/>
                <a:ea typeface="+mn-ea"/>
                <a:cs typeface="Times New Roman" pitchFamily="18" charset="0"/>
              </a:rPr>
              <a:t>Hình</a:t>
            </a:r>
            <a:r>
              <a:rPr lang="en-US" sz="32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n-ea"/>
                <a:cs typeface="Times New Roman" pitchFamily="18" charset="0"/>
              </a:rPr>
              <a:t>bình</a:t>
            </a:r>
            <a:r>
              <a:rPr lang="en-US" sz="32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n-ea"/>
                <a:cs typeface="Times New Roman" pitchFamily="18" charset="0"/>
              </a:rPr>
              <a:t>hành</a:t>
            </a:r>
            <a:r>
              <a:rPr lang="en-US" sz="3200" b="1" dirty="0">
                <a:latin typeface="Times New Roman" pitchFamily="18" charset="0"/>
                <a:ea typeface="+mn-ea"/>
                <a:cs typeface="Times New Roman" pitchFamily="18" charset="0"/>
              </a:rPr>
              <a:t> là </a:t>
            </a:r>
            <a:r>
              <a:rPr lang="en-US" sz="3200" b="1" dirty="0" err="1">
                <a:latin typeface="Times New Roman" pitchFamily="18" charset="0"/>
                <a:ea typeface="+mn-ea"/>
                <a:cs typeface="Times New Roman" pitchFamily="18" charset="0"/>
              </a:rPr>
              <a:t>hình</a:t>
            </a:r>
            <a:r>
              <a:rPr lang="en-US" sz="32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n-ea"/>
                <a:cs typeface="Times New Roman" pitchFamily="18" charset="0"/>
              </a:rPr>
              <a:t>như</a:t>
            </a:r>
            <a:r>
              <a:rPr lang="en-US" sz="32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n-ea"/>
                <a:cs typeface="Times New Roman" pitchFamily="18" charset="0"/>
              </a:rPr>
              <a:t>thê</a:t>
            </a:r>
            <a:r>
              <a:rPr lang="en-US" sz="3200" b="1" dirty="0">
                <a:latin typeface="Times New Roman" pitchFamily="18" charset="0"/>
                <a:ea typeface="+mn-ea"/>
                <a:cs typeface="Times New Roman" pitchFamily="18" charset="0"/>
              </a:rPr>
              <a:t>́ </a:t>
            </a:r>
            <a:r>
              <a:rPr lang="en-US" sz="3200" b="1" dirty="0" err="1">
                <a:latin typeface="Times New Roman" pitchFamily="18" charset="0"/>
                <a:ea typeface="+mn-ea"/>
                <a:cs typeface="Times New Roman" pitchFamily="18" charset="0"/>
              </a:rPr>
              <a:t>nào</a:t>
            </a:r>
            <a:r>
              <a:rPr lang="en-US" sz="3200" b="1" dirty="0">
                <a:latin typeface="Times New Roman" pitchFamily="18" charset="0"/>
                <a:ea typeface="+mn-ea"/>
                <a:cs typeface="Times New Roman" pitchFamily="18" charset="0"/>
              </a:rPr>
              <a:t> ? </a:t>
            </a:r>
            <a:r>
              <a:rPr lang="en-US" sz="3200" b="1" dirty="0" err="1">
                <a:latin typeface="Times New Roman" pitchFamily="18" charset="0"/>
                <a:ea typeface="+mn-ea"/>
                <a:cs typeface="Times New Roman" pitchFamily="18" charset="0"/>
              </a:rPr>
              <a:t>Điền</a:t>
            </a:r>
            <a:r>
              <a:rPr lang="en-US" sz="32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n-ea"/>
                <a:cs typeface="Times New Roman" pitchFamily="18" charset="0"/>
              </a:rPr>
              <a:t>Đúng</a:t>
            </a:r>
            <a:r>
              <a:rPr lang="en-US" sz="3200" b="1" dirty="0"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ea typeface="+mn-ea"/>
                <a:cs typeface="Times New Roman" pitchFamily="18" charset="0"/>
              </a:rPr>
              <a:t>Sai</a:t>
            </a:r>
            <a:r>
              <a:rPr lang="en-US" sz="3200" b="1" dirty="0">
                <a:latin typeface="Times New Roman" pitchFamily="18" charset="0"/>
                <a:ea typeface="+mn-ea"/>
                <a:cs typeface="Times New Roman" pitchFamily="18" charset="0"/>
              </a:rPr>
              <a:t> (Đ,S)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00175"/>
            <a:ext cx="96774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32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có 2 </a:t>
            </a:r>
            <a:r>
              <a:rPr lang="en-US" sz="32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3200" b="1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nhau.</a:t>
            </a:r>
            <a:endParaRPr lang="en-US" sz="3200" b="1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32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có 2 </a:t>
            </a:r>
            <a:r>
              <a:rPr lang="en-US" sz="32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cặp</a:t>
            </a:r>
            <a:r>
              <a:rPr lang="en-US" sz="32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2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32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3200" b="1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nhau.</a:t>
            </a:r>
            <a:endParaRPr lang="en-US" sz="3200" b="1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32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có 2 </a:t>
            </a:r>
            <a:r>
              <a:rPr lang="en-US" sz="32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nhau.</a:t>
            </a:r>
            <a:endParaRPr lang="en-US" sz="3200" b="1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32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có 2 </a:t>
            </a:r>
            <a:r>
              <a:rPr lang="en-US" sz="32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2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32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nhau.</a:t>
            </a:r>
            <a:endParaRPr lang="en-US" sz="3200" b="1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058400" y="1309687"/>
            <a:ext cx="609600" cy="609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58400" y="2062956"/>
            <a:ext cx="609600" cy="609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6" name="Rectangle 5"/>
          <p:cNvSpPr/>
          <p:nvPr/>
        </p:nvSpPr>
        <p:spPr>
          <a:xfrm>
            <a:off x="10058400" y="2977356"/>
            <a:ext cx="609600" cy="685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58400" y="3753644"/>
            <a:ext cx="609600" cy="609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2"/>
            <a:ext cx="12192000" cy="6874715"/>
          </a:xfrm>
        </p:spPr>
      </p:pic>
    </p:spTree>
    <p:extLst>
      <p:ext uri="{BB962C8B-B14F-4D97-AF65-F5344CB8AC3E}">
        <p14:creationId xmlns:p14="http://schemas.microsoft.com/office/powerpoint/2010/main" val="44035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6F584B93-9C10-4C20-BFA7-88641039B549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716280"/>
          <a:ext cx="46482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7465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439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7" name="Parallelogram 6">
            <a:extLst>
              <a:ext uri="{FF2B5EF4-FFF2-40B4-BE49-F238E27FC236}">
                <a16:creationId xmlns:a16="http://schemas.microsoft.com/office/drawing/2014/main" xmlns="" id="{A98A5E93-3BAC-49FF-BEB9-E68B35B5F6AB}"/>
              </a:ext>
            </a:extLst>
          </p:cNvPr>
          <p:cNvSpPr/>
          <p:nvPr/>
        </p:nvSpPr>
        <p:spPr>
          <a:xfrm>
            <a:off x="1219200" y="1447799"/>
            <a:ext cx="3095244" cy="1066801"/>
          </a:xfrm>
          <a:prstGeom prst="parallelogram">
            <a:avLst>
              <a:gd name="adj" fmla="val 70429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3A1760A-4910-4236-A126-3B3F3E5A0AB6}"/>
              </a:ext>
            </a:extLst>
          </p:cNvPr>
          <p:cNvSpPr txBox="1"/>
          <p:nvPr/>
        </p:nvSpPr>
        <p:spPr>
          <a:xfrm>
            <a:off x="1629156" y="1030223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3DF33E1-6EDE-4E15-9558-41E99B7765CA}"/>
              </a:ext>
            </a:extLst>
          </p:cNvPr>
          <p:cNvSpPr txBox="1"/>
          <p:nvPr/>
        </p:nvSpPr>
        <p:spPr>
          <a:xfrm>
            <a:off x="4448556" y="1030223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F5B7EA9-DC5C-48D4-97BC-8E2EFD6F4EF6}"/>
              </a:ext>
            </a:extLst>
          </p:cNvPr>
          <p:cNvSpPr txBox="1"/>
          <p:nvPr/>
        </p:nvSpPr>
        <p:spPr>
          <a:xfrm>
            <a:off x="699516" y="243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ECC645A-2F36-4BDD-BE72-5ABEC29B869A}"/>
              </a:ext>
            </a:extLst>
          </p:cNvPr>
          <p:cNvSpPr txBox="1"/>
          <p:nvPr/>
        </p:nvSpPr>
        <p:spPr>
          <a:xfrm>
            <a:off x="3505200" y="243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C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8DCB9B6E-8229-4845-A7ED-FA7DAE051826}"/>
              </a:ext>
            </a:extLst>
          </p:cNvPr>
          <p:cNvGrpSpPr/>
          <p:nvPr/>
        </p:nvGrpSpPr>
        <p:grpSpPr>
          <a:xfrm>
            <a:off x="526977" y="986146"/>
            <a:ext cx="4648200" cy="1981199"/>
            <a:chOff x="533400" y="990600"/>
            <a:chExt cx="4648200" cy="1981199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B9CBB68B-7106-40AA-818F-8CF2379FDCBA}"/>
                </a:ext>
              </a:extLst>
            </p:cNvPr>
            <p:cNvGrpSpPr/>
            <p:nvPr/>
          </p:nvGrpSpPr>
          <p:grpSpPr>
            <a:xfrm>
              <a:off x="1371600" y="1447800"/>
              <a:ext cx="3810000" cy="0"/>
              <a:chOff x="914400" y="1447800"/>
              <a:chExt cx="3810000" cy="0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xmlns="" id="{42106B8D-F18C-4556-86D0-70111A836F7D}"/>
                  </a:ext>
                </a:extLst>
              </p:cNvPr>
              <p:cNvCxnSpPr/>
              <p:nvPr/>
            </p:nvCxnSpPr>
            <p:spPr>
              <a:xfrm>
                <a:off x="1600200" y="1447800"/>
                <a:ext cx="23622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xmlns="" id="{C1364C83-DD0F-4A8B-9950-0A4A4FF0FA48}"/>
                  </a:ext>
                </a:extLst>
              </p:cNvPr>
              <p:cNvCxnSpPr/>
              <p:nvPr/>
            </p:nvCxnSpPr>
            <p:spPr>
              <a:xfrm>
                <a:off x="3962400" y="1447800"/>
                <a:ext cx="76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xmlns="" id="{3AEDDF2F-1710-4EF8-8ADB-0246D80C0D9F}"/>
                  </a:ext>
                </a:extLst>
              </p:cNvPr>
              <p:cNvCxnSpPr/>
              <p:nvPr/>
            </p:nvCxnSpPr>
            <p:spPr>
              <a:xfrm>
                <a:off x="914400" y="1447800"/>
                <a:ext cx="76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xmlns="" id="{C1E31578-CC00-4E07-BF81-84672D8051F5}"/>
                </a:ext>
              </a:extLst>
            </p:cNvPr>
            <p:cNvGrpSpPr/>
            <p:nvPr/>
          </p:nvGrpSpPr>
          <p:grpSpPr>
            <a:xfrm>
              <a:off x="533400" y="2514600"/>
              <a:ext cx="3810000" cy="0"/>
              <a:chOff x="914400" y="1447800"/>
              <a:chExt cx="3810000" cy="0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xmlns="" id="{3FF40D15-CF3B-459F-8688-3C5459C0C7D7}"/>
                  </a:ext>
                </a:extLst>
              </p:cNvPr>
              <p:cNvCxnSpPr/>
              <p:nvPr/>
            </p:nvCxnSpPr>
            <p:spPr>
              <a:xfrm>
                <a:off x="1600200" y="1447800"/>
                <a:ext cx="23622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xmlns="" id="{7B992F09-3168-48C2-93A9-771A937C40DD}"/>
                  </a:ext>
                </a:extLst>
              </p:cNvPr>
              <p:cNvCxnSpPr/>
              <p:nvPr/>
            </p:nvCxnSpPr>
            <p:spPr>
              <a:xfrm>
                <a:off x="3962400" y="1447800"/>
                <a:ext cx="76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xmlns="" id="{0D8E6E60-7E37-4712-AB35-60455D2CA3A3}"/>
                  </a:ext>
                </a:extLst>
              </p:cNvPr>
              <p:cNvCxnSpPr/>
              <p:nvPr/>
            </p:nvCxnSpPr>
            <p:spPr>
              <a:xfrm>
                <a:off x="914400" y="1447800"/>
                <a:ext cx="76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xmlns="" id="{E8B62013-511B-486F-9FA1-EDE3690B369C}"/>
                </a:ext>
              </a:extLst>
            </p:cNvPr>
            <p:cNvGrpSpPr/>
            <p:nvPr/>
          </p:nvGrpSpPr>
          <p:grpSpPr>
            <a:xfrm>
              <a:off x="914400" y="990600"/>
              <a:ext cx="1371600" cy="1981199"/>
              <a:chOff x="914400" y="990600"/>
              <a:chExt cx="1371600" cy="1981199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xmlns="" id="{A21F2FFE-E8C1-4199-B1A0-4F0EAD9423C0}"/>
                  </a:ext>
                </a:extLst>
              </p:cNvPr>
              <p:cNvCxnSpPr/>
              <p:nvPr/>
            </p:nvCxnSpPr>
            <p:spPr>
              <a:xfrm flipH="1">
                <a:off x="1219200" y="1447800"/>
                <a:ext cx="762000" cy="10668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xmlns="" id="{EA0E0E03-E12B-4CA6-BCE0-41CD64D92CA6}"/>
                  </a:ext>
                </a:extLst>
              </p:cNvPr>
              <p:cNvCxnSpPr/>
              <p:nvPr/>
            </p:nvCxnSpPr>
            <p:spPr>
              <a:xfrm flipH="1">
                <a:off x="1981200" y="990600"/>
                <a:ext cx="304800" cy="45719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xmlns="" id="{762A3066-115C-482A-8292-D16F93B0F7AF}"/>
                  </a:ext>
                </a:extLst>
              </p:cNvPr>
              <p:cNvCxnSpPr/>
              <p:nvPr/>
            </p:nvCxnSpPr>
            <p:spPr>
              <a:xfrm flipH="1">
                <a:off x="914400" y="2514600"/>
                <a:ext cx="304800" cy="45719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xmlns="" id="{2A078C89-AB20-405D-9AD6-F9ECB8B28E70}"/>
                </a:ext>
              </a:extLst>
            </p:cNvPr>
            <p:cNvGrpSpPr/>
            <p:nvPr/>
          </p:nvGrpSpPr>
          <p:grpSpPr>
            <a:xfrm>
              <a:off x="3276600" y="990600"/>
              <a:ext cx="1371600" cy="1981199"/>
              <a:chOff x="914400" y="990600"/>
              <a:chExt cx="1371600" cy="1981199"/>
            </a:xfrm>
          </p:grpSpPr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xmlns="" id="{EA4BA664-79EA-4B2B-B971-FD7161AF1D31}"/>
                  </a:ext>
                </a:extLst>
              </p:cNvPr>
              <p:cNvCxnSpPr/>
              <p:nvPr/>
            </p:nvCxnSpPr>
            <p:spPr>
              <a:xfrm flipH="1">
                <a:off x="1981200" y="990600"/>
                <a:ext cx="304800" cy="45719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xmlns="" id="{2F64E2C5-89B2-4035-98D2-ECEF17B61FEE}"/>
                  </a:ext>
                </a:extLst>
              </p:cNvPr>
              <p:cNvCxnSpPr/>
              <p:nvPr/>
            </p:nvCxnSpPr>
            <p:spPr>
              <a:xfrm flipH="1">
                <a:off x="914400" y="2514600"/>
                <a:ext cx="304800" cy="45719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D3E7BD76-76FC-4CF1-8D70-ECBDB5DB35B1}"/>
              </a:ext>
            </a:extLst>
          </p:cNvPr>
          <p:cNvGrpSpPr/>
          <p:nvPr/>
        </p:nvGrpSpPr>
        <p:grpSpPr>
          <a:xfrm>
            <a:off x="7132320" y="990600"/>
            <a:ext cx="3840480" cy="2321328"/>
            <a:chOff x="5257800" y="1097490"/>
            <a:chExt cx="3840480" cy="2321328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xmlns="" id="{A892A374-7CEF-4672-AF32-C71B8B26D534}"/>
                </a:ext>
              </a:extLst>
            </p:cNvPr>
            <p:cNvGrpSpPr/>
            <p:nvPr/>
          </p:nvGrpSpPr>
          <p:grpSpPr>
            <a:xfrm>
              <a:off x="5466588" y="1097490"/>
              <a:ext cx="3631692" cy="1852973"/>
              <a:chOff x="947928" y="1025756"/>
              <a:chExt cx="3631692" cy="1852973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26A760E5-9B60-4D38-8ABC-99BD4CA3F3C1}"/>
                  </a:ext>
                </a:extLst>
              </p:cNvPr>
              <p:cNvSpPr txBox="1"/>
              <p:nvPr/>
            </p:nvSpPr>
            <p:spPr>
              <a:xfrm>
                <a:off x="1629156" y="1030223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FABE034F-BA78-47EA-8E9C-5CC31F40FE59}"/>
                  </a:ext>
                </a:extLst>
              </p:cNvPr>
              <p:cNvSpPr txBox="1"/>
              <p:nvPr/>
            </p:nvSpPr>
            <p:spPr>
              <a:xfrm>
                <a:off x="4274820" y="1025756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68661DEC-C362-46AD-837A-2A21A07D7C03}"/>
                  </a:ext>
                </a:extLst>
              </p:cNvPr>
              <p:cNvSpPr txBox="1"/>
              <p:nvPr/>
            </p:nvSpPr>
            <p:spPr>
              <a:xfrm>
                <a:off x="3482340" y="2366665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="" id="{0F27ED52-65DB-449E-AB0F-AC07EC427768}"/>
                  </a:ext>
                </a:extLst>
              </p:cNvPr>
              <p:cNvSpPr txBox="1"/>
              <p:nvPr/>
            </p:nvSpPr>
            <p:spPr>
              <a:xfrm>
                <a:off x="947928" y="2417064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xmlns="" id="{6AE9EAD7-5DE9-4C1B-90B2-F742AEA07E78}"/>
                </a:ext>
              </a:extLst>
            </p:cNvPr>
            <p:cNvGrpSpPr/>
            <p:nvPr/>
          </p:nvGrpSpPr>
          <p:grpSpPr>
            <a:xfrm>
              <a:off x="5257800" y="1447799"/>
              <a:ext cx="3688080" cy="1971019"/>
              <a:chOff x="5257800" y="1447799"/>
              <a:chExt cx="3688080" cy="1971019"/>
            </a:xfrm>
          </p:grpSpPr>
          <p:sp>
            <p:nvSpPr>
              <p:cNvPr id="31" name="Parallelogram 30">
                <a:extLst>
                  <a:ext uri="{FF2B5EF4-FFF2-40B4-BE49-F238E27FC236}">
                    <a16:creationId xmlns:a16="http://schemas.microsoft.com/office/drawing/2014/main" xmlns="" id="{E0182C04-0848-4DBB-AD46-334CE43E1907}"/>
                  </a:ext>
                </a:extLst>
              </p:cNvPr>
              <p:cNvSpPr/>
              <p:nvPr/>
            </p:nvSpPr>
            <p:spPr>
              <a:xfrm>
                <a:off x="5739384" y="1447799"/>
                <a:ext cx="3095244" cy="1066801"/>
              </a:xfrm>
              <a:prstGeom prst="parallelogram">
                <a:avLst>
                  <a:gd name="adj" fmla="val 70429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EA2774AA-FCC6-48E4-9470-494D413A27F2}"/>
                  </a:ext>
                </a:extLst>
              </p:cNvPr>
              <p:cNvSpPr txBox="1"/>
              <p:nvPr/>
            </p:nvSpPr>
            <p:spPr>
              <a:xfrm>
                <a:off x="5257800" y="2895598"/>
                <a:ext cx="36880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err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bình</a:t>
                </a:r>
                <a:r>
                  <a:rPr lang="en-US" sz="280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hành</a:t>
                </a:r>
                <a:r>
                  <a:rPr lang="en-US" sz="280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 ABCD</a:t>
                </a:r>
              </a:p>
            </p:txBody>
          </p:sp>
        </p:grp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DCC3D53B-B2B2-460E-9CA1-BB4A6BF7C137}"/>
              </a:ext>
            </a:extLst>
          </p:cNvPr>
          <p:cNvSpPr txBox="1"/>
          <p:nvPr/>
        </p:nvSpPr>
        <p:spPr>
          <a:xfrm>
            <a:off x="396240" y="3642007"/>
            <a:ext cx="8503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05948F06-8640-449B-9F90-848F0EB02BB4}"/>
              </a:ext>
            </a:extLst>
          </p:cNvPr>
          <p:cNvSpPr txBox="1"/>
          <p:nvPr/>
        </p:nvSpPr>
        <p:spPr>
          <a:xfrm>
            <a:off x="1200108" y="4607619"/>
            <a:ext cx="850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418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7" grpId="1"/>
      <p:bldP spid="3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>
                <a:solidFill>
                  <a:srgbClr val="FF0000"/>
                </a:solidFill>
              </a:rPr>
              <a:t>Dặn</a:t>
            </a:r>
            <a:r>
              <a:rPr lang="en-US" dirty="0">
                <a:solidFill>
                  <a:srgbClr val="FF0000"/>
                </a:solidFill>
              </a:rPr>
              <a:t> dò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28800"/>
            <a:ext cx="8229600" cy="220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err="1"/>
              <a:t>Các</a:t>
            </a:r>
            <a:r>
              <a:rPr lang="en-US" sz="3600" dirty="0"/>
              <a:t> </a:t>
            </a:r>
            <a:r>
              <a:rPr lang="en-US" sz="3600" dirty="0" err="1"/>
              <a:t>em</a:t>
            </a:r>
            <a:r>
              <a:rPr lang="en-US" sz="3600" dirty="0"/>
              <a:t> </a:t>
            </a:r>
            <a:r>
              <a:rPr lang="vi-VN" sz="3600" dirty="0"/>
              <a:t>tự </a:t>
            </a:r>
            <a:r>
              <a:rPr lang="en-US" sz="3600" dirty="0" err="1"/>
              <a:t>hoàn</a:t>
            </a:r>
            <a:r>
              <a:rPr lang="en-US" sz="3600" dirty="0"/>
              <a:t> </a:t>
            </a:r>
            <a:r>
              <a:rPr lang="en-US" sz="3600" dirty="0" err="1"/>
              <a:t>thành</a:t>
            </a:r>
            <a:r>
              <a:rPr lang="en-US" sz="3600" dirty="0"/>
              <a:t> </a:t>
            </a:r>
            <a:r>
              <a:rPr lang="en-US" sz="3600" dirty="0" err="1"/>
              <a:t>bài</a:t>
            </a:r>
            <a:r>
              <a:rPr lang="en-US" sz="3600" dirty="0"/>
              <a:t> </a:t>
            </a:r>
            <a:r>
              <a:rPr lang="en-US" sz="3600" dirty="0" err="1"/>
              <a:t>tập</a:t>
            </a:r>
            <a:r>
              <a:rPr lang="en-US" sz="3600" dirty="0"/>
              <a:t> </a:t>
            </a:r>
            <a:r>
              <a:rPr lang="en-US" sz="3600" dirty="0" err="1"/>
              <a:t>vào</a:t>
            </a:r>
            <a:r>
              <a:rPr lang="en-US" sz="3600" dirty="0"/>
              <a:t> </a:t>
            </a:r>
            <a:r>
              <a:rPr lang="en-US" sz="3600" dirty="0" err="1"/>
              <a:t>vở</a:t>
            </a:r>
            <a:r>
              <a:rPr lang="en-US" sz="3600" dirty="0"/>
              <a:t>.</a:t>
            </a:r>
          </a:p>
          <a:p>
            <a:pPr>
              <a:buNone/>
            </a:pPr>
            <a:r>
              <a:rPr lang="en-US" sz="3600" dirty="0" err="1"/>
              <a:t>Chuẩn</a:t>
            </a:r>
            <a:r>
              <a:rPr lang="en-US" sz="3600" dirty="0"/>
              <a:t> bị </a:t>
            </a:r>
            <a:r>
              <a:rPr lang="en-US" sz="3600" dirty="0" err="1"/>
              <a:t>bài</a:t>
            </a:r>
            <a:r>
              <a:rPr lang="en-US" sz="3600" dirty="0"/>
              <a:t> </a:t>
            </a:r>
            <a:r>
              <a:rPr lang="en-US" sz="3600" dirty="0" err="1"/>
              <a:t>sau</a:t>
            </a:r>
            <a:r>
              <a:rPr lang="en-US" sz="3600" dirty="0"/>
              <a:t> : </a:t>
            </a:r>
            <a:r>
              <a:rPr lang="en-US" sz="3600" dirty="0" err="1"/>
              <a:t>Diện</a:t>
            </a:r>
            <a:r>
              <a:rPr lang="en-US" sz="3600" dirty="0"/>
              <a:t> </a:t>
            </a:r>
            <a:r>
              <a:rPr lang="en-US" sz="3600" dirty="0" err="1"/>
              <a:t>tích</a:t>
            </a:r>
            <a:r>
              <a:rPr lang="en-US" sz="3600" dirty="0"/>
              <a:t> </a:t>
            </a:r>
            <a:r>
              <a:rPr lang="en-US" sz="3600" dirty="0" err="1"/>
              <a:t>hình</a:t>
            </a:r>
            <a:r>
              <a:rPr lang="en-US" sz="3600" dirty="0"/>
              <a:t> </a:t>
            </a:r>
            <a:r>
              <a:rPr lang="en-US" sz="3600" dirty="0" err="1"/>
              <a:t>bình</a:t>
            </a:r>
            <a:r>
              <a:rPr lang="en-US" sz="3600" dirty="0"/>
              <a:t> </a:t>
            </a:r>
            <a:r>
              <a:rPr lang="en-US" sz="3600" dirty="0" err="1"/>
              <a:t>hành</a:t>
            </a:r>
            <a:endParaRPr lang="en-US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447800"/>
            <a:ext cx="9144000" cy="1752600"/>
          </a:xfrm>
        </p:spPr>
        <p:txBody>
          <a:bodyPr>
            <a:noAutofit/>
          </a:bodyPr>
          <a:lstStyle/>
          <a:p>
            <a:r>
              <a:rPr lang="en-US" sz="6000" b="1" smtClean="0">
                <a:solidFill>
                  <a:srgbClr val="FF0000"/>
                </a:solidFill>
                <a:latin typeface="HP001 5 hàng" panose="020B0603050302020204" pitchFamily="34" charset="-93"/>
                <a:cs typeface="Times New Roman" pitchFamily="18" charset="0"/>
              </a:rPr>
              <a:t>Chúc các </a:t>
            </a:r>
            <a:r>
              <a:rPr lang="en-US" sz="6000" b="1" err="1">
                <a:solidFill>
                  <a:srgbClr val="FF0000"/>
                </a:solidFill>
                <a:latin typeface="HP001 5 hàng" panose="020B0603050302020204" pitchFamily="34" charset="-93"/>
                <a:cs typeface="Times New Roman" pitchFamily="18" charset="0"/>
              </a:rPr>
              <a:t>em</a:t>
            </a:r>
            <a:r>
              <a:rPr lang="en-US" sz="6000" b="1">
                <a:solidFill>
                  <a:srgbClr val="FF0000"/>
                </a:solidFill>
                <a:latin typeface="HP001 5 hàng" panose="020B0603050302020204" pitchFamily="34" charset="-93"/>
                <a:cs typeface="Times New Roman" pitchFamily="18" charset="0"/>
              </a:rPr>
              <a:t> </a:t>
            </a:r>
            <a:r>
              <a:rPr lang="en-US" sz="6000" b="1" smtClean="0">
                <a:solidFill>
                  <a:srgbClr val="FF0000"/>
                </a:solidFill>
                <a:latin typeface="HP001 5 hàng" panose="020B0603050302020204" pitchFamily="34" charset="-93"/>
                <a:cs typeface="Times New Roman" pitchFamily="18" charset="0"/>
              </a:rPr>
              <a:t>hǌ tō!</a:t>
            </a:r>
            <a:endParaRPr lang="en-US" sz="6000" b="1" dirty="0">
              <a:solidFill>
                <a:srgbClr val="FF0000"/>
              </a:solidFill>
              <a:latin typeface="HP001 5 hàng" panose="020B0603050302020204" pitchFamily="34" charset="-93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/>
              <a:t>? </a:t>
            </a:r>
            <a:r>
              <a:rPr lang="en-US" sz="3600" dirty="0" err="1"/>
              <a:t>Hãy</a:t>
            </a:r>
            <a:r>
              <a:rPr lang="en-US" sz="3600" dirty="0"/>
              <a:t> </a:t>
            </a:r>
            <a:r>
              <a:rPr lang="en-US" sz="3600" dirty="0" err="1"/>
              <a:t>nêu</a:t>
            </a:r>
            <a:r>
              <a:rPr lang="en-US" sz="3600" dirty="0"/>
              <a:t> </a:t>
            </a:r>
            <a:r>
              <a:rPr lang="en-US" sz="3600" err="1"/>
              <a:t>những</a:t>
            </a:r>
            <a:r>
              <a:rPr lang="en-US" sz="3600"/>
              <a:t> hình mà </a:t>
            </a:r>
            <a:r>
              <a:rPr lang="en-US" sz="3600" dirty="0" err="1"/>
              <a:t>các</a:t>
            </a:r>
            <a:r>
              <a:rPr lang="en-US" sz="3600" dirty="0"/>
              <a:t> </a:t>
            </a:r>
            <a:r>
              <a:rPr lang="en-US" sz="3600" err="1"/>
              <a:t>em</a:t>
            </a:r>
            <a:r>
              <a:rPr lang="en-US" sz="3600"/>
              <a:t> đã học.</a:t>
            </a:r>
            <a:endParaRPr lang="en-US" sz="3600" dirty="0"/>
          </a:p>
          <a:p>
            <a:pPr>
              <a:buNone/>
            </a:pP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2667000" y="2362200"/>
            <a:ext cx="1905000" cy="18288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endParaRPr lang="en-US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590800" y="4495800"/>
            <a:ext cx="1981200" cy="1752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rgbClr val="FF0000"/>
              </a:solidFill>
            </a:endParaRPr>
          </a:p>
          <a:p>
            <a:pPr algn="ctr"/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5181600" y="4197927"/>
            <a:ext cx="3276600" cy="2057400"/>
          </a:xfrm>
          <a:prstGeom prst="triangle">
            <a:avLst>
              <a:gd name="adj" fmla="val 4879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19800" y="2362200"/>
            <a:ext cx="2743200" cy="1524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rgbClr val="FF0000"/>
              </a:solidFill>
            </a:endParaRPr>
          </a:p>
          <a:p>
            <a:pPr algn="ctr"/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 flipH="1">
            <a:off x="2971800" y="2837766"/>
            <a:ext cx="137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2647147"/>
            <a:ext cx="182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nhật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09900" y="4895047"/>
            <a:ext cx="114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5226627"/>
            <a:ext cx="1752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giác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2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WordArt 15"/>
          <p:cNvSpPr>
            <a:spLocks noChangeArrowheads="1" noChangeShapeType="1" noTextEdit="1"/>
          </p:cNvSpPr>
          <p:nvPr/>
        </p:nvSpPr>
        <p:spPr bwMode="auto">
          <a:xfrm>
            <a:off x="1524000" y="2362200"/>
            <a:ext cx="89154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HÌNH BÌNH HÀNH</a:t>
            </a:r>
          </a:p>
        </p:txBody>
      </p:sp>
    </p:spTree>
    <p:extLst>
      <p:ext uri="{BB962C8B-B14F-4D97-AF65-F5344CB8AC3E}">
        <p14:creationId xmlns:p14="http://schemas.microsoft.com/office/powerpoint/2010/main" val="3248702342"/>
      </p:ext>
    </p:extLst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3505200" y="2209800"/>
            <a:ext cx="67818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5400" kern="1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KHÁM PHÁ</a:t>
            </a:r>
            <a:endParaRPr lang="en-US" sz="54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1524001" y="6396038"/>
            <a:ext cx="5762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6" name="任意多边形: 形状 3">
            <a:extLst>
              <a:ext uri="{FF2B5EF4-FFF2-40B4-BE49-F238E27FC236}">
                <a16:creationId xmlns:a16="http://schemas.microsoft.com/office/drawing/2014/main" xmlns="" id="{7F0F3330-49CA-4BA8-8BA0-9D1E6EDD02FA}"/>
              </a:ext>
            </a:extLst>
          </p:cNvPr>
          <p:cNvSpPr/>
          <p:nvPr/>
        </p:nvSpPr>
        <p:spPr>
          <a:xfrm>
            <a:off x="2971800" y="1905000"/>
            <a:ext cx="7467600" cy="3505200"/>
          </a:xfrm>
          <a:custGeom>
            <a:avLst/>
            <a:gdLst>
              <a:gd name="connsiteX0" fmla="*/ 165100 w 10439439"/>
              <a:gd name="connsiteY0" fmla="*/ 153072 h 4934357"/>
              <a:gd name="connsiteX1" fmla="*/ 711200 w 10439439"/>
              <a:gd name="connsiteY1" fmla="*/ 13372 h 4934357"/>
              <a:gd name="connsiteX2" fmla="*/ 2006600 w 10439439"/>
              <a:gd name="connsiteY2" fmla="*/ 76872 h 4934357"/>
              <a:gd name="connsiteX3" fmla="*/ 4165600 w 10439439"/>
              <a:gd name="connsiteY3" fmla="*/ 672 h 4934357"/>
              <a:gd name="connsiteX4" fmla="*/ 5765800 w 10439439"/>
              <a:gd name="connsiteY4" fmla="*/ 127672 h 4934357"/>
              <a:gd name="connsiteX5" fmla="*/ 7556500 w 10439439"/>
              <a:gd name="connsiteY5" fmla="*/ 672 h 4934357"/>
              <a:gd name="connsiteX6" fmla="*/ 8648700 w 10439439"/>
              <a:gd name="connsiteY6" fmla="*/ 76872 h 4934357"/>
              <a:gd name="connsiteX7" fmla="*/ 10134600 w 10439439"/>
              <a:gd name="connsiteY7" fmla="*/ 64172 h 4934357"/>
              <a:gd name="connsiteX8" fmla="*/ 10401300 w 10439439"/>
              <a:gd name="connsiteY8" fmla="*/ 280072 h 4934357"/>
              <a:gd name="connsiteX9" fmla="*/ 10375900 w 10439439"/>
              <a:gd name="connsiteY9" fmla="*/ 1003972 h 4934357"/>
              <a:gd name="connsiteX10" fmla="*/ 10401300 w 10439439"/>
              <a:gd name="connsiteY10" fmla="*/ 1994572 h 4934357"/>
              <a:gd name="connsiteX11" fmla="*/ 10350500 w 10439439"/>
              <a:gd name="connsiteY11" fmla="*/ 2781972 h 4934357"/>
              <a:gd name="connsiteX12" fmla="*/ 10439400 w 10439439"/>
              <a:gd name="connsiteY12" fmla="*/ 3759872 h 4934357"/>
              <a:gd name="connsiteX13" fmla="*/ 10337800 w 10439439"/>
              <a:gd name="connsiteY13" fmla="*/ 4559972 h 4934357"/>
              <a:gd name="connsiteX14" fmla="*/ 10350500 w 10439439"/>
              <a:gd name="connsiteY14" fmla="*/ 4864772 h 4934357"/>
              <a:gd name="connsiteX15" fmla="*/ 9093200 w 10439439"/>
              <a:gd name="connsiteY15" fmla="*/ 4915572 h 4934357"/>
              <a:gd name="connsiteX16" fmla="*/ 8267700 w 10439439"/>
              <a:gd name="connsiteY16" fmla="*/ 4801272 h 4934357"/>
              <a:gd name="connsiteX17" fmla="*/ 6273800 w 10439439"/>
              <a:gd name="connsiteY17" fmla="*/ 4915572 h 4934357"/>
              <a:gd name="connsiteX18" fmla="*/ 4343400 w 10439439"/>
              <a:gd name="connsiteY18" fmla="*/ 4839372 h 4934357"/>
              <a:gd name="connsiteX19" fmla="*/ 1879600 w 10439439"/>
              <a:gd name="connsiteY19" fmla="*/ 4877472 h 4934357"/>
              <a:gd name="connsiteX20" fmla="*/ 520700 w 10439439"/>
              <a:gd name="connsiteY20" fmla="*/ 4928272 h 4934357"/>
              <a:gd name="connsiteX21" fmla="*/ 114300 w 10439439"/>
              <a:gd name="connsiteY21" fmla="*/ 4725072 h 4934357"/>
              <a:gd name="connsiteX22" fmla="*/ 12700 w 10439439"/>
              <a:gd name="connsiteY22" fmla="*/ 4242472 h 4934357"/>
              <a:gd name="connsiteX23" fmla="*/ 63500 w 10439439"/>
              <a:gd name="connsiteY23" fmla="*/ 2820072 h 4934357"/>
              <a:gd name="connsiteX24" fmla="*/ 0 w 10439439"/>
              <a:gd name="connsiteY24" fmla="*/ 1804072 h 4934357"/>
              <a:gd name="connsiteX25" fmla="*/ 63500 w 10439439"/>
              <a:gd name="connsiteY25" fmla="*/ 864272 h 4934357"/>
              <a:gd name="connsiteX26" fmla="*/ 165100 w 10439439"/>
              <a:gd name="connsiteY26" fmla="*/ 153072 h 4934357"/>
              <a:gd name="connsiteX0" fmla="*/ 165100 w 10439439"/>
              <a:gd name="connsiteY0" fmla="*/ 153072 h 4934357"/>
              <a:gd name="connsiteX1" fmla="*/ 711200 w 10439439"/>
              <a:gd name="connsiteY1" fmla="*/ 13372 h 4934357"/>
              <a:gd name="connsiteX2" fmla="*/ 2006600 w 10439439"/>
              <a:gd name="connsiteY2" fmla="*/ 76872 h 4934357"/>
              <a:gd name="connsiteX3" fmla="*/ 4165600 w 10439439"/>
              <a:gd name="connsiteY3" fmla="*/ 672 h 4934357"/>
              <a:gd name="connsiteX4" fmla="*/ 5765800 w 10439439"/>
              <a:gd name="connsiteY4" fmla="*/ 127672 h 4934357"/>
              <a:gd name="connsiteX5" fmla="*/ 7556500 w 10439439"/>
              <a:gd name="connsiteY5" fmla="*/ 672 h 4934357"/>
              <a:gd name="connsiteX6" fmla="*/ 8648700 w 10439439"/>
              <a:gd name="connsiteY6" fmla="*/ 76872 h 4934357"/>
              <a:gd name="connsiteX7" fmla="*/ 10134600 w 10439439"/>
              <a:gd name="connsiteY7" fmla="*/ 64172 h 4934357"/>
              <a:gd name="connsiteX8" fmla="*/ 10375900 w 10439439"/>
              <a:gd name="connsiteY8" fmla="*/ 1003972 h 4934357"/>
              <a:gd name="connsiteX9" fmla="*/ 10401300 w 10439439"/>
              <a:gd name="connsiteY9" fmla="*/ 1994572 h 4934357"/>
              <a:gd name="connsiteX10" fmla="*/ 10350500 w 10439439"/>
              <a:gd name="connsiteY10" fmla="*/ 2781972 h 4934357"/>
              <a:gd name="connsiteX11" fmla="*/ 10439400 w 10439439"/>
              <a:gd name="connsiteY11" fmla="*/ 3759872 h 4934357"/>
              <a:gd name="connsiteX12" fmla="*/ 10337800 w 10439439"/>
              <a:gd name="connsiteY12" fmla="*/ 4559972 h 4934357"/>
              <a:gd name="connsiteX13" fmla="*/ 10350500 w 10439439"/>
              <a:gd name="connsiteY13" fmla="*/ 4864772 h 4934357"/>
              <a:gd name="connsiteX14" fmla="*/ 9093200 w 10439439"/>
              <a:gd name="connsiteY14" fmla="*/ 4915572 h 4934357"/>
              <a:gd name="connsiteX15" fmla="*/ 8267700 w 10439439"/>
              <a:gd name="connsiteY15" fmla="*/ 4801272 h 4934357"/>
              <a:gd name="connsiteX16" fmla="*/ 6273800 w 10439439"/>
              <a:gd name="connsiteY16" fmla="*/ 4915572 h 4934357"/>
              <a:gd name="connsiteX17" fmla="*/ 4343400 w 10439439"/>
              <a:gd name="connsiteY17" fmla="*/ 4839372 h 4934357"/>
              <a:gd name="connsiteX18" fmla="*/ 1879600 w 10439439"/>
              <a:gd name="connsiteY18" fmla="*/ 4877472 h 4934357"/>
              <a:gd name="connsiteX19" fmla="*/ 520700 w 10439439"/>
              <a:gd name="connsiteY19" fmla="*/ 4928272 h 4934357"/>
              <a:gd name="connsiteX20" fmla="*/ 114300 w 10439439"/>
              <a:gd name="connsiteY20" fmla="*/ 4725072 h 4934357"/>
              <a:gd name="connsiteX21" fmla="*/ 12700 w 10439439"/>
              <a:gd name="connsiteY21" fmla="*/ 4242472 h 4934357"/>
              <a:gd name="connsiteX22" fmla="*/ 63500 w 10439439"/>
              <a:gd name="connsiteY22" fmla="*/ 2820072 h 4934357"/>
              <a:gd name="connsiteX23" fmla="*/ 0 w 10439439"/>
              <a:gd name="connsiteY23" fmla="*/ 1804072 h 4934357"/>
              <a:gd name="connsiteX24" fmla="*/ 63500 w 10439439"/>
              <a:gd name="connsiteY24" fmla="*/ 864272 h 4934357"/>
              <a:gd name="connsiteX25" fmla="*/ 165100 w 10439439"/>
              <a:gd name="connsiteY25" fmla="*/ 153072 h 4934357"/>
              <a:gd name="connsiteX0" fmla="*/ 165100 w 10472164"/>
              <a:gd name="connsiteY0" fmla="*/ 153072 h 4934357"/>
              <a:gd name="connsiteX1" fmla="*/ 711200 w 10472164"/>
              <a:gd name="connsiteY1" fmla="*/ 13372 h 4934357"/>
              <a:gd name="connsiteX2" fmla="*/ 2006600 w 10472164"/>
              <a:gd name="connsiteY2" fmla="*/ 76872 h 4934357"/>
              <a:gd name="connsiteX3" fmla="*/ 4165600 w 10472164"/>
              <a:gd name="connsiteY3" fmla="*/ 672 h 4934357"/>
              <a:gd name="connsiteX4" fmla="*/ 5765800 w 10472164"/>
              <a:gd name="connsiteY4" fmla="*/ 127672 h 4934357"/>
              <a:gd name="connsiteX5" fmla="*/ 7556500 w 10472164"/>
              <a:gd name="connsiteY5" fmla="*/ 672 h 4934357"/>
              <a:gd name="connsiteX6" fmla="*/ 8648700 w 10472164"/>
              <a:gd name="connsiteY6" fmla="*/ 76872 h 4934357"/>
              <a:gd name="connsiteX7" fmla="*/ 10134600 w 10472164"/>
              <a:gd name="connsiteY7" fmla="*/ 64172 h 4934357"/>
              <a:gd name="connsiteX8" fmla="*/ 10375900 w 10472164"/>
              <a:gd name="connsiteY8" fmla="*/ 1003972 h 4934357"/>
              <a:gd name="connsiteX9" fmla="*/ 10401300 w 10472164"/>
              <a:gd name="connsiteY9" fmla="*/ 1994572 h 4934357"/>
              <a:gd name="connsiteX10" fmla="*/ 10350500 w 10472164"/>
              <a:gd name="connsiteY10" fmla="*/ 2781972 h 4934357"/>
              <a:gd name="connsiteX11" fmla="*/ 10439400 w 10472164"/>
              <a:gd name="connsiteY11" fmla="*/ 3759872 h 4934357"/>
              <a:gd name="connsiteX12" fmla="*/ 10337800 w 10472164"/>
              <a:gd name="connsiteY12" fmla="*/ 4559972 h 4934357"/>
              <a:gd name="connsiteX13" fmla="*/ 9093200 w 10472164"/>
              <a:gd name="connsiteY13" fmla="*/ 4915572 h 4934357"/>
              <a:gd name="connsiteX14" fmla="*/ 8267700 w 10472164"/>
              <a:gd name="connsiteY14" fmla="*/ 4801272 h 4934357"/>
              <a:gd name="connsiteX15" fmla="*/ 6273800 w 10472164"/>
              <a:gd name="connsiteY15" fmla="*/ 4915572 h 4934357"/>
              <a:gd name="connsiteX16" fmla="*/ 4343400 w 10472164"/>
              <a:gd name="connsiteY16" fmla="*/ 4839372 h 4934357"/>
              <a:gd name="connsiteX17" fmla="*/ 1879600 w 10472164"/>
              <a:gd name="connsiteY17" fmla="*/ 4877472 h 4934357"/>
              <a:gd name="connsiteX18" fmla="*/ 520700 w 10472164"/>
              <a:gd name="connsiteY18" fmla="*/ 4928272 h 4934357"/>
              <a:gd name="connsiteX19" fmla="*/ 114300 w 10472164"/>
              <a:gd name="connsiteY19" fmla="*/ 4725072 h 4934357"/>
              <a:gd name="connsiteX20" fmla="*/ 12700 w 10472164"/>
              <a:gd name="connsiteY20" fmla="*/ 4242472 h 4934357"/>
              <a:gd name="connsiteX21" fmla="*/ 63500 w 10472164"/>
              <a:gd name="connsiteY21" fmla="*/ 2820072 h 4934357"/>
              <a:gd name="connsiteX22" fmla="*/ 0 w 10472164"/>
              <a:gd name="connsiteY22" fmla="*/ 1804072 h 4934357"/>
              <a:gd name="connsiteX23" fmla="*/ 63500 w 10472164"/>
              <a:gd name="connsiteY23" fmla="*/ 864272 h 4934357"/>
              <a:gd name="connsiteX24" fmla="*/ 165100 w 10472164"/>
              <a:gd name="connsiteY24" fmla="*/ 153072 h 4934357"/>
              <a:gd name="connsiteX0" fmla="*/ 165100 w 10441336"/>
              <a:gd name="connsiteY0" fmla="*/ 153072 h 4934357"/>
              <a:gd name="connsiteX1" fmla="*/ 711200 w 10441336"/>
              <a:gd name="connsiteY1" fmla="*/ 13372 h 4934357"/>
              <a:gd name="connsiteX2" fmla="*/ 2006600 w 10441336"/>
              <a:gd name="connsiteY2" fmla="*/ 76872 h 4934357"/>
              <a:gd name="connsiteX3" fmla="*/ 4165600 w 10441336"/>
              <a:gd name="connsiteY3" fmla="*/ 672 h 4934357"/>
              <a:gd name="connsiteX4" fmla="*/ 5765800 w 10441336"/>
              <a:gd name="connsiteY4" fmla="*/ 127672 h 4934357"/>
              <a:gd name="connsiteX5" fmla="*/ 7556500 w 10441336"/>
              <a:gd name="connsiteY5" fmla="*/ 672 h 4934357"/>
              <a:gd name="connsiteX6" fmla="*/ 8648700 w 10441336"/>
              <a:gd name="connsiteY6" fmla="*/ 76872 h 4934357"/>
              <a:gd name="connsiteX7" fmla="*/ 10134600 w 10441336"/>
              <a:gd name="connsiteY7" fmla="*/ 64172 h 4934357"/>
              <a:gd name="connsiteX8" fmla="*/ 10375900 w 10441336"/>
              <a:gd name="connsiteY8" fmla="*/ 1003972 h 4934357"/>
              <a:gd name="connsiteX9" fmla="*/ 10401300 w 10441336"/>
              <a:gd name="connsiteY9" fmla="*/ 1994572 h 4934357"/>
              <a:gd name="connsiteX10" fmla="*/ 10350500 w 10441336"/>
              <a:gd name="connsiteY10" fmla="*/ 2781972 h 4934357"/>
              <a:gd name="connsiteX11" fmla="*/ 10439400 w 10441336"/>
              <a:gd name="connsiteY11" fmla="*/ 3759872 h 4934357"/>
              <a:gd name="connsiteX12" fmla="*/ 10248900 w 10441336"/>
              <a:gd name="connsiteY12" fmla="*/ 4737772 h 4934357"/>
              <a:gd name="connsiteX13" fmla="*/ 9093200 w 10441336"/>
              <a:gd name="connsiteY13" fmla="*/ 4915572 h 4934357"/>
              <a:gd name="connsiteX14" fmla="*/ 8267700 w 10441336"/>
              <a:gd name="connsiteY14" fmla="*/ 4801272 h 4934357"/>
              <a:gd name="connsiteX15" fmla="*/ 6273800 w 10441336"/>
              <a:gd name="connsiteY15" fmla="*/ 4915572 h 4934357"/>
              <a:gd name="connsiteX16" fmla="*/ 4343400 w 10441336"/>
              <a:gd name="connsiteY16" fmla="*/ 4839372 h 4934357"/>
              <a:gd name="connsiteX17" fmla="*/ 1879600 w 10441336"/>
              <a:gd name="connsiteY17" fmla="*/ 4877472 h 4934357"/>
              <a:gd name="connsiteX18" fmla="*/ 520700 w 10441336"/>
              <a:gd name="connsiteY18" fmla="*/ 4928272 h 4934357"/>
              <a:gd name="connsiteX19" fmla="*/ 114300 w 10441336"/>
              <a:gd name="connsiteY19" fmla="*/ 4725072 h 4934357"/>
              <a:gd name="connsiteX20" fmla="*/ 12700 w 10441336"/>
              <a:gd name="connsiteY20" fmla="*/ 4242472 h 4934357"/>
              <a:gd name="connsiteX21" fmla="*/ 63500 w 10441336"/>
              <a:gd name="connsiteY21" fmla="*/ 2820072 h 4934357"/>
              <a:gd name="connsiteX22" fmla="*/ 0 w 10441336"/>
              <a:gd name="connsiteY22" fmla="*/ 1804072 h 4934357"/>
              <a:gd name="connsiteX23" fmla="*/ 63500 w 10441336"/>
              <a:gd name="connsiteY23" fmla="*/ 864272 h 4934357"/>
              <a:gd name="connsiteX24" fmla="*/ 165100 w 10441336"/>
              <a:gd name="connsiteY24" fmla="*/ 153072 h 493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0441336" h="4934357">
                <a:moveTo>
                  <a:pt x="165100" y="153072"/>
                </a:moveTo>
                <a:cubicBezTo>
                  <a:pt x="273050" y="11255"/>
                  <a:pt x="404283" y="26072"/>
                  <a:pt x="711200" y="13372"/>
                </a:cubicBezTo>
                <a:cubicBezTo>
                  <a:pt x="1018117" y="672"/>
                  <a:pt x="1430867" y="78989"/>
                  <a:pt x="2006600" y="76872"/>
                </a:cubicBezTo>
                <a:cubicBezTo>
                  <a:pt x="2582333" y="74755"/>
                  <a:pt x="3539067" y="-7795"/>
                  <a:pt x="4165600" y="672"/>
                </a:cubicBezTo>
                <a:cubicBezTo>
                  <a:pt x="4792133" y="9139"/>
                  <a:pt x="5200650" y="127672"/>
                  <a:pt x="5765800" y="127672"/>
                </a:cubicBezTo>
                <a:cubicBezTo>
                  <a:pt x="6330950" y="127672"/>
                  <a:pt x="7076017" y="9139"/>
                  <a:pt x="7556500" y="672"/>
                </a:cubicBezTo>
                <a:cubicBezTo>
                  <a:pt x="8036983" y="-7795"/>
                  <a:pt x="8219017" y="66289"/>
                  <a:pt x="8648700" y="76872"/>
                </a:cubicBezTo>
                <a:cubicBezTo>
                  <a:pt x="9078383" y="87455"/>
                  <a:pt x="9846733" y="-90345"/>
                  <a:pt x="10134600" y="64172"/>
                </a:cubicBezTo>
                <a:cubicBezTo>
                  <a:pt x="10422467" y="218689"/>
                  <a:pt x="10331450" y="682239"/>
                  <a:pt x="10375900" y="1003972"/>
                </a:cubicBezTo>
                <a:cubicBezTo>
                  <a:pt x="10420350" y="1325705"/>
                  <a:pt x="10405533" y="1698239"/>
                  <a:pt x="10401300" y="1994572"/>
                </a:cubicBezTo>
                <a:cubicBezTo>
                  <a:pt x="10397067" y="2290905"/>
                  <a:pt x="10344150" y="2487755"/>
                  <a:pt x="10350500" y="2781972"/>
                </a:cubicBezTo>
                <a:cubicBezTo>
                  <a:pt x="10356850" y="3076189"/>
                  <a:pt x="10456333" y="3433905"/>
                  <a:pt x="10439400" y="3759872"/>
                </a:cubicBezTo>
                <a:cubicBezTo>
                  <a:pt x="10422467" y="4085839"/>
                  <a:pt x="10473267" y="4545155"/>
                  <a:pt x="10248900" y="4737772"/>
                </a:cubicBezTo>
                <a:cubicBezTo>
                  <a:pt x="10024533" y="4930389"/>
                  <a:pt x="9423400" y="4904989"/>
                  <a:pt x="9093200" y="4915572"/>
                </a:cubicBezTo>
                <a:cubicBezTo>
                  <a:pt x="8763000" y="4926155"/>
                  <a:pt x="8737600" y="4801272"/>
                  <a:pt x="8267700" y="4801272"/>
                </a:cubicBezTo>
                <a:cubicBezTo>
                  <a:pt x="7797800" y="4801272"/>
                  <a:pt x="6927850" y="4909222"/>
                  <a:pt x="6273800" y="4915572"/>
                </a:cubicBezTo>
                <a:cubicBezTo>
                  <a:pt x="5619750" y="4921922"/>
                  <a:pt x="4343400" y="4839372"/>
                  <a:pt x="4343400" y="4839372"/>
                </a:cubicBezTo>
                <a:lnTo>
                  <a:pt x="1879600" y="4877472"/>
                </a:lnTo>
                <a:cubicBezTo>
                  <a:pt x="1242484" y="4892289"/>
                  <a:pt x="814917" y="4953672"/>
                  <a:pt x="520700" y="4928272"/>
                </a:cubicBezTo>
                <a:cubicBezTo>
                  <a:pt x="226483" y="4902872"/>
                  <a:pt x="198967" y="4839372"/>
                  <a:pt x="114300" y="4725072"/>
                </a:cubicBezTo>
                <a:cubicBezTo>
                  <a:pt x="29633" y="4610772"/>
                  <a:pt x="21167" y="4559972"/>
                  <a:pt x="12700" y="4242472"/>
                </a:cubicBezTo>
                <a:cubicBezTo>
                  <a:pt x="4233" y="3924972"/>
                  <a:pt x="65617" y="3226472"/>
                  <a:pt x="63500" y="2820072"/>
                </a:cubicBezTo>
                <a:cubicBezTo>
                  <a:pt x="61383" y="2413672"/>
                  <a:pt x="0" y="2130039"/>
                  <a:pt x="0" y="1804072"/>
                </a:cubicBezTo>
                <a:cubicBezTo>
                  <a:pt x="0" y="1478105"/>
                  <a:pt x="40217" y="1137322"/>
                  <a:pt x="63500" y="864272"/>
                </a:cubicBezTo>
                <a:cubicBezTo>
                  <a:pt x="86783" y="591222"/>
                  <a:pt x="57150" y="294889"/>
                  <a:pt x="165100" y="153072"/>
                </a:cubicBezTo>
                <a:close/>
              </a:path>
            </a:pathLst>
          </a:custGeom>
          <a:noFill/>
          <a:ln w="38100">
            <a:solidFill>
              <a:srgbClr val="EA6368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pin heiti" panose="00000500000000000000" pitchFamily="2" charset="-122"/>
              <a:ea typeface="inpin heiti" panose="00000500000000000000" pitchFamily="2" charset="-122"/>
              <a:cs typeface="+mn-cs"/>
              <a:sym typeface="inpin heiti" panose="00000500000000000000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6"/>
          <p:cNvGrpSpPr>
            <a:grpSpLocks/>
          </p:cNvGrpSpPr>
          <p:nvPr/>
        </p:nvGrpSpPr>
        <p:grpSpPr bwMode="auto">
          <a:xfrm>
            <a:off x="887210" y="916503"/>
            <a:ext cx="4326587" cy="2724150"/>
            <a:chOff x="624" y="1200"/>
            <a:chExt cx="4320" cy="2592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624" y="1200"/>
              <a:ext cx="4320" cy="432"/>
              <a:chOff x="624" y="1200"/>
              <a:chExt cx="4320" cy="432"/>
            </a:xfrm>
          </p:grpSpPr>
          <p:sp>
            <p:nvSpPr>
              <p:cNvPr id="62" name="Rectangle 4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3" name="Rectangle 5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65" name="Rectangle 7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7" name="Rectangle 9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8" name="Rectangle 10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9" name="Rectangle 11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70" name="Rectangle 12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   </a:t>
                </a:r>
              </a:p>
            </p:txBody>
          </p:sp>
          <p:sp>
            <p:nvSpPr>
              <p:cNvPr id="71" name="Rectangle 13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B</a:t>
                </a:r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624" y="1632"/>
              <a:ext cx="4320" cy="432"/>
              <a:chOff x="624" y="1200"/>
              <a:chExt cx="4320" cy="432"/>
            </a:xfrm>
          </p:grpSpPr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3" name="Rectangle 17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4" name="Rectangle 18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5" name="Rectangle 19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Rectangle 20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7" name="Rectangle 21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8" name="Rectangle 2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9" name="Rectangle 23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0" name="Rectangle 24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1" name="Rectangle 25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624" y="2064"/>
              <a:ext cx="4320" cy="432"/>
              <a:chOff x="624" y="1200"/>
              <a:chExt cx="4320" cy="432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3" name="Rectangle 28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4" name="Rectangle 29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5" name="Rectangle 30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6" name="Rectangle 31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7" name="Rectangle 32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8" name="Rectangle 33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9" name="Rectangle 34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0" name="Rectangle 35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1" name="Rectangle 36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624" y="2496"/>
              <a:ext cx="4320" cy="432"/>
              <a:chOff x="624" y="1200"/>
              <a:chExt cx="4320" cy="432"/>
            </a:xfrm>
          </p:grpSpPr>
          <p:sp>
            <p:nvSpPr>
              <p:cNvPr id="32" name="Rectangle 38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3" name="Rectangle 39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Rectangle 40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Rectangle 41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6" name="Rectangle 42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7" name="Rectangle 43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Rectangle 44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9" name="Rectangle 45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Rectangle 46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Rectangle 47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" name="Group 48"/>
            <p:cNvGrpSpPr>
              <a:grpSpLocks/>
            </p:cNvGrpSpPr>
            <p:nvPr/>
          </p:nvGrpSpPr>
          <p:grpSpPr bwMode="auto">
            <a:xfrm>
              <a:off x="624" y="2928"/>
              <a:ext cx="4320" cy="432"/>
              <a:chOff x="624" y="1200"/>
              <a:chExt cx="4320" cy="432"/>
            </a:xfrm>
          </p:grpSpPr>
          <p:sp>
            <p:nvSpPr>
              <p:cNvPr id="22" name="Rectangle 49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Rectangle 50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4" name="Rectangle 51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D</a:t>
                </a:r>
              </a:p>
            </p:txBody>
          </p:sp>
          <p:sp>
            <p:nvSpPr>
              <p:cNvPr id="25" name="Rectangle 52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6" name="Rectangle 53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7" name="Rectangle 54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8" name="Rectangl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9" name="Rectangle 56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    </a:t>
                </a:r>
                <a:endParaRPr lang="en-US" sz="28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0" name="Rectangle 57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31" name="Rectangle 58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" name="Group 59"/>
            <p:cNvGrpSpPr>
              <a:grpSpLocks/>
            </p:cNvGrpSpPr>
            <p:nvPr/>
          </p:nvGrpSpPr>
          <p:grpSpPr bwMode="auto">
            <a:xfrm>
              <a:off x="624" y="3360"/>
              <a:ext cx="4320" cy="432"/>
              <a:chOff x="624" y="1200"/>
              <a:chExt cx="4320" cy="432"/>
            </a:xfrm>
          </p:grpSpPr>
          <p:sp>
            <p:nvSpPr>
              <p:cNvPr id="12" name="Rectangle 60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3" name="Rectangle 61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4" name="Rectangle 62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5" name="Rectangle 63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6" name="Rectangle 64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7" name="Rectangle 65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8" name="Rectangle 66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Rectangle 67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Rectangle 68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Rectangle 69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72" name="Parallelogram 71"/>
          <p:cNvSpPr/>
          <p:nvPr/>
        </p:nvSpPr>
        <p:spPr>
          <a:xfrm>
            <a:off x="1752526" y="1361003"/>
            <a:ext cx="3028612" cy="1385888"/>
          </a:xfrm>
          <a:prstGeom prst="parallelogram">
            <a:avLst>
              <a:gd name="adj" fmla="val 49359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" name="TextBox 3"/>
          <p:cNvSpPr txBox="1"/>
          <p:nvPr/>
        </p:nvSpPr>
        <p:spPr>
          <a:xfrm>
            <a:off x="6433565" y="2889139"/>
            <a:ext cx="54536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ABCD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có: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CD là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diện; 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BC là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diện</a:t>
            </a:r>
          </a:p>
        </p:txBody>
      </p:sp>
      <p:sp>
        <p:nvSpPr>
          <p:cNvPr id="74" name="Parallelogram 73"/>
          <p:cNvSpPr/>
          <p:nvPr/>
        </p:nvSpPr>
        <p:spPr>
          <a:xfrm>
            <a:off x="7010400" y="1164667"/>
            <a:ext cx="3028612" cy="1385888"/>
          </a:xfrm>
          <a:prstGeom prst="parallelogram">
            <a:avLst>
              <a:gd name="adj" fmla="val 52452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" name="TextBox 1"/>
          <p:cNvSpPr txBox="1"/>
          <p:nvPr/>
        </p:nvSpPr>
        <p:spPr>
          <a:xfrm>
            <a:off x="7239000" y="6807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977099" y="6807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9429411" y="227857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553200" y="220612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7710488" y="1164667"/>
            <a:ext cx="23428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7010400" y="2550555"/>
            <a:ext cx="23428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7010400" y="1200150"/>
            <a:ext cx="704850" cy="13580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>
            <a:off x="9334162" y="1182020"/>
            <a:ext cx="704850" cy="13580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400800" y="4795369"/>
            <a:ext cx="5486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Cạnh AB song song với cạnh CD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Cạnh AD song song với cạnh</a:t>
            </a:r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BC.</a:t>
            </a:r>
          </a:p>
        </p:txBody>
      </p:sp>
      <p:cxnSp>
        <p:nvCxnSpPr>
          <p:cNvPr id="94" name="Straight Connector 93"/>
          <p:cNvCxnSpPr/>
          <p:nvPr/>
        </p:nvCxnSpPr>
        <p:spPr>
          <a:xfrm>
            <a:off x="887210" y="1361003"/>
            <a:ext cx="4326587" cy="0"/>
          </a:xfrm>
          <a:prstGeom prst="line">
            <a:avLst/>
          </a:prstGeom>
          <a:ln w="28575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854918" y="2729341"/>
            <a:ext cx="4326587" cy="0"/>
          </a:xfrm>
          <a:prstGeom prst="line">
            <a:avLst/>
          </a:prstGeom>
          <a:ln w="28575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1381780" y="476766"/>
            <a:ext cx="1489849" cy="3028434"/>
          </a:xfrm>
          <a:prstGeom prst="line">
            <a:avLst/>
          </a:prstGeom>
          <a:ln w="285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3535055" y="533320"/>
            <a:ext cx="1673146" cy="3345602"/>
          </a:xfrm>
          <a:prstGeom prst="line">
            <a:avLst/>
          </a:prstGeom>
          <a:ln w="285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49959" y="4897435"/>
            <a:ext cx="11515968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Kéo dài hai cạnh AB và CD ta thấy chúng có gặp nhau không? Hai cạnh này như thế nào với nhau?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0" y="5808746"/>
            <a:ext cx="11515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Tương tự, ta kéo dài hai cạnh AD và BC ta thấy chúng có gặp nhau không? Hai cạnh này như thế nào với nhau?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112" grpId="0" build="allAtOnce" animBg="1"/>
      <p:bldP spid="11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6"/>
          <p:cNvGrpSpPr>
            <a:grpSpLocks/>
          </p:cNvGrpSpPr>
          <p:nvPr/>
        </p:nvGrpSpPr>
        <p:grpSpPr bwMode="auto">
          <a:xfrm>
            <a:off x="887210" y="425748"/>
            <a:ext cx="4326587" cy="2724150"/>
            <a:chOff x="624" y="1200"/>
            <a:chExt cx="4320" cy="2592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624" y="1200"/>
              <a:ext cx="4320" cy="432"/>
              <a:chOff x="624" y="1200"/>
              <a:chExt cx="4320" cy="432"/>
            </a:xfrm>
          </p:grpSpPr>
          <p:sp>
            <p:nvSpPr>
              <p:cNvPr id="62" name="Rectangle 4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3" name="Rectangle 5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65" name="Rectangle 7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7" name="Rectangle 9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8" name="Rectangle 10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9" name="Rectangle 11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70" name="Rectangle 12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   </a:t>
                </a:r>
              </a:p>
            </p:txBody>
          </p:sp>
          <p:sp>
            <p:nvSpPr>
              <p:cNvPr id="71" name="Rectangle 13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B</a:t>
                </a:r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624" y="1632"/>
              <a:ext cx="4320" cy="432"/>
              <a:chOff x="624" y="1200"/>
              <a:chExt cx="4320" cy="432"/>
            </a:xfrm>
          </p:grpSpPr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3" name="Rectangle 17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4" name="Rectangle 18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5" name="Rectangle 19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Rectangle 20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7" name="Rectangle 21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8" name="Rectangle 2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9" name="Rectangle 23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0" name="Rectangle 24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1" name="Rectangle 25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624" y="2064"/>
              <a:ext cx="4320" cy="432"/>
              <a:chOff x="624" y="1200"/>
              <a:chExt cx="4320" cy="432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3" name="Rectangle 28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4" name="Rectangle 29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5" name="Rectangle 30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6" name="Rectangle 31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7" name="Rectangle 32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8" name="Rectangle 33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9" name="Rectangle 34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0" name="Rectangle 35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1" name="Rectangle 36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624" y="2496"/>
              <a:ext cx="4320" cy="432"/>
              <a:chOff x="624" y="1200"/>
              <a:chExt cx="4320" cy="432"/>
            </a:xfrm>
          </p:grpSpPr>
          <p:sp>
            <p:nvSpPr>
              <p:cNvPr id="32" name="Rectangle 38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3" name="Rectangle 39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Rectangle 40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Rectangle 41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6" name="Rectangle 42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7" name="Rectangle 43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Rectangle 44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9" name="Rectangle 45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Rectangle 46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Rectangle 47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" name="Group 48"/>
            <p:cNvGrpSpPr>
              <a:grpSpLocks/>
            </p:cNvGrpSpPr>
            <p:nvPr/>
          </p:nvGrpSpPr>
          <p:grpSpPr bwMode="auto">
            <a:xfrm>
              <a:off x="624" y="2928"/>
              <a:ext cx="4320" cy="432"/>
              <a:chOff x="624" y="1200"/>
              <a:chExt cx="4320" cy="432"/>
            </a:xfrm>
          </p:grpSpPr>
          <p:sp>
            <p:nvSpPr>
              <p:cNvPr id="22" name="Rectangle 49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Rectangle 50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4" name="Rectangle 51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D</a:t>
                </a:r>
              </a:p>
            </p:txBody>
          </p:sp>
          <p:sp>
            <p:nvSpPr>
              <p:cNvPr id="25" name="Rectangle 52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6" name="Rectangle 53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7" name="Rectangle 54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8" name="Rectangl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9" name="Rectangle 56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    </a:t>
                </a:r>
                <a:endParaRPr lang="en-US" sz="28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0" name="Rectangle 57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31" name="Rectangle 58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" name="Group 59"/>
            <p:cNvGrpSpPr>
              <a:grpSpLocks/>
            </p:cNvGrpSpPr>
            <p:nvPr/>
          </p:nvGrpSpPr>
          <p:grpSpPr bwMode="auto">
            <a:xfrm>
              <a:off x="624" y="3360"/>
              <a:ext cx="4320" cy="432"/>
              <a:chOff x="624" y="1200"/>
              <a:chExt cx="4320" cy="432"/>
            </a:xfrm>
          </p:grpSpPr>
          <p:sp>
            <p:nvSpPr>
              <p:cNvPr id="12" name="Rectangle 60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3" name="Rectangle 61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4" name="Rectangle 62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5" name="Rectangle 63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6" name="Rectangle 64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7" name="Rectangle 65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8" name="Rectangle 66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Rectangle 67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Rectangle 68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Rectangle 69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72" name="Parallelogram 71"/>
          <p:cNvSpPr/>
          <p:nvPr/>
        </p:nvSpPr>
        <p:spPr>
          <a:xfrm>
            <a:off x="1752526" y="870248"/>
            <a:ext cx="3028612" cy="1385888"/>
          </a:xfrm>
          <a:prstGeom prst="parallelogram">
            <a:avLst>
              <a:gd name="adj" fmla="val 49359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" name="TextBox 3"/>
          <p:cNvSpPr txBox="1"/>
          <p:nvPr/>
        </p:nvSpPr>
        <p:spPr>
          <a:xfrm>
            <a:off x="6433565" y="2398384"/>
            <a:ext cx="54536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ABCD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có:</a:t>
            </a:r>
          </a:p>
          <a:p>
            <a:pPr marL="457200" indent="-457200"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CD là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diện; </a:t>
            </a:r>
          </a:p>
          <a:p>
            <a:pPr marL="457200" indent="-457200"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BC là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diện</a:t>
            </a:r>
          </a:p>
        </p:txBody>
      </p:sp>
      <p:sp>
        <p:nvSpPr>
          <p:cNvPr id="74" name="Parallelogram 73"/>
          <p:cNvSpPr/>
          <p:nvPr/>
        </p:nvSpPr>
        <p:spPr>
          <a:xfrm>
            <a:off x="7010400" y="673912"/>
            <a:ext cx="3028612" cy="1385888"/>
          </a:xfrm>
          <a:prstGeom prst="parallelogram">
            <a:avLst>
              <a:gd name="adj" fmla="val 52452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" name="TextBox 1"/>
          <p:cNvSpPr txBox="1"/>
          <p:nvPr/>
        </p:nvSpPr>
        <p:spPr>
          <a:xfrm>
            <a:off x="7239000" y="189986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977099" y="189986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9429411" y="178782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553200" y="1715366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7710488" y="673912"/>
            <a:ext cx="23428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7010400" y="2059800"/>
            <a:ext cx="23428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7010400" y="709395"/>
            <a:ext cx="704850" cy="13580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>
            <a:off x="9334162" y="691265"/>
            <a:ext cx="704850" cy="13580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400800" y="3708065"/>
            <a:ext cx="548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Cạnh AB song song với cạnh CD</a:t>
            </a:r>
          </a:p>
          <a:p>
            <a:pPr marL="457200" indent="-457200"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Cạnh AD song song với cạnh</a:t>
            </a:r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BC.</a:t>
            </a:r>
          </a:p>
        </p:txBody>
      </p:sp>
      <p:cxnSp>
        <p:nvCxnSpPr>
          <p:cNvPr id="94" name="Straight Connector 93"/>
          <p:cNvCxnSpPr/>
          <p:nvPr/>
        </p:nvCxnSpPr>
        <p:spPr>
          <a:xfrm>
            <a:off x="887210" y="870248"/>
            <a:ext cx="4326587" cy="0"/>
          </a:xfrm>
          <a:prstGeom prst="line">
            <a:avLst/>
          </a:prstGeom>
          <a:ln w="28575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854918" y="2253576"/>
            <a:ext cx="4326587" cy="0"/>
          </a:xfrm>
          <a:prstGeom prst="line">
            <a:avLst/>
          </a:prstGeom>
          <a:ln w="28575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1381780" y="-13989"/>
            <a:ext cx="1489849" cy="3028434"/>
          </a:xfrm>
          <a:prstGeom prst="line">
            <a:avLst/>
          </a:prstGeom>
          <a:ln w="285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3535055" y="42565"/>
            <a:ext cx="1673146" cy="3345602"/>
          </a:xfrm>
          <a:prstGeom prst="line">
            <a:avLst/>
          </a:prstGeom>
          <a:ln w="285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128429" y="3632517"/>
            <a:ext cx="5486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 quan sát kĩ hình vẽ và cho biết đặc điểm về cạnh của hình bình hành.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332791" y="4556281"/>
            <a:ext cx="22696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 = DC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436158" y="4523448"/>
            <a:ext cx="22532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 AD = BC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7304" y="5342508"/>
            <a:ext cx="72383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Như vậy, hình bình hành có đặc điểm gì?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33400" y="6082098"/>
            <a:ext cx="10920571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30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 </a:t>
            </a:r>
            <a:r>
              <a:rPr 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cặp</a:t>
            </a:r>
            <a:r>
              <a:rPr 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000" b="1" i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và </a:t>
            </a:r>
            <a:r>
              <a:rPr lang="en-US" sz="3000" b="1" i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88" grpId="1"/>
      <p:bldP spid="89" grpId="0"/>
      <p:bldP spid="90" grpId="0"/>
      <p:bldP spid="9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4925"/>
            <a:ext cx="11811000" cy="742887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khác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giữa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360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nhật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arallelogram 3"/>
          <p:cNvSpPr/>
          <p:nvPr/>
        </p:nvSpPr>
        <p:spPr>
          <a:xfrm>
            <a:off x="2365685" y="1607127"/>
            <a:ext cx="2757055" cy="1524000"/>
          </a:xfrm>
          <a:prstGeom prst="parallelogram">
            <a:avLst>
              <a:gd name="adj" fmla="val 2991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Hình</a:t>
            </a:r>
            <a:r>
              <a:rPr lang="en-US" sz="2800" dirty="0"/>
              <a:t> </a:t>
            </a:r>
            <a:r>
              <a:rPr lang="en-US" sz="2800" dirty="0" err="1"/>
              <a:t>bình</a:t>
            </a:r>
            <a:r>
              <a:rPr lang="en-US" sz="2800" dirty="0"/>
              <a:t> </a:t>
            </a:r>
            <a:r>
              <a:rPr lang="en-US" sz="2800" dirty="0" err="1"/>
              <a:t>hành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096000" y="1504950"/>
            <a:ext cx="2583873" cy="153785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Hình</a:t>
            </a:r>
            <a:r>
              <a:rPr lang="en-US" sz="2800" dirty="0"/>
              <a:t> </a:t>
            </a:r>
            <a:r>
              <a:rPr lang="en-US" sz="2800" dirty="0" err="1"/>
              <a:t>chư</a:t>
            </a:r>
            <a:r>
              <a:rPr lang="en-US" sz="2800" dirty="0"/>
              <a:t>̃ </a:t>
            </a:r>
            <a:r>
              <a:rPr lang="en-US" sz="2800" dirty="0" err="1"/>
              <a:t>nhật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6096000" y="2876437"/>
            <a:ext cx="152400" cy="16625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37A18BE5-98B2-4E45-A962-D934996833A3}"/>
              </a:ext>
            </a:extLst>
          </p:cNvPr>
          <p:cNvSpPr txBox="1">
            <a:spLocks/>
          </p:cNvSpPr>
          <p:nvPr/>
        </p:nvSpPr>
        <p:spPr>
          <a:xfrm>
            <a:off x="332132" y="3388942"/>
            <a:ext cx="1132646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14106D76-57A6-45D8-93AF-0337FA2E99A0}"/>
              </a:ext>
            </a:extLst>
          </p:cNvPr>
          <p:cNvSpPr txBox="1">
            <a:spLocks/>
          </p:cNvSpPr>
          <p:nvPr/>
        </p:nvSpPr>
        <p:spPr>
          <a:xfrm>
            <a:off x="332132" y="4611749"/>
            <a:ext cx="11555068" cy="1143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495A7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9pPr>
            <a:extLst/>
          </a:lstStyle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nhật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bốn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vuông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333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5E-6 7.40741E-7 L 5E-6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6"/>
          <p:cNvGrpSpPr>
            <a:grpSpLocks/>
          </p:cNvGrpSpPr>
          <p:nvPr/>
        </p:nvGrpSpPr>
        <p:grpSpPr bwMode="auto">
          <a:xfrm>
            <a:off x="887210" y="425748"/>
            <a:ext cx="4326587" cy="2724150"/>
            <a:chOff x="624" y="1200"/>
            <a:chExt cx="4320" cy="2592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624" y="1200"/>
              <a:ext cx="4320" cy="432"/>
              <a:chOff x="624" y="1200"/>
              <a:chExt cx="4320" cy="432"/>
            </a:xfrm>
          </p:grpSpPr>
          <p:sp>
            <p:nvSpPr>
              <p:cNvPr id="62" name="Rectangle 4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3" name="Rectangle 5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65" name="Rectangle 7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7" name="Rectangle 9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8" name="Rectangle 10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9" name="Rectangle 11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70" name="Rectangle 12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   </a:t>
                </a:r>
              </a:p>
            </p:txBody>
          </p:sp>
          <p:sp>
            <p:nvSpPr>
              <p:cNvPr id="71" name="Rectangle 13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B</a:t>
                </a:r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624" y="1632"/>
              <a:ext cx="4320" cy="432"/>
              <a:chOff x="624" y="1200"/>
              <a:chExt cx="4320" cy="432"/>
            </a:xfrm>
          </p:grpSpPr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3" name="Rectangle 17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4" name="Rectangle 18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5" name="Rectangle 19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Rectangle 20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7" name="Rectangle 21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8" name="Rectangle 2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9" name="Rectangle 23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0" name="Rectangle 24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1" name="Rectangle 25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624" y="2064"/>
              <a:ext cx="4320" cy="432"/>
              <a:chOff x="624" y="1200"/>
              <a:chExt cx="4320" cy="432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3" name="Rectangle 28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4" name="Rectangle 29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5" name="Rectangle 30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6" name="Rectangle 31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7" name="Rectangle 32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8" name="Rectangle 33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9" name="Rectangle 34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0" name="Rectangle 35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1" name="Rectangle 36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624" y="2496"/>
              <a:ext cx="4320" cy="432"/>
              <a:chOff x="624" y="1200"/>
              <a:chExt cx="4320" cy="432"/>
            </a:xfrm>
          </p:grpSpPr>
          <p:sp>
            <p:nvSpPr>
              <p:cNvPr id="32" name="Rectangle 38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3" name="Rectangle 39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Rectangle 40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Rectangle 41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6" name="Rectangle 42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7" name="Rectangle 43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Rectangle 44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9" name="Rectangle 45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Rectangle 46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Rectangle 47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" name="Group 48"/>
            <p:cNvGrpSpPr>
              <a:grpSpLocks/>
            </p:cNvGrpSpPr>
            <p:nvPr/>
          </p:nvGrpSpPr>
          <p:grpSpPr bwMode="auto">
            <a:xfrm>
              <a:off x="624" y="2928"/>
              <a:ext cx="4320" cy="432"/>
              <a:chOff x="624" y="1200"/>
              <a:chExt cx="4320" cy="432"/>
            </a:xfrm>
          </p:grpSpPr>
          <p:sp>
            <p:nvSpPr>
              <p:cNvPr id="22" name="Rectangle 49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Rectangle 50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4" name="Rectangle 51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D</a:t>
                </a:r>
              </a:p>
            </p:txBody>
          </p:sp>
          <p:sp>
            <p:nvSpPr>
              <p:cNvPr id="25" name="Rectangle 52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6" name="Rectangle 53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7" name="Rectangle 54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8" name="Rectangl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9" name="Rectangle 56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    </a:t>
                </a:r>
                <a:endParaRPr lang="en-US" sz="28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0" name="Rectangle 57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31" name="Rectangle 58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" name="Group 59"/>
            <p:cNvGrpSpPr>
              <a:grpSpLocks/>
            </p:cNvGrpSpPr>
            <p:nvPr/>
          </p:nvGrpSpPr>
          <p:grpSpPr bwMode="auto">
            <a:xfrm>
              <a:off x="624" y="3360"/>
              <a:ext cx="4320" cy="432"/>
              <a:chOff x="624" y="1200"/>
              <a:chExt cx="4320" cy="432"/>
            </a:xfrm>
          </p:grpSpPr>
          <p:sp>
            <p:nvSpPr>
              <p:cNvPr id="12" name="Rectangle 60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3" name="Rectangle 61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4" name="Rectangle 62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5" name="Rectangle 63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6" name="Rectangle 64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7" name="Rectangle 65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8" name="Rectangle 66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Rectangle 67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Rectangle 68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Rectangle 69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72" name="Parallelogram 71"/>
          <p:cNvSpPr/>
          <p:nvPr/>
        </p:nvSpPr>
        <p:spPr>
          <a:xfrm>
            <a:off x="1752526" y="870248"/>
            <a:ext cx="3028612" cy="1385888"/>
          </a:xfrm>
          <a:prstGeom prst="parallelogram">
            <a:avLst>
              <a:gd name="adj" fmla="val 49359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" name="TextBox 3"/>
          <p:cNvSpPr txBox="1"/>
          <p:nvPr/>
        </p:nvSpPr>
        <p:spPr>
          <a:xfrm>
            <a:off x="972673" y="3313775"/>
            <a:ext cx="54536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ABCD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có:</a:t>
            </a:r>
          </a:p>
          <a:p>
            <a:pPr marL="457200" indent="-457200"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CD là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diện; </a:t>
            </a:r>
          </a:p>
          <a:p>
            <a:pPr marL="457200" indent="-457200"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BC là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diện</a:t>
            </a:r>
          </a:p>
        </p:txBody>
      </p:sp>
      <p:sp>
        <p:nvSpPr>
          <p:cNvPr id="74" name="Parallelogram 73"/>
          <p:cNvSpPr/>
          <p:nvPr/>
        </p:nvSpPr>
        <p:spPr>
          <a:xfrm>
            <a:off x="7010400" y="673912"/>
            <a:ext cx="3028612" cy="1385888"/>
          </a:xfrm>
          <a:prstGeom prst="parallelogram">
            <a:avLst>
              <a:gd name="adj" fmla="val 52452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" name="TextBox 1"/>
          <p:cNvSpPr txBox="1"/>
          <p:nvPr/>
        </p:nvSpPr>
        <p:spPr>
          <a:xfrm>
            <a:off x="7239000" y="189986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977099" y="189986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9429411" y="178782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553200" y="1715366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7710488" y="673912"/>
            <a:ext cx="23428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7010400" y="2059800"/>
            <a:ext cx="23428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7010400" y="709395"/>
            <a:ext cx="704850" cy="13580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>
            <a:off x="9334162" y="691265"/>
            <a:ext cx="704850" cy="13580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862774" y="4608856"/>
            <a:ext cx="548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Cạnh AB song song với cạnh CD</a:t>
            </a:r>
          </a:p>
          <a:p>
            <a:pPr marL="457200" indent="-457200"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Cạnh AD song song với cạnh</a:t>
            </a:r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BC.</a:t>
            </a:r>
          </a:p>
        </p:txBody>
      </p:sp>
      <p:cxnSp>
        <p:nvCxnSpPr>
          <p:cNvPr id="94" name="Straight Connector 93"/>
          <p:cNvCxnSpPr/>
          <p:nvPr/>
        </p:nvCxnSpPr>
        <p:spPr>
          <a:xfrm>
            <a:off x="887210" y="870248"/>
            <a:ext cx="4326587" cy="0"/>
          </a:xfrm>
          <a:prstGeom prst="line">
            <a:avLst/>
          </a:prstGeom>
          <a:ln w="28575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854918" y="2253576"/>
            <a:ext cx="4326587" cy="0"/>
          </a:xfrm>
          <a:prstGeom prst="line">
            <a:avLst/>
          </a:prstGeom>
          <a:ln w="28575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1381780" y="-13989"/>
            <a:ext cx="1489849" cy="3028434"/>
          </a:xfrm>
          <a:prstGeom prst="line">
            <a:avLst/>
          </a:prstGeom>
          <a:ln w="285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3535055" y="42565"/>
            <a:ext cx="1673146" cy="3345602"/>
          </a:xfrm>
          <a:prstGeom prst="line">
            <a:avLst/>
          </a:prstGeom>
          <a:ln w="285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780885" y="5401365"/>
            <a:ext cx="22696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 = DC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864154" y="5379503"/>
            <a:ext cx="22532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 AD = BC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33400" y="6096000"/>
            <a:ext cx="10920571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30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 </a:t>
            </a:r>
            <a:r>
              <a:rPr 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cặp</a:t>
            </a:r>
            <a:r>
              <a:rPr 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000" b="1" i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và </a:t>
            </a:r>
            <a:r>
              <a:rPr lang="en-US" sz="3000" b="1" i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26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1458</TotalTime>
  <Words>709</Words>
  <Application>Microsoft Office PowerPoint</Application>
  <PresentationFormat>Widescreen</PresentationFormat>
  <Paragraphs>141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HP001 5 hàng</vt:lpstr>
      <vt:lpstr>inpin heiti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? Sự khác nhau giữa hình bình hành và hình chữ nhật</vt:lpstr>
      <vt:lpstr>PowerPoint Presentation</vt:lpstr>
      <vt:lpstr>PowerPoint Presentation</vt:lpstr>
      <vt:lpstr>Hình bình hành</vt:lpstr>
      <vt:lpstr>HÌNH BÌNH HÀNH</vt:lpstr>
      <vt:lpstr>PowerPoint Presentation</vt:lpstr>
      <vt:lpstr>PowerPoint Presentation</vt:lpstr>
      <vt:lpstr>Vẽ thêm hai đoạn thẳng để được một hình bình hành:</vt:lpstr>
      <vt:lpstr>PowerPoint Presentation</vt:lpstr>
      <vt:lpstr>Trong các hình sau, hình nào có 2 cặp cạnh đối diện song song và bằng nhau ?</vt:lpstr>
      <vt:lpstr>PowerPoint Presentation</vt:lpstr>
      <vt:lpstr>Hình bình hành là hình như thế nào ? Điền Đúng, Sai (Đ,S)</vt:lpstr>
      <vt:lpstr>PowerPoint Presentation</vt:lpstr>
      <vt:lpstr>Dặn dò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Administrator</dc:creator>
  <cp:lastModifiedBy>Phương Lê</cp:lastModifiedBy>
  <cp:revision>90</cp:revision>
  <dcterms:created xsi:type="dcterms:W3CDTF">2017-01-09T10:14:42Z</dcterms:created>
  <dcterms:modified xsi:type="dcterms:W3CDTF">2022-01-02T02:49:24Z</dcterms:modified>
</cp:coreProperties>
</file>