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8" r:id="rId3"/>
    <p:sldMasterId id="2147483724" r:id="rId4"/>
  </p:sldMasterIdLst>
  <p:notesMasterIdLst>
    <p:notesMasterId r:id="rId29"/>
  </p:notesMasterIdLst>
  <p:sldIdLst>
    <p:sldId id="258" r:id="rId5"/>
    <p:sldId id="278" r:id="rId6"/>
    <p:sldId id="282" r:id="rId7"/>
    <p:sldId id="283" r:id="rId8"/>
    <p:sldId id="284" r:id="rId9"/>
    <p:sldId id="303" r:id="rId10"/>
    <p:sldId id="304" r:id="rId11"/>
    <p:sldId id="302" r:id="rId12"/>
    <p:sldId id="286" r:id="rId13"/>
    <p:sldId id="287" r:id="rId14"/>
    <p:sldId id="288" r:id="rId15"/>
    <p:sldId id="290" r:id="rId16"/>
    <p:sldId id="291" r:id="rId17"/>
    <p:sldId id="292" r:id="rId18"/>
    <p:sldId id="299" r:id="rId19"/>
    <p:sldId id="294" r:id="rId20"/>
    <p:sldId id="300" r:id="rId21"/>
    <p:sldId id="305" r:id="rId22"/>
    <p:sldId id="297" r:id="rId23"/>
    <p:sldId id="298" r:id="rId24"/>
    <p:sldId id="301" r:id="rId25"/>
    <p:sldId id="279" r:id="rId26"/>
    <p:sldId id="276"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B2D"/>
    <a:srgbClr val="3BB33B"/>
    <a:srgbClr val="339933"/>
    <a:srgbClr val="00C057"/>
    <a:srgbClr val="3BFF94"/>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6251A-AE19-4BC0-A1B5-F5E7DA6EB306}"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DED76-E22F-4D01-A76B-0894513A384A}" type="slidenum">
              <a:rPr lang="en-US" smtClean="0"/>
              <a:t>‹#›</a:t>
            </a:fld>
            <a:endParaRPr lang="en-US"/>
          </a:p>
        </p:txBody>
      </p:sp>
    </p:spTree>
    <p:extLst>
      <p:ext uri="{BB962C8B-B14F-4D97-AF65-F5344CB8AC3E}">
        <p14:creationId xmlns:p14="http://schemas.microsoft.com/office/powerpoint/2010/main" val="32047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BB25EE-9BB5-43BA-A3FD-2C7F8866A994}" type="slidenum">
              <a:rPr lang="en-US"/>
              <a:pPr/>
              <a:t>5</a:t>
            </a:fld>
            <a:endParaRPr lang="en-US"/>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2456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C333FC-15FE-444C-B581-CECBACCD29E7}" type="slidenum">
              <a:rPr lang="en-US"/>
              <a:pPr/>
              <a:t>9</a:t>
            </a:fld>
            <a:endParaRPr lang="en-US"/>
          </a:p>
        </p:txBody>
      </p:sp>
    </p:spTree>
    <p:extLst>
      <p:ext uri="{BB962C8B-B14F-4D97-AF65-F5344CB8AC3E}">
        <p14:creationId xmlns:p14="http://schemas.microsoft.com/office/powerpoint/2010/main" val="23926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627548-8947-4242-A8A2-4200DD0D034C}" type="slidenum">
              <a:rPr lang="en-US"/>
              <a:pPr/>
              <a:t>19</a:t>
            </a:fld>
            <a:endParaRPr 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53330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7422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7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6454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063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606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551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816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2178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859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3722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2085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80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75159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065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660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6892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3DC5F9-0D2D-4496-A646-ACAFB0CBA6D1}"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7067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8265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4859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5329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0515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14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8032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477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085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2840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8849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0197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7847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3DC5F9-0D2D-4496-A646-ACAFB0CBA6D1}"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7794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015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0189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1494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3145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47485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3749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1321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8120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2549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367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1448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2897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3DC5F9-0D2D-4496-A646-ACAFB0CBA6D1}"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2851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005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3727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380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0984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271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35465B-A0A0-4152-915A-81773658FBDA}"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03A53A-6B3C-4E5A-8288-EE1CC1C05F32}"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60018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8124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8878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BBF465-3BBF-4E09-A381-A3CE3A62CF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4D9D56-EFF3-47D8-BB51-64FF41E995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739577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1458" y="418012"/>
            <a:ext cx="8690199" cy="19697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b="1" i="0" u="none" strike="noStrike" kern="1200" cap="none" spc="0" normalizeH="0" baseline="0" noProof="0" err="1" smtClean="0">
                <a:ln>
                  <a:noFill/>
                </a:ln>
                <a:solidFill>
                  <a:prstClr val="black"/>
                </a:solidFill>
                <a:effectLst/>
                <a:uLnTx/>
                <a:uFillTx/>
                <a:latin typeface="HP001 4 hàng" panose="020B0603050302020204" pitchFamily="34" charset="0"/>
              </a:rPr>
              <a:t>Thứ</a:t>
            </a:r>
            <a:r>
              <a:rPr lang="en-US" sz="3600" b="1">
                <a:solidFill>
                  <a:prstClr val="black"/>
                </a:solidFill>
                <a:latin typeface="HP001 4 hàng" panose="020B0603050302020204" pitchFamily="34" charset="0"/>
              </a:rPr>
              <a:t> </a:t>
            </a:r>
            <a:r>
              <a:rPr lang="en-US" sz="3600" b="1" smtClean="0">
                <a:solidFill>
                  <a:prstClr val="black"/>
                </a:solidFill>
                <a:latin typeface="HP001 4 hàng" panose="020B0603050302020204" pitchFamily="34" charset="0"/>
              </a:rPr>
              <a:t>tư</a:t>
            </a:r>
            <a:r>
              <a:rPr kumimoji="0" lang="en-US" sz="3600" b="1" i="0" u="none" strike="noStrike" kern="1200" cap="none" spc="0" normalizeH="0" baseline="0" noProof="0" smtClean="0">
                <a:ln>
                  <a:noFill/>
                </a:ln>
                <a:solidFill>
                  <a:prstClr val="black"/>
                </a:solidFill>
                <a:effectLst/>
                <a:uLnTx/>
                <a:uFillTx/>
                <a:latin typeface="HP001 4 hàng" panose="020B0603050302020204" pitchFamily="34" charset="0"/>
              </a:rPr>
              <a:t> </a:t>
            </a:r>
            <a:r>
              <a:rPr kumimoji="0" lang="en-US" sz="3600" b="1" i="0" u="none" strike="noStrike" kern="1200" cap="none" spc="0" normalizeH="0" baseline="0" noProof="0" err="1" smtClean="0">
                <a:ln>
                  <a:noFill/>
                </a:ln>
                <a:solidFill>
                  <a:prstClr val="black"/>
                </a:solidFill>
                <a:effectLst/>
                <a:uLnTx/>
                <a:uFillTx/>
                <a:latin typeface="HP001 4 hàng" panose="020B0603050302020204" pitchFamily="34" charset="0"/>
              </a:rPr>
              <a:t>ngày</a:t>
            </a:r>
            <a:r>
              <a:rPr kumimoji="0" lang="en-US" sz="3600" b="1" i="0" u="none" strike="noStrike" kern="1200" cap="none" spc="0" normalizeH="0" baseline="0" noProof="0" smtClean="0">
                <a:ln>
                  <a:noFill/>
                </a:ln>
                <a:solidFill>
                  <a:prstClr val="black"/>
                </a:solidFill>
                <a:effectLst/>
                <a:uLnTx/>
                <a:uFillTx/>
                <a:latin typeface="HP001 4 hàng" panose="020B0603050302020204" pitchFamily="34" charset="0"/>
              </a:rPr>
              <a:t> </a:t>
            </a:r>
            <a:r>
              <a:rPr kumimoji="0" lang="en-US" sz="3600" b="1" i="0" u="none" strike="noStrike" kern="1200" cap="none" spc="0" normalizeH="0" baseline="0" noProof="0" smtClean="0">
                <a:ln>
                  <a:noFill/>
                </a:ln>
                <a:solidFill>
                  <a:prstClr val="black"/>
                </a:solidFill>
                <a:effectLst/>
                <a:uLnTx/>
                <a:uFillTx/>
                <a:latin typeface="HP001 4 hàng" panose="020B0603050302020204" pitchFamily="34" charset="0"/>
              </a:rPr>
              <a:t>19 </a:t>
            </a:r>
            <a:r>
              <a:rPr kumimoji="0" lang="en-US" sz="3600" b="1" i="0" u="none" strike="noStrike" kern="1200" cap="none" spc="0" normalizeH="0" baseline="0" noProof="0" err="1" smtClean="0">
                <a:ln>
                  <a:noFill/>
                </a:ln>
                <a:solidFill>
                  <a:prstClr val="black"/>
                </a:solidFill>
                <a:effectLst/>
                <a:uLnTx/>
                <a:uFillTx/>
                <a:latin typeface="HP001 4 hàng" panose="020B0603050302020204" pitchFamily="34" charset="0"/>
              </a:rPr>
              <a:t>tháng</a:t>
            </a:r>
            <a:r>
              <a:rPr kumimoji="0" lang="en-US" sz="3600" b="1" i="0" u="none" strike="noStrike" kern="1200" cap="none" spc="0" normalizeH="0" baseline="0" noProof="0" smtClean="0">
                <a:ln>
                  <a:noFill/>
                </a:ln>
                <a:solidFill>
                  <a:prstClr val="black"/>
                </a:solidFill>
                <a:effectLst/>
                <a:uLnTx/>
                <a:uFillTx/>
                <a:latin typeface="HP001 4 hàng" panose="020B0603050302020204" pitchFamily="34" charset="0"/>
              </a:rPr>
              <a:t> </a:t>
            </a:r>
            <a:r>
              <a:rPr kumimoji="0" lang="en-US" sz="3600" b="1" i="0" u="none" strike="noStrike" kern="1200" cap="none" spc="0" normalizeH="0" baseline="0" noProof="0" smtClean="0">
                <a:ln>
                  <a:noFill/>
                </a:ln>
                <a:solidFill>
                  <a:prstClr val="black"/>
                </a:solidFill>
                <a:effectLst/>
                <a:uLnTx/>
                <a:uFillTx/>
                <a:latin typeface="HP001 4 hàng" panose="020B0603050302020204" pitchFamily="34" charset="0"/>
              </a:rPr>
              <a:t>1 </a:t>
            </a:r>
            <a:r>
              <a:rPr kumimoji="0" lang="en-US" sz="3600" b="1" i="0" u="none" strike="noStrike" kern="1200" cap="none" spc="0" normalizeH="0" baseline="0" noProof="0" err="1" smtClean="0">
                <a:ln>
                  <a:noFill/>
                </a:ln>
                <a:solidFill>
                  <a:prstClr val="black"/>
                </a:solidFill>
                <a:effectLst/>
                <a:uLnTx/>
                <a:uFillTx/>
                <a:latin typeface="HP001 4 hàng" panose="020B0603050302020204" pitchFamily="34" charset="0"/>
              </a:rPr>
              <a:t>năm</a:t>
            </a:r>
            <a:r>
              <a:rPr kumimoji="0" lang="en-US" sz="3600" b="1" i="0" u="none" strike="noStrike" kern="1200" cap="none" spc="0" normalizeH="0" baseline="0" noProof="0" smtClean="0">
                <a:ln>
                  <a:noFill/>
                </a:ln>
                <a:solidFill>
                  <a:prstClr val="black"/>
                </a:solidFill>
                <a:effectLst/>
                <a:uLnTx/>
                <a:uFillTx/>
                <a:latin typeface="HP001 4 hàng" panose="020B0603050302020204" pitchFamily="34" charset="0"/>
              </a:rPr>
              <a:t> </a:t>
            </a:r>
            <a:r>
              <a:rPr kumimoji="0" lang="en-US" sz="3600" b="1" i="0" u="none" strike="noStrike" kern="1200" cap="none" spc="0" normalizeH="0" baseline="0" noProof="0" smtClean="0">
                <a:ln>
                  <a:noFill/>
                </a:ln>
                <a:solidFill>
                  <a:prstClr val="black"/>
                </a:solidFill>
                <a:effectLst/>
                <a:uLnTx/>
                <a:uFillTx/>
                <a:latin typeface="HP001 4 hàng" panose="020B0603050302020204" pitchFamily="34" charset="0"/>
              </a:rPr>
              <a:t>2022</a:t>
            </a:r>
            <a:endParaRPr kumimoji="0" lang="en-US" sz="3600" b="1" i="0" u="none" strike="noStrike" kern="1200" cap="none" spc="0" normalizeH="0" baseline="0" noProof="0" dirty="0" smtClean="0">
              <a:ln>
                <a:noFill/>
              </a:ln>
              <a:solidFill>
                <a:prstClr val="black"/>
              </a:solidFill>
              <a:effectLst/>
              <a:uLnTx/>
              <a:uFillTx/>
              <a:latin typeface="HP001 4 hàng" panose="020B06030503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3600" b="1" smtClean="0">
                <a:solidFill>
                  <a:prstClr val="black"/>
                </a:solidFill>
                <a:latin typeface="HP001 4 hàng" panose="020B0603050302020204" pitchFamily="34" charset="0"/>
              </a:rPr>
              <a:t>Đạo đức</a:t>
            </a:r>
            <a:endParaRPr kumimoji="0" lang="en-US" sz="3600" b="1" i="0" u="none" strike="noStrike" kern="1200" cap="none" spc="0" normalizeH="0" baseline="0" noProof="0" dirty="0" smtClean="0">
              <a:ln>
                <a:noFill/>
              </a:ln>
              <a:solidFill>
                <a:prstClr val="black"/>
              </a:solidFill>
              <a:effectLst/>
              <a:uLnTx/>
              <a:uFillTx/>
              <a:latin typeface="HP001 4 hàng" panose="020B06030503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smtClean="0">
                <a:ln>
                  <a:noFill/>
                </a:ln>
                <a:solidFill>
                  <a:srgbClr val="FF0000"/>
                </a:solidFill>
                <a:effectLst/>
                <a:uLnTx/>
                <a:uFillTx/>
                <a:latin typeface="HP001 4 hàng" panose="020B0603050302020204" pitchFamily="34" charset="0"/>
              </a:rPr>
              <a:t>Kính</a:t>
            </a:r>
            <a:r>
              <a:rPr kumimoji="0" lang="en-US" sz="4000" b="1" i="0" u="none" strike="noStrike" kern="1200" cap="none" spc="0" normalizeH="0" noProof="0" smtClean="0">
                <a:ln>
                  <a:noFill/>
                </a:ln>
                <a:solidFill>
                  <a:srgbClr val="FF0000"/>
                </a:solidFill>
                <a:effectLst/>
                <a:uLnTx/>
                <a:uFillTx/>
                <a:latin typeface="HP001 4 hàng" panose="020B0603050302020204" pitchFamily="34" charset="0"/>
              </a:rPr>
              <a:t> trọng và biết ơn người lao động </a:t>
            </a:r>
            <a:endParaRPr kumimoji="0" lang="en-US" sz="4000" b="1" i="0" u="none" strike="noStrike" kern="1200" cap="none" spc="0" normalizeH="0" baseline="0" noProof="0" dirty="0">
              <a:ln>
                <a:noFill/>
              </a:ln>
              <a:solidFill>
                <a:srgbClr val="FF0000"/>
              </a:solidFill>
              <a:effectLst/>
              <a:uLnTx/>
              <a:uFillTx/>
              <a:latin typeface="HP001 4 hàng" panose="020B0603050302020204" pitchFamily="34" charset="0"/>
            </a:endParaRPr>
          </a:p>
        </p:txBody>
      </p:sp>
    </p:spTree>
    <p:extLst>
      <p:ext uri="{BB962C8B-B14F-4D97-AF65-F5344CB8AC3E}">
        <p14:creationId xmlns:p14="http://schemas.microsoft.com/office/powerpoint/2010/main" val="77173316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278689" y="1452563"/>
            <a:ext cx="26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a:solidFill>
                  <a:srgbClr val="0000FF"/>
                </a:solidFill>
                <a:latin typeface="Times New Roman" panose="02020603050405020304" pitchFamily="18" charset="0"/>
                <a:cs typeface="Times New Roman" panose="02020603050405020304" pitchFamily="18" charset="0"/>
              </a:rPr>
              <a:t> </a:t>
            </a:r>
          </a:p>
        </p:txBody>
      </p:sp>
      <p:sp>
        <p:nvSpPr>
          <p:cNvPr id="9" name="Rectangle 8"/>
          <p:cNvSpPr>
            <a:spLocks noChangeArrowheads="1"/>
          </p:cNvSpPr>
          <p:nvPr/>
        </p:nvSpPr>
        <p:spPr bwMode="auto">
          <a:xfrm>
            <a:off x="1024577" y="3314958"/>
            <a:ext cx="1067155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a:solidFill>
                  <a:srgbClr val="FF0000"/>
                </a:solidFill>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Kẻ buôn bán ma túy, buôn bán phụ nữ, trẻ em, kẻ trộm, người ăn xin… không phải ng</a:t>
            </a:r>
            <a:r>
              <a:rPr lang="vi-VN"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ười</a:t>
            </a:r>
            <a:r>
              <a:rPr 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lao </a:t>
            </a:r>
            <a:r>
              <a:rPr lang="vi-VN"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vì việc làm của họ gây nguy hại cho </a:t>
            </a:r>
            <a:r>
              <a:rPr lang="vi-VN"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đất</a:t>
            </a:r>
            <a:r>
              <a:rPr 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a:t>
            </a:r>
            <a:r>
              <a:rPr lang="vi-VN" sz="320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ước</a:t>
            </a:r>
            <a:r>
              <a:rPr lang="en-US" sz="320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làm xấu hình ảnh của đất nước, con người Việt Nam.</a:t>
            </a:r>
            <a:endParaRPr 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1" name="Rectangle 10"/>
          <p:cNvSpPr>
            <a:spLocks noChangeArrowheads="1"/>
          </p:cNvSpPr>
          <p:nvPr/>
        </p:nvSpPr>
        <p:spPr bwMode="auto">
          <a:xfrm>
            <a:off x="823061" y="466725"/>
            <a:ext cx="1113237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a:latin typeface="Times New Roman" panose="02020603050405020304" pitchFamily="18" charset="0"/>
                <a:cs typeface="Times New Roman" panose="02020603050405020304" pitchFamily="18" charset="0"/>
                <a:sym typeface="Wingdings" panose="05000000000000000000" pitchFamily="2" charset="2"/>
              </a:rPr>
              <a:t>        </a:t>
            </a:r>
            <a:r>
              <a:rPr lang="en-US"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Nông dân, bác sĩ, giám đốc công ti, nhà khoa học, giáo viên, kĩ sư tin học, nhà văn, nhà thơ hay </a:t>
            </a:r>
            <a:r>
              <a:rPr lang="en-US" sz="3200">
                <a:solidFill>
                  <a:srgbClr val="0000FF"/>
                </a:solidFill>
                <a:latin typeface="Times New Roman" panose="02020603050405020304" pitchFamily="18" charset="0"/>
                <a:cs typeface="Times New Roman" panose="02020603050405020304" pitchFamily="18" charset="0"/>
              </a:rPr>
              <a:t>người giúp việc trong gia </a:t>
            </a:r>
            <a:r>
              <a:rPr lang="vi-VN" sz="3200">
                <a:solidFill>
                  <a:srgbClr val="0000FF"/>
                </a:solidFill>
                <a:latin typeface="Times New Roman" panose="02020603050405020304" pitchFamily="18" charset="0"/>
                <a:cs typeface="Times New Roman" panose="02020603050405020304" pitchFamily="18" charset="0"/>
              </a:rPr>
              <a:t>đình</a:t>
            </a:r>
            <a:r>
              <a:rPr lang="en-US" sz="3200">
                <a:solidFill>
                  <a:srgbClr val="0000FF"/>
                </a:solidFill>
                <a:latin typeface="Times New Roman" panose="02020603050405020304" pitchFamily="18" charset="0"/>
                <a:cs typeface="Times New Roman" panose="02020603050405020304" pitchFamily="18" charset="0"/>
              </a:rPr>
              <a:t>, ng</a:t>
            </a:r>
            <a:r>
              <a:rPr lang="vi-VN" sz="3200">
                <a:solidFill>
                  <a:srgbClr val="0000FF"/>
                </a:solidFill>
                <a:latin typeface="Times New Roman" panose="02020603050405020304" pitchFamily="18" charset="0"/>
                <a:cs typeface="Times New Roman" panose="02020603050405020304" pitchFamily="18" charset="0"/>
              </a:rPr>
              <a:t>ười</a:t>
            </a:r>
            <a:r>
              <a:rPr lang="en-US" sz="3200">
                <a:solidFill>
                  <a:srgbClr val="0000FF"/>
                </a:solidFill>
                <a:latin typeface="Times New Roman" panose="02020603050405020304" pitchFamily="18" charset="0"/>
                <a:cs typeface="Times New Roman" panose="02020603050405020304" pitchFamily="18" charset="0"/>
              </a:rPr>
              <a:t> lái xe ôm, người đạp xích lô…</a:t>
            </a:r>
            <a:r>
              <a:rPr lang="vi-VN"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đều</a:t>
            </a:r>
            <a:r>
              <a:rPr lang="en-US"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là những ng</a:t>
            </a:r>
            <a:r>
              <a:rPr lang="vi-VN"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ười</a:t>
            </a:r>
            <a:r>
              <a:rPr lang="en-US"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lao </a:t>
            </a:r>
            <a:r>
              <a:rPr lang="vi-VN"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vì công việc của họ mang lại lợi ích cho bản thân, gia </a:t>
            </a:r>
            <a:r>
              <a:rPr lang="vi-VN"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đình</a:t>
            </a:r>
            <a:r>
              <a:rPr lang="en-US"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và xã hội.</a:t>
            </a:r>
            <a:r>
              <a:rPr lang="en-US" sz="3200">
                <a:solidFill>
                  <a:srgbClr val="0000FF"/>
                </a:solidFill>
                <a:latin typeface="Times New Roman" panose="02020603050405020304" pitchFamily="18" charset="0"/>
                <a:cs typeface="Times New Roman" panose="02020603050405020304" pitchFamily="18" charset="0"/>
              </a:rPr>
              <a:t> </a:t>
            </a:r>
            <a:endParaRPr lang="en-US"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89164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69" y="0"/>
            <a:ext cx="3208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4195"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952"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857" y="3519488"/>
            <a:ext cx="320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0983" y="3505200"/>
            <a:ext cx="29511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6716" y="3490912"/>
            <a:ext cx="3048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9449809" y="770207"/>
            <a:ext cx="2742191" cy="447704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Em hãy cho biết, những công việc người lao động trong các tranh trên đem lại lợi ích gì cho xã hội?</a:t>
            </a:r>
          </a:p>
          <a:p>
            <a:pPr marL="0" indent="0" algn="ctr">
              <a:buFont typeface="Arial" panose="020B0604020202020204" pitchFamily="34" charset="0"/>
              <a:buNone/>
            </a:pPr>
            <a:endParaRPr lang="en-US" smtClean="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809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209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2800">
              <a:solidFill>
                <a:srgbClr val="0033CC"/>
              </a:solidFill>
            </a:endParaRPr>
          </a:p>
        </p:txBody>
      </p:sp>
      <p:sp>
        <p:nvSpPr>
          <p:cNvPr id="11267" name="Rectangle 3"/>
          <p:cNvSpPr>
            <a:spLocks noChangeArrowheads="1"/>
          </p:cNvSpPr>
          <p:nvPr/>
        </p:nvSpPr>
        <p:spPr bwMode="auto">
          <a:xfrm>
            <a:off x="4800600" y="457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200">
              <a:solidFill>
                <a:srgbClr val="CC0000"/>
              </a:solidFill>
            </a:endParaRPr>
          </a:p>
        </p:txBody>
      </p:sp>
      <p:pic>
        <p:nvPicPr>
          <p:cNvPr id="112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396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33400"/>
            <a:ext cx="365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71357" y="5163234"/>
            <a:ext cx="2096086" cy="646331"/>
          </a:xfrm>
          <a:prstGeom prst="rect">
            <a:avLst/>
          </a:prstGeom>
          <a:solidFill>
            <a:srgbClr val="FFFF00"/>
          </a:solidFill>
        </p:spPr>
        <p:txBody>
          <a:bodyPr wrap="square" rtlCol="0">
            <a:spAutoFit/>
          </a:bodyPr>
          <a:lstStyle/>
          <a:p>
            <a:r>
              <a:rPr lang="en-US" sz="3600" b="1" smtClean="0">
                <a:solidFill>
                  <a:srgbClr val="C00000"/>
                </a:solidFill>
                <a:latin typeface="HP001 4 hàng" panose="020B0603050302020204" pitchFamily="34" charset="-93"/>
              </a:rPr>
              <a:t>Bác sĩ </a:t>
            </a:r>
            <a:endParaRPr lang="en-US" sz="3600" b="1">
              <a:solidFill>
                <a:srgbClr val="C00000"/>
              </a:solidFill>
              <a:latin typeface="HP001 4 hàng" panose="020B0603050302020204" pitchFamily="34" charset="-93"/>
            </a:endParaRPr>
          </a:p>
        </p:txBody>
      </p:sp>
      <p:sp>
        <p:nvSpPr>
          <p:cNvPr id="7" name="TextBox 6"/>
          <p:cNvSpPr txBox="1"/>
          <p:nvPr/>
        </p:nvSpPr>
        <p:spPr>
          <a:xfrm>
            <a:off x="8085407" y="5315634"/>
            <a:ext cx="2096086" cy="646331"/>
          </a:xfrm>
          <a:prstGeom prst="rect">
            <a:avLst/>
          </a:prstGeom>
          <a:solidFill>
            <a:srgbClr val="FFFF00"/>
          </a:solidFill>
        </p:spPr>
        <p:txBody>
          <a:bodyPr wrap="square" rtlCol="0">
            <a:spAutoFit/>
          </a:bodyPr>
          <a:lstStyle/>
          <a:p>
            <a:r>
              <a:rPr lang="en-US" sz="3600" b="1" smtClean="0">
                <a:solidFill>
                  <a:srgbClr val="C00000"/>
                </a:solidFill>
                <a:latin typeface="HP001 4 hàng" panose="020B0603050302020204" pitchFamily="34" charset="-93"/>
              </a:rPr>
              <a:t>Thợ xây</a:t>
            </a:r>
            <a:endParaRPr lang="en-US" sz="3600" b="1">
              <a:solidFill>
                <a:srgbClr val="C00000"/>
              </a:solidFill>
              <a:latin typeface="HP001 4 hàng" panose="020B0603050302020204" pitchFamily="34" charset="-93"/>
            </a:endParaRPr>
          </a:p>
        </p:txBody>
      </p:sp>
    </p:spTree>
    <p:extLst>
      <p:ext uri="{BB962C8B-B14F-4D97-AF65-F5344CB8AC3E}">
        <p14:creationId xmlns:p14="http://schemas.microsoft.com/office/powerpoint/2010/main" val="1429165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68323471"/>
              </p:ext>
            </p:extLst>
          </p:nvPr>
        </p:nvGraphicFramePr>
        <p:xfrm>
          <a:off x="182880" y="115889"/>
          <a:ext cx="11662116" cy="6467791"/>
        </p:xfrm>
        <a:graphic>
          <a:graphicData uri="http://schemas.openxmlformats.org/drawingml/2006/table">
            <a:tbl>
              <a:tblPr firstRow="1" bandRow="1">
                <a:tableStyleId>{5C22544A-7EE6-4342-B048-85BDC9FD1C3A}</a:tableStyleId>
              </a:tblPr>
              <a:tblGrid>
                <a:gridCol w="2915529"/>
                <a:gridCol w="3015884"/>
                <a:gridCol w="2815174"/>
                <a:gridCol w="2915529"/>
              </a:tblGrid>
              <a:tr h="469956">
                <a:tc>
                  <a:txBody>
                    <a:bodyPr/>
                    <a:lstStyle/>
                    <a:p>
                      <a:r>
                        <a:rPr lang="en-US" sz="2000" dirty="0" err="1" smtClean="0">
                          <a:solidFill>
                            <a:srgbClr val="C00000"/>
                          </a:solidFill>
                        </a:rPr>
                        <a:t>Người</a:t>
                      </a:r>
                      <a:r>
                        <a:rPr lang="en-US" sz="2000" baseline="0" dirty="0" smtClean="0">
                          <a:solidFill>
                            <a:srgbClr val="C00000"/>
                          </a:solidFill>
                        </a:rPr>
                        <a:t> </a:t>
                      </a:r>
                      <a:r>
                        <a:rPr lang="en-US" sz="2000" baseline="0" dirty="0" err="1" smtClean="0">
                          <a:solidFill>
                            <a:srgbClr val="C00000"/>
                          </a:solidFill>
                        </a:rPr>
                        <a:t>lao</a:t>
                      </a:r>
                      <a:r>
                        <a:rPr lang="en-US" sz="2000" baseline="0" dirty="0" smtClean="0">
                          <a:solidFill>
                            <a:srgbClr val="C00000"/>
                          </a:solidFill>
                        </a:rPr>
                        <a:t> </a:t>
                      </a:r>
                      <a:r>
                        <a:rPr lang="en-US" sz="2000" baseline="0" dirty="0" err="1" smtClean="0">
                          <a:solidFill>
                            <a:srgbClr val="C00000"/>
                          </a:solidFill>
                        </a:rPr>
                        <a:t>động</a:t>
                      </a:r>
                      <a:endParaRPr lang="en-US" sz="2000" dirty="0">
                        <a:solidFill>
                          <a:srgbClr val="C00000"/>
                        </a:solidFill>
                      </a:endParaRPr>
                    </a:p>
                  </a:txBody>
                  <a:tcPr marT="45716" marB="4571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err="1" smtClean="0">
                          <a:solidFill>
                            <a:srgbClr val="C00000"/>
                          </a:solidFill>
                        </a:rPr>
                        <a:t>Ích</a:t>
                      </a:r>
                      <a:r>
                        <a:rPr lang="en-US" sz="2000" baseline="0" dirty="0" smtClean="0">
                          <a:solidFill>
                            <a:srgbClr val="C00000"/>
                          </a:solidFill>
                        </a:rPr>
                        <a:t> </a:t>
                      </a:r>
                      <a:r>
                        <a:rPr lang="en-US" sz="2000" baseline="0" dirty="0" err="1" smtClean="0">
                          <a:solidFill>
                            <a:srgbClr val="C00000"/>
                          </a:solidFill>
                        </a:rPr>
                        <a:t>lợi</a:t>
                      </a:r>
                      <a:r>
                        <a:rPr lang="en-US" sz="2000" baseline="0" dirty="0" smtClean="0">
                          <a:solidFill>
                            <a:srgbClr val="C00000"/>
                          </a:solidFill>
                        </a:rPr>
                        <a:t> </a:t>
                      </a:r>
                      <a:endParaRPr lang="en-US" sz="2000" dirty="0">
                        <a:solidFill>
                          <a:srgbClr val="C00000"/>
                        </a:solidFill>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C00000"/>
                          </a:solidFill>
                        </a:rPr>
                        <a:t>Người</a:t>
                      </a:r>
                      <a:r>
                        <a:rPr lang="en-US" sz="2000" baseline="0" dirty="0" smtClean="0">
                          <a:solidFill>
                            <a:srgbClr val="C00000"/>
                          </a:solidFill>
                        </a:rPr>
                        <a:t> </a:t>
                      </a:r>
                      <a:r>
                        <a:rPr lang="en-US" sz="2000" baseline="0" dirty="0" err="1" smtClean="0">
                          <a:solidFill>
                            <a:srgbClr val="C00000"/>
                          </a:solidFill>
                        </a:rPr>
                        <a:t>lao</a:t>
                      </a:r>
                      <a:r>
                        <a:rPr lang="en-US" sz="2000" baseline="0" dirty="0" smtClean="0">
                          <a:solidFill>
                            <a:srgbClr val="C00000"/>
                          </a:solidFill>
                        </a:rPr>
                        <a:t> </a:t>
                      </a:r>
                      <a:r>
                        <a:rPr lang="en-US" sz="2000" baseline="0" dirty="0" err="1" smtClean="0">
                          <a:solidFill>
                            <a:srgbClr val="C00000"/>
                          </a:solidFill>
                        </a:rPr>
                        <a:t>động</a:t>
                      </a:r>
                      <a:endParaRPr lang="en-US" sz="2000" dirty="0" smtClean="0">
                        <a:solidFill>
                          <a:srgbClr val="C00000"/>
                        </a:solidFill>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C00000"/>
                          </a:solidFill>
                        </a:rPr>
                        <a:t>Ích</a:t>
                      </a:r>
                      <a:r>
                        <a:rPr lang="en-US" sz="2000" baseline="0" dirty="0" smtClean="0">
                          <a:solidFill>
                            <a:srgbClr val="C00000"/>
                          </a:solidFill>
                        </a:rPr>
                        <a:t> </a:t>
                      </a:r>
                      <a:r>
                        <a:rPr lang="en-US" sz="2000" baseline="0" dirty="0" err="1" smtClean="0">
                          <a:solidFill>
                            <a:srgbClr val="C00000"/>
                          </a:solidFill>
                        </a:rPr>
                        <a:t>lợi</a:t>
                      </a:r>
                      <a:r>
                        <a:rPr lang="en-US" sz="2000" baseline="0" dirty="0" smtClean="0">
                          <a:solidFill>
                            <a:srgbClr val="C00000"/>
                          </a:solidFill>
                        </a:rPr>
                        <a:t> </a:t>
                      </a:r>
                      <a:endParaRPr lang="en-US" sz="2000" dirty="0" smtClean="0">
                        <a:solidFill>
                          <a:srgbClr val="C00000"/>
                        </a:solidFill>
                      </a:endParaRPr>
                    </a:p>
                  </a:txBody>
                  <a:tcPr marT="45716" marB="4571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r>
              <a:tr h="1698601">
                <a:tc>
                  <a:txBody>
                    <a:bodyPr/>
                    <a:lstStyle/>
                    <a:p>
                      <a:endParaRPr lang="en-US" sz="1800" dirty="0"/>
                    </a:p>
                  </a:txBody>
                  <a:tcPr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kern="1000" spc="2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5001">
                <a:tc>
                  <a:txBody>
                    <a:bodyPr/>
                    <a:lstStyle/>
                    <a:p>
                      <a:endParaRPr lang="en-US" sz="1800" dirty="0"/>
                    </a:p>
                  </a:txBody>
                  <a:tcPr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smtClean="0"/>
                    </a:p>
                  </a:txBody>
                  <a:tcPr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4233">
                <a:tc>
                  <a:txBody>
                    <a:bodyPr/>
                    <a:lstStyle/>
                    <a:p>
                      <a:endParaRPr lang="en-US" sz="1800"/>
                    </a:p>
                  </a:txBody>
                  <a:tcPr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latin typeface="+mn-lt"/>
                          <a:ea typeface="+mn-ea"/>
                          <a:cs typeface="+mn-cs"/>
                        </a:rPr>
                        <a:t> </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1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pt-BR" sz="1800" kern="1200" dirty="0" smtClean="0">
                        <a:solidFill>
                          <a:schemeClr val="dk1"/>
                        </a:solidFill>
                        <a:latin typeface="+mn-lt"/>
                        <a:ea typeface="+mn-ea"/>
                        <a:cs typeface="+mn-cs"/>
                      </a:endParaRPr>
                    </a:p>
                  </a:txBody>
                  <a:tcPr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5" y="617538"/>
            <a:ext cx="27706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5" y="2357439"/>
            <a:ext cx="2770638"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131274" y="1974851"/>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solidFill>
                  <a:schemeClr val="bg1"/>
                </a:solidFill>
              </a:rPr>
              <a:t>Bác sỹ</a:t>
            </a:r>
          </a:p>
        </p:txBody>
      </p:sp>
      <p:sp>
        <p:nvSpPr>
          <p:cNvPr id="10" name="TextBox 9"/>
          <p:cNvSpPr txBox="1">
            <a:spLocks noChangeArrowheads="1"/>
          </p:cNvSpPr>
          <p:nvPr/>
        </p:nvSpPr>
        <p:spPr bwMode="auto">
          <a:xfrm>
            <a:off x="1864043" y="4030664"/>
            <a:ext cx="1062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solidFill>
                  <a:schemeClr val="bg1"/>
                </a:solidFill>
              </a:rPr>
              <a:t>Thợ xây</a:t>
            </a:r>
          </a:p>
        </p:txBody>
      </p:sp>
      <p:sp>
        <p:nvSpPr>
          <p:cNvPr id="20" name="Rectangle 19"/>
          <p:cNvSpPr/>
          <p:nvPr/>
        </p:nvSpPr>
        <p:spPr>
          <a:xfrm>
            <a:off x="3151639" y="640557"/>
            <a:ext cx="2987223" cy="1631216"/>
          </a:xfrm>
          <a:prstGeom prst="rect">
            <a:avLst/>
          </a:prstGeom>
        </p:spPr>
        <p:txBody>
          <a:bodyPr wrap="square">
            <a:spAutoFit/>
          </a:bodyPr>
          <a:lstStyle/>
          <a:p>
            <a:pPr>
              <a:defRPr/>
            </a:pPr>
            <a:r>
              <a:rPr lang="en-US" sz="2000" kern="1000" spc="20" dirty="0" err="1">
                <a:latin typeface="Arial" charset="0"/>
              </a:rPr>
              <a:t>Nhờ</a:t>
            </a:r>
            <a:r>
              <a:rPr lang="en-US" sz="2000" kern="1000" spc="20" dirty="0">
                <a:latin typeface="Arial" charset="0"/>
              </a:rPr>
              <a:t> </a:t>
            </a:r>
            <a:r>
              <a:rPr lang="en-US" sz="2000" kern="1000" spc="20" dirty="0" err="1">
                <a:latin typeface="Arial" charset="0"/>
              </a:rPr>
              <a:t>có</a:t>
            </a:r>
            <a:r>
              <a:rPr lang="en-US" sz="2000" kern="1000" spc="20" dirty="0">
                <a:latin typeface="Arial" charset="0"/>
              </a:rPr>
              <a:t> </a:t>
            </a:r>
            <a:r>
              <a:rPr lang="en-US" sz="2000" kern="1000" spc="20" dirty="0" err="1">
                <a:latin typeface="Arial" charset="0"/>
              </a:rPr>
              <a:t>bác</a:t>
            </a:r>
            <a:r>
              <a:rPr lang="en-US" sz="2000" kern="1000" spc="20" dirty="0">
                <a:latin typeface="Arial" charset="0"/>
              </a:rPr>
              <a:t> </a:t>
            </a:r>
            <a:r>
              <a:rPr lang="en-US" sz="2000" kern="1000" spc="20" dirty="0" err="1">
                <a:latin typeface="Arial" charset="0"/>
              </a:rPr>
              <a:t>sĩ</a:t>
            </a:r>
            <a:r>
              <a:rPr lang="en-US" sz="2000" kern="1000" spc="20" dirty="0">
                <a:latin typeface="Arial" charset="0"/>
              </a:rPr>
              <a:t>, </a:t>
            </a:r>
            <a:r>
              <a:rPr lang="en-US" sz="2000" kern="1000" spc="20" dirty="0" err="1">
                <a:latin typeface="Arial" charset="0"/>
              </a:rPr>
              <a:t>xã</a:t>
            </a:r>
            <a:r>
              <a:rPr lang="en-US" sz="2000" kern="1000" spc="20" dirty="0">
                <a:latin typeface="Arial" charset="0"/>
              </a:rPr>
              <a:t> </a:t>
            </a:r>
            <a:r>
              <a:rPr lang="en-US" sz="2000" kern="1000" spc="20" dirty="0" err="1">
                <a:latin typeface="Arial" charset="0"/>
              </a:rPr>
              <a:t>hội</a:t>
            </a:r>
            <a:r>
              <a:rPr lang="en-US" sz="2000" kern="1000" spc="20" dirty="0">
                <a:latin typeface="Arial" charset="0"/>
              </a:rPr>
              <a:t> </a:t>
            </a:r>
            <a:r>
              <a:rPr lang="en-US" sz="2000" kern="1000" spc="20" dirty="0" err="1">
                <a:latin typeface="Arial" charset="0"/>
              </a:rPr>
              <a:t>mới</a:t>
            </a:r>
            <a:r>
              <a:rPr lang="en-US" sz="2000" kern="1000" spc="20" dirty="0">
                <a:latin typeface="Arial" charset="0"/>
              </a:rPr>
              <a:t> </a:t>
            </a:r>
            <a:r>
              <a:rPr lang="en-US" sz="2000" kern="1000" spc="20" dirty="0" err="1">
                <a:latin typeface="Arial" charset="0"/>
              </a:rPr>
              <a:t>chữa</a:t>
            </a:r>
            <a:r>
              <a:rPr lang="en-US" sz="2000" kern="1000" spc="20" dirty="0">
                <a:latin typeface="Arial" charset="0"/>
              </a:rPr>
              <a:t> </a:t>
            </a:r>
            <a:r>
              <a:rPr lang="en-US" sz="2000" kern="1000" spc="20" dirty="0" err="1">
                <a:latin typeface="Arial" charset="0"/>
              </a:rPr>
              <a:t>được</a:t>
            </a:r>
            <a:r>
              <a:rPr lang="en-US" sz="2000" kern="1000" spc="20" dirty="0">
                <a:latin typeface="Arial" charset="0"/>
              </a:rPr>
              <a:t> </a:t>
            </a:r>
            <a:r>
              <a:rPr lang="en-US" sz="2000" kern="1000" spc="20" dirty="0" err="1">
                <a:latin typeface="Arial" charset="0"/>
              </a:rPr>
              <a:t>nhiều</a:t>
            </a:r>
            <a:r>
              <a:rPr lang="en-US" sz="2000" kern="1000" spc="20" dirty="0">
                <a:latin typeface="Arial" charset="0"/>
              </a:rPr>
              <a:t> </a:t>
            </a:r>
            <a:r>
              <a:rPr lang="en-US" sz="2000" kern="1000" spc="20" dirty="0" err="1">
                <a:latin typeface="Arial" charset="0"/>
              </a:rPr>
              <a:t>bệnh</a:t>
            </a:r>
            <a:r>
              <a:rPr lang="en-US" sz="2000" kern="1000" spc="20" dirty="0">
                <a:latin typeface="Arial" charset="0"/>
              </a:rPr>
              <a:t> </a:t>
            </a:r>
            <a:r>
              <a:rPr lang="en-US" sz="2000" kern="1000" spc="20" dirty="0" err="1">
                <a:latin typeface="Arial" charset="0"/>
              </a:rPr>
              <a:t>tật</a:t>
            </a:r>
            <a:r>
              <a:rPr lang="en-US" sz="2000" kern="1000" spc="20" dirty="0">
                <a:latin typeface="Arial" charset="0"/>
              </a:rPr>
              <a:t>, </a:t>
            </a:r>
            <a:r>
              <a:rPr lang="en-US" sz="2000" kern="1000" spc="20" dirty="0" err="1">
                <a:latin typeface="Arial" charset="0"/>
              </a:rPr>
              <a:t>mới</a:t>
            </a:r>
            <a:r>
              <a:rPr lang="en-US" sz="2000" kern="1000" spc="20" dirty="0">
                <a:latin typeface="Arial" charset="0"/>
              </a:rPr>
              <a:t> </a:t>
            </a:r>
            <a:r>
              <a:rPr lang="en-US" sz="2000" kern="1000" spc="20" dirty="0" err="1">
                <a:latin typeface="Arial" charset="0"/>
              </a:rPr>
              <a:t>có</a:t>
            </a:r>
            <a:r>
              <a:rPr lang="en-US" sz="2000" kern="1000" spc="20" dirty="0">
                <a:latin typeface="Arial" charset="0"/>
              </a:rPr>
              <a:t> </a:t>
            </a:r>
            <a:r>
              <a:rPr lang="en-US" sz="2000" kern="1000" spc="20" dirty="0" err="1">
                <a:latin typeface="Arial" charset="0"/>
              </a:rPr>
              <a:t>những</a:t>
            </a:r>
            <a:r>
              <a:rPr lang="en-US" sz="2000" kern="1000" spc="20" dirty="0">
                <a:latin typeface="Arial" charset="0"/>
              </a:rPr>
              <a:t> con </a:t>
            </a:r>
            <a:r>
              <a:rPr lang="en-US" sz="2000" kern="1000" spc="20" dirty="0" err="1">
                <a:latin typeface="Arial" charset="0"/>
              </a:rPr>
              <a:t>người</a:t>
            </a:r>
            <a:r>
              <a:rPr lang="en-US" sz="2000" kern="1000" spc="20" dirty="0">
                <a:latin typeface="Arial" charset="0"/>
              </a:rPr>
              <a:t> </a:t>
            </a:r>
            <a:r>
              <a:rPr lang="en-US" sz="2000" kern="1000" spc="20" dirty="0" err="1">
                <a:latin typeface="Arial" charset="0"/>
              </a:rPr>
              <a:t>khỏe</a:t>
            </a:r>
            <a:r>
              <a:rPr lang="en-US" sz="2000" kern="1000" spc="20" dirty="0">
                <a:latin typeface="Arial" charset="0"/>
              </a:rPr>
              <a:t> </a:t>
            </a:r>
            <a:r>
              <a:rPr lang="en-US" sz="2000" kern="1000" spc="20" dirty="0" err="1">
                <a:latin typeface="Arial" charset="0"/>
              </a:rPr>
              <a:t>mạnh</a:t>
            </a:r>
            <a:r>
              <a:rPr lang="en-US" sz="2000" kern="1000" spc="20" dirty="0">
                <a:latin typeface="Arial" charset="0"/>
              </a:rPr>
              <a:t> </a:t>
            </a:r>
            <a:r>
              <a:rPr lang="en-US" sz="2000" kern="1000" spc="20" dirty="0" err="1">
                <a:latin typeface="Arial" charset="0"/>
              </a:rPr>
              <a:t>để</a:t>
            </a:r>
            <a:r>
              <a:rPr lang="en-US" sz="2000" kern="1000" spc="20" dirty="0">
                <a:latin typeface="Arial" charset="0"/>
              </a:rPr>
              <a:t> </a:t>
            </a:r>
            <a:r>
              <a:rPr lang="en-US" sz="2000" kern="1000" spc="20" dirty="0" err="1">
                <a:latin typeface="Arial" charset="0"/>
              </a:rPr>
              <a:t>làm</a:t>
            </a:r>
            <a:r>
              <a:rPr lang="en-US" sz="2000" kern="1000" spc="20" dirty="0">
                <a:latin typeface="Arial" charset="0"/>
              </a:rPr>
              <a:t> </a:t>
            </a:r>
            <a:r>
              <a:rPr lang="en-US" sz="2000" kern="1000" spc="20" dirty="0" err="1">
                <a:latin typeface="Arial" charset="0"/>
              </a:rPr>
              <a:t>việc</a:t>
            </a:r>
            <a:r>
              <a:rPr lang="en-US" sz="2000" kern="1000" spc="20" dirty="0">
                <a:latin typeface="Arial" charset="0"/>
              </a:rPr>
              <a:t>.</a:t>
            </a:r>
          </a:p>
        </p:txBody>
      </p:sp>
      <p:sp>
        <p:nvSpPr>
          <p:cNvPr id="21" name="Rectangle 20"/>
          <p:cNvSpPr>
            <a:spLocks noChangeArrowheads="1"/>
          </p:cNvSpPr>
          <p:nvPr/>
        </p:nvSpPr>
        <p:spPr bwMode="auto">
          <a:xfrm>
            <a:off x="3151638" y="2351506"/>
            <a:ext cx="298722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2000">
                <a:solidFill>
                  <a:srgbClr val="000000"/>
                </a:solidFill>
              </a:rPr>
              <a:t>Nhờ có thợ xây, mới có những nhà cao tầng, nhà máy xí nghiệp để sản xuất, công viên để vui chơi giải trí, trường học để các em học tập…</a:t>
            </a:r>
            <a:endParaRPr lang="en-US" sz="2000">
              <a:solidFill>
                <a:srgbClr val="000000"/>
              </a:solidFill>
            </a:endParaRPr>
          </a:p>
        </p:txBody>
      </p:sp>
    </p:spTree>
    <p:extLst>
      <p:ext uri="{BB962C8B-B14F-4D97-AF65-F5344CB8AC3E}">
        <p14:creationId xmlns:p14="http://schemas.microsoft.com/office/powerpoint/2010/main" val="1553899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09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2800">
              <a:solidFill>
                <a:srgbClr val="0033CC"/>
              </a:solidFill>
            </a:endParaRPr>
          </a:p>
        </p:txBody>
      </p:sp>
      <p:sp>
        <p:nvSpPr>
          <p:cNvPr id="13315" name="Rectangle 3"/>
          <p:cNvSpPr>
            <a:spLocks noChangeArrowheads="1"/>
          </p:cNvSpPr>
          <p:nvPr/>
        </p:nvSpPr>
        <p:spPr bwMode="auto">
          <a:xfrm>
            <a:off x="4800600" y="457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200">
              <a:solidFill>
                <a:srgbClr val="CC0000"/>
              </a:solidFill>
            </a:endParaRPr>
          </a:p>
        </p:txBody>
      </p:sp>
      <p:pic>
        <p:nvPicPr>
          <p:cNvPr id="1331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532" y="266700"/>
            <a:ext cx="4447735" cy="604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7535" y="158119"/>
            <a:ext cx="4423117" cy="563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6523" y="5730845"/>
            <a:ext cx="4726744" cy="584775"/>
          </a:xfrm>
          <a:prstGeom prst="rect">
            <a:avLst/>
          </a:prstGeom>
          <a:solidFill>
            <a:srgbClr val="FFFF00"/>
          </a:solidFill>
        </p:spPr>
        <p:txBody>
          <a:bodyPr wrap="square" rtlCol="0">
            <a:spAutoFit/>
          </a:bodyPr>
          <a:lstStyle/>
          <a:p>
            <a:r>
              <a:rPr lang="en-US" sz="3200" b="1" smtClean="0">
                <a:solidFill>
                  <a:srgbClr val="C00000"/>
                </a:solidFill>
                <a:latin typeface="HP001 4 hàng" panose="020B0603050302020204" pitchFamily="34" charset="-93"/>
              </a:rPr>
              <a:t>Công nhân lái máy cẩu</a:t>
            </a:r>
            <a:endParaRPr lang="en-US" sz="3200" b="1">
              <a:solidFill>
                <a:srgbClr val="C00000"/>
              </a:solidFill>
              <a:latin typeface="HP001 4 hàng" panose="020B0603050302020204" pitchFamily="34" charset="-93"/>
            </a:endParaRPr>
          </a:p>
        </p:txBody>
      </p:sp>
      <p:sp>
        <p:nvSpPr>
          <p:cNvPr id="7" name="TextBox 6"/>
          <p:cNvSpPr txBox="1"/>
          <p:nvPr/>
        </p:nvSpPr>
        <p:spPr>
          <a:xfrm>
            <a:off x="7821050" y="5796244"/>
            <a:ext cx="2096086" cy="646331"/>
          </a:xfrm>
          <a:prstGeom prst="rect">
            <a:avLst/>
          </a:prstGeom>
          <a:solidFill>
            <a:srgbClr val="FFFF00"/>
          </a:solidFill>
        </p:spPr>
        <p:txBody>
          <a:bodyPr wrap="square" rtlCol="0">
            <a:spAutoFit/>
          </a:bodyPr>
          <a:lstStyle/>
          <a:p>
            <a:r>
              <a:rPr lang="en-US" sz="3600" b="1" smtClean="0">
                <a:solidFill>
                  <a:srgbClr val="C00000"/>
                </a:solidFill>
                <a:latin typeface="HP001 4 hàng" panose="020B0603050302020204" pitchFamily="34" charset="-93"/>
              </a:rPr>
              <a:t>Ngư dân</a:t>
            </a:r>
            <a:endParaRPr lang="en-US" sz="3600" b="1">
              <a:solidFill>
                <a:srgbClr val="C00000"/>
              </a:solidFill>
              <a:latin typeface="HP001 4 hàng" panose="020B0603050302020204" pitchFamily="34" charset="-93"/>
            </a:endParaRPr>
          </a:p>
        </p:txBody>
      </p:sp>
    </p:spTree>
    <p:extLst>
      <p:ext uri="{BB962C8B-B14F-4D97-AF65-F5344CB8AC3E}">
        <p14:creationId xmlns:p14="http://schemas.microsoft.com/office/powerpoint/2010/main" val="3230966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82880" y="115889"/>
          <a:ext cx="11662116" cy="6467791"/>
        </p:xfrm>
        <a:graphic>
          <a:graphicData uri="http://schemas.openxmlformats.org/drawingml/2006/table">
            <a:tbl>
              <a:tblPr firstRow="1" bandRow="1">
                <a:tableStyleId>{5C22544A-7EE6-4342-B048-85BDC9FD1C3A}</a:tableStyleId>
              </a:tblPr>
              <a:tblGrid>
                <a:gridCol w="2915529"/>
                <a:gridCol w="3015884"/>
                <a:gridCol w="2815174"/>
                <a:gridCol w="2915529"/>
              </a:tblGrid>
              <a:tr h="469956">
                <a:tc>
                  <a:txBody>
                    <a:bodyPr/>
                    <a:lstStyle/>
                    <a:p>
                      <a:r>
                        <a:rPr lang="en-US" sz="2000" dirty="0" err="1" smtClean="0">
                          <a:solidFill>
                            <a:srgbClr val="C00000"/>
                          </a:solidFill>
                        </a:rPr>
                        <a:t>Người</a:t>
                      </a:r>
                      <a:r>
                        <a:rPr lang="en-US" sz="2000" baseline="0" dirty="0" smtClean="0">
                          <a:solidFill>
                            <a:srgbClr val="C00000"/>
                          </a:solidFill>
                        </a:rPr>
                        <a:t> </a:t>
                      </a:r>
                      <a:r>
                        <a:rPr lang="en-US" sz="2000" baseline="0" dirty="0" err="1" smtClean="0">
                          <a:solidFill>
                            <a:srgbClr val="C00000"/>
                          </a:solidFill>
                        </a:rPr>
                        <a:t>lao</a:t>
                      </a:r>
                      <a:r>
                        <a:rPr lang="en-US" sz="2000" baseline="0" dirty="0" smtClean="0">
                          <a:solidFill>
                            <a:srgbClr val="C00000"/>
                          </a:solidFill>
                        </a:rPr>
                        <a:t> </a:t>
                      </a:r>
                      <a:r>
                        <a:rPr lang="en-US" sz="2000" baseline="0" dirty="0" err="1" smtClean="0">
                          <a:solidFill>
                            <a:srgbClr val="C00000"/>
                          </a:solidFill>
                        </a:rPr>
                        <a:t>động</a:t>
                      </a:r>
                      <a:endParaRPr lang="en-US" sz="2000" dirty="0">
                        <a:solidFill>
                          <a:srgbClr val="C00000"/>
                        </a:solidFill>
                      </a:endParaRPr>
                    </a:p>
                  </a:txBody>
                  <a:tcPr marT="45716" marB="4571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err="1" smtClean="0">
                          <a:solidFill>
                            <a:srgbClr val="C00000"/>
                          </a:solidFill>
                        </a:rPr>
                        <a:t>Ích</a:t>
                      </a:r>
                      <a:r>
                        <a:rPr lang="en-US" sz="2000" baseline="0" dirty="0" smtClean="0">
                          <a:solidFill>
                            <a:srgbClr val="C00000"/>
                          </a:solidFill>
                        </a:rPr>
                        <a:t> </a:t>
                      </a:r>
                      <a:r>
                        <a:rPr lang="en-US" sz="2000" baseline="0" dirty="0" err="1" smtClean="0">
                          <a:solidFill>
                            <a:srgbClr val="C00000"/>
                          </a:solidFill>
                        </a:rPr>
                        <a:t>lợi</a:t>
                      </a:r>
                      <a:r>
                        <a:rPr lang="en-US" sz="2000" baseline="0" dirty="0" smtClean="0">
                          <a:solidFill>
                            <a:srgbClr val="C00000"/>
                          </a:solidFill>
                        </a:rPr>
                        <a:t> </a:t>
                      </a:r>
                      <a:endParaRPr lang="en-US" sz="2000" dirty="0">
                        <a:solidFill>
                          <a:srgbClr val="C00000"/>
                        </a:solidFill>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C00000"/>
                          </a:solidFill>
                        </a:rPr>
                        <a:t>Người</a:t>
                      </a:r>
                      <a:r>
                        <a:rPr lang="en-US" sz="2000" baseline="0" dirty="0" smtClean="0">
                          <a:solidFill>
                            <a:srgbClr val="C00000"/>
                          </a:solidFill>
                        </a:rPr>
                        <a:t> </a:t>
                      </a:r>
                      <a:r>
                        <a:rPr lang="en-US" sz="2000" baseline="0" dirty="0" err="1" smtClean="0">
                          <a:solidFill>
                            <a:srgbClr val="C00000"/>
                          </a:solidFill>
                        </a:rPr>
                        <a:t>lao</a:t>
                      </a:r>
                      <a:r>
                        <a:rPr lang="en-US" sz="2000" baseline="0" dirty="0" smtClean="0">
                          <a:solidFill>
                            <a:srgbClr val="C00000"/>
                          </a:solidFill>
                        </a:rPr>
                        <a:t> </a:t>
                      </a:r>
                      <a:r>
                        <a:rPr lang="en-US" sz="2000" baseline="0" dirty="0" err="1" smtClean="0">
                          <a:solidFill>
                            <a:srgbClr val="C00000"/>
                          </a:solidFill>
                        </a:rPr>
                        <a:t>động</a:t>
                      </a:r>
                      <a:endParaRPr lang="en-US" sz="2000" dirty="0" smtClean="0">
                        <a:solidFill>
                          <a:srgbClr val="C00000"/>
                        </a:solidFill>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C00000"/>
                          </a:solidFill>
                        </a:rPr>
                        <a:t>Ích</a:t>
                      </a:r>
                      <a:r>
                        <a:rPr lang="en-US" sz="2000" baseline="0" dirty="0" smtClean="0">
                          <a:solidFill>
                            <a:srgbClr val="C00000"/>
                          </a:solidFill>
                        </a:rPr>
                        <a:t> </a:t>
                      </a:r>
                      <a:r>
                        <a:rPr lang="en-US" sz="2000" baseline="0" dirty="0" err="1" smtClean="0">
                          <a:solidFill>
                            <a:srgbClr val="C00000"/>
                          </a:solidFill>
                        </a:rPr>
                        <a:t>lợi</a:t>
                      </a:r>
                      <a:r>
                        <a:rPr lang="en-US" sz="2000" baseline="0" dirty="0" smtClean="0">
                          <a:solidFill>
                            <a:srgbClr val="C00000"/>
                          </a:solidFill>
                        </a:rPr>
                        <a:t> </a:t>
                      </a:r>
                      <a:endParaRPr lang="en-US" sz="2000" dirty="0" smtClean="0">
                        <a:solidFill>
                          <a:srgbClr val="C00000"/>
                        </a:solidFill>
                      </a:endParaRPr>
                    </a:p>
                  </a:txBody>
                  <a:tcPr marT="45716" marB="4571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r>
              <a:tr h="1698601">
                <a:tc>
                  <a:txBody>
                    <a:bodyPr/>
                    <a:lstStyle/>
                    <a:p>
                      <a:endParaRPr lang="en-US" sz="1800" dirty="0"/>
                    </a:p>
                  </a:txBody>
                  <a:tcPr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kern="1000" spc="2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5001">
                <a:tc>
                  <a:txBody>
                    <a:bodyPr/>
                    <a:lstStyle/>
                    <a:p>
                      <a:endParaRPr lang="en-US" sz="1800" dirty="0"/>
                    </a:p>
                  </a:txBody>
                  <a:tcPr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smtClean="0"/>
                    </a:p>
                  </a:txBody>
                  <a:tcPr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4233">
                <a:tc>
                  <a:txBody>
                    <a:bodyPr/>
                    <a:lstStyle/>
                    <a:p>
                      <a:endParaRPr lang="en-US" sz="1800"/>
                    </a:p>
                  </a:txBody>
                  <a:tcPr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latin typeface="+mn-lt"/>
                          <a:ea typeface="+mn-ea"/>
                          <a:cs typeface="+mn-cs"/>
                        </a:rPr>
                        <a:t> </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1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pt-BR" sz="1800" kern="1200" dirty="0" smtClean="0">
                        <a:solidFill>
                          <a:schemeClr val="dk1"/>
                        </a:solidFill>
                        <a:latin typeface="+mn-lt"/>
                        <a:ea typeface="+mn-ea"/>
                        <a:cs typeface="+mn-cs"/>
                      </a:endParaRPr>
                    </a:p>
                  </a:txBody>
                  <a:tcPr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5" y="617538"/>
            <a:ext cx="27706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5" y="2357439"/>
            <a:ext cx="2770638"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595564" y="1962150"/>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solidFill>
                  <a:schemeClr val="bg1"/>
                </a:solidFill>
              </a:rPr>
              <a:t>Bác sỹ</a:t>
            </a:r>
          </a:p>
        </p:txBody>
      </p:sp>
      <p:sp>
        <p:nvSpPr>
          <p:cNvPr id="10" name="TextBox 9"/>
          <p:cNvSpPr txBox="1">
            <a:spLocks noChangeArrowheads="1"/>
          </p:cNvSpPr>
          <p:nvPr/>
        </p:nvSpPr>
        <p:spPr bwMode="auto">
          <a:xfrm>
            <a:off x="2747964" y="4130675"/>
            <a:ext cx="1062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solidFill>
                  <a:schemeClr val="bg1"/>
                </a:solidFill>
              </a:rPr>
              <a:t>Thợ xây</a:t>
            </a:r>
          </a:p>
        </p:txBody>
      </p:sp>
      <p:sp>
        <p:nvSpPr>
          <p:cNvPr id="20" name="Rectangle 19"/>
          <p:cNvSpPr/>
          <p:nvPr/>
        </p:nvSpPr>
        <p:spPr>
          <a:xfrm>
            <a:off x="3151639" y="640557"/>
            <a:ext cx="2987223" cy="1631216"/>
          </a:xfrm>
          <a:prstGeom prst="rect">
            <a:avLst/>
          </a:prstGeom>
        </p:spPr>
        <p:txBody>
          <a:bodyPr wrap="square">
            <a:spAutoFit/>
          </a:bodyPr>
          <a:lstStyle/>
          <a:p>
            <a:pPr>
              <a:defRPr/>
            </a:pPr>
            <a:r>
              <a:rPr lang="en-US" sz="2000" kern="1000" spc="20" dirty="0" err="1">
                <a:latin typeface="Arial" charset="0"/>
              </a:rPr>
              <a:t>Nhờ</a:t>
            </a:r>
            <a:r>
              <a:rPr lang="en-US" sz="2000" kern="1000" spc="20" dirty="0">
                <a:latin typeface="Arial" charset="0"/>
              </a:rPr>
              <a:t> </a:t>
            </a:r>
            <a:r>
              <a:rPr lang="en-US" sz="2000" kern="1000" spc="20" dirty="0" err="1">
                <a:latin typeface="Arial" charset="0"/>
              </a:rPr>
              <a:t>có</a:t>
            </a:r>
            <a:r>
              <a:rPr lang="en-US" sz="2000" kern="1000" spc="20" dirty="0">
                <a:latin typeface="Arial" charset="0"/>
              </a:rPr>
              <a:t> </a:t>
            </a:r>
            <a:r>
              <a:rPr lang="en-US" sz="2000" kern="1000" spc="20" dirty="0" err="1">
                <a:latin typeface="Arial" charset="0"/>
              </a:rPr>
              <a:t>bác</a:t>
            </a:r>
            <a:r>
              <a:rPr lang="en-US" sz="2000" kern="1000" spc="20" dirty="0">
                <a:latin typeface="Arial" charset="0"/>
              </a:rPr>
              <a:t> </a:t>
            </a:r>
            <a:r>
              <a:rPr lang="en-US" sz="2000" kern="1000" spc="20" dirty="0" err="1">
                <a:latin typeface="Arial" charset="0"/>
              </a:rPr>
              <a:t>sĩ</a:t>
            </a:r>
            <a:r>
              <a:rPr lang="en-US" sz="2000" kern="1000" spc="20" dirty="0">
                <a:latin typeface="Arial" charset="0"/>
              </a:rPr>
              <a:t>, </a:t>
            </a:r>
            <a:r>
              <a:rPr lang="en-US" sz="2000" kern="1000" spc="20" dirty="0" err="1">
                <a:latin typeface="Arial" charset="0"/>
              </a:rPr>
              <a:t>xã</a:t>
            </a:r>
            <a:r>
              <a:rPr lang="en-US" sz="2000" kern="1000" spc="20" dirty="0">
                <a:latin typeface="Arial" charset="0"/>
              </a:rPr>
              <a:t> </a:t>
            </a:r>
            <a:r>
              <a:rPr lang="en-US" sz="2000" kern="1000" spc="20" dirty="0" err="1">
                <a:latin typeface="Arial" charset="0"/>
              </a:rPr>
              <a:t>hội</a:t>
            </a:r>
            <a:r>
              <a:rPr lang="en-US" sz="2000" kern="1000" spc="20" dirty="0">
                <a:latin typeface="Arial" charset="0"/>
              </a:rPr>
              <a:t> </a:t>
            </a:r>
            <a:r>
              <a:rPr lang="en-US" sz="2000" kern="1000" spc="20" dirty="0" err="1">
                <a:latin typeface="Arial" charset="0"/>
              </a:rPr>
              <a:t>mới</a:t>
            </a:r>
            <a:r>
              <a:rPr lang="en-US" sz="2000" kern="1000" spc="20" dirty="0">
                <a:latin typeface="Arial" charset="0"/>
              </a:rPr>
              <a:t> </a:t>
            </a:r>
            <a:r>
              <a:rPr lang="en-US" sz="2000" kern="1000" spc="20" dirty="0" err="1">
                <a:latin typeface="Arial" charset="0"/>
              </a:rPr>
              <a:t>chữa</a:t>
            </a:r>
            <a:r>
              <a:rPr lang="en-US" sz="2000" kern="1000" spc="20" dirty="0">
                <a:latin typeface="Arial" charset="0"/>
              </a:rPr>
              <a:t> </a:t>
            </a:r>
            <a:r>
              <a:rPr lang="en-US" sz="2000" kern="1000" spc="20" dirty="0" err="1">
                <a:latin typeface="Arial" charset="0"/>
              </a:rPr>
              <a:t>được</a:t>
            </a:r>
            <a:r>
              <a:rPr lang="en-US" sz="2000" kern="1000" spc="20" dirty="0">
                <a:latin typeface="Arial" charset="0"/>
              </a:rPr>
              <a:t> </a:t>
            </a:r>
            <a:r>
              <a:rPr lang="en-US" sz="2000" kern="1000" spc="20" dirty="0" err="1">
                <a:latin typeface="Arial" charset="0"/>
              </a:rPr>
              <a:t>nhiều</a:t>
            </a:r>
            <a:r>
              <a:rPr lang="en-US" sz="2000" kern="1000" spc="20" dirty="0">
                <a:latin typeface="Arial" charset="0"/>
              </a:rPr>
              <a:t> </a:t>
            </a:r>
            <a:r>
              <a:rPr lang="en-US" sz="2000" kern="1000" spc="20" dirty="0" err="1">
                <a:latin typeface="Arial" charset="0"/>
              </a:rPr>
              <a:t>bệnh</a:t>
            </a:r>
            <a:r>
              <a:rPr lang="en-US" sz="2000" kern="1000" spc="20" dirty="0">
                <a:latin typeface="Arial" charset="0"/>
              </a:rPr>
              <a:t> </a:t>
            </a:r>
            <a:r>
              <a:rPr lang="en-US" sz="2000" kern="1000" spc="20" dirty="0" err="1">
                <a:latin typeface="Arial" charset="0"/>
              </a:rPr>
              <a:t>tật</a:t>
            </a:r>
            <a:r>
              <a:rPr lang="en-US" sz="2000" kern="1000" spc="20" dirty="0">
                <a:latin typeface="Arial" charset="0"/>
              </a:rPr>
              <a:t>, </a:t>
            </a:r>
            <a:r>
              <a:rPr lang="en-US" sz="2000" kern="1000" spc="20" dirty="0" err="1">
                <a:latin typeface="Arial" charset="0"/>
              </a:rPr>
              <a:t>mới</a:t>
            </a:r>
            <a:r>
              <a:rPr lang="en-US" sz="2000" kern="1000" spc="20" dirty="0">
                <a:latin typeface="Arial" charset="0"/>
              </a:rPr>
              <a:t> </a:t>
            </a:r>
            <a:r>
              <a:rPr lang="en-US" sz="2000" kern="1000" spc="20" dirty="0" err="1">
                <a:latin typeface="Arial" charset="0"/>
              </a:rPr>
              <a:t>có</a:t>
            </a:r>
            <a:r>
              <a:rPr lang="en-US" sz="2000" kern="1000" spc="20" dirty="0">
                <a:latin typeface="Arial" charset="0"/>
              </a:rPr>
              <a:t> </a:t>
            </a:r>
            <a:r>
              <a:rPr lang="en-US" sz="2000" kern="1000" spc="20" dirty="0" err="1">
                <a:latin typeface="Arial" charset="0"/>
              </a:rPr>
              <a:t>những</a:t>
            </a:r>
            <a:r>
              <a:rPr lang="en-US" sz="2000" kern="1000" spc="20" dirty="0">
                <a:latin typeface="Arial" charset="0"/>
              </a:rPr>
              <a:t> con </a:t>
            </a:r>
            <a:r>
              <a:rPr lang="en-US" sz="2000" kern="1000" spc="20" dirty="0" err="1">
                <a:latin typeface="Arial" charset="0"/>
              </a:rPr>
              <a:t>người</a:t>
            </a:r>
            <a:r>
              <a:rPr lang="en-US" sz="2000" kern="1000" spc="20" dirty="0">
                <a:latin typeface="Arial" charset="0"/>
              </a:rPr>
              <a:t> </a:t>
            </a:r>
            <a:r>
              <a:rPr lang="en-US" sz="2000" kern="1000" spc="20" dirty="0" err="1">
                <a:latin typeface="Arial" charset="0"/>
              </a:rPr>
              <a:t>khỏe</a:t>
            </a:r>
            <a:r>
              <a:rPr lang="en-US" sz="2000" kern="1000" spc="20" dirty="0">
                <a:latin typeface="Arial" charset="0"/>
              </a:rPr>
              <a:t> </a:t>
            </a:r>
            <a:r>
              <a:rPr lang="en-US" sz="2000" kern="1000" spc="20" dirty="0" err="1">
                <a:latin typeface="Arial" charset="0"/>
              </a:rPr>
              <a:t>mạnh</a:t>
            </a:r>
            <a:r>
              <a:rPr lang="en-US" sz="2000" kern="1000" spc="20" dirty="0">
                <a:latin typeface="Arial" charset="0"/>
              </a:rPr>
              <a:t> </a:t>
            </a:r>
            <a:r>
              <a:rPr lang="en-US" sz="2000" kern="1000" spc="20" dirty="0" err="1">
                <a:latin typeface="Arial" charset="0"/>
              </a:rPr>
              <a:t>để</a:t>
            </a:r>
            <a:r>
              <a:rPr lang="en-US" sz="2000" kern="1000" spc="20" dirty="0">
                <a:latin typeface="Arial" charset="0"/>
              </a:rPr>
              <a:t> </a:t>
            </a:r>
            <a:r>
              <a:rPr lang="en-US" sz="2000" kern="1000" spc="20" dirty="0" err="1">
                <a:latin typeface="Arial" charset="0"/>
              </a:rPr>
              <a:t>làm</a:t>
            </a:r>
            <a:r>
              <a:rPr lang="en-US" sz="2000" kern="1000" spc="20" dirty="0">
                <a:latin typeface="Arial" charset="0"/>
              </a:rPr>
              <a:t> </a:t>
            </a:r>
            <a:r>
              <a:rPr lang="en-US" sz="2000" kern="1000" spc="20" dirty="0" err="1">
                <a:latin typeface="Arial" charset="0"/>
              </a:rPr>
              <a:t>việc</a:t>
            </a:r>
            <a:r>
              <a:rPr lang="en-US" sz="2000" kern="1000" spc="20" dirty="0">
                <a:latin typeface="Arial" charset="0"/>
              </a:rPr>
              <a:t>.</a:t>
            </a:r>
          </a:p>
        </p:txBody>
      </p:sp>
      <p:sp>
        <p:nvSpPr>
          <p:cNvPr id="21" name="Rectangle 20"/>
          <p:cNvSpPr>
            <a:spLocks noChangeArrowheads="1"/>
          </p:cNvSpPr>
          <p:nvPr/>
        </p:nvSpPr>
        <p:spPr bwMode="auto">
          <a:xfrm>
            <a:off x="3151638" y="2351506"/>
            <a:ext cx="298722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2000">
                <a:solidFill>
                  <a:srgbClr val="000000"/>
                </a:solidFill>
              </a:rPr>
              <a:t>Nhờ có thợ xây, mới có những nhà cao tầng, nhà máy xí nghiệp để sản xuất, công viên để vui chơi giải trí, trường học để các em học tập…</a:t>
            </a:r>
            <a:endParaRPr lang="en-US" sz="2000">
              <a:solidFill>
                <a:srgbClr val="000000"/>
              </a:solidFill>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5" y="4500563"/>
            <a:ext cx="27706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862" y="560387"/>
            <a:ext cx="266707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151638" y="4724367"/>
            <a:ext cx="27989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solidFill>
                  <a:srgbClr val="000000"/>
                </a:solidFill>
              </a:rPr>
              <a:t> </a:t>
            </a:r>
            <a:r>
              <a:rPr lang="pt-BR" sz="2000">
                <a:solidFill>
                  <a:srgbClr val="000000"/>
                </a:solidFill>
              </a:rPr>
              <a:t>Nhờ có chú công nhân lái máy cẩu, để cẩu những thứ hàng nặng gảm được rất nhiều sức </a:t>
            </a:r>
            <a:r>
              <a:rPr lang="pt-BR" sz="2000">
                <a:solidFill>
                  <a:srgbClr val="000000"/>
                </a:solidFill>
              </a:rPr>
              <a:t>lao </a:t>
            </a:r>
            <a:r>
              <a:rPr lang="pt-BR" sz="2000" smtClean="0">
                <a:solidFill>
                  <a:srgbClr val="000000"/>
                </a:solidFill>
              </a:rPr>
              <a:t>động.</a:t>
            </a:r>
            <a:endParaRPr lang="en-US" sz="2000">
              <a:solidFill>
                <a:srgbClr val="000000"/>
              </a:solidFill>
            </a:endParaRPr>
          </a:p>
        </p:txBody>
      </p:sp>
      <p:sp>
        <p:nvSpPr>
          <p:cNvPr id="14" name="Rectangle 13"/>
          <p:cNvSpPr>
            <a:spLocks noChangeArrowheads="1"/>
          </p:cNvSpPr>
          <p:nvPr/>
        </p:nvSpPr>
        <p:spPr bwMode="auto">
          <a:xfrm>
            <a:off x="9000320" y="560387"/>
            <a:ext cx="2816542"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1900">
                <a:solidFill>
                  <a:srgbClr val="000000"/>
                </a:solidFill>
              </a:rPr>
              <a:t>Nhờ có các bác ngư dân mà chúng ta mới có thể được thưởng thức các loại hải sản như cá, tôm, cua, mực…</a:t>
            </a:r>
            <a:endParaRPr lang="en-US" sz="1900">
              <a:solidFill>
                <a:srgbClr val="000000"/>
              </a:solidFill>
            </a:endParaRPr>
          </a:p>
        </p:txBody>
      </p:sp>
    </p:spTree>
    <p:extLst>
      <p:ext uri="{BB962C8B-B14F-4D97-AF65-F5344CB8AC3E}">
        <p14:creationId xmlns:p14="http://schemas.microsoft.com/office/powerpoint/2010/main" val="739020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09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2800">
              <a:solidFill>
                <a:srgbClr val="0033CC"/>
              </a:solidFill>
            </a:endParaRPr>
          </a:p>
        </p:txBody>
      </p:sp>
      <p:sp>
        <p:nvSpPr>
          <p:cNvPr id="15363" name="Rectangle 3"/>
          <p:cNvSpPr>
            <a:spLocks noChangeArrowheads="1"/>
          </p:cNvSpPr>
          <p:nvPr/>
        </p:nvSpPr>
        <p:spPr bwMode="auto">
          <a:xfrm>
            <a:off x="4800600" y="457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200">
              <a:solidFill>
                <a:srgbClr val="CC0000"/>
              </a:solidFill>
            </a:endParaRPr>
          </a:p>
        </p:txBody>
      </p:sp>
      <p:pic>
        <p:nvPicPr>
          <p:cNvPr id="1536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28" y="116574"/>
            <a:ext cx="516296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1249" y="53074"/>
            <a:ext cx="5307019"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8293" y="5486398"/>
            <a:ext cx="4272308" cy="646331"/>
          </a:xfrm>
          <a:prstGeom prst="rect">
            <a:avLst/>
          </a:prstGeom>
          <a:solidFill>
            <a:srgbClr val="FFFF00"/>
          </a:solidFill>
        </p:spPr>
        <p:txBody>
          <a:bodyPr wrap="square" rtlCol="0">
            <a:spAutoFit/>
          </a:bodyPr>
          <a:lstStyle/>
          <a:p>
            <a:r>
              <a:rPr lang="en-US" sz="3600" b="1" smtClean="0">
                <a:solidFill>
                  <a:srgbClr val="C00000"/>
                </a:solidFill>
                <a:latin typeface="HP001 4 hàng" panose="020B0603050302020204" pitchFamily="34" charset="-93"/>
              </a:rPr>
              <a:t>Kĩ sư, kiến trúc sư</a:t>
            </a:r>
            <a:endParaRPr lang="en-US" sz="3600" b="1">
              <a:solidFill>
                <a:srgbClr val="C00000"/>
              </a:solidFill>
              <a:latin typeface="HP001 4 hàng" panose="020B0603050302020204" pitchFamily="34" charset="-93"/>
            </a:endParaRPr>
          </a:p>
        </p:txBody>
      </p:sp>
      <p:sp>
        <p:nvSpPr>
          <p:cNvPr id="7" name="TextBox 6"/>
          <p:cNvSpPr txBox="1"/>
          <p:nvPr/>
        </p:nvSpPr>
        <p:spPr>
          <a:xfrm>
            <a:off x="8376714" y="5486399"/>
            <a:ext cx="2473255" cy="646331"/>
          </a:xfrm>
          <a:prstGeom prst="rect">
            <a:avLst/>
          </a:prstGeom>
          <a:solidFill>
            <a:srgbClr val="FFFF00"/>
          </a:solidFill>
        </p:spPr>
        <p:txBody>
          <a:bodyPr wrap="square" rtlCol="0">
            <a:spAutoFit/>
          </a:bodyPr>
          <a:lstStyle/>
          <a:p>
            <a:r>
              <a:rPr lang="en-US" sz="3600" b="1" smtClean="0">
                <a:solidFill>
                  <a:srgbClr val="C00000"/>
                </a:solidFill>
                <a:latin typeface="HP001 4 hàng" panose="020B0603050302020204" pitchFamily="34" charset="-93"/>
              </a:rPr>
              <a:t>Nông dân</a:t>
            </a:r>
            <a:endParaRPr lang="en-US" sz="3600" b="1">
              <a:solidFill>
                <a:srgbClr val="C00000"/>
              </a:solidFill>
              <a:latin typeface="HP001 4 hàng" panose="020B0603050302020204" pitchFamily="34" charset="-93"/>
            </a:endParaRPr>
          </a:p>
        </p:txBody>
      </p:sp>
    </p:spTree>
    <p:extLst>
      <p:ext uri="{BB962C8B-B14F-4D97-AF65-F5344CB8AC3E}">
        <p14:creationId xmlns:p14="http://schemas.microsoft.com/office/powerpoint/2010/main" val="2920088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82880" y="115889"/>
          <a:ext cx="11662116" cy="6467791"/>
        </p:xfrm>
        <a:graphic>
          <a:graphicData uri="http://schemas.openxmlformats.org/drawingml/2006/table">
            <a:tbl>
              <a:tblPr firstRow="1" bandRow="1">
                <a:tableStyleId>{5C22544A-7EE6-4342-B048-85BDC9FD1C3A}</a:tableStyleId>
              </a:tblPr>
              <a:tblGrid>
                <a:gridCol w="2915529"/>
                <a:gridCol w="3015884"/>
                <a:gridCol w="2815174"/>
                <a:gridCol w="2915529"/>
              </a:tblGrid>
              <a:tr h="469956">
                <a:tc>
                  <a:txBody>
                    <a:bodyPr/>
                    <a:lstStyle/>
                    <a:p>
                      <a:r>
                        <a:rPr lang="en-US" sz="2000" dirty="0" err="1" smtClean="0">
                          <a:solidFill>
                            <a:srgbClr val="C00000"/>
                          </a:solidFill>
                        </a:rPr>
                        <a:t>Người</a:t>
                      </a:r>
                      <a:r>
                        <a:rPr lang="en-US" sz="2000" baseline="0" dirty="0" smtClean="0">
                          <a:solidFill>
                            <a:srgbClr val="C00000"/>
                          </a:solidFill>
                        </a:rPr>
                        <a:t> </a:t>
                      </a:r>
                      <a:r>
                        <a:rPr lang="en-US" sz="2000" baseline="0" dirty="0" err="1" smtClean="0">
                          <a:solidFill>
                            <a:srgbClr val="C00000"/>
                          </a:solidFill>
                        </a:rPr>
                        <a:t>lao</a:t>
                      </a:r>
                      <a:r>
                        <a:rPr lang="en-US" sz="2000" baseline="0" dirty="0" smtClean="0">
                          <a:solidFill>
                            <a:srgbClr val="C00000"/>
                          </a:solidFill>
                        </a:rPr>
                        <a:t> </a:t>
                      </a:r>
                      <a:r>
                        <a:rPr lang="en-US" sz="2000" baseline="0" dirty="0" err="1" smtClean="0">
                          <a:solidFill>
                            <a:srgbClr val="C00000"/>
                          </a:solidFill>
                        </a:rPr>
                        <a:t>động</a:t>
                      </a:r>
                      <a:endParaRPr lang="en-US" sz="2000" dirty="0">
                        <a:solidFill>
                          <a:srgbClr val="C00000"/>
                        </a:solidFill>
                      </a:endParaRPr>
                    </a:p>
                  </a:txBody>
                  <a:tcPr marT="45716" marB="4571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err="1" smtClean="0">
                          <a:solidFill>
                            <a:srgbClr val="C00000"/>
                          </a:solidFill>
                        </a:rPr>
                        <a:t>Ích</a:t>
                      </a:r>
                      <a:r>
                        <a:rPr lang="en-US" sz="2000" baseline="0" dirty="0" smtClean="0">
                          <a:solidFill>
                            <a:srgbClr val="C00000"/>
                          </a:solidFill>
                        </a:rPr>
                        <a:t> </a:t>
                      </a:r>
                      <a:r>
                        <a:rPr lang="en-US" sz="2000" baseline="0" dirty="0" err="1" smtClean="0">
                          <a:solidFill>
                            <a:srgbClr val="C00000"/>
                          </a:solidFill>
                        </a:rPr>
                        <a:t>lợi</a:t>
                      </a:r>
                      <a:r>
                        <a:rPr lang="en-US" sz="2000" baseline="0" dirty="0" smtClean="0">
                          <a:solidFill>
                            <a:srgbClr val="C00000"/>
                          </a:solidFill>
                        </a:rPr>
                        <a:t> </a:t>
                      </a:r>
                      <a:endParaRPr lang="en-US" sz="2000" dirty="0">
                        <a:solidFill>
                          <a:srgbClr val="C00000"/>
                        </a:solidFill>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C00000"/>
                          </a:solidFill>
                        </a:rPr>
                        <a:t>Người</a:t>
                      </a:r>
                      <a:r>
                        <a:rPr lang="en-US" sz="2000" baseline="0" dirty="0" smtClean="0">
                          <a:solidFill>
                            <a:srgbClr val="C00000"/>
                          </a:solidFill>
                        </a:rPr>
                        <a:t> </a:t>
                      </a:r>
                      <a:r>
                        <a:rPr lang="en-US" sz="2000" baseline="0" dirty="0" err="1" smtClean="0">
                          <a:solidFill>
                            <a:srgbClr val="C00000"/>
                          </a:solidFill>
                        </a:rPr>
                        <a:t>lao</a:t>
                      </a:r>
                      <a:r>
                        <a:rPr lang="en-US" sz="2000" baseline="0" dirty="0" smtClean="0">
                          <a:solidFill>
                            <a:srgbClr val="C00000"/>
                          </a:solidFill>
                        </a:rPr>
                        <a:t> </a:t>
                      </a:r>
                      <a:r>
                        <a:rPr lang="en-US" sz="2000" baseline="0" dirty="0" err="1" smtClean="0">
                          <a:solidFill>
                            <a:srgbClr val="C00000"/>
                          </a:solidFill>
                        </a:rPr>
                        <a:t>động</a:t>
                      </a:r>
                      <a:endParaRPr lang="en-US" sz="2000" dirty="0" smtClean="0">
                        <a:solidFill>
                          <a:srgbClr val="C00000"/>
                        </a:solidFill>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C00000"/>
                          </a:solidFill>
                        </a:rPr>
                        <a:t>Ích</a:t>
                      </a:r>
                      <a:r>
                        <a:rPr lang="en-US" sz="2000" baseline="0" dirty="0" smtClean="0">
                          <a:solidFill>
                            <a:srgbClr val="C00000"/>
                          </a:solidFill>
                        </a:rPr>
                        <a:t> </a:t>
                      </a:r>
                      <a:r>
                        <a:rPr lang="en-US" sz="2000" baseline="0" dirty="0" err="1" smtClean="0">
                          <a:solidFill>
                            <a:srgbClr val="C00000"/>
                          </a:solidFill>
                        </a:rPr>
                        <a:t>lợi</a:t>
                      </a:r>
                      <a:r>
                        <a:rPr lang="en-US" sz="2000" baseline="0" dirty="0" smtClean="0">
                          <a:solidFill>
                            <a:srgbClr val="C00000"/>
                          </a:solidFill>
                        </a:rPr>
                        <a:t> </a:t>
                      </a:r>
                      <a:endParaRPr lang="en-US" sz="2000" dirty="0" smtClean="0">
                        <a:solidFill>
                          <a:srgbClr val="C00000"/>
                        </a:solidFill>
                      </a:endParaRPr>
                    </a:p>
                  </a:txBody>
                  <a:tcPr marT="45716" marB="4571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r>
              <a:tr h="1698601">
                <a:tc>
                  <a:txBody>
                    <a:bodyPr/>
                    <a:lstStyle/>
                    <a:p>
                      <a:endParaRPr lang="en-US" sz="1800" dirty="0"/>
                    </a:p>
                  </a:txBody>
                  <a:tcPr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kern="1000" spc="2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5001">
                <a:tc>
                  <a:txBody>
                    <a:bodyPr/>
                    <a:lstStyle/>
                    <a:p>
                      <a:endParaRPr lang="en-US" sz="1800" dirty="0"/>
                    </a:p>
                  </a:txBody>
                  <a:tcPr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smtClean="0"/>
                    </a:p>
                  </a:txBody>
                  <a:tcPr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4233">
                <a:tc>
                  <a:txBody>
                    <a:bodyPr/>
                    <a:lstStyle/>
                    <a:p>
                      <a:endParaRPr lang="en-US" sz="1800"/>
                    </a:p>
                  </a:txBody>
                  <a:tcPr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latin typeface="+mn-lt"/>
                          <a:ea typeface="+mn-ea"/>
                          <a:cs typeface="+mn-cs"/>
                        </a:rPr>
                        <a:t> </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1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pt-BR" sz="1800" kern="1200" dirty="0" smtClean="0">
                        <a:solidFill>
                          <a:schemeClr val="dk1"/>
                        </a:solidFill>
                        <a:latin typeface="+mn-lt"/>
                        <a:ea typeface="+mn-ea"/>
                        <a:cs typeface="+mn-cs"/>
                      </a:endParaRPr>
                    </a:p>
                  </a:txBody>
                  <a:tcPr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5" y="617538"/>
            <a:ext cx="27706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5" y="2357439"/>
            <a:ext cx="2770638"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595564" y="1962150"/>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solidFill>
                  <a:schemeClr val="bg1"/>
                </a:solidFill>
              </a:rPr>
              <a:t>Bác sỹ</a:t>
            </a:r>
          </a:p>
        </p:txBody>
      </p:sp>
      <p:sp>
        <p:nvSpPr>
          <p:cNvPr id="10" name="TextBox 9"/>
          <p:cNvSpPr txBox="1">
            <a:spLocks noChangeArrowheads="1"/>
          </p:cNvSpPr>
          <p:nvPr/>
        </p:nvSpPr>
        <p:spPr bwMode="auto">
          <a:xfrm>
            <a:off x="2747964" y="4130675"/>
            <a:ext cx="1062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solidFill>
                  <a:schemeClr val="bg1"/>
                </a:solidFill>
              </a:rPr>
              <a:t>Thợ xây</a:t>
            </a:r>
          </a:p>
        </p:txBody>
      </p:sp>
      <p:sp>
        <p:nvSpPr>
          <p:cNvPr id="20" name="Rectangle 19"/>
          <p:cNvSpPr/>
          <p:nvPr/>
        </p:nvSpPr>
        <p:spPr>
          <a:xfrm>
            <a:off x="3151639" y="640557"/>
            <a:ext cx="2987223" cy="1631216"/>
          </a:xfrm>
          <a:prstGeom prst="rect">
            <a:avLst/>
          </a:prstGeom>
        </p:spPr>
        <p:txBody>
          <a:bodyPr wrap="square">
            <a:spAutoFit/>
          </a:bodyPr>
          <a:lstStyle/>
          <a:p>
            <a:pPr>
              <a:defRPr/>
            </a:pPr>
            <a:r>
              <a:rPr lang="en-US" sz="2000" kern="1000" spc="20" dirty="0" err="1">
                <a:latin typeface="Arial" charset="0"/>
              </a:rPr>
              <a:t>Nhờ</a:t>
            </a:r>
            <a:r>
              <a:rPr lang="en-US" sz="2000" kern="1000" spc="20" dirty="0">
                <a:latin typeface="Arial" charset="0"/>
              </a:rPr>
              <a:t> </a:t>
            </a:r>
            <a:r>
              <a:rPr lang="en-US" sz="2000" kern="1000" spc="20" dirty="0" err="1">
                <a:latin typeface="Arial" charset="0"/>
              </a:rPr>
              <a:t>có</a:t>
            </a:r>
            <a:r>
              <a:rPr lang="en-US" sz="2000" kern="1000" spc="20" dirty="0">
                <a:latin typeface="Arial" charset="0"/>
              </a:rPr>
              <a:t> </a:t>
            </a:r>
            <a:r>
              <a:rPr lang="en-US" sz="2000" kern="1000" spc="20" dirty="0" err="1">
                <a:latin typeface="Arial" charset="0"/>
              </a:rPr>
              <a:t>bác</a:t>
            </a:r>
            <a:r>
              <a:rPr lang="en-US" sz="2000" kern="1000" spc="20" dirty="0">
                <a:latin typeface="Arial" charset="0"/>
              </a:rPr>
              <a:t> </a:t>
            </a:r>
            <a:r>
              <a:rPr lang="en-US" sz="2000" kern="1000" spc="20" dirty="0" err="1">
                <a:latin typeface="Arial" charset="0"/>
              </a:rPr>
              <a:t>sĩ</a:t>
            </a:r>
            <a:r>
              <a:rPr lang="en-US" sz="2000" kern="1000" spc="20" dirty="0">
                <a:latin typeface="Arial" charset="0"/>
              </a:rPr>
              <a:t>, </a:t>
            </a:r>
            <a:r>
              <a:rPr lang="en-US" sz="2000" kern="1000" spc="20" dirty="0" err="1">
                <a:latin typeface="Arial" charset="0"/>
              </a:rPr>
              <a:t>xã</a:t>
            </a:r>
            <a:r>
              <a:rPr lang="en-US" sz="2000" kern="1000" spc="20" dirty="0">
                <a:latin typeface="Arial" charset="0"/>
              </a:rPr>
              <a:t> </a:t>
            </a:r>
            <a:r>
              <a:rPr lang="en-US" sz="2000" kern="1000" spc="20" dirty="0" err="1">
                <a:latin typeface="Arial" charset="0"/>
              </a:rPr>
              <a:t>hội</a:t>
            </a:r>
            <a:r>
              <a:rPr lang="en-US" sz="2000" kern="1000" spc="20" dirty="0">
                <a:latin typeface="Arial" charset="0"/>
              </a:rPr>
              <a:t> </a:t>
            </a:r>
            <a:r>
              <a:rPr lang="en-US" sz="2000" kern="1000" spc="20" dirty="0" err="1">
                <a:latin typeface="Arial" charset="0"/>
              </a:rPr>
              <a:t>mới</a:t>
            </a:r>
            <a:r>
              <a:rPr lang="en-US" sz="2000" kern="1000" spc="20" dirty="0">
                <a:latin typeface="Arial" charset="0"/>
              </a:rPr>
              <a:t> </a:t>
            </a:r>
            <a:r>
              <a:rPr lang="en-US" sz="2000" kern="1000" spc="20" dirty="0" err="1">
                <a:latin typeface="Arial" charset="0"/>
              </a:rPr>
              <a:t>chữa</a:t>
            </a:r>
            <a:r>
              <a:rPr lang="en-US" sz="2000" kern="1000" spc="20" dirty="0">
                <a:latin typeface="Arial" charset="0"/>
              </a:rPr>
              <a:t> </a:t>
            </a:r>
            <a:r>
              <a:rPr lang="en-US" sz="2000" kern="1000" spc="20" dirty="0" err="1">
                <a:latin typeface="Arial" charset="0"/>
              </a:rPr>
              <a:t>được</a:t>
            </a:r>
            <a:r>
              <a:rPr lang="en-US" sz="2000" kern="1000" spc="20" dirty="0">
                <a:latin typeface="Arial" charset="0"/>
              </a:rPr>
              <a:t> </a:t>
            </a:r>
            <a:r>
              <a:rPr lang="en-US" sz="2000" kern="1000" spc="20" dirty="0" err="1">
                <a:latin typeface="Arial" charset="0"/>
              </a:rPr>
              <a:t>nhiều</a:t>
            </a:r>
            <a:r>
              <a:rPr lang="en-US" sz="2000" kern="1000" spc="20" dirty="0">
                <a:latin typeface="Arial" charset="0"/>
              </a:rPr>
              <a:t> </a:t>
            </a:r>
            <a:r>
              <a:rPr lang="en-US" sz="2000" kern="1000" spc="20" dirty="0" err="1">
                <a:latin typeface="Arial" charset="0"/>
              </a:rPr>
              <a:t>bệnh</a:t>
            </a:r>
            <a:r>
              <a:rPr lang="en-US" sz="2000" kern="1000" spc="20" dirty="0">
                <a:latin typeface="Arial" charset="0"/>
              </a:rPr>
              <a:t> </a:t>
            </a:r>
            <a:r>
              <a:rPr lang="en-US" sz="2000" kern="1000" spc="20" dirty="0" err="1">
                <a:latin typeface="Arial" charset="0"/>
              </a:rPr>
              <a:t>tật</a:t>
            </a:r>
            <a:r>
              <a:rPr lang="en-US" sz="2000" kern="1000" spc="20" dirty="0">
                <a:latin typeface="Arial" charset="0"/>
              </a:rPr>
              <a:t>, </a:t>
            </a:r>
            <a:r>
              <a:rPr lang="en-US" sz="2000" kern="1000" spc="20" dirty="0" err="1">
                <a:latin typeface="Arial" charset="0"/>
              </a:rPr>
              <a:t>mới</a:t>
            </a:r>
            <a:r>
              <a:rPr lang="en-US" sz="2000" kern="1000" spc="20" dirty="0">
                <a:latin typeface="Arial" charset="0"/>
              </a:rPr>
              <a:t> </a:t>
            </a:r>
            <a:r>
              <a:rPr lang="en-US" sz="2000" kern="1000" spc="20" dirty="0" err="1">
                <a:latin typeface="Arial" charset="0"/>
              </a:rPr>
              <a:t>có</a:t>
            </a:r>
            <a:r>
              <a:rPr lang="en-US" sz="2000" kern="1000" spc="20" dirty="0">
                <a:latin typeface="Arial" charset="0"/>
              </a:rPr>
              <a:t> </a:t>
            </a:r>
            <a:r>
              <a:rPr lang="en-US" sz="2000" kern="1000" spc="20" dirty="0" err="1">
                <a:latin typeface="Arial" charset="0"/>
              </a:rPr>
              <a:t>những</a:t>
            </a:r>
            <a:r>
              <a:rPr lang="en-US" sz="2000" kern="1000" spc="20" dirty="0">
                <a:latin typeface="Arial" charset="0"/>
              </a:rPr>
              <a:t> con </a:t>
            </a:r>
            <a:r>
              <a:rPr lang="en-US" sz="2000" kern="1000" spc="20" dirty="0" err="1">
                <a:latin typeface="Arial" charset="0"/>
              </a:rPr>
              <a:t>người</a:t>
            </a:r>
            <a:r>
              <a:rPr lang="en-US" sz="2000" kern="1000" spc="20" dirty="0">
                <a:latin typeface="Arial" charset="0"/>
              </a:rPr>
              <a:t> </a:t>
            </a:r>
            <a:r>
              <a:rPr lang="en-US" sz="2000" kern="1000" spc="20" dirty="0" err="1">
                <a:latin typeface="Arial" charset="0"/>
              </a:rPr>
              <a:t>khỏe</a:t>
            </a:r>
            <a:r>
              <a:rPr lang="en-US" sz="2000" kern="1000" spc="20" dirty="0">
                <a:latin typeface="Arial" charset="0"/>
              </a:rPr>
              <a:t> </a:t>
            </a:r>
            <a:r>
              <a:rPr lang="en-US" sz="2000" kern="1000" spc="20" dirty="0" err="1">
                <a:latin typeface="Arial" charset="0"/>
              </a:rPr>
              <a:t>mạnh</a:t>
            </a:r>
            <a:r>
              <a:rPr lang="en-US" sz="2000" kern="1000" spc="20" dirty="0">
                <a:latin typeface="Arial" charset="0"/>
              </a:rPr>
              <a:t> </a:t>
            </a:r>
            <a:r>
              <a:rPr lang="en-US" sz="2000" kern="1000" spc="20" dirty="0" err="1">
                <a:latin typeface="Arial" charset="0"/>
              </a:rPr>
              <a:t>để</a:t>
            </a:r>
            <a:r>
              <a:rPr lang="en-US" sz="2000" kern="1000" spc="20" dirty="0">
                <a:latin typeface="Arial" charset="0"/>
              </a:rPr>
              <a:t> </a:t>
            </a:r>
            <a:r>
              <a:rPr lang="en-US" sz="2000" kern="1000" spc="20" dirty="0" err="1">
                <a:latin typeface="Arial" charset="0"/>
              </a:rPr>
              <a:t>làm</a:t>
            </a:r>
            <a:r>
              <a:rPr lang="en-US" sz="2000" kern="1000" spc="20" dirty="0">
                <a:latin typeface="Arial" charset="0"/>
              </a:rPr>
              <a:t> </a:t>
            </a:r>
            <a:r>
              <a:rPr lang="en-US" sz="2000" kern="1000" spc="20" dirty="0" err="1">
                <a:latin typeface="Arial" charset="0"/>
              </a:rPr>
              <a:t>việc</a:t>
            </a:r>
            <a:r>
              <a:rPr lang="en-US" sz="2000" kern="1000" spc="20" dirty="0">
                <a:latin typeface="Arial" charset="0"/>
              </a:rPr>
              <a:t>.</a:t>
            </a:r>
          </a:p>
        </p:txBody>
      </p:sp>
      <p:sp>
        <p:nvSpPr>
          <p:cNvPr id="21" name="Rectangle 20"/>
          <p:cNvSpPr>
            <a:spLocks noChangeArrowheads="1"/>
          </p:cNvSpPr>
          <p:nvPr/>
        </p:nvSpPr>
        <p:spPr bwMode="auto">
          <a:xfrm>
            <a:off x="3151638" y="2351506"/>
            <a:ext cx="298722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2000">
                <a:solidFill>
                  <a:srgbClr val="000000"/>
                </a:solidFill>
              </a:rPr>
              <a:t>Nhờ có thợ xây, mới có những nhà cao tầng, nhà máy xí nghiệp để sản xuất, công viên để vui chơi giải trí, trường học để các em học tập…</a:t>
            </a:r>
            <a:endParaRPr lang="en-US" sz="2000">
              <a:solidFill>
                <a:srgbClr val="000000"/>
              </a:solidFill>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5" y="4500563"/>
            <a:ext cx="27706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862" y="560387"/>
            <a:ext cx="266707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151638" y="4724367"/>
            <a:ext cx="27989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solidFill>
                  <a:srgbClr val="000000"/>
                </a:solidFill>
              </a:rPr>
              <a:t> </a:t>
            </a:r>
            <a:r>
              <a:rPr lang="pt-BR" sz="2000">
                <a:solidFill>
                  <a:srgbClr val="000000"/>
                </a:solidFill>
              </a:rPr>
              <a:t>Nhờ có chú công nhân lái máy cẩu, để cẩu những thứ hàng nặng gảm được rất nhiều sức </a:t>
            </a:r>
            <a:r>
              <a:rPr lang="pt-BR" sz="2000">
                <a:solidFill>
                  <a:srgbClr val="000000"/>
                </a:solidFill>
              </a:rPr>
              <a:t>lao </a:t>
            </a:r>
            <a:r>
              <a:rPr lang="pt-BR" sz="2000" smtClean="0">
                <a:solidFill>
                  <a:srgbClr val="000000"/>
                </a:solidFill>
              </a:rPr>
              <a:t>động.</a:t>
            </a:r>
            <a:endParaRPr lang="en-US" sz="2000">
              <a:solidFill>
                <a:srgbClr val="000000"/>
              </a:solidFill>
            </a:endParaRPr>
          </a:p>
        </p:txBody>
      </p:sp>
      <p:sp>
        <p:nvSpPr>
          <p:cNvPr id="14" name="Rectangle 13"/>
          <p:cNvSpPr>
            <a:spLocks noChangeArrowheads="1"/>
          </p:cNvSpPr>
          <p:nvPr/>
        </p:nvSpPr>
        <p:spPr bwMode="auto">
          <a:xfrm>
            <a:off x="9000320" y="560387"/>
            <a:ext cx="2816542"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sz="1900">
                <a:solidFill>
                  <a:srgbClr val="000000"/>
                </a:solidFill>
              </a:rPr>
              <a:t>Nhờ có các bác ngư dân mà chúng ta mới có thể được thưởng thức các loại hải sản như cá, tôm, cua, mực…</a:t>
            </a:r>
            <a:endParaRPr lang="en-US" sz="1900">
              <a:solidFill>
                <a:srgbClr val="000000"/>
              </a:solidFill>
            </a:endParaRPr>
          </a:p>
        </p:txBody>
      </p:sp>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9" y="2271773"/>
            <a:ext cx="263849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7438" y="4552156"/>
            <a:ext cx="263849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9000320" y="2501412"/>
            <a:ext cx="281654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a:t>Nhờ có các kiến trúc sư thành phố, làng mạc thôn xóm của chúng ta mới được kiến trúc đẹp đẽ</a:t>
            </a:r>
          </a:p>
        </p:txBody>
      </p:sp>
      <p:sp>
        <p:nvSpPr>
          <p:cNvPr id="18" name="Rectangle 17"/>
          <p:cNvSpPr>
            <a:spLocks noChangeArrowheads="1"/>
          </p:cNvSpPr>
          <p:nvPr/>
        </p:nvSpPr>
        <p:spPr bwMode="auto">
          <a:xfrm>
            <a:off x="8986264" y="4724367"/>
            <a:ext cx="27285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000">
                <a:solidFill>
                  <a:srgbClr val="000000"/>
                </a:solidFill>
              </a:rPr>
              <a:t>Nhờ các bác nông dân chúng ta mới có lúa, ngô, khoai, sắn ; có gạo, có cơm ăn hàng ngày.. </a:t>
            </a:r>
            <a:endParaRPr lang="en-US" sz="2000"/>
          </a:p>
        </p:txBody>
      </p:sp>
    </p:spTree>
    <p:extLst>
      <p:ext uri="{BB962C8B-B14F-4D97-AF65-F5344CB8AC3E}">
        <p14:creationId xmlns:p14="http://schemas.microsoft.com/office/powerpoint/2010/main" val="2736521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par>
                                <p:cTn id="15" presetID="53"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4284" y="1177403"/>
            <a:ext cx="10798247" cy="3913211"/>
          </a:xfrm>
          <a:prstGeom prst="rect">
            <a:avLst/>
          </a:prstGeom>
        </p:spPr>
      </p:pic>
    </p:spTree>
    <p:extLst>
      <p:ext uri="{BB962C8B-B14F-4D97-AF65-F5344CB8AC3E}">
        <p14:creationId xmlns:p14="http://schemas.microsoft.com/office/powerpoint/2010/main" val="2159635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9296400" y="152400"/>
            <a:ext cx="1066800" cy="1066800"/>
          </a:xfrm>
          <a:prstGeom prst="ellipse">
            <a:avLst/>
          </a:pr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pic>
        <p:nvPicPr>
          <p:cNvPr id="18435" name="Picture 4" descr="flower7"/>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28600"/>
            <a:ext cx="381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3048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reeform 6"/>
          <p:cNvSpPr>
            <a:spLocks/>
          </p:cNvSpPr>
          <p:nvPr/>
        </p:nvSpPr>
        <p:spPr bwMode="auto">
          <a:xfrm>
            <a:off x="9372600" y="1219200"/>
            <a:ext cx="1219200" cy="3810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18438" name="Freeform 7"/>
          <p:cNvSpPr>
            <a:spLocks/>
          </p:cNvSpPr>
          <p:nvPr/>
        </p:nvSpPr>
        <p:spPr bwMode="auto">
          <a:xfrm>
            <a:off x="8534400" y="1066800"/>
            <a:ext cx="990600" cy="3048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pic>
        <p:nvPicPr>
          <p:cNvPr id="18439" name="Picture 8"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148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990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752601"/>
            <a:ext cx="2209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1"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2133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2"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10201"/>
            <a:ext cx="1828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3"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810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4"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119159">
            <a:off x="2057401" y="1752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5"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4864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6"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004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7"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5052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8"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13864" y="5334000"/>
            <a:ext cx="13541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19"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4958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20"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38938" y="40005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1"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35052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2"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7620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3"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80325" y="4581526"/>
            <a:ext cx="2286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4"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514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Freeform 40"/>
          <p:cNvSpPr>
            <a:spLocks/>
          </p:cNvSpPr>
          <p:nvPr/>
        </p:nvSpPr>
        <p:spPr bwMode="auto">
          <a:xfrm rot="728459">
            <a:off x="2362200" y="2133600"/>
            <a:ext cx="76200" cy="457200"/>
          </a:xfrm>
          <a:custGeom>
            <a:avLst/>
            <a:gdLst>
              <a:gd name="T0" fmla="*/ 2147483647 w 409"/>
              <a:gd name="T1" fmla="*/ 2147483647 h 658"/>
              <a:gd name="T2" fmla="*/ 2147483647 w 409"/>
              <a:gd name="T3" fmla="*/ 2147483647 h 658"/>
              <a:gd name="T4" fmla="*/ 2147483647 w 409"/>
              <a:gd name="T5" fmla="*/ 2147483647 h 658"/>
              <a:gd name="T6" fmla="*/ 2147483647 w 409"/>
              <a:gd name="T7" fmla="*/ 2147483647 h 658"/>
              <a:gd name="T8" fmla="*/ 2147483647 w 409"/>
              <a:gd name="T9" fmla="*/ 2147483647 h 658"/>
              <a:gd name="T10" fmla="*/ 2147483647 w 409"/>
              <a:gd name="T11" fmla="*/ 2147483647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pic>
        <p:nvPicPr>
          <p:cNvPr id="18457" name="Picture 48" descr="flower2DivWHT[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52400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58"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4864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59"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495801"/>
            <a:ext cx="2286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0" name="Content Placeholder 2"/>
          <p:cNvSpPr>
            <a:spLocks noGrp="1"/>
          </p:cNvSpPr>
          <p:nvPr>
            <p:ph idx="1"/>
          </p:nvPr>
        </p:nvSpPr>
        <p:spPr>
          <a:xfrm>
            <a:off x="3267076" y="1600200"/>
            <a:ext cx="6329363" cy="1328738"/>
          </a:xfrm>
        </p:spPr>
        <p:txBody>
          <a:bodyPr/>
          <a:lstStyle/>
          <a:p>
            <a:pPr marL="0" indent="0" algn="ctr">
              <a:buNone/>
            </a:pPr>
            <a:r>
              <a:rPr lang="en-US" smtClean="0">
                <a:solidFill>
                  <a:srgbClr val="FF3300"/>
                </a:solidFill>
                <a:latin typeface="Times New Roman" panose="02020603050405020304" pitchFamily="18" charset="0"/>
                <a:cs typeface="Times New Roman" panose="02020603050405020304" pitchFamily="18" charset="0"/>
              </a:rPr>
              <a:t>Hoạt động 4</a:t>
            </a:r>
          </a:p>
          <a:p>
            <a:pPr marL="0" indent="0" algn="ctr">
              <a:buNone/>
            </a:pPr>
            <a:r>
              <a:rPr lang="en-US" b="1" smtClean="0">
                <a:solidFill>
                  <a:srgbClr val="0033CC"/>
                </a:solidFill>
                <a:latin typeface="Times New Roman" panose="02020603050405020304" pitchFamily="18" charset="0"/>
                <a:cs typeface="Times New Roman" panose="02020603050405020304" pitchFamily="18" charset="0"/>
              </a:rPr>
              <a:t>BÀY TỎ Ý KIẾN</a:t>
            </a:r>
          </a:p>
        </p:txBody>
      </p:sp>
    </p:spTree>
    <p:extLst>
      <p:ext uri="{BB962C8B-B14F-4D97-AF65-F5344CB8AC3E}">
        <p14:creationId xmlns:p14="http://schemas.microsoft.com/office/powerpoint/2010/main" val="27070651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922" y="-26895"/>
            <a:ext cx="12559400" cy="4894729"/>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16"/>
          <p:cNvSpPr/>
          <p:nvPr/>
        </p:nvSpPr>
        <p:spPr>
          <a:xfrm>
            <a:off x="3153355" y="1922161"/>
            <a:ext cx="302897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smtClean="0">
                <a:solidFill>
                  <a:srgbClr val="FF5E74"/>
                </a:solidFill>
                <a:effectLst>
                  <a:glow rad="165100">
                    <a:prstClr val="white"/>
                  </a:glow>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ĐỌC TRUYỆN </a:t>
            </a:r>
            <a:endParaRPr kumimoji="0" lang="zh-CN" altLang="en-US" sz="3600" b="1" i="0" u="none" strike="noStrike" kern="1200" cap="none" spc="0" normalizeH="0" baseline="0" noProof="0" dirty="0">
              <a:ln>
                <a:noFill/>
              </a:ln>
              <a:solidFill>
                <a:srgbClr val="FF5E74"/>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16"/>
          <p:cNvSpPr/>
          <p:nvPr/>
        </p:nvSpPr>
        <p:spPr>
          <a:xfrm>
            <a:off x="2034057" y="2703884"/>
            <a:ext cx="8795165" cy="1107996"/>
          </a:xfrm>
          <a:prstGeom prst="rect">
            <a:avLst/>
          </a:prstGeom>
          <a:solidFill>
            <a:schemeClr val="accent3">
              <a:lumMod val="60000"/>
              <a:lumOff val="4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600" b="1" smtClean="0">
                <a:solidFill>
                  <a:srgbClr val="FF5E74"/>
                </a:solidFill>
                <a:effectLst>
                  <a:glow rad="165100">
                    <a:prstClr val="white"/>
                  </a:glow>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BUỔI HỌC ĐẦU TIÊN</a:t>
            </a:r>
            <a:endParaRPr kumimoji="0" lang="zh-CN" altLang="en-US" sz="6600" b="1" i="0" u="none" strike="noStrike" kern="1200" cap="none" spc="0" normalizeH="0" baseline="0" noProof="0" dirty="0">
              <a:ln>
                <a:noFill/>
              </a:ln>
              <a:solidFill>
                <a:srgbClr val="FF5E74"/>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29494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Text Box 10"/>
          <p:cNvSpPr txBox="1">
            <a:spLocks noChangeArrowheads="1"/>
          </p:cNvSpPr>
          <p:nvPr/>
        </p:nvSpPr>
        <p:spPr bwMode="auto">
          <a:xfrm>
            <a:off x="562708" y="1227651"/>
            <a:ext cx="11629292" cy="5401479"/>
          </a:xfrm>
          <a:prstGeom prst="rect">
            <a:avLst/>
          </a:prstGeom>
          <a:noFill/>
          <a:ln w="9525">
            <a:noFill/>
            <a:miter lim="800000"/>
            <a:headEnd/>
            <a:tailEnd/>
          </a:ln>
        </p:spPr>
        <p:txBody>
          <a:bodyPr wrap="square">
            <a:spAutoFit/>
          </a:bodyPr>
          <a:lstStyle/>
          <a:p>
            <a:pPr marL="342900" indent="-342900">
              <a:spcBef>
                <a:spcPct val="50000"/>
              </a:spcBef>
              <a:buFontTx/>
              <a:buAutoNum type="alphaLcPeriod"/>
              <a:defRPr/>
            </a:pP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Chào</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hỏi</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lễ</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phép</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a:t>
            </a:r>
          </a:p>
          <a:p>
            <a:pPr marL="342900" indent="-342900">
              <a:spcBef>
                <a:spcPct val="50000"/>
              </a:spcBef>
              <a:defRPr/>
            </a:pP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b.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Nói</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trống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không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a:t>
            </a:r>
          </a:p>
          <a:p>
            <a:pPr marL="457200" indent="-457200">
              <a:spcBef>
                <a:spcPct val="50000"/>
              </a:spcBef>
              <a:defRPr/>
            </a:pP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c.Giữ</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gìn</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sách</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vở</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đồ</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dùng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đồ</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chơi</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a:t>
            </a:r>
          </a:p>
          <a:p>
            <a:pPr marL="457200" indent="-457200">
              <a:spcBef>
                <a:spcPct val="50000"/>
              </a:spcBef>
              <a:defRPr/>
            </a:pP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d.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Dùng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hai</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tay</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khi</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đưa</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hoặc</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nhận</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vật</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gì</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a:t>
            </a:r>
          </a:p>
          <a:p>
            <a:pPr marL="342900" indent="-342900">
              <a:spcBef>
                <a:spcPct val="50000"/>
              </a:spcBef>
              <a:defRPr/>
            </a:pP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Học</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tập</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gương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những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người</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lao</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động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a:t>
            </a:r>
          </a:p>
          <a:p>
            <a:pPr marL="342900" indent="-342900">
              <a:spcBef>
                <a:spcPct val="50000"/>
              </a:spcBef>
              <a:defRPr/>
            </a:pP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e.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Quý</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trọng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sản</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phẩm</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lao</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động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a:t>
            </a:r>
          </a:p>
          <a:p>
            <a:pPr marL="342900" indent="-342900">
              <a:spcBef>
                <a:spcPct val="50000"/>
              </a:spcBef>
              <a:defRPr/>
            </a:pP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g.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Giúp</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đỡ</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người</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lao</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động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những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việc</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phù</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hợp</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với</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khả</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năng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a:t>
            </a:r>
          </a:p>
          <a:p>
            <a:pPr marL="342900" indent="-342900">
              <a:spcBef>
                <a:spcPct val="50000"/>
              </a:spcBef>
              <a:defRPr/>
            </a:pP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h.Chế</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giễu</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người</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lao</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động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nghèo</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người</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lao</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động</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chân</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tay</a:t>
            </a:r>
            <a:r>
              <a:rPr lang="en-US" sz="3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2" name="Text Box 19"/>
          <p:cNvSpPr txBox="1">
            <a:spLocks noChangeArrowheads="1"/>
          </p:cNvSpPr>
          <p:nvPr/>
        </p:nvSpPr>
        <p:spPr bwMode="auto">
          <a:xfrm>
            <a:off x="430238" y="116938"/>
            <a:ext cx="117617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i="1" u="sng">
                <a:solidFill>
                  <a:srgbClr val="0033CC"/>
                </a:solidFill>
                <a:latin typeface="Times New Roman" panose="02020603050405020304" pitchFamily="18" charset="0"/>
                <a:cs typeface="Times New Roman" panose="02020603050405020304" pitchFamily="18" charset="0"/>
              </a:rPr>
              <a:t>Bài tập</a:t>
            </a:r>
            <a:r>
              <a:rPr lang="en-US" sz="3200" b="1" i="1">
                <a:solidFill>
                  <a:srgbClr val="0033CC"/>
                </a:solidFill>
                <a:latin typeface="Times New Roman" panose="02020603050405020304" pitchFamily="18" charset="0"/>
                <a:cs typeface="Times New Roman" panose="02020603050405020304" pitchFamily="18" charset="0"/>
              </a:rPr>
              <a:t> 3: Những hành động, việc làm nào dưới đây thể hiện sự kính trọng và biết ơn người lao động?</a:t>
            </a:r>
          </a:p>
        </p:txBody>
      </p:sp>
    </p:spTree>
    <p:extLst>
      <p:ext uri="{BB962C8B-B14F-4D97-AF65-F5344CB8AC3E}">
        <p14:creationId xmlns:p14="http://schemas.microsoft.com/office/powerpoint/2010/main" val="3710108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additive="base">
                                        <p:cTn id="12" dur="500" fill="hold"/>
                                        <p:tgtEl>
                                          <p:spTgt spid="17418"/>
                                        </p:tgtEl>
                                        <p:attrNameLst>
                                          <p:attrName>ppt_x</p:attrName>
                                        </p:attrNameLst>
                                      </p:cBhvr>
                                      <p:tavLst>
                                        <p:tav tm="0">
                                          <p:val>
                                            <p:strVal val="#ppt_x"/>
                                          </p:val>
                                        </p:tav>
                                        <p:tav tm="100000">
                                          <p:val>
                                            <p:strVal val="#ppt_x"/>
                                          </p:val>
                                        </p:tav>
                                      </p:tavLst>
                                    </p:anim>
                                    <p:anim calcmode="lin" valueType="num">
                                      <p:cBhvr additive="base">
                                        <p:cTn id="13"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74" name="Picture 70">
            <a:extLst>
              <a:ext uri="{FF2B5EF4-FFF2-40B4-BE49-F238E27FC236}">
                <a16:creationId xmlns:a16="http://schemas.microsoft.com/office/drawing/2014/main" xmlns="" id="{45841000-6066-5C4E-BBCD-4577A58C4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930" y="1530448"/>
            <a:ext cx="2341723" cy="2378534"/>
          </a:xfrm>
          <a:prstGeom prst="rect">
            <a:avLst/>
          </a:prstGeom>
          <a:noFill/>
          <a:extLst>
            <a:ext uri="{909E8E84-426E-40DD-AFC4-6F175D3DCCD1}">
              <a14:hiddenFill xmlns:a14="http://schemas.microsoft.com/office/drawing/2010/main">
                <a:solidFill>
                  <a:srgbClr val="FFFFFF"/>
                </a:solidFill>
              </a14:hiddenFill>
            </a:ext>
          </a:extLst>
        </p:spPr>
      </p:pic>
      <p:pic>
        <p:nvPicPr>
          <p:cNvPr id="21546" name="Picture 42">
            <a:extLst>
              <a:ext uri="{FF2B5EF4-FFF2-40B4-BE49-F238E27FC236}">
                <a16:creationId xmlns:a16="http://schemas.microsoft.com/office/drawing/2014/main" xmlns="" id="{A5E10FD7-2635-264F-8648-ED35DF8C7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978" y="3229914"/>
            <a:ext cx="2229694" cy="1985807"/>
          </a:xfrm>
          <a:prstGeom prst="rect">
            <a:avLst/>
          </a:prstGeom>
          <a:noFill/>
          <a:extLst>
            <a:ext uri="{909E8E84-426E-40DD-AFC4-6F175D3DCCD1}">
              <a14:hiddenFill xmlns:a14="http://schemas.microsoft.com/office/drawing/2010/main">
                <a:solidFill>
                  <a:srgbClr val="FFFFFF"/>
                </a:solidFill>
              </a14:hiddenFill>
            </a:ext>
          </a:extLst>
        </p:spPr>
      </p:pic>
      <p:pic>
        <p:nvPicPr>
          <p:cNvPr id="21532" name="Picture 28">
            <a:extLst>
              <a:ext uri="{FF2B5EF4-FFF2-40B4-BE49-F238E27FC236}">
                <a16:creationId xmlns:a16="http://schemas.microsoft.com/office/drawing/2014/main" xmlns="" id="{B15DC0EE-D4F0-AA41-8F72-19452F57E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174" y="3369665"/>
            <a:ext cx="2701925" cy="2671762"/>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a:extLst>
              <a:ext uri="{FF2B5EF4-FFF2-40B4-BE49-F238E27FC236}">
                <a16:creationId xmlns:a16="http://schemas.microsoft.com/office/drawing/2014/main" xmlns="" id="{939ECF50-071F-BB40-8A3E-E5FE9E152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170" y="3152353"/>
            <a:ext cx="1942672" cy="796206"/>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xmlns="" id="{4E5FE5A3-2CE4-474B-AE79-381F7C0A6C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37951">
            <a:off x="4930847" y="1246928"/>
            <a:ext cx="2581855" cy="237334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5">
            <a:extLst>
              <a:ext uri="{FF2B5EF4-FFF2-40B4-BE49-F238E27FC236}">
                <a16:creationId xmlns:a16="http://schemas.microsoft.com/office/drawing/2014/main" xmlns="" id="{4E5FE5A3-2CE4-474B-AE79-381F7C0A6C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91981">
            <a:off x="5049553" y="1688995"/>
            <a:ext cx="2344444" cy="215511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5">
            <a:extLst>
              <a:ext uri="{FF2B5EF4-FFF2-40B4-BE49-F238E27FC236}">
                <a16:creationId xmlns:a16="http://schemas.microsoft.com/office/drawing/2014/main" xmlns="" id="{4E5FE5A3-2CE4-474B-AE79-381F7C0A6C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22686">
            <a:off x="5284072" y="2232562"/>
            <a:ext cx="1994716" cy="183362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4">
            <a:extLst>
              <a:ext uri="{FF2B5EF4-FFF2-40B4-BE49-F238E27FC236}">
                <a16:creationId xmlns:a16="http://schemas.microsoft.com/office/drawing/2014/main" xmlns="" id="{939ECF50-071F-BB40-8A3E-E5FE9E152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31546">
            <a:off x="5117003" y="3573160"/>
            <a:ext cx="2272267" cy="931291"/>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p:cNvSpPr/>
          <p:nvPr/>
        </p:nvSpPr>
        <p:spPr>
          <a:xfrm>
            <a:off x="3721189" y="2974824"/>
            <a:ext cx="1776449" cy="987054"/>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000" b="1" dirty="0" err="1">
                <a:solidFill>
                  <a:srgbClr val="0033CC"/>
                </a:solidFill>
                <a:latin typeface="Times New Roman" pitchFamily="18" charset="0"/>
                <a:cs typeface="Times New Roman" pitchFamily="18" charset="0"/>
              </a:rPr>
              <a:t>Kính</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trọng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và</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biết</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ơn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người</a:t>
            </a:r>
            <a:r>
              <a:rPr lang="en-US" sz="2000" b="1" dirty="0">
                <a:solidFill>
                  <a:srgbClr val="0033CC"/>
                </a:solidFill>
                <a:latin typeface="Times New Roman" pitchFamily="18" charset="0"/>
                <a:cs typeface="Times New Roman" pitchFamily="18" charset="0"/>
              </a:rPr>
              <a:t> </a:t>
            </a:r>
            <a:r>
              <a:rPr lang="en-US" sz="2000" b="1" err="1">
                <a:solidFill>
                  <a:srgbClr val="0033CC"/>
                </a:solidFill>
                <a:latin typeface="Times New Roman" pitchFamily="18" charset="0"/>
                <a:cs typeface="Times New Roman" pitchFamily="18" charset="0"/>
              </a:rPr>
              <a:t>lao</a:t>
            </a:r>
            <a:r>
              <a:rPr lang="en-US" sz="2000" b="1">
                <a:solidFill>
                  <a:srgbClr val="0033CC"/>
                </a:solidFill>
                <a:latin typeface="Times New Roman" pitchFamily="18" charset="0"/>
                <a:cs typeface="Times New Roman" pitchFamily="18" charset="0"/>
              </a:rPr>
              <a:t> </a:t>
            </a:r>
            <a:r>
              <a:rPr lang="en-US" sz="2000" b="1" smtClean="0">
                <a:solidFill>
                  <a:srgbClr val="0033CC"/>
                </a:solidFill>
                <a:latin typeface="Times New Roman" pitchFamily="18" charset="0"/>
                <a:cs typeface="Times New Roman" pitchFamily="18" charset="0"/>
              </a:rPr>
              <a:t>động</a:t>
            </a:r>
            <a:endParaRPr lang="en-US" sz="2000" b="1" dirty="0">
              <a:solidFill>
                <a:srgbClr val="0033CC"/>
              </a:solidFill>
              <a:latin typeface="Times New Roman" pitchFamily="18" charset="0"/>
              <a:cs typeface="Times New Roman" pitchFamily="18" charset="0"/>
            </a:endParaRPr>
          </a:p>
        </p:txBody>
      </p:sp>
      <p:sp>
        <p:nvSpPr>
          <p:cNvPr id="101" name="Rectangle 100"/>
          <p:cNvSpPr/>
          <p:nvPr/>
        </p:nvSpPr>
        <p:spPr>
          <a:xfrm>
            <a:off x="810309" y="1576715"/>
            <a:ext cx="2286000" cy="1143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50000"/>
              </a:spcBef>
              <a:defRPr/>
            </a:pPr>
            <a:r>
              <a:rPr lang="en-US" sz="2400" dirty="0">
                <a:solidFill>
                  <a:srgbClr val="FF0000"/>
                </a:solidFill>
              </a:rPr>
              <a:t> </a:t>
            </a:r>
            <a:r>
              <a:rPr lang="en-US" sz="2400" dirty="0">
                <a:solidFill>
                  <a:srgbClr val="0000CC"/>
                </a:solidFill>
                <a:latin typeface="Times New Roman" pitchFamily="18" charset="0"/>
                <a:cs typeface="Times New Roman" pitchFamily="18" charset="0"/>
              </a:rPr>
              <a:t>b. </a:t>
            </a:r>
            <a:r>
              <a:rPr lang="en-US" sz="2400" dirty="0" err="1">
                <a:solidFill>
                  <a:srgbClr val="0000CC"/>
                </a:solidFill>
                <a:latin typeface="Times New Roman" pitchFamily="18" charset="0"/>
                <a:cs typeface="Times New Roman" pitchFamily="18" charset="0"/>
              </a:rPr>
              <a:t>Nói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trống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không</a:t>
            </a:r>
            <a:r>
              <a:rPr lang="en-US" sz="2400" dirty="0">
                <a:solidFill>
                  <a:srgbClr val="0000CC"/>
                </a:solidFill>
                <a:latin typeface="Times New Roman" pitchFamily="18" charset="0"/>
                <a:cs typeface="Times New Roman" pitchFamily="18" charset="0"/>
              </a:rPr>
              <a:t>.</a:t>
            </a:r>
          </a:p>
        </p:txBody>
      </p:sp>
      <p:sp>
        <p:nvSpPr>
          <p:cNvPr id="102" name="Rectangle 101"/>
          <p:cNvSpPr/>
          <p:nvPr/>
        </p:nvSpPr>
        <p:spPr>
          <a:xfrm>
            <a:off x="503606" y="4380382"/>
            <a:ext cx="2773486" cy="144333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50000"/>
              </a:spcBef>
              <a:defRPr/>
            </a:pPr>
            <a:r>
              <a:rPr lang="en-US" sz="2400" dirty="0">
                <a:solidFill>
                  <a:srgbClr val="0000CC"/>
                </a:solidFill>
                <a:latin typeface="Times New Roman" pitchFamily="18" charset="0"/>
                <a:cs typeface="Times New Roman" pitchFamily="18" charset="0"/>
              </a:rPr>
              <a:t> h. </a:t>
            </a:r>
            <a:r>
              <a:rPr lang="en-US" sz="2400" dirty="0" err="1">
                <a:solidFill>
                  <a:srgbClr val="0000CC"/>
                </a:solidFill>
                <a:latin typeface="Times New Roman" pitchFamily="18" charset="0"/>
                <a:cs typeface="Times New Roman" pitchFamily="18" charset="0"/>
              </a:rPr>
              <a:t>Chế</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giễu</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người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lao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nghèo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người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lao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chân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tay</a:t>
            </a:r>
            <a:r>
              <a:rPr lang="en-US" sz="2400" dirty="0">
                <a:solidFill>
                  <a:srgbClr val="0000CC"/>
                </a:solidFill>
                <a:latin typeface="Times New Roman" pitchFamily="18" charset="0"/>
                <a:cs typeface="Times New Roman" pitchFamily="18" charset="0"/>
              </a:rPr>
              <a:t>.</a:t>
            </a:r>
          </a:p>
        </p:txBody>
      </p:sp>
      <p:sp>
        <p:nvSpPr>
          <p:cNvPr id="22" name="任意多边形: 形状 3">
            <a:extLst>
              <a:ext uri="{FF2B5EF4-FFF2-40B4-BE49-F238E27FC236}">
                <a16:creationId xmlns="" xmlns:a16="http://schemas.microsoft.com/office/drawing/2014/main" id="{7F0F3330-49CA-4BA8-8BA0-9D1E6EDD02FA}"/>
              </a:ext>
            </a:extLst>
          </p:cNvPr>
          <p:cNvSpPr/>
          <p:nvPr/>
        </p:nvSpPr>
        <p:spPr>
          <a:xfrm>
            <a:off x="7851437" y="146403"/>
            <a:ext cx="2880320" cy="768255"/>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no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 name="TextBox 1"/>
          <p:cNvSpPr txBox="1"/>
          <p:nvPr/>
        </p:nvSpPr>
        <p:spPr>
          <a:xfrm>
            <a:off x="8297839" y="190048"/>
            <a:ext cx="2265528" cy="646331"/>
          </a:xfrm>
          <a:prstGeom prst="rect">
            <a:avLst/>
          </a:prstGeom>
          <a:noFill/>
        </p:spPr>
        <p:txBody>
          <a:bodyPr wrap="square" rtlCol="0">
            <a:spAutoFit/>
          </a:bodyPr>
          <a:lstStyle/>
          <a:p>
            <a:r>
              <a:rPr lang="en-US" sz="3600" smtClean="0">
                <a:solidFill>
                  <a:srgbClr val="2D8B2D"/>
                </a:solidFill>
                <a:latin typeface="Times New Roman" panose="02020603050405020304" pitchFamily="18" charset="0"/>
                <a:cs typeface="Times New Roman" panose="02020603050405020304" pitchFamily="18" charset="0"/>
              </a:rPr>
              <a:t>Nên làm</a:t>
            </a:r>
            <a:endParaRPr lang="en-US" sz="3600">
              <a:solidFill>
                <a:srgbClr val="2D8B2D"/>
              </a:solidFill>
              <a:latin typeface="Times New Roman" panose="02020603050405020304" pitchFamily="18" charset="0"/>
              <a:cs typeface="Times New Roman" panose="02020603050405020304" pitchFamily="18" charset="0"/>
            </a:endParaRPr>
          </a:p>
        </p:txBody>
      </p:sp>
      <p:sp>
        <p:nvSpPr>
          <p:cNvPr id="24" name="任意多边形: 形状 3">
            <a:extLst>
              <a:ext uri="{FF2B5EF4-FFF2-40B4-BE49-F238E27FC236}">
                <a16:creationId xmlns="" xmlns:a16="http://schemas.microsoft.com/office/drawing/2014/main" id="{7F0F3330-49CA-4BA8-8BA0-9D1E6EDD02FA}"/>
              </a:ext>
            </a:extLst>
          </p:cNvPr>
          <p:cNvSpPr/>
          <p:nvPr/>
        </p:nvSpPr>
        <p:spPr>
          <a:xfrm>
            <a:off x="503606" y="217613"/>
            <a:ext cx="3158332" cy="768255"/>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no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TextBox 24"/>
          <p:cNvSpPr txBox="1"/>
          <p:nvPr/>
        </p:nvSpPr>
        <p:spPr>
          <a:xfrm>
            <a:off x="481985" y="261258"/>
            <a:ext cx="3179953" cy="646331"/>
          </a:xfrm>
          <a:prstGeom prst="rect">
            <a:avLst/>
          </a:prstGeom>
          <a:noFill/>
        </p:spPr>
        <p:txBody>
          <a:bodyPr wrap="square" rtlCol="0">
            <a:spAutoFit/>
          </a:bodyPr>
          <a:lstStyle/>
          <a:p>
            <a:r>
              <a:rPr lang="en-US" sz="3600" smtClean="0">
                <a:solidFill>
                  <a:srgbClr val="2D8B2D"/>
                </a:solidFill>
                <a:latin typeface="Times New Roman" panose="02020603050405020304" pitchFamily="18" charset="0"/>
                <a:cs typeface="Times New Roman" panose="02020603050405020304" pitchFamily="18" charset="0"/>
              </a:rPr>
              <a:t>Không nên làm</a:t>
            </a:r>
            <a:endParaRPr lang="en-US" sz="3600">
              <a:solidFill>
                <a:srgbClr val="2D8B2D"/>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6733658" y="1088025"/>
            <a:ext cx="4520980" cy="5715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latin typeface="Times New Roman" pitchFamily="18" charset="0"/>
                <a:cs typeface="Times New Roman" pitchFamily="18" charset="0"/>
              </a:rPr>
              <a:t>a.  </a:t>
            </a:r>
            <a:r>
              <a:rPr lang="en-US" sz="2400" dirty="0" err="1">
                <a:solidFill>
                  <a:srgbClr val="0033CC"/>
                </a:solidFill>
                <a:latin typeface="Times New Roman" pitchFamily="18" charset="0"/>
                <a:cs typeface="Times New Roman" pitchFamily="18" charset="0"/>
              </a:rPr>
              <a:t>Chào</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hỏi</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lễ</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phép</a:t>
            </a:r>
            <a:endParaRPr lang="en-US" sz="2400" dirty="0">
              <a:solidFill>
                <a:srgbClr val="0033CC"/>
              </a:solidFill>
            </a:endParaRPr>
          </a:p>
        </p:txBody>
      </p:sp>
      <p:sp>
        <p:nvSpPr>
          <p:cNvPr id="26" name="Rectangle 25"/>
          <p:cNvSpPr/>
          <p:nvPr/>
        </p:nvSpPr>
        <p:spPr>
          <a:xfrm>
            <a:off x="6711791" y="2544114"/>
            <a:ext cx="4542847" cy="685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50000"/>
              </a:spcBef>
              <a:defRPr/>
            </a:pPr>
            <a:r>
              <a:rPr lang="en-US" sz="2400" dirty="0" err="1">
                <a:solidFill>
                  <a:srgbClr val="0000CC"/>
                </a:solidFill>
                <a:latin typeface="Times New Roman" pitchFamily="18" charset="0"/>
                <a:cs typeface="Times New Roman" pitchFamily="18" charset="0"/>
              </a:rPr>
              <a:t>d</a:t>
            </a:r>
            <a:r>
              <a:rPr lang="en-US" sz="2400" dirty="0" err="1">
                <a:solidFill>
                  <a:srgbClr val="0000CC"/>
                </a:solidFill>
                <a:latin typeface="Times New Roman" pitchFamily="18" charset="0"/>
                <a:cs typeface="Times New Roman" pitchFamily="18" charset="0"/>
              </a:rPr>
              <a:t>.Dùng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hai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tay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đưa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hoặc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nhận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vật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gì</a:t>
            </a:r>
            <a:r>
              <a:rPr lang="en-US" sz="2400" dirty="0">
                <a:solidFill>
                  <a:srgbClr val="0000CC"/>
                </a:solidFill>
                <a:latin typeface="Times New Roman" pitchFamily="18" charset="0"/>
                <a:cs typeface="Times New Roman" pitchFamily="18" charset="0"/>
              </a:rPr>
              <a:t>.</a:t>
            </a:r>
          </a:p>
        </p:txBody>
      </p:sp>
      <p:sp>
        <p:nvSpPr>
          <p:cNvPr id="27" name="Rectangle 26"/>
          <p:cNvSpPr/>
          <p:nvPr/>
        </p:nvSpPr>
        <p:spPr>
          <a:xfrm>
            <a:off x="6711791" y="3386780"/>
            <a:ext cx="4518049" cy="7000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00FF"/>
                </a:solidFill>
              </a:rPr>
              <a:t>đ.</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Học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tập</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gương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những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người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lao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động</a:t>
            </a:r>
            <a:r>
              <a:rPr lang="en-US" sz="2400" dirty="0">
                <a:solidFill>
                  <a:srgbClr val="0000CC"/>
                </a:solidFill>
                <a:latin typeface="Times New Roman" pitchFamily="18" charset="0"/>
                <a:cs typeface="Times New Roman" pitchFamily="18" charset="0"/>
              </a:rPr>
              <a:t>.</a:t>
            </a:r>
            <a:endParaRPr lang="en-US" sz="2400" dirty="0">
              <a:solidFill>
                <a:srgbClr val="FF0000"/>
              </a:solidFill>
            </a:endParaRPr>
          </a:p>
        </p:txBody>
      </p:sp>
      <p:sp>
        <p:nvSpPr>
          <p:cNvPr id="28" name="Rectangle 27"/>
          <p:cNvSpPr/>
          <p:nvPr/>
        </p:nvSpPr>
        <p:spPr>
          <a:xfrm>
            <a:off x="6687134" y="4221983"/>
            <a:ext cx="4567503" cy="7365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00FF"/>
                </a:solidFill>
              </a:rPr>
              <a:t>e. </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Quý</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trọng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sản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phẩm</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lao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động</a:t>
            </a:r>
            <a:r>
              <a:rPr lang="en-US" sz="2400" dirty="0">
                <a:solidFill>
                  <a:srgbClr val="0000CC"/>
                </a:solidFill>
                <a:latin typeface="Times New Roman" pitchFamily="18" charset="0"/>
                <a:cs typeface="Times New Roman" pitchFamily="18" charset="0"/>
              </a:rPr>
              <a:t>.</a:t>
            </a:r>
            <a:endParaRPr lang="en-US" sz="2400" dirty="0">
              <a:solidFill>
                <a:srgbClr val="0000FF"/>
              </a:solidFill>
            </a:endParaRPr>
          </a:p>
        </p:txBody>
      </p:sp>
      <p:sp>
        <p:nvSpPr>
          <p:cNvPr id="29" name="Rectangle 28"/>
          <p:cNvSpPr/>
          <p:nvPr/>
        </p:nvSpPr>
        <p:spPr>
          <a:xfrm>
            <a:off x="6646987" y="5190153"/>
            <a:ext cx="4554219" cy="107156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00FF"/>
                </a:solidFill>
              </a:rPr>
              <a:t>g.  </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Giúp</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đỡ</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người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lao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những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việc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phù</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hợp</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với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khả</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năng</a:t>
            </a:r>
            <a:r>
              <a:rPr lang="en-US" sz="2400" dirty="0">
                <a:solidFill>
                  <a:srgbClr val="0000CC"/>
                </a:solidFill>
                <a:latin typeface="Times New Roman" pitchFamily="18" charset="0"/>
                <a:cs typeface="Times New Roman" pitchFamily="18" charset="0"/>
              </a:rPr>
              <a:t>.</a:t>
            </a:r>
            <a:endParaRPr lang="en-US" sz="2400" dirty="0">
              <a:solidFill>
                <a:srgbClr val="0000FF"/>
              </a:solidFill>
            </a:endParaRPr>
          </a:p>
        </p:txBody>
      </p:sp>
      <p:sp>
        <p:nvSpPr>
          <p:cNvPr id="30" name="Rectangle 29"/>
          <p:cNvSpPr/>
          <p:nvPr/>
        </p:nvSpPr>
        <p:spPr>
          <a:xfrm>
            <a:off x="6745460" y="1737804"/>
            <a:ext cx="4509177" cy="685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50000"/>
              </a:spcBef>
              <a:defRPr/>
            </a:pPr>
            <a:r>
              <a:rPr lang="en-US" sz="2400" dirty="0">
                <a:solidFill>
                  <a:srgbClr val="0000CC"/>
                </a:solidFill>
                <a:latin typeface="Times New Roman" pitchFamily="18" charset="0"/>
                <a:cs typeface="Times New Roman" pitchFamily="18" charset="0"/>
              </a:rPr>
              <a:t>c. </a:t>
            </a:r>
            <a:r>
              <a:rPr lang="en-US" sz="2400" dirty="0" err="1">
                <a:solidFill>
                  <a:srgbClr val="0000CC"/>
                </a:solidFill>
                <a:latin typeface="Times New Roman" pitchFamily="18" charset="0"/>
                <a:cs typeface="Times New Roman" pitchFamily="18" charset="0"/>
              </a:rPr>
              <a:t>Giữ</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gìn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sách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vở</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đồng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dùng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đồ</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chơi</a:t>
            </a:r>
            <a:r>
              <a:rPr lang="en-US" sz="2400" dirty="0">
                <a:solidFill>
                  <a:srgbClr val="0000CC"/>
                </a:solidFill>
                <a:latin typeface="Times New Roman" pitchFamily="18" charset="0"/>
                <a:cs typeface="Times New Roman" pitchFamily="18" charset="0"/>
              </a:rPr>
              <a:t>.</a:t>
            </a:r>
            <a:endParaRPr lang="en-US" sz="24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72542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heel(1)">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509"/>
                                        </p:tgtEl>
                                        <p:attrNameLst>
                                          <p:attrName>style.visibility</p:attrName>
                                        </p:attrNameLst>
                                      </p:cBhvr>
                                      <p:to>
                                        <p:strVal val="visible"/>
                                      </p:to>
                                    </p:set>
                                    <p:animEffect transition="in" filter="wipe(left)">
                                      <p:cBhvr>
                                        <p:cTn id="24" dur="500"/>
                                        <p:tgtEl>
                                          <p:spTgt spid="2150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wipe(left)">
                                      <p:cBhvr>
                                        <p:cTn id="32" dur="500"/>
                                        <p:tgtEl>
                                          <p:spTgt spid="9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wipe(left)">
                                      <p:cBhvr>
                                        <p:cTn id="40" dur="500"/>
                                        <p:tgtEl>
                                          <p:spTgt spid="9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518"/>
                                        </p:tgtEl>
                                        <p:attrNameLst>
                                          <p:attrName>style.visibility</p:attrName>
                                        </p:attrNameLst>
                                      </p:cBhvr>
                                      <p:to>
                                        <p:strVal val="visible"/>
                                      </p:to>
                                    </p:set>
                                    <p:animEffect transition="in" filter="wipe(left)">
                                      <p:cBhvr>
                                        <p:cTn id="48" dur="500"/>
                                        <p:tgtEl>
                                          <p:spTgt spid="2151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99"/>
                                        </p:tgtEl>
                                        <p:attrNameLst>
                                          <p:attrName>style.visibility</p:attrName>
                                        </p:attrNameLst>
                                      </p:cBhvr>
                                      <p:to>
                                        <p:strVal val="visible"/>
                                      </p:to>
                                    </p:set>
                                    <p:animEffect transition="in" filter="wipe(left)">
                                      <p:cBhvr>
                                        <p:cTn id="56" dur="500"/>
                                        <p:tgtEl>
                                          <p:spTgt spid="9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532"/>
                                        </p:tgtEl>
                                        <p:attrNameLst>
                                          <p:attrName>style.visibility</p:attrName>
                                        </p:attrNameLst>
                                      </p:cBhvr>
                                      <p:to>
                                        <p:strVal val="visible"/>
                                      </p:to>
                                    </p:set>
                                    <p:animEffect transition="in" filter="wipe(left)">
                                      <p:cBhvr>
                                        <p:cTn id="64" dur="500"/>
                                        <p:tgtEl>
                                          <p:spTgt spid="2153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up)">
                                      <p:cBhvr>
                                        <p:cTn id="72" dur="500"/>
                                        <p:tgtEl>
                                          <p:spTgt spid="2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up)">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21574"/>
                                        </p:tgtEl>
                                        <p:attrNameLst>
                                          <p:attrName>style.visibility</p:attrName>
                                        </p:attrNameLst>
                                      </p:cBhvr>
                                      <p:to>
                                        <p:strVal val="visible"/>
                                      </p:to>
                                    </p:set>
                                    <p:animEffect transition="in" filter="wipe(right)">
                                      <p:cBhvr>
                                        <p:cTn id="80" dur="500"/>
                                        <p:tgtEl>
                                          <p:spTgt spid="21574"/>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right)">
                                      <p:cBhvr>
                                        <p:cTn id="83" dur="500"/>
                                        <p:tgtEl>
                                          <p:spTgt spid="10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nodeType="clickEffect">
                                  <p:stCondLst>
                                    <p:cond delay="0"/>
                                  </p:stCondLst>
                                  <p:childTnLst>
                                    <p:set>
                                      <p:cBhvr>
                                        <p:cTn id="87" dur="1" fill="hold">
                                          <p:stCondLst>
                                            <p:cond delay="0"/>
                                          </p:stCondLst>
                                        </p:cTn>
                                        <p:tgtEl>
                                          <p:spTgt spid="21546"/>
                                        </p:tgtEl>
                                        <p:attrNameLst>
                                          <p:attrName>style.visibility</p:attrName>
                                        </p:attrNameLst>
                                      </p:cBhvr>
                                      <p:to>
                                        <p:strVal val="visible"/>
                                      </p:to>
                                    </p:set>
                                    <p:animEffect transition="in" filter="wipe(right)">
                                      <p:cBhvr>
                                        <p:cTn id="88" dur="500"/>
                                        <p:tgtEl>
                                          <p:spTgt spid="21546"/>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wipe(right)">
                                      <p:cBhvr>
                                        <p:cTn id="9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22" grpId="0" animBg="1"/>
      <p:bldP spid="2" grpId="0"/>
      <p:bldP spid="24" grpId="0" animBg="1"/>
      <p:bldP spid="25" grpId="0"/>
      <p:bldP spid="23" grpId="0" animBg="1"/>
      <p:bldP spid="26" grpId="0" animBg="1"/>
      <p:bldP spid="27" grpId="0" animBg="1"/>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dministrator\Desktop\58pic_5388033792e0c [转换]-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009" y="404956"/>
            <a:ext cx="13378585" cy="5190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407964" y="2667390"/>
            <a:ext cx="115355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000">
                <a:solidFill>
                  <a:srgbClr val="0000CC"/>
                </a:solidFill>
              </a:rPr>
              <a:t>     </a:t>
            </a:r>
            <a:r>
              <a:rPr lang="en-US" sz="4000" b="1" i="1">
                <a:solidFill>
                  <a:srgbClr val="0000CC"/>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p>
        </p:txBody>
      </p:sp>
      <p:sp>
        <p:nvSpPr>
          <p:cNvPr id="6" name="Text Box 11"/>
          <p:cNvSpPr txBox="1">
            <a:spLocks noChangeArrowheads="1"/>
          </p:cNvSpPr>
          <p:nvPr/>
        </p:nvSpPr>
        <p:spPr bwMode="auto">
          <a:xfrm>
            <a:off x="4279679" y="1120675"/>
            <a:ext cx="29370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a:solidFill>
                  <a:srgbClr val="2D8B2D"/>
                </a:solidFill>
                <a:latin typeface="Times New Roman" panose="02020603050405020304" pitchFamily="18" charset="0"/>
                <a:cs typeface="Times New Roman" panose="02020603050405020304" pitchFamily="18" charset="0"/>
              </a:rPr>
              <a:t>Ghi nhớ</a:t>
            </a:r>
          </a:p>
        </p:txBody>
      </p:sp>
      <p:pic>
        <p:nvPicPr>
          <p:cNvPr id="7" name="Picture 4" descr="https://i.pinimg.com/564x/e7/34/e7/e734e7c1a56b87c55ed091824910f98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6290" y="197886"/>
            <a:ext cx="1247857" cy="184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41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64"/>
            <a:ext cx="12283440" cy="685783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1186" y="2799527"/>
            <a:ext cx="12283146" cy="4058475"/>
          </a:xfrm>
          <a:prstGeom prst="rect">
            <a:avLst/>
          </a:prstGeom>
        </p:spPr>
      </p:pic>
      <p:pic>
        <p:nvPicPr>
          <p:cNvPr id="1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0187" y="258792"/>
            <a:ext cx="591311" cy="7199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1275" y="1570937"/>
            <a:ext cx="630537" cy="7677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8679" y="708984"/>
            <a:ext cx="563662" cy="686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7878" y="3769338"/>
            <a:ext cx="1009046" cy="122862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092497" y="1110097"/>
            <a:ext cx="6007222" cy="221599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a:ln>
                  <a:noFill/>
                </a:ln>
                <a:solidFill>
                  <a:srgbClr val="FF5E74"/>
                </a:solidFill>
                <a:effectLst>
                  <a:glow rad="165100">
                    <a:prstClr val="white"/>
                  </a:glow>
                  <a:outerShdw blurRad="50800" dist="38100" dir="8100000" algn="tr" rotWithShape="0">
                    <a:prstClr val="black">
                      <a:alpha val="40000"/>
                    </a:prstClr>
                  </a:outerShdw>
                </a:effectLst>
                <a:uLnTx/>
                <a:uFillTx/>
                <a:latin typeface="Calibri"/>
                <a:ea typeface="微软雅黑" panose="020B0503020204020204" pitchFamily="34" charset="-122"/>
                <a:cs typeface="+mn-cs"/>
              </a:rPr>
              <a:t>CỦNG</a:t>
            </a:r>
            <a:r>
              <a:rPr kumimoji="0" lang="en-US" altLang="zh-CN" sz="13800" b="1" i="0" u="none" strike="noStrike" kern="1200" cap="none" spc="0" normalizeH="0" baseline="0" noProof="0" dirty="0">
                <a:ln>
                  <a:noFill/>
                </a:ln>
                <a:solidFill>
                  <a:srgbClr val="FF5E74"/>
                </a:solidFill>
                <a:effectLst>
                  <a:glow rad="165100">
                    <a:prstClr val="white"/>
                  </a:glow>
                  <a:outerShdw blurRad="50800" dist="38100" dir="8100000" algn="tr" rotWithShape="0">
                    <a:prstClr val="black">
                      <a:alpha val="40000"/>
                    </a:prstClr>
                  </a:outerShdw>
                </a:effectLst>
                <a:uLnTx/>
                <a:uFillTx/>
                <a:latin typeface="Calibri"/>
                <a:ea typeface="微软雅黑" panose="020B0503020204020204" pitchFamily="34" charset="-122"/>
                <a:cs typeface="+mn-cs"/>
              </a:rPr>
              <a:t> </a:t>
            </a:r>
            <a:r>
              <a:rPr kumimoji="0" lang="en-US" altLang="zh-CN" sz="11500" b="1" i="0" u="none" strike="noStrike" kern="1200" cap="none" spc="0" normalizeH="0" baseline="0" noProof="0" dirty="0">
                <a:ln>
                  <a:noFill/>
                </a:ln>
                <a:solidFill>
                  <a:srgbClr val="FF5E74"/>
                </a:solidFill>
                <a:effectLst>
                  <a:glow rad="165100">
                    <a:prstClr val="white"/>
                  </a:glow>
                  <a:outerShdw blurRad="50800" dist="38100" dir="8100000" algn="tr" rotWithShape="0">
                    <a:prstClr val="black">
                      <a:alpha val="40000"/>
                    </a:prstClr>
                  </a:outerShdw>
                </a:effectLst>
                <a:uLnTx/>
                <a:uFillTx/>
                <a:latin typeface="Calibri"/>
                <a:ea typeface="微软雅黑" panose="020B0503020204020204" pitchFamily="34" charset="-122"/>
                <a:cs typeface="+mn-cs"/>
              </a:rPr>
              <a:t>CỐ</a:t>
            </a:r>
            <a:endParaRPr kumimoji="0" lang="zh-CN" altLang="en-US" sz="11500" b="1" i="0" u="none" strike="noStrike" kern="1200" cap="none" spc="0" normalizeH="0" baseline="0" noProof="0" dirty="0">
              <a:ln>
                <a:noFill/>
              </a:ln>
              <a:solidFill>
                <a:srgbClr val="FF5E74"/>
              </a:solidFill>
              <a:effectLst>
                <a:glow rad="165100">
                  <a:prstClr val="white"/>
                </a:glow>
                <a:outerShdw blurRad="50800" dist="38100" dir="8100000" algn="tr" rotWithShape="0">
                  <a:prstClr val="black">
                    <a:alpha val="40000"/>
                  </a:prstClr>
                </a:outerShdw>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288512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20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32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37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gtEl>
                                        <p:attrNameLst>
                                          <p:attrName>ppt_y</p:attrName>
                                        </p:attrNameLst>
                                      </p:cBhvr>
                                      <p:tavLst>
                                        <p:tav tm="0">
                                          <p:val>
                                            <p:strVal val="#ppt_y"/>
                                          </p:val>
                                        </p:tav>
                                        <p:tav tm="100000">
                                          <p:val>
                                            <p:strVal val="#ppt_y"/>
                                          </p:val>
                                        </p:tav>
                                      </p:tavLst>
                                    </p:anim>
                                    <p:anim calcmode="lin" valueType="num">
                                      <p:cBhvr>
                                        <p:cTn id="3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gtEl>
                                      </p:cBhvr>
                                    </p:animEffect>
                                  </p:childTnLst>
                                </p:cTn>
                              </p:par>
                              <p:par>
                                <p:cTn id="37" presetID="26" presetClass="emph" presetSubtype="0" fill="hold" grpId="1" nodeType="withEffect">
                                  <p:stCondLst>
                                    <p:cond delay="0"/>
                                  </p:stCondLst>
                                  <p:iterate type="lt">
                                    <p:tmPct val="0"/>
                                  </p:iterate>
                                  <p:childTnLst>
                                    <p:animEffect transition="out" filter="fade">
                                      <p:cBhvr>
                                        <p:cTn id="38" dur="500" tmFilter="0, 0; .2, .5; .8, .5; 1, 0"/>
                                        <p:tgtEl>
                                          <p:spTgt spid="2"/>
                                        </p:tgtEl>
                                      </p:cBhvr>
                                    </p:animEffect>
                                    <p:animScale>
                                      <p:cBhvr>
                                        <p:cTn id="39"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Yi6vV5x0-Kg/T4qN_5RLZ0I/AAAAAAAABdQ/z4g3brVHyX4/s1600/hinh-nen-hoa-va-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2594" y="1213009"/>
            <a:ext cx="8794395" cy="2215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smtClean="0">
                <a:ln>
                  <a:noFill/>
                </a:ln>
                <a:solidFill>
                  <a:srgbClr val="0070C0"/>
                </a:solidFill>
                <a:effectLst/>
                <a:uLnTx/>
                <a:uFillTx/>
                <a:latin typeface=".VnAristote" panose="020B7200000000000000" pitchFamily="34" charset="0"/>
                <a:ea typeface="+mn-ea"/>
                <a:cs typeface="+mn-cs"/>
              </a:rPr>
              <a:t>Thanks you!</a:t>
            </a:r>
            <a:endParaRPr kumimoji="0" lang="en-US" sz="13800" b="1" i="0" u="none" strike="noStrike" kern="1200" cap="none" spc="0" normalizeH="0" baseline="0" noProof="0" dirty="0">
              <a:ln>
                <a:noFill/>
              </a:ln>
              <a:solidFill>
                <a:srgbClr val="0070C0"/>
              </a:solidFill>
              <a:effectLst/>
              <a:uLnTx/>
              <a:uFillTx/>
              <a:latin typeface=".VnAristote" panose="020B7200000000000000" pitchFamily="34" charset="0"/>
              <a:ea typeface="+mn-ea"/>
              <a:cs typeface="+mn-cs"/>
            </a:endParaRPr>
          </a:p>
        </p:txBody>
      </p:sp>
    </p:spTree>
    <p:extLst>
      <p:ext uri="{BB962C8B-B14F-4D97-AF65-F5344CB8AC3E}">
        <p14:creationId xmlns:p14="http://schemas.microsoft.com/office/powerpoint/2010/main" val="157737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4" y="42864"/>
            <a:ext cx="12093526"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43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23732" y="559594"/>
            <a:ext cx="12068268"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100">
                <a:solidFill>
                  <a:srgbClr val="003399"/>
                </a:solidFill>
                <a:latin typeface="Times New Roman" panose="02020603050405020304" pitchFamily="18" charset="0"/>
              </a:rPr>
              <a:t>Năm nay, lớp 4A có cô giáo mới. Buổi</a:t>
            </a:r>
          </a:p>
          <a:p>
            <a:r>
              <a:rPr lang="en-US" sz="2100">
                <a:solidFill>
                  <a:srgbClr val="003399"/>
                </a:solidFill>
                <a:latin typeface="Times New Roman" panose="02020603050405020304" pitchFamily="18" charset="0"/>
              </a:rPr>
              <a:t>học đầu tiên làm quen với lớp, cô giáo yêu cầu: </a:t>
            </a:r>
          </a:p>
          <a:p>
            <a:r>
              <a:rPr lang="en-US" sz="2100">
                <a:solidFill>
                  <a:srgbClr val="003399"/>
                </a:solidFill>
                <a:latin typeface="Times New Roman" panose="02020603050405020304" pitchFamily="18" charset="0"/>
              </a:rPr>
              <a:t>    - Các em hãy giới thiệu đôi nét về </a:t>
            </a:r>
            <a:r>
              <a:rPr lang="en-US" sz="2100">
                <a:solidFill>
                  <a:srgbClr val="003399"/>
                </a:solidFill>
                <a:latin typeface="Times New Roman" panose="02020603050405020304" pitchFamily="18" charset="0"/>
              </a:rPr>
              <a:t>bản </a:t>
            </a:r>
            <a:r>
              <a:rPr lang="en-US" sz="2100" smtClean="0">
                <a:solidFill>
                  <a:srgbClr val="003399"/>
                </a:solidFill>
                <a:latin typeface="Times New Roman" panose="02020603050405020304" pitchFamily="18" charset="0"/>
              </a:rPr>
              <a:t>thân </a:t>
            </a:r>
            <a:r>
              <a:rPr lang="en-US" sz="2100">
                <a:solidFill>
                  <a:srgbClr val="003399"/>
                </a:solidFill>
                <a:latin typeface="Times New Roman" panose="02020603050405020304" pitchFamily="18" charset="0"/>
              </a:rPr>
              <a:t>và </a:t>
            </a:r>
            <a:r>
              <a:rPr lang="en-US" sz="2100" smtClean="0">
                <a:solidFill>
                  <a:srgbClr val="003399"/>
                </a:solidFill>
                <a:latin typeface="Times New Roman" panose="02020603050405020304" pitchFamily="18" charset="0"/>
              </a:rPr>
              <a:t>gia</a:t>
            </a:r>
          </a:p>
          <a:p>
            <a:r>
              <a:rPr lang="en-US" sz="2100" smtClean="0">
                <a:solidFill>
                  <a:srgbClr val="003399"/>
                </a:solidFill>
                <a:latin typeface="Times New Roman" panose="02020603050405020304" pitchFamily="18" charset="0"/>
              </a:rPr>
              <a:t> </a:t>
            </a:r>
            <a:r>
              <a:rPr lang="en-US" sz="2100">
                <a:solidFill>
                  <a:srgbClr val="003399"/>
                </a:solidFill>
                <a:latin typeface="Times New Roman" panose="02020603050405020304" pitchFamily="18" charset="0"/>
              </a:rPr>
              <a:t>đình mình.</a:t>
            </a:r>
          </a:p>
          <a:p>
            <a:r>
              <a:rPr lang="en-US" sz="2100">
                <a:solidFill>
                  <a:srgbClr val="003399"/>
                </a:solidFill>
                <a:latin typeface="Times New Roman" panose="02020603050405020304" pitchFamily="18" charset="0"/>
              </a:rPr>
              <a:t>Cả lớp sôi động hẳn lên,bạn nào cũng hào hứng: </a:t>
            </a:r>
            <a:br>
              <a:rPr lang="en-US" sz="2100">
                <a:solidFill>
                  <a:srgbClr val="003399"/>
                </a:solidFill>
                <a:latin typeface="Times New Roman" panose="02020603050405020304" pitchFamily="18" charset="0"/>
              </a:rPr>
            </a:br>
            <a:r>
              <a:rPr lang="en-US" sz="2100">
                <a:solidFill>
                  <a:srgbClr val="003399"/>
                </a:solidFill>
                <a:latin typeface="Times New Roman" panose="02020603050405020304" pitchFamily="18" charset="0"/>
              </a:rPr>
              <a:t>      - Thưa cô, em tên là Hồng. Bố mẹ em là </a:t>
            </a:r>
          </a:p>
          <a:p>
            <a:r>
              <a:rPr lang="en-US" sz="2100">
                <a:solidFill>
                  <a:srgbClr val="003399"/>
                </a:solidFill>
                <a:latin typeface="Times New Roman" panose="02020603050405020304" pitchFamily="18" charset="0"/>
              </a:rPr>
              <a:t>Công nhân nhà máy điện ạ.  </a:t>
            </a:r>
          </a:p>
          <a:p>
            <a:r>
              <a:rPr lang="en-US" sz="2100">
                <a:solidFill>
                  <a:srgbClr val="003399"/>
                </a:solidFill>
                <a:latin typeface="Times New Roman" panose="02020603050405020304" pitchFamily="18" charset="0"/>
              </a:rPr>
              <a:t>      -  Thưa cô, em tên là Sơn. Bố em là bộ đội </a:t>
            </a:r>
          </a:p>
          <a:p>
            <a:r>
              <a:rPr lang="en-US" sz="2100">
                <a:solidFill>
                  <a:srgbClr val="003399"/>
                </a:solidFill>
                <a:latin typeface="Times New Roman" panose="02020603050405020304" pitchFamily="18" charset="0"/>
              </a:rPr>
              <a:t>biên phòng, mẹ em là giáo viên ạ.</a:t>
            </a:r>
          </a:p>
          <a:p>
            <a:r>
              <a:rPr lang="en-US" sz="2100">
                <a:solidFill>
                  <a:srgbClr val="003399"/>
                </a:solidFill>
                <a:latin typeface="Times New Roman" panose="02020603050405020304" pitchFamily="18" charset="0"/>
              </a:rPr>
              <a:t>      -  Thưa cô, em tên là Trang. Bố em </a:t>
            </a:r>
            <a:r>
              <a:rPr lang="en-US" sz="2100">
                <a:solidFill>
                  <a:srgbClr val="003399"/>
                </a:solidFill>
                <a:latin typeface="Times New Roman" panose="02020603050405020304" pitchFamily="18" charset="0"/>
              </a:rPr>
              <a:t>là </a:t>
            </a:r>
            <a:r>
              <a:rPr lang="en-US" sz="2100" smtClean="0">
                <a:solidFill>
                  <a:srgbClr val="003399"/>
                </a:solidFill>
                <a:latin typeface="Times New Roman" panose="02020603050405020304" pitchFamily="18" charset="0"/>
              </a:rPr>
              <a:t>phóng viên</a:t>
            </a:r>
            <a:r>
              <a:rPr lang="en-US" sz="2100">
                <a:solidFill>
                  <a:srgbClr val="003399"/>
                </a:solidFill>
                <a:latin typeface="Times New Roman" panose="02020603050405020304" pitchFamily="18" charset="0"/>
              </a:rPr>
              <a:t>, mẹ em là bác sĩ ạ.</a:t>
            </a:r>
            <a:br>
              <a:rPr lang="en-US" sz="2100">
                <a:solidFill>
                  <a:srgbClr val="003399"/>
                </a:solidFill>
                <a:latin typeface="Times New Roman" panose="02020603050405020304" pitchFamily="18" charset="0"/>
              </a:rPr>
            </a:br>
            <a:r>
              <a:rPr lang="en-US" sz="2100">
                <a:solidFill>
                  <a:srgbClr val="003399"/>
                </a:solidFill>
                <a:latin typeface="Times New Roman" panose="02020603050405020304" pitchFamily="18" charset="0"/>
              </a:rPr>
              <a:t>      Đến lượt Hà, cũng như các bạn, em kể rất tự hào: </a:t>
            </a:r>
            <a:br>
              <a:rPr lang="en-US" sz="2100">
                <a:solidFill>
                  <a:srgbClr val="003399"/>
                </a:solidFill>
                <a:latin typeface="Times New Roman" panose="02020603050405020304" pitchFamily="18" charset="0"/>
              </a:rPr>
            </a:br>
            <a:r>
              <a:rPr lang="en-US" sz="2100">
                <a:solidFill>
                  <a:srgbClr val="003399"/>
                </a:solidFill>
                <a:latin typeface="Times New Roman" panose="02020603050405020304" pitchFamily="18" charset="0"/>
              </a:rPr>
              <a:t>      - Thưa cô, em tên là Hà. Bố mẹ em đều làm nghề quét rác ạ.</a:t>
            </a:r>
            <a:br>
              <a:rPr lang="en-US" sz="2100">
                <a:solidFill>
                  <a:srgbClr val="003399"/>
                </a:solidFill>
                <a:latin typeface="Times New Roman" panose="02020603050405020304" pitchFamily="18" charset="0"/>
              </a:rPr>
            </a:br>
            <a:r>
              <a:rPr lang="en-US" sz="2100">
                <a:solidFill>
                  <a:srgbClr val="003399"/>
                </a:solidFill>
                <a:latin typeface="Times New Roman" panose="02020603050405020304" pitchFamily="18" charset="0"/>
              </a:rPr>
              <a:t>       Trong lớp bỗng rộ lên những tiếng cười. Hà ngơ ngác nhìn quanh, rồi như hiểu ra, mặt em đỏ bừng, rơm rớm nước mắt. Cô giáo bước đến bên Hà, âu yếm đặt tay lên vai em: </a:t>
            </a:r>
            <a:br>
              <a:rPr lang="en-US" sz="2100">
                <a:solidFill>
                  <a:srgbClr val="003399"/>
                </a:solidFill>
                <a:latin typeface="Times New Roman" panose="02020603050405020304" pitchFamily="18" charset="0"/>
              </a:rPr>
            </a:br>
            <a:r>
              <a:rPr lang="en-US" sz="2100">
                <a:solidFill>
                  <a:srgbClr val="003399"/>
                </a:solidFill>
                <a:latin typeface="Times New Roman" panose="02020603050405020304" pitchFamily="18" charset="0"/>
              </a:rPr>
              <a:t>       - Cảm ơn  bố mẹ em, những người lao động đã giữ cho thành phố của chúng ta luôn sạch đẹp. Không có nghề nào là tầm thường, chỉ có những kẻ lười biếng, vô công rồi nghề mới đáng xấu hổ.</a:t>
            </a:r>
            <a:br>
              <a:rPr lang="en-US" sz="2100">
                <a:solidFill>
                  <a:srgbClr val="003399"/>
                </a:solidFill>
                <a:latin typeface="Times New Roman" panose="02020603050405020304" pitchFamily="18" charset="0"/>
              </a:rPr>
            </a:br>
            <a:r>
              <a:rPr lang="en-US" sz="2100">
                <a:solidFill>
                  <a:srgbClr val="003399"/>
                </a:solidFill>
                <a:latin typeface="Times New Roman" panose="02020603050405020304" pitchFamily="18" charset="0"/>
              </a:rPr>
              <a:t>       Không khí in lặng bao trùm lớp học. Những bạn lúc trước cười to nhất, giờ cúi mặt ngượng ngùng….Một bạn rụt rè đứng dậy:</a:t>
            </a:r>
            <a:br>
              <a:rPr lang="en-US" sz="2100">
                <a:solidFill>
                  <a:srgbClr val="003399"/>
                </a:solidFill>
                <a:latin typeface="Times New Roman" panose="02020603050405020304" pitchFamily="18" charset="0"/>
              </a:rPr>
            </a:br>
            <a:r>
              <a:rPr lang="en-US" sz="2100">
                <a:solidFill>
                  <a:srgbClr val="003399"/>
                </a:solidFill>
                <a:latin typeface="Times New Roman" panose="02020603050405020304" pitchFamily="18" charset="0"/>
              </a:rPr>
              <a:t>       - Thưa cô, chúng em thật có lỗi. Chúng em xin lỗi cô, xin lỗi bạn Hà.</a:t>
            </a:r>
          </a:p>
        </p:txBody>
      </p:sp>
      <p:sp>
        <p:nvSpPr>
          <p:cNvPr id="5127" name="Text Box 7"/>
          <p:cNvSpPr txBox="1">
            <a:spLocks noChangeArrowheads="1"/>
          </p:cNvSpPr>
          <p:nvPr/>
        </p:nvSpPr>
        <p:spPr bwMode="auto">
          <a:xfrm>
            <a:off x="1064373" y="102394"/>
            <a:ext cx="3366950" cy="457200"/>
          </a:xfrm>
          <a:prstGeom prst="rect">
            <a:avLst/>
          </a:prstGeom>
          <a:gradFill rotWithShape="1">
            <a:gsLst>
              <a:gs pos="0">
                <a:srgbClr val="6DCEFF">
                  <a:alpha val="37000"/>
                </a:srgbClr>
              </a:gs>
              <a:gs pos="100000">
                <a:srgbClr val="66CCFF">
                  <a:alpha val="35001"/>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solidFill>
                  <a:srgbClr val="FF0000"/>
                </a:solidFill>
                <a:latin typeface="Times New Roman" panose="02020603050405020304" pitchFamily="18" charset="0"/>
              </a:rPr>
              <a:t>BUỔI HỌC ĐẦU TIÊN</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213" y="14289"/>
            <a:ext cx="43815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144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500" fill="hold"/>
                                        <p:tgtEl>
                                          <p:spTgt spid="5127"/>
                                        </p:tgtEl>
                                        <p:attrNameLst>
                                          <p:attrName>ppt_w</p:attrName>
                                        </p:attrNameLst>
                                      </p:cBhvr>
                                      <p:tavLst>
                                        <p:tav tm="0">
                                          <p:val>
                                            <p:fltVal val="0"/>
                                          </p:val>
                                        </p:tav>
                                        <p:tav tm="100000">
                                          <p:val>
                                            <p:strVal val="#ppt_w"/>
                                          </p:val>
                                        </p:tav>
                                      </p:tavLst>
                                    </p:anim>
                                    <p:anim calcmode="lin" valueType="num">
                                      <p:cBhvr>
                                        <p:cTn id="8" dur="500" fill="hold"/>
                                        <p:tgtEl>
                                          <p:spTgt spid="5127"/>
                                        </p:tgtEl>
                                        <p:attrNameLst>
                                          <p:attrName>ppt_h</p:attrName>
                                        </p:attrNameLst>
                                      </p:cBhvr>
                                      <p:tavLst>
                                        <p:tav tm="0">
                                          <p:val>
                                            <p:fltVal val="0"/>
                                          </p:val>
                                        </p:tav>
                                        <p:tav tm="100000">
                                          <p:val>
                                            <p:strVal val="#ppt_h"/>
                                          </p:val>
                                        </p:tav>
                                      </p:tavLst>
                                    </p:anim>
                                    <p:animEffect transition="in" filter="fade">
                                      <p:cBhvr>
                                        <p:cTn id="9" dur="500"/>
                                        <p:tgtEl>
                                          <p:spTgt spid="5127"/>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slide(fromBottom)">
                                      <p:cBhvr>
                                        <p:cTn id="12" dur="50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2"/>
          <p:cNvSpPr>
            <a:spLocks noChangeArrowheads="1"/>
          </p:cNvSpPr>
          <p:nvPr/>
        </p:nvSpPr>
        <p:spPr bwMode="auto">
          <a:xfrm>
            <a:off x="9296400" y="152400"/>
            <a:ext cx="1066800" cy="1066800"/>
          </a:xfrm>
          <a:prstGeom prst="ellipse">
            <a:avLst/>
          </a:pr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pic>
        <p:nvPicPr>
          <p:cNvPr id="5123" name="Picture 4" descr="flower7"/>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28600"/>
            <a:ext cx="381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3048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Freeform 6"/>
          <p:cNvSpPr>
            <a:spLocks/>
          </p:cNvSpPr>
          <p:nvPr/>
        </p:nvSpPr>
        <p:spPr bwMode="auto">
          <a:xfrm>
            <a:off x="9372600" y="1219200"/>
            <a:ext cx="1219200" cy="3810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5126" name="Freeform 7"/>
          <p:cNvSpPr>
            <a:spLocks/>
          </p:cNvSpPr>
          <p:nvPr/>
        </p:nvSpPr>
        <p:spPr bwMode="auto">
          <a:xfrm>
            <a:off x="8534400" y="1066800"/>
            <a:ext cx="990600" cy="3048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pic>
        <p:nvPicPr>
          <p:cNvPr id="5127" name="Picture 8"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148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990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752601"/>
            <a:ext cx="2209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2133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10201"/>
            <a:ext cx="1828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810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4"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119159">
            <a:off x="2057401" y="1752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5"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4864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6"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004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7"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505200"/>
            <a:ext cx="135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8"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13864" y="5334000"/>
            <a:ext cx="13541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9"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4958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20"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038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1"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35052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2"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7620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3"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80325" y="4581526"/>
            <a:ext cx="2286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24"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5146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 name="Freeform 40"/>
          <p:cNvSpPr>
            <a:spLocks/>
          </p:cNvSpPr>
          <p:nvPr/>
        </p:nvSpPr>
        <p:spPr bwMode="auto">
          <a:xfrm rot="728459">
            <a:off x="2362200" y="2133600"/>
            <a:ext cx="76200" cy="457200"/>
          </a:xfrm>
          <a:custGeom>
            <a:avLst/>
            <a:gdLst>
              <a:gd name="T0" fmla="*/ 2147483647 w 409"/>
              <a:gd name="T1" fmla="*/ 2147483647 h 658"/>
              <a:gd name="T2" fmla="*/ 2147483647 w 409"/>
              <a:gd name="T3" fmla="*/ 2147483647 h 658"/>
              <a:gd name="T4" fmla="*/ 2147483647 w 409"/>
              <a:gd name="T5" fmla="*/ 2147483647 h 658"/>
              <a:gd name="T6" fmla="*/ 2147483647 w 409"/>
              <a:gd name="T7" fmla="*/ 2147483647 h 658"/>
              <a:gd name="T8" fmla="*/ 2147483647 w 409"/>
              <a:gd name="T9" fmla="*/ 2147483647 h 658"/>
              <a:gd name="T10" fmla="*/ 2147483647 w 409"/>
              <a:gd name="T11" fmla="*/ 2147483647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pic>
        <p:nvPicPr>
          <p:cNvPr id="5145" name="Picture 48" descr="flower2DivWHT[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52400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58"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486401"/>
            <a:ext cx="914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59" descr="SPARKL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495801"/>
            <a:ext cx="2286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8" name="Content Placeholder 2"/>
          <p:cNvSpPr>
            <a:spLocks noGrp="1"/>
          </p:cNvSpPr>
          <p:nvPr>
            <p:ph idx="1"/>
          </p:nvPr>
        </p:nvSpPr>
        <p:spPr>
          <a:xfrm>
            <a:off x="3267076" y="1600200"/>
            <a:ext cx="6329363" cy="1328738"/>
          </a:xfrm>
        </p:spPr>
        <p:txBody>
          <a:bodyPr/>
          <a:lstStyle/>
          <a:p>
            <a:pPr marL="0" indent="0" algn="ctr">
              <a:buNone/>
            </a:pPr>
            <a:r>
              <a:rPr lang="en-US" smtClean="0">
                <a:solidFill>
                  <a:srgbClr val="FF3300"/>
                </a:solidFill>
                <a:latin typeface="Times New Roman" panose="02020603050405020304" pitchFamily="18" charset="0"/>
                <a:cs typeface="Times New Roman" panose="02020603050405020304" pitchFamily="18" charset="0"/>
              </a:rPr>
              <a:t>Hoạt động 1</a:t>
            </a:r>
          </a:p>
          <a:p>
            <a:pPr marL="0" indent="0" algn="ctr">
              <a:buNone/>
            </a:pPr>
            <a:r>
              <a:rPr lang="en-US" b="1" smtClean="0">
                <a:solidFill>
                  <a:srgbClr val="0033CC"/>
                </a:solidFill>
                <a:latin typeface="Times New Roman" panose="02020603050405020304" pitchFamily="18" charset="0"/>
                <a:cs typeface="Times New Roman" panose="02020603050405020304" pitchFamily="18" charset="0"/>
              </a:rPr>
              <a:t>TÌM HIỂU TRUYỆN</a:t>
            </a:r>
          </a:p>
        </p:txBody>
      </p:sp>
    </p:spTree>
    <p:extLst>
      <p:ext uri="{BB962C8B-B14F-4D97-AF65-F5344CB8AC3E}">
        <p14:creationId xmlns:p14="http://schemas.microsoft.com/office/powerpoint/2010/main" val="30975088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152" y="196537"/>
            <a:ext cx="5392196" cy="4832092"/>
          </a:xfrm>
          <a:prstGeom prst="rect">
            <a:avLst/>
          </a:prstGeom>
        </p:spPr>
        <p:txBody>
          <a:bodyPr wrap="square">
            <a:spAutoFit/>
          </a:bodyPr>
          <a:lstStyle/>
          <a:p>
            <a:pPr algn="just">
              <a:lnSpc>
                <a:spcPct val="110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Khi Hà kể xong một số bạn trong lớp đã làm gì?</a:t>
            </a:r>
            <a:endParaRPr lang="en-US" sz="2800">
              <a:latin typeface="VNI-Times" pitchFamily="2" charset="0"/>
              <a:ea typeface="Times New Roman" panose="02020603050405020304" pitchFamily="18" charset="0"/>
              <a:cs typeface="Times New Roman" panose="02020603050405020304" pitchFamily="18" charset="0"/>
            </a:endParaRPr>
          </a:p>
          <a:p>
            <a:pPr algn="just">
              <a:lnSpc>
                <a:spcPct val="11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Vì sao khi nghe Hà giới thiệu về nghề nghiệp của bố mẹ mình, một số bạn trong lớp </a:t>
            </a:r>
            <a:r>
              <a:rPr lang="en-US" sz="2800">
                <a:latin typeface="Times New Roman" panose="02020603050405020304" pitchFamily="18" charset="0"/>
                <a:ea typeface="Times New Roman" panose="02020603050405020304" pitchFamily="18" charset="0"/>
                <a:cs typeface="Times New Roman" panose="02020603050405020304" pitchFamily="18" charset="0"/>
              </a:rPr>
              <a:t>lại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VNI-Times" pitchFamily="2" charset="0"/>
              <a:ea typeface="Times New Roman" panose="02020603050405020304" pitchFamily="18" charset="0"/>
              <a:cs typeface="Times New Roman" panose="02020603050405020304" pitchFamily="18" charset="0"/>
            </a:endParaRPr>
          </a:p>
          <a:p>
            <a:pPr algn="just">
              <a:lnSpc>
                <a:spcPct val="11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VNI-Times" pitchFamily="2" charset="0"/>
              <a:ea typeface="Times New Roman" panose="02020603050405020304" pitchFamily="18" charset="0"/>
              <a:cs typeface="Times New Roman" panose="02020603050405020304" pitchFamily="18" charset="0"/>
            </a:endParaRPr>
          </a:p>
          <a:p>
            <a:pPr algn="just">
              <a:lnSpc>
                <a:spcPct val="11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VNI-Times" pitchFamily="2" charset="0"/>
              <a:ea typeface="Times New Roman" panose="02020603050405020304" pitchFamily="18" charset="0"/>
              <a:cs typeface="Times New Roman" panose="02020603050405020304" pitchFamily="18" charset="0"/>
            </a:endParaRPr>
          </a:p>
          <a:p>
            <a:pPr algn="just">
              <a:lnSpc>
                <a:spcPct val="11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Vậy nếu em là bạn cùng lớp  với Hà, em sẽ làm gì trong tình huống đó, vì sao?</a:t>
            </a:r>
            <a:endParaRPr lang="en-US" sz="2800">
              <a:effectLst/>
              <a:latin typeface="VNI-Times" pitchFamily="2" charset="0"/>
              <a:ea typeface="Times New Roman" panose="02020603050405020304" pitchFamily="18" charset="0"/>
              <a:cs typeface="Times New Roman" panose="02020603050405020304" pitchFamily="18" charset="0"/>
            </a:endParaRPr>
          </a:p>
        </p:txBody>
      </p:sp>
      <p:sp>
        <p:nvSpPr>
          <p:cNvPr id="5" name="Rectangle 4"/>
          <p:cNvSpPr/>
          <p:nvPr/>
        </p:nvSpPr>
        <p:spPr>
          <a:xfrm>
            <a:off x="6387152" y="304467"/>
            <a:ext cx="5668860" cy="3065455"/>
          </a:xfrm>
          <a:prstGeom prst="rect">
            <a:avLst/>
          </a:prstGeom>
        </p:spPr>
        <p:txBody>
          <a:bodyPr wrap="square">
            <a:spAutoFit/>
          </a:bodyPr>
          <a:lstStyle/>
          <a:p>
            <a:pPr marL="457200" indent="-457200" algn="just">
              <a:lnSpc>
                <a:spcPct val="115000"/>
              </a:lnSpc>
              <a:buFontTx/>
              <a:buChar char="-"/>
              <a:tabLst>
                <a:tab pos="6400800" algn="l"/>
              </a:tabLst>
            </a:pPr>
            <a:r>
              <a:rPr lang="pt-BR" sz="2800" i="1" smtClean="0">
                <a:latin typeface="Times New Roman" panose="02020603050405020304" pitchFamily="18" charset="0"/>
                <a:ea typeface="Times New Roman" panose="02020603050405020304" pitchFamily="18" charset="0"/>
                <a:cs typeface="Times New Roman" panose="02020603050405020304" pitchFamily="18" charset="0"/>
              </a:rPr>
              <a:t>Trong </a:t>
            </a:r>
            <a:r>
              <a:rPr lang="pt-BR" sz="2800" i="1">
                <a:latin typeface="Times New Roman" panose="02020603050405020304" pitchFamily="18" charset="0"/>
                <a:ea typeface="Times New Roman" panose="02020603050405020304" pitchFamily="18" charset="0"/>
                <a:cs typeface="Times New Roman" panose="02020603050405020304" pitchFamily="18" charset="0"/>
              </a:rPr>
              <a:t>lớp bỗng rộ lên tiếng </a:t>
            </a:r>
            <a:r>
              <a:rPr lang="pt-BR" sz="2800" i="1">
                <a:latin typeface="Times New Roman" panose="02020603050405020304" pitchFamily="18" charset="0"/>
                <a:ea typeface="Times New Roman" panose="02020603050405020304" pitchFamily="18" charset="0"/>
                <a:cs typeface="Times New Roman" panose="02020603050405020304" pitchFamily="18" charset="0"/>
              </a:rPr>
              <a:t>cười</a:t>
            </a:r>
            <a:r>
              <a:rPr lang="pt-BR" sz="2800" i="1" smtClean="0">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a:lnSpc>
                <a:spcPct val="115000"/>
              </a:lnSpc>
              <a:buFontTx/>
              <a:buChar char="-"/>
              <a:tabLst>
                <a:tab pos="6400800" algn="l"/>
              </a:tabLst>
            </a:pPr>
            <a:endParaRPr lang="pt-BR" sz="2800" i="1"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pt-BR"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2800" i="1">
                <a:latin typeface="Times New Roman" panose="02020603050405020304" pitchFamily="18" charset="0"/>
                <a:ea typeface="Times New Roman" panose="02020603050405020304" pitchFamily="18" charset="0"/>
                <a:cs typeface="Times New Roman" panose="02020603050405020304" pitchFamily="18" charset="0"/>
              </a:rPr>
              <a:t>Vì các bạn đó nghĩ rằng: bố mẹ bạn Hà làm nghề quét rác, không đáng được kính trọng như những nghề mà bố mẹ các bạn ấy làm.</a:t>
            </a:r>
            <a:r>
              <a:rPr lang="pt-BR"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p:txBody>
      </p:sp>
      <p:sp>
        <p:nvSpPr>
          <p:cNvPr id="6" name="Rectangle 5"/>
          <p:cNvSpPr/>
          <p:nvPr/>
        </p:nvSpPr>
        <p:spPr>
          <a:xfrm>
            <a:off x="6387152" y="3550678"/>
            <a:ext cx="5668860" cy="2074414"/>
          </a:xfrm>
          <a:prstGeom prst="rect">
            <a:avLst/>
          </a:prstGeom>
        </p:spPr>
        <p:txBody>
          <a:bodyPr wrap="square">
            <a:spAutoFit/>
          </a:bodyPr>
          <a:lstStyle/>
          <a:p>
            <a:pPr>
              <a:lnSpc>
                <a:spcPct val="115000"/>
              </a:lnSpc>
            </a:pPr>
            <a:r>
              <a:rPr lang="pt-BR" sz="2800" i="1" smtClean="0">
                <a:latin typeface="Times New Roman" panose="02020603050405020304" pitchFamily="18" charset="0"/>
                <a:ea typeface="Times New Roman" panose="02020603050405020304" pitchFamily="18" charset="0"/>
                <a:cs typeface="Times New Roman" panose="02020603050405020304" pitchFamily="18" charset="0"/>
              </a:rPr>
              <a:t>HS 1: Nếu </a:t>
            </a:r>
            <a:r>
              <a:rPr lang="pt-BR" sz="2800" i="1">
                <a:latin typeface="Times New Roman" panose="02020603050405020304" pitchFamily="18" charset="0"/>
                <a:ea typeface="Times New Roman" panose="02020603050405020304" pitchFamily="18" charset="0"/>
                <a:cs typeface="Times New Roman" panose="02020603050405020304" pitchFamily="18" charset="0"/>
              </a:rPr>
              <a:t>là bạn cùng lớp với Hà, em </a:t>
            </a:r>
            <a:r>
              <a:rPr lang="pt-BR" sz="2800" i="1">
                <a:latin typeface="Times New Roman" panose="02020603050405020304" pitchFamily="18" charset="0"/>
                <a:ea typeface="Times New Roman" panose="02020603050405020304" pitchFamily="18" charset="0"/>
                <a:cs typeface="Times New Roman" panose="02020603050405020304" pitchFamily="18" charset="0"/>
              </a:rPr>
              <a:t>sẽ </a:t>
            </a:r>
            <a:r>
              <a:rPr lang="pt-BR" sz="2800" i="1"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pt-BR" sz="2800" i="1" smtClean="0">
                <a:latin typeface="Times New Roman" panose="02020603050405020304" pitchFamily="18" charset="0"/>
                <a:ea typeface="Times New Roman" panose="02020603050405020304" pitchFamily="18" charset="0"/>
                <a:cs typeface="Times New Roman" panose="02020603050405020304" pitchFamily="18" charset="0"/>
              </a:rPr>
              <a:t>HS2</a:t>
            </a:r>
            <a:r>
              <a:rPr lang="pt-BR" sz="2800" i="1">
                <a:latin typeface="Times New Roman" panose="02020603050405020304" pitchFamily="18" charset="0"/>
                <a:ea typeface="Times New Roman" panose="02020603050405020304" pitchFamily="18" charset="0"/>
                <a:cs typeface="Times New Roman" panose="02020603050405020304" pitchFamily="18" charset="0"/>
              </a:rPr>
              <a:t>:  Nếu là bạn cùng lớp với Hà, em </a:t>
            </a:r>
            <a:r>
              <a:rPr lang="pt-BR" sz="2800" i="1">
                <a:latin typeface="Times New Roman" panose="02020603050405020304" pitchFamily="18" charset="0"/>
                <a:ea typeface="Times New Roman" panose="02020603050405020304" pitchFamily="18" charset="0"/>
                <a:cs typeface="Times New Roman" panose="02020603050405020304" pitchFamily="18" charset="0"/>
              </a:rPr>
              <a:t>sẽ </a:t>
            </a:r>
            <a:r>
              <a:rPr lang="pt-BR"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5994307" y="196537"/>
            <a:ext cx="27295" cy="59995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1170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fade">
                                      <p:cBhvr>
                                        <p:cTn id="49" dur="1000"/>
                                        <p:tgtEl>
                                          <p:spTgt spid="6">
                                            <p:txEl>
                                              <p:pRg st="1" end="1"/>
                                            </p:txEl>
                                          </p:spTgt>
                                        </p:tgtEl>
                                      </p:cBhvr>
                                    </p:animEffect>
                                    <p:anim calcmode="lin" valueType="num">
                                      <p:cBhvr>
                                        <p:cTn id="5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4734" y="805934"/>
            <a:ext cx="6764740" cy="593239"/>
          </a:xfrm>
          <a:prstGeom prst="rect">
            <a:avLst/>
          </a:prstGeom>
        </p:spPr>
        <p:txBody>
          <a:bodyPr wrap="square">
            <a:spAutoFit/>
          </a:bodyPr>
          <a:lstStyle/>
          <a:p>
            <a:pPr algn="just">
              <a:lnSpc>
                <a:spcPct val="110000"/>
              </a:lnSpc>
            </a:pPr>
            <a:r>
              <a:rPr lang="en-US"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chuyện khuyên chúng ta điều gì?</a:t>
            </a:r>
            <a:endParaRPr lang="en-US" sz="3200">
              <a:effectLst/>
              <a:latin typeface="VNI-Times" pitchFamily="2" charset="0"/>
              <a:ea typeface="Times New Roman" panose="02020603050405020304" pitchFamily="18" charset="0"/>
              <a:cs typeface="Times New Roman" panose="02020603050405020304" pitchFamily="18" charset="0"/>
            </a:endParaRPr>
          </a:p>
        </p:txBody>
      </p:sp>
      <p:sp>
        <p:nvSpPr>
          <p:cNvPr id="5" name="Rectangle 4"/>
          <p:cNvSpPr/>
          <p:nvPr/>
        </p:nvSpPr>
        <p:spPr>
          <a:xfrm>
            <a:off x="1205552" y="1954166"/>
            <a:ext cx="10708944" cy="2357568"/>
          </a:xfrm>
          <a:prstGeom prst="rect">
            <a:avLst/>
          </a:prstGeom>
        </p:spPr>
        <p:txBody>
          <a:bodyPr wrap="square">
            <a:spAutoFit/>
          </a:bodyPr>
          <a:lstStyle/>
          <a:p>
            <a:pPr marL="457200" indent="-457200" algn="just">
              <a:lnSpc>
                <a:spcPct val="115000"/>
              </a:lnSpc>
              <a:buFontTx/>
              <a:buChar char="-"/>
              <a:tabLst>
                <a:tab pos="6400800" algn="l"/>
              </a:tabLst>
            </a:pPr>
            <a:r>
              <a:rPr lang="pt-BR" sz="3200" b="1"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Chúng </a:t>
            </a:r>
            <a:r>
              <a:rPr lang="pt-BR" sz="32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ta cần phải kính trọng  tất cả những  người lao động, kể cả những người quét rác như bố mẹ </a:t>
            </a:r>
            <a:r>
              <a:rPr lang="pt-BR" sz="32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bạn </a:t>
            </a:r>
            <a:r>
              <a:rPr lang="pt-BR" sz="3200" b="1"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Hà.</a:t>
            </a:r>
          </a:p>
          <a:p>
            <a:pPr marL="457200" indent="-457200" algn="just">
              <a:lnSpc>
                <a:spcPct val="115000"/>
              </a:lnSpc>
              <a:buFontTx/>
              <a:buChar char="-"/>
              <a:tabLst>
                <a:tab pos="6400800" algn="l"/>
              </a:tabLst>
            </a:pPr>
            <a:r>
              <a:rPr lang="pt-BR" sz="3200" b="1"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Chúng  </a:t>
            </a:r>
            <a:r>
              <a:rPr lang="pt-BR" sz="32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ta phải kính trọng tất cả những người lao động dù học làm bất kể công việc gì.</a:t>
            </a:r>
            <a:endParaRPr lang="en-US" sz="3200" b="1">
              <a:solidFill>
                <a:srgbClr val="002060"/>
              </a:solidFill>
              <a:effectLst/>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4067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7932" y="1136460"/>
            <a:ext cx="10798247" cy="3913211"/>
          </a:xfrm>
          <a:prstGeom prst="rect">
            <a:avLst/>
          </a:prstGeom>
        </p:spPr>
      </p:pic>
    </p:spTree>
    <p:extLst>
      <p:ext uri="{BB962C8B-B14F-4D97-AF65-F5344CB8AC3E}">
        <p14:creationId xmlns:p14="http://schemas.microsoft.com/office/powerpoint/2010/main" val="1770975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ext Box 7"/>
          <p:cNvSpPr txBox="1">
            <a:spLocks noChangeArrowheads="1"/>
          </p:cNvSpPr>
          <p:nvPr/>
        </p:nvSpPr>
        <p:spPr bwMode="auto">
          <a:xfrm>
            <a:off x="672832" y="1549400"/>
            <a:ext cx="538953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0000FF"/>
                </a:solidFill>
                <a:latin typeface="Times New Roman" panose="02020603050405020304" pitchFamily="18" charset="0"/>
                <a:cs typeface="Times New Roman" panose="02020603050405020304" pitchFamily="18" charset="0"/>
              </a:rPr>
              <a:t>1. Nông dân                                           </a:t>
            </a:r>
          </a:p>
          <a:p>
            <a:pPr>
              <a:spcBef>
                <a:spcPct val="50000"/>
              </a:spcBef>
            </a:pPr>
            <a:r>
              <a:rPr lang="en-US" sz="2800">
                <a:solidFill>
                  <a:srgbClr val="0000FF"/>
                </a:solidFill>
                <a:latin typeface="Times New Roman" panose="02020603050405020304" pitchFamily="18" charset="0"/>
                <a:cs typeface="Times New Roman" panose="02020603050405020304" pitchFamily="18" charset="0"/>
              </a:rPr>
              <a:t>2. Bác sĩ</a:t>
            </a:r>
          </a:p>
          <a:p>
            <a:pPr>
              <a:spcBef>
                <a:spcPct val="50000"/>
              </a:spcBef>
            </a:pPr>
            <a:r>
              <a:rPr lang="en-US" sz="2800">
                <a:solidFill>
                  <a:srgbClr val="0000FF"/>
                </a:solidFill>
                <a:latin typeface="Times New Roman" panose="02020603050405020304" pitchFamily="18" charset="0"/>
                <a:cs typeface="Times New Roman" panose="02020603050405020304" pitchFamily="18" charset="0"/>
              </a:rPr>
              <a:t>3. Người giúp việc trong gia </a:t>
            </a:r>
            <a:r>
              <a:rPr lang="vi-VN" sz="2800">
                <a:solidFill>
                  <a:srgbClr val="0000FF"/>
                </a:solidFill>
                <a:latin typeface="Times New Roman" panose="02020603050405020304" pitchFamily="18" charset="0"/>
                <a:cs typeface="Times New Roman" panose="02020603050405020304" pitchFamily="18" charset="0"/>
              </a:rPr>
              <a:t>đình</a:t>
            </a:r>
            <a:endParaRPr lang="en-US" sz="2800">
              <a:solidFill>
                <a:srgbClr val="0000FF"/>
              </a:solidFill>
              <a:latin typeface="Times New Roman" panose="02020603050405020304" pitchFamily="18" charset="0"/>
              <a:cs typeface="Times New Roman" panose="02020603050405020304" pitchFamily="18" charset="0"/>
            </a:endParaRPr>
          </a:p>
          <a:p>
            <a:pPr>
              <a:spcBef>
                <a:spcPct val="50000"/>
              </a:spcBef>
            </a:pPr>
            <a:r>
              <a:rPr lang="en-US" sz="2800">
                <a:solidFill>
                  <a:srgbClr val="0000FF"/>
                </a:solidFill>
                <a:latin typeface="Times New Roman" panose="02020603050405020304" pitchFamily="18" charset="0"/>
                <a:cs typeface="Times New Roman" panose="02020603050405020304" pitchFamily="18" charset="0"/>
              </a:rPr>
              <a:t>4. Ng</a:t>
            </a:r>
            <a:r>
              <a:rPr lang="vi-VN" sz="2800">
                <a:solidFill>
                  <a:srgbClr val="0000FF"/>
                </a:solidFill>
                <a:latin typeface="Times New Roman" panose="02020603050405020304" pitchFamily="18" charset="0"/>
                <a:cs typeface="Times New Roman" panose="02020603050405020304" pitchFamily="18" charset="0"/>
              </a:rPr>
              <a:t>ười</a:t>
            </a:r>
            <a:r>
              <a:rPr lang="en-US" sz="2800">
                <a:solidFill>
                  <a:srgbClr val="0000FF"/>
                </a:solidFill>
                <a:latin typeface="Times New Roman" panose="02020603050405020304" pitchFamily="18" charset="0"/>
                <a:cs typeface="Times New Roman" panose="02020603050405020304" pitchFamily="18" charset="0"/>
              </a:rPr>
              <a:t> lái xe ôm</a:t>
            </a:r>
          </a:p>
          <a:p>
            <a:pPr>
              <a:spcBef>
                <a:spcPct val="50000"/>
              </a:spcBef>
            </a:pPr>
            <a:r>
              <a:rPr lang="en-US" sz="2800">
                <a:solidFill>
                  <a:srgbClr val="0000FF"/>
                </a:solidFill>
                <a:latin typeface="Times New Roman" panose="02020603050405020304" pitchFamily="18" charset="0"/>
                <a:cs typeface="Times New Roman" panose="02020603050405020304" pitchFamily="18" charset="0"/>
              </a:rPr>
              <a:t>5. Giám đốc công ti</a:t>
            </a:r>
          </a:p>
          <a:p>
            <a:pPr>
              <a:spcBef>
                <a:spcPct val="50000"/>
              </a:spcBef>
            </a:pPr>
            <a:r>
              <a:rPr lang="en-US" sz="2800">
                <a:solidFill>
                  <a:srgbClr val="0000FF"/>
                </a:solidFill>
                <a:latin typeface="Times New Roman" panose="02020603050405020304" pitchFamily="18" charset="0"/>
                <a:cs typeface="Times New Roman" panose="02020603050405020304" pitchFamily="18" charset="0"/>
              </a:rPr>
              <a:t>6. Nhà khoa học</a:t>
            </a:r>
          </a:p>
          <a:p>
            <a:pPr>
              <a:spcBef>
                <a:spcPct val="50000"/>
              </a:spcBef>
            </a:pPr>
            <a:r>
              <a:rPr lang="en-US" sz="2800">
                <a:solidFill>
                  <a:srgbClr val="0000FF"/>
                </a:solidFill>
                <a:latin typeface="Times New Roman" panose="02020603050405020304" pitchFamily="18" charset="0"/>
                <a:cs typeface="Times New Roman" panose="02020603050405020304" pitchFamily="18" charset="0"/>
              </a:rPr>
              <a:t>7. Người đạp xích lô</a:t>
            </a:r>
          </a:p>
        </p:txBody>
      </p:sp>
      <p:sp>
        <p:nvSpPr>
          <p:cNvPr id="36872" name="Text Box 8"/>
          <p:cNvSpPr txBox="1">
            <a:spLocks noChangeArrowheads="1"/>
          </p:cNvSpPr>
          <p:nvPr/>
        </p:nvSpPr>
        <p:spPr bwMode="auto">
          <a:xfrm>
            <a:off x="6606273" y="1671638"/>
            <a:ext cx="4811712" cy="4830762"/>
          </a:xfrm>
          <a:prstGeom prst="rect">
            <a:avLst/>
          </a:prstGeom>
          <a:noFill/>
          <a:ln>
            <a:noFill/>
          </a:ln>
          <a:effectLst/>
          <a:extLst/>
        </p:spPr>
        <p:txBody>
          <a:bodyPr>
            <a:spAutoFit/>
          </a:bodyPr>
          <a:lstStyle>
            <a:lvl1pPr marL="371475" indent="-3714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a:solidFill>
                  <a:srgbClr val="0000FF"/>
                </a:solidFill>
                <a:latin typeface="Times New Roman" pitchFamily="18" charset="0"/>
                <a:cs typeface="Times New Roman" pitchFamily="18" charset="0"/>
              </a:rPr>
              <a:t>8. </a:t>
            </a:r>
            <a:r>
              <a:rPr lang="en-US" sz="2800" dirty="0" err="1">
                <a:solidFill>
                  <a:srgbClr val="0000FF"/>
                </a:solidFill>
                <a:latin typeface="Times New Roman" pitchFamily="18" charset="0"/>
                <a:cs typeface="Times New Roman" pitchFamily="18" charset="0"/>
              </a:rPr>
              <a:t>Giáo viên</a:t>
            </a:r>
          </a:p>
          <a:p>
            <a:pPr marL="0" indent="0" eaLnBrk="1" hangingPunct="1">
              <a:spcBef>
                <a:spcPct val="50000"/>
              </a:spcBef>
              <a:defRPr/>
            </a:pPr>
            <a:r>
              <a:rPr lang="en-US" sz="2800" dirty="0">
                <a:solidFill>
                  <a:srgbClr val="0000FF"/>
                </a:solidFill>
                <a:latin typeface="Times New Roman" pitchFamily="18" charset="0"/>
                <a:cs typeface="Times New Roman" pitchFamily="18" charset="0"/>
              </a:rPr>
              <a:t>9. </a:t>
            </a:r>
            <a:r>
              <a:rPr lang="en-US" sz="2800" dirty="0" err="1">
                <a:solidFill>
                  <a:srgbClr val="0000FF"/>
                </a:solidFill>
                <a:latin typeface="Times New Roman" pitchFamily="18" charset="0"/>
                <a:cs typeface="Times New Roman" pitchFamily="18" charset="0"/>
              </a:rPr>
              <a:t>Kẻ buôn bán ma túy</a:t>
            </a:r>
          </a:p>
          <a:p>
            <a:pPr eaLnBrk="1" hangingPunct="1">
              <a:spcBef>
                <a:spcPct val="50000"/>
              </a:spcBef>
              <a:defRPr/>
            </a:pPr>
            <a:r>
              <a:rPr lang="en-US" sz="2800" dirty="0">
                <a:solidFill>
                  <a:srgbClr val="0000FF"/>
                </a:solidFill>
                <a:latin typeface="Times New Roman" pitchFamily="18" charset="0"/>
                <a:cs typeface="Times New Roman" pitchFamily="18" charset="0"/>
              </a:rPr>
              <a:t>10. </a:t>
            </a:r>
            <a:r>
              <a:rPr lang="en-US" sz="2800" dirty="0" err="1">
                <a:solidFill>
                  <a:srgbClr val="0000FF"/>
                </a:solidFill>
                <a:latin typeface="Times New Roman" pitchFamily="18" charset="0"/>
                <a:cs typeface="Times New Roman" pitchFamily="18" charset="0"/>
              </a:rPr>
              <a:t>Kẻ</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buôn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nữ</a:t>
            </a:r>
            <a:r>
              <a:rPr lang="en-US" sz="2800" dirty="0">
                <a:solidFill>
                  <a:srgbClr val="0000FF"/>
                </a:solidFill>
                <a:latin typeface="Times New Roman" pitchFamily="18" charset="0"/>
                <a:cs typeface="Times New Roman" pitchFamily="18" charset="0"/>
              </a:rPr>
              <a:t>, </a:t>
            </a:r>
            <a:br>
              <a:rPr lang="en-US" sz="2800" dirty="0">
                <a:solidFill>
                  <a:srgbClr val="0000FF"/>
                </a:solidFill>
                <a:latin typeface="Times New Roman" pitchFamily="18" charset="0"/>
                <a:cs typeface="Times New Roman" pitchFamily="18" charset="0"/>
              </a:rPr>
            </a:br>
            <a:r>
              <a:rPr lang="en-US" sz="2800" dirty="0" err="1">
                <a:solidFill>
                  <a:srgbClr val="0000FF"/>
                </a:solidFill>
                <a:latin typeface="Times New Roman" pitchFamily="18" charset="0"/>
                <a:cs typeface="Times New Roman" pitchFamily="18" charset="0"/>
              </a:rPr>
              <a:t>trẻ</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em</a:t>
            </a:r>
            <a:endParaRPr lang="en-US" sz="2800" dirty="0">
              <a:solidFill>
                <a:srgbClr val="0000FF"/>
              </a:solidFill>
              <a:latin typeface="Times New Roman" pitchFamily="18" charset="0"/>
              <a:cs typeface="Times New Roman" pitchFamily="18" charset="0"/>
            </a:endParaRPr>
          </a:p>
          <a:p>
            <a:pPr eaLnBrk="1" hangingPunct="1">
              <a:spcBef>
                <a:spcPct val="50000"/>
              </a:spcBef>
              <a:defRPr/>
            </a:pPr>
            <a:r>
              <a:rPr lang="en-US" sz="2800" dirty="0">
                <a:solidFill>
                  <a:srgbClr val="0000FF"/>
                </a:solidFill>
                <a:latin typeface="Times New Roman" pitchFamily="18" charset="0"/>
                <a:cs typeface="Times New Roman" pitchFamily="18" charset="0"/>
              </a:rPr>
              <a:t>11. </a:t>
            </a:r>
            <a:r>
              <a:rPr lang="en-US" sz="2800" dirty="0" err="1">
                <a:solidFill>
                  <a:srgbClr val="0000FF"/>
                </a:solidFill>
                <a:latin typeface="Times New Roman" pitchFamily="18" charset="0"/>
                <a:cs typeface="Times New Roman" pitchFamily="18" charset="0"/>
              </a:rPr>
              <a:t>Kẻ trộm</a:t>
            </a:r>
          </a:p>
          <a:p>
            <a:pPr eaLnBrk="1" hangingPunct="1">
              <a:spcBef>
                <a:spcPct val="50000"/>
              </a:spcBef>
              <a:defRPr/>
            </a:pPr>
            <a:r>
              <a:rPr lang="en-US" sz="2800" dirty="0">
                <a:solidFill>
                  <a:srgbClr val="0000FF"/>
                </a:solidFill>
                <a:latin typeface="Times New Roman" pitchFamily="18" charset="0"/>
                <a:cs typeface="Times New Roman" pitchFamily="18" charset="0"/>
              </a:rPr>
              <a:t>12. </a:t>
            </a:r>
            <a:r>
              <a:rPr lang="en-US" sz="2800" dirty="0" err="1">
                <a:solidFill>
                  <a:srgbClr val="0000FF"/>
                </a:solidFill>
                <a:latin typeface="Times New Roman" pitchFamily="18" charset="0"/>
                <a:cs typeface="Times New Roman" pitchFamily="18" charset="0"/>
              </a:rPr>
              <a:t>Người ăn xin</a:t>
            </a:r>
          </a:p>
          <a:p>
            <a:pPr eaLnBrk="1" hangingPunct="1">
              <a:spcBef>
                <a:spcPct val="50000"/>
              </a:spcBef>
              <a:defRPr/>
            </a:pPr>
            <a:r>
              <a:rPr lang="en-US" sz="2800" dirty="0">
                <a:solidFill>
                  <a:srgbClr val="0000FF"/>
                </a:solidFill>
                <a:latin typeface="Times New Roman" pitchFamily="18" charset="0"/>
                <a:cs typeface="Times New Roman" pitchFamily="18" charset="0"/>
              </a:rPr>
              <a:t>13. </a:t>
            </a:r>
            <a:r>
              <a:rPr lang="en-US" sz="2800" dirty="0" err="1">
                <a:solidFill>
                  <a:srgbClr val="0000FF"/>
                </a:solidFill>
                <a:latin typeface="Times New Roman" pitchFamily="18" charset="0"/>
                <a:cs typeface="Times New Roman" pitchFamily="18" charset="0"/>
              </a:rPr>
              <a:t>Kĩ sư tin học</a:t>
            </a:r>
          </a:p>
          <a:p>
            <a:pPr eaLnBrk="1" hangingPunct="1">
              <a:spcBef>
                <a:spcPct val="50000"/>
              </a:spcBef>
              <a:defRPr/>
            </a:pPr>
            <a:r>
              <a:rPr lang="en-US" sz="2800" dirty="0">
                <a:solidFill>
                  <a:srgbClr val="0000FF"/>
                </a:solidFill>
                <a:latin typeface="Times New Roman" pitchFamily="18" charset="0"/>
                <a:cs typeface="Times New Roman" pitchFamily="18" charset="0"/>
              </a:rPr>
              <a:t>14. </a:t>
            </a:r>
            <a:r>
              <a:rPr lang="en-US" sz="2800" dirty="0" err="1">
                <a:solidFill>
                  <a:srgbClr val="0000FF"/>
                </a:solidFill>
                <a:latin typeface="Times New Roman" pitchFamily="18" charset="0"/>
                <a:cs typeface="Times New Roman" pitchFamily="18" charset="0"/>
              </a:rPr>
              <a:t>Nhà văn, nhà thơ</a:t>
            </a:r>
          </a:p>
        </p:txBody>
      </p:sp>
      <p:sp>
        <p:nvSpPr>
          <p:cNvPr id="8199" name="TextBox 5"/>
          <p:cNvSpPr txBox="1">
            <a:spLocks noChangeArrowheads="1"/>
          </p:cNvSpPr>
          <p:nvPr/>
        </p:nvSpPr>
        <p:spPr bwMode="auto">
          <a:xfrm>
            <a:off x="1524000" y="214314"/>
            <a:ext cx="9372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b="1" i="1" u="sng">
                <a:solidFill>
                  <a:srgbClr val="0033CC"/>
                </a:solidFill>
                <a:latin typeface="Times New Roman" panose="02020603050405020304" pitchFamily="18" charset="0"/>
                <a:cs typeface="Times New Roman" panose="02020603050405020304" pitchFamily="18" charset="0"/>
              </a:rPr>
              <a:t>Bài tập 1</a:t>
            </a:r>
            <a:r>
              <a:rPr lang="en-US" sz="2800" b="1" i="1">
                <a:solidFill>
                  <a:srgbClr val="0033CC"/>
                </a:solidFill>
                <a:latin typeface="Times New Roman" panose="02020603050405020304" pitchFamily="18" charset="0"/>
                <a:cs typeface="Times New Roman" panose="02020603050405020304" pitchFamily="18" charset="0"/>
              </a:rPr>
              <a:t>: Theo em, trong số những người nêu dưới </a:t>
            </a:r>
            <a:r>
              <a:rPr lang="vi-VN" sz="2800" b="1" i="1">
                <a:solidFill>
                  <a:srgbClr val="0033CC"/>
                </a:solidFill>
                <a:latin typeface="Times New Roman" panose="02020603050405020304" pitchFamily="18" charset="0"/>
                <a:cs typeface="Times New Roman" panose="02020603050405020304" pitchFamily="18" charset="0"/>
              </a:rPr>
              <a:t>đ</a:t>
            </a:r>
            <a:r>
              <a:rPr lang="en-US" sz="2800" b="1" i="1">
                <a:solidFill>
                  <a:srgbClr val="0033CC"/>
                </a:solidFill>
                <a:latin typeface="Times New Roman" panose="02020603050405020304" pitchFamily="18" charset="0"/>
                <a:cs typeface="Times New Roman" panose="02020603050405020304" pitchFamily="18" charset="0"/>
              </a:rPr>
              <a:t>ây, ai</a:t>
            </a:r>
            <a:br>
              <a:rPr lang="en-US" sz="2800" b="1" i="1">
                <a:solidFill>
                  <a:srgbClr val="0033CC"/>
                </a:solidFill>
                <a:latin typeface="Times New Roman" panose="02020603050405020304" pitchFamily="18" charset="0"/>
                <a:cs typeface="Times New Roman" panose="02020603050405020304" pitchFamily="18" charset="0"/>
              </a:rPr>
            </a:br>
            <a:r>
              <a:rPr lang="en-US" sz="2800" b="1" i="1">
                <a:solidFill>
                  <a:srgbClr val="0033CC"/>
                </a:solidFill>
                <a:latin typeface="Times New Roman" panose="02020603050405020304" pitchFamily="18" charset="0"/>
                <a:cs typeface="Times New Roman" panose="02020603050405020304" pitchFamily="18" charset="0"/>
              </a:rPr>
              <a:t>                  là người lao động? Vì sao?</a:t>
            </a:r>
          </a:p>
        </p:txBody>
      </p:sp>
      <p:sp>
        <p:nvSpPr>
          <p:cNvPr id="2" name="TextBox 1"/>
          <p:cNvSpPr txBox="1">
            <a:spLocks noChangeArrowheads="1"/>
          </p:cNvSpPr>
          <p:nvPr/>
        </p:nvSpPr>
        <p:spPr bwMode="auto">
          <a:xfrm>
            <a:off x="1952625" y="214314"/>
            <a:ext cx="6477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a:solidFill>
                  <a:srgbClr val="FF3300"/>
                </a:solidFill>
                <a:latin typeface="Times New Roman" panose="02020603050405020304" pitchFamily="18" charset="0"/>
                <a:cs typeface="Times New Roman" panose="02020603050405020304" pitchFamily="18" charset="0"/>
              </a:rPr>
              <a:t>Hoạt </a:t>
            </a:r>
            <a:r>
              <a:rPr lang="vi-VN" sz="2800" b="1">
                <a:solidFill>
                  <a:srgbClr val="FF3300"/>
                </a:solidFill>
                <a:latin typeface="Times New Roman" panose="02020603050405020304" pitchFamily="18" charset="0"/>
                <a:cs typeface="Times New Roman" panose="02020603050405020304" pitchFamily="18" charset="0"/>
              </a:rPr>
              <a:t>động</a:t>
            </a:r>
            <a:r>
              <a:rPr lang="en-US" sz="2800" b="1">
                <a:solidFill>
                  <a:srgbClr val="FF3300"/>
                </a:solidFill>
                <a:latin typeface="Times New Roman" panose="02020603050405020304" pitchFamily="18" charset="0"/>
                <a:cs typeface="Times New Roman" panose="02020603050405020304" pitchFamily="18" charset="0"/>
              </a:rPr>
              <a:t> 2: Ai là người lao động? </a:t>
            </a:r>
            <a:endParaRPr lang="en-US" sz="2800">
              <a:solidFill>
                <a:srgbClr val="FF3300"/>
              </a:solidFill>
              <a:latin typeface="Times New Roman" panose="02020603050405020304" pitchFamily="18" charset="0"/>
              <a:cs typeface="Times New Roman" panose="02020603050405020304" pitchFamily="18" charset="0"/>
            </a:endParaRPr>
          </a:p>
        </p:txBody>
      </p:sp>
      <p:sp>
        <p:nvSpPr>
          <p:cNvPr id="20" name="Oval 19"/>
          <p:cNvSpPr>
            <a:spLocks noChangeArrowheads="1"/>
          </p:cNvSpPr>
          <p:nvPr/>
        </p:nvSpPr>
        <p:spPr bwMode="auto">
          <a:xfrm>
            <a:off x="598220" y="1592264"/>
            <a:ext cx="469900" cy="5095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1" name="Oval 20"/>
          <p:cNvSpPr>
            <a:spLocks noChangeArrowheads="1"/>
          </p:cNvSpPr>
          <p:nvPr/>
        </p:nvSpPr>
        <p:spPr bwMode="auto">
          <a:xfrm>
            <a:off x="668070" y="2214564"/>
            <a:ext cx="469900" cy="5095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2" name="Oval 21"/>
          <p:cNvSpPr>
            <a:spLocks noChangeArrowheads="1"/>
          </p:cNvSpPr>
          <p:nvPr/>
        </p:nvSpPr>
        <p:spPr bwMode="auto">
          <a:xfrm>
            <a:off x="6631673" y="5929314"/>
            <a:ext cx="469900" cy="5095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3" name="Oval 22"/>
          <p:cNvSpPr>
            <a:spLocks noChangeArrowheads="1"/>
          </p:cNvSpPr>
          <p:nvPr/>
        </p:nvSpPr>
        <p:spPr bwMode="auto">
          <a:xfrm>
            <a:off x="6631673" y="5357814"/>
            <a:ext cx="469900" cy="5095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4" name="Oval 23"/>
          <p:cNvSpPr>
            <a:spLocks noChangeArrowheads="1"/>
          </p:cNvSpPr>
          <p:nvPr/>
        </p:nvSpPr>
        <p:spPr bwMode="auto">
          <a:xfrm>
            <a:off x="6488798" y="1714500"/>
            <a:ext cx="469900" cy="5095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5" name="Oval 24"/>
          <p:cNvSpPr>
            <a:spLocks noChangeArrowheads="1"/>
          </p:cNvSpPr>
          <p:nvPr/>
        </p:nvSpPr>
        <p:spPr bwMode="auto">
          <a:xfrm>
            <a:off x="668070" y="2857500"/>
            <a:ext cx="469900" cy="5095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6" name="Oval 25"/>
          <p:cNvSpPr>
            <a:spLocks noChangeArrowheads="1"/>
          </p:cNvSpPr>
          <p:nvPr/>
        </p:nvSpPr>
        <p:spPr bwMode="auto">
          <a:xfrm>
            <a:off x="596633" y="3525339"/>
            <a:ext cx="469900" cy="5095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7" name="Oval 26"/>
          <p:cNvSpPr>
            <a:spLocks noChangeArrowheads="1"/>
          </p:cNvSpPr>
          <p:nvPr/>
        </p:nvSpPr>
        <p:spPr bwMode="auto">
          <a:xfrm>
            <a:off x="599321" y="4115344"/>
            <a:ext cx="469900" cy="5095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8" name="Oval 27"/>
          <p:cNvSpPr>
            <a:spLocks noChangeArrowheads="1"/>
          </p:cNvSpPr>
          <p:nvPr/>
        </p:nvSpPr>
        <p:spPr bwMode="auto">
          <a:xfrm>
            <a:off x="596633" y="4778181"/>
            <a:ext cx="469900" cy="5095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29" name="Oval 28"/>
          <p:cNvSpPr>
            <a:spLocks noChangeArrowheads="1"/>
          </p:cNvSpPr>
          <p:nvPr/>
        </p:nvSpPr>
        <p:spPr bwMode="auto">
          <a:xfrm>
            <a:off x="628555" y="5357813"/>
            <a:ext cx="469900" cy="5095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cxnSp>
        <p:nvCxnSpPr>
          <p:cNvPr id="31" name="Straight Connector 30"/>
          <p:cNvCxnSpPr/>
          <p:nvPr/>
        </p:nvCxnSpPr>
        <p:spPr bwMode="auto">
          <a:xfrm rot="5400000">
            <a:off x="3619209" y="4186238"/>
            <a:ext cx="5029200" cy="0"/>
          </a:xfrm>
          <a:prstGeom prst="line">
            <a:avLst/>
          </a:prstGeom>
          <a:ln>
            <a:solidFill>
              <a:schemeClr val="accent2"/>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3852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199"/>
                                        </p:tgtEl>
                                        <p:attrNameLst>
                                          <p:attrName>style.visibility</p:attrName>
                                        </p:attrNameLst>
                                      </p:cBhvr>
                                      <p:to>
                                        <p:strVal val="visible"/>
                                      </p:to>
                                    </p:set>
                                    <p:animEffect transition="in" filter="fade">
                                      <p:cBhvr>
                                        <p:cTn id="16" dur="500"/>
                                        <p:tgtEl>
                                          <p:spTgt spid="819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872"/>
                                        </p:tgtEl>
                                        <p:attrNameLst>
                                          <p:attrName>style.visibility</p:attrName>
                                        </p:attrNameLst>
                                      </p:cBhvr>
                                      <p:to>
                                        <p:strVal val="visible"/>
                                      </p:to>
                                    </p:set>
                                    <p:animEffect transition="in" filter="fade">
                                      <p:cBhvr>
                                        <p:cTn id="21" dur="500"/>
                                        <p:tgtEl>
                                          <p:spTgt spid="3687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871"/>
                                        </p:tgtEl>
                                        <p:attrNameLst>
                                          <p:attrName>style.visibility</p:attrName>
                                        </p:attrNameLst>
                                      </p:cBhvr>
                                      <p:to>
                                        <p:strVal val="visible"/>
                                      </p:to>
                                    </p:set>
                                    <p:animEffect transition="in" filter="fade">
                                      <p:cBhvr>
                                        <p:cTn id="24" dur="500"/>
                                        <p:tgtEl>
                                          <p:spTgt spid="36871"/>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0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0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0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20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20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20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20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2" grpId="0"/>
      <p:bldP spid="8199" grpId="0"/>
      <p:bldP spid="2" grpId="0"/>
      <p:bldP spid="2" grpId="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1126</Words>
  <Application>Microsoft Office PowerPoint</Application>
  <PresentationFormat>Widescreen</PresentationFormat>
  <Paragraphs>119</Paragraphs>
  <Slides>24</Slides>
  <Notes>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24</vt:i4>
      </vt:variant>
    </vt:vector>
  </HeadingPairs>
  <TitlesOfParts>
    <vt:vector size="40" baseType="lpstr">
      <vt:lpstr>Microsoft YaHei</vt:lpstr>
      <vt:lpstr>宋体</vt:lpstr>
      <vt:lpstr>.VnAristote</vt:lpstr>
      <vt:lpstr>Arial</vt:lpstr>
      <vt:lpstr>Calibri</vt:lpstr>
      <vt:lpstr>Corbel</vt:lpstr>
      <vt:lpstr>HP001 4 hàng</vt:lpstr>
      <vt:lpstr>inpin heiti</vt:lpstr>
      <vt:lpstr>Times New Roman</vt:lpstr>
      <vt:lpstr>VNI-Times</vt:lpstr>
      <vt:lpstr>Wingdings</vt:lpstr>
      <vt:lpstr>等线</vt:lpstr>
      <vt:lpstr>Basis</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Phương Lê</cp:lastModifiedBy>
  <cp:revision>27</cp:revision>
  <dcterms:created xsi:type="dcterms:W3CDTF">2021-09-02T02:21:21Z</dcterms:created>
  <dcterms:modified xsi:type="dcterms:W3CDTF">2022-01-13T12:04:36Z</dcterms:modified>
</cp:coreProperties>
</file>