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0" r:id="rId2"/>
    <p:sldId id="310" r:id="rId3"/>
    <p:sldId id="294" r:id="rId4"/>
    <p:sldId id="295" r:id="rId5"/>
    <p:sldId id="311" r:id="rId6"/>
    <p:sldId id="296" r:id="rId7"/>
    <p:sldId id="271" r:id="rId8"/>
    <p:sldId id="307" r:id="rId9"/>
    <p:sldId id="309" r:id="rId10"/>
    <p:sldId id="291" r:id="rId11"/>
    <p:sldId id="292" r:id="rId12"/>
    <p:sldId id="273" r:id="rId13"/>
    <p:sldId id="279" r:id="rId14"/>
    <p:sldId id="300" r:id="rId15"/>
    <p:sldId id="301" r:id="rId16"/>
    <p:sldId id="302" r:id="rId17"/>
    <p:sldId id="303" r:id="rId18"/>
    <p:sldId id="304" r:id="rId19"/>
    <p:sldId id="305" r:id="rId20"/>
    <p:sldId id="30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3" autoAdjust="0"/>
    <p:restoredTop sz="95578" autoAdjust="0"/>
  </p:normalViewPr>
  <p:slideViewPr>
    <p:cSldViewPr>
      <p:cViewPr varScale="1">
        <p:scale>
          <a:sx n="71" d="100"/>
          <a:sy n="71" d="100"/>
        </p:scale>
        <p:origin x="1296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13AFF-F660-4505-993F-BC32A3A83E38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CD7BF-5808-4564-BC42-6E3B51F2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91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CD7BF-5808-4564-BC42-6E3B51F2B2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42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CD7BF-5808-4564-BC42-6E3B51F2B2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18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CD7BF-5808-4564-BC42-6E3B51F2B2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92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CD7BF-5808-4564-BC42-6E3B51F2B2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40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CD7BF-5808-4564-BC42-6E3B51F2B2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56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54F2-6C0B-4B4E-82C5-095DBFC084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387A-8875-4601-B71B-A22C4997DFD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180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54F2-6C0B-4B4E-82C5-095DBFC084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387A-8875-4601-B71B-A22C4997DFD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921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54F2-6C0B-4B4E-82C5-095DBFC084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387A-8875-4601-B71B-A22C4997DFD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27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52402"/>
            <a:ext cx="8229600" cy="5973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E5C96-91AF-474F-99D2-7E1EC5C50DE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704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54F2-6C0B-4B4E-82C5-095DBFC084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387A-8875-4601-B71B-A22C4997DFD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584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54F2-6C0B-4B4E-82C5-095DBFC084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387A-8875-4601-B71B-A22C4997DFD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93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54F2-6C0B-4B4E-82C5-095DBFC084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387A-8875-4601-B71B-A22C4997DFD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084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54F2-6C0B-4B4E-82C5-095DBFC084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387A-8875-4601-B71B-A22C4997DFD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675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54F2-6C0B-4B4E-82C5-095DBFC084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387A-8875-4601-B71B-A22C4997DFD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745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54F2-6C0B-4B4E-82C5-095DBFC084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387A-8875-4601-B71B-A22C4997DFD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359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54F2-6C0B-4B4E-82C5-095DBFC084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387A-8875-4601-B71B-A22C4997DFD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22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54F2-6C0B-4B4E-82C5-095DBFC084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387A-8875-4601-B71B-A22C4997DFD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096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154F2-6C0B-4B4E-82C5-095DBFC084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5387A-8875-4601-B71B-A22C4997DFD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20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81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629400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762000" y="1752600"/>
            <a:ext cx="7772400" cy="146685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Wave2">
              <a:avLst>
                <a:gd name="adj1" fmla="val 12500"/>
                <a:gd name="adj2" fmla="val 145"/>
              </a:avLst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" b="1" smtClean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4A5</a:t>
            </a:r>
            <a:endParaRPr lang="en-US" sz="800" b="1" dirty="0">
              <a:ln w="1143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40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490252" y="4743098"/>
            <a:ext cx="8185329" cy="33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ar-SA" b="1" dirty="0">
                <a:solidFill>
                  <a:srgbClr val="FF0000"/>
                </a:solidFill>
                <a:cs typeface="Times New Roman" panose="02020603050405020304" pitchFamily="18" charset="0"/>
              </a:rPr>
              <a:t>۞</a:t>
            </a:r>
            <a:r>
              <a:rPr lang="en-US" b="1" dirty="0">
                <a:solidFill>
                  <a:srgbClr val="FF9933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Chiều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cao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0033CC"/>
                </a:solidFill>
              </a:rPr>
              <a:t>hình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0033CC"/>
                </a:solidFill>
              </a:rPr>
              <a:t>bình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0033CC"/>
                </a:solidFill>
              </a:rPr>
              <a:t>hành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0033CC"/>
                </a:solidFill>
              </a:rPr>
              <a:t>bằng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chiều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rộng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</a:rPr>
              <a:t>hình</a:t>
            </a:r>
            <a:r>
              <a:rPr lang="en-US" b="1" dirty="0" smtClean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0033CC"/>
                </a:solidFill>
              </a:rPr>
              <a:t>chữ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0033CC"/>
                </a:solidFill>
              </a:rPr>
              <a:t>nhật</a:t>
            </a:r>
            <a:r>
              <a:rPr lang="en-US" b="1" dirty="0" smtClean="0">
                <a:solidFill>
                  <a:srgbClr val="0033CC"/>
                </a:solidFill>
              </a:rPr>
              <a:t>.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0033CC"/>
                </a:solidFill>
              </a:rPr>
              <a:t> 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486054" y="5244328"/>
            <a:ext cx="7924800" cy="3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ar-SA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۞</a:t>
            </a:r>
            <a:r>
              <a:rPr lang="en-US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  </a:t>
            </a:r>
            <a:r>
              <a:rPr lang="en-US" b="1" dirty="0" err="1" smtClean="0">
                <a:solidFill>
                  <a:srgbClr val="FF0000"/>
                </a:solidFill>
              </a:rPr>
              <a:t>Độ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dài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đáy</a:t>
            </a:r>
            <a:r>
              <a:rPr lang="en-US" b="1" dirty="0" smtClean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0033CC"/>
                </a:solidFill>
              </a:rPr>
              <a:t>hình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0033CC"/>
                </a:solidFill>
              </a:rPr>
              <a:t>bình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0033CC"/>
                </a:solidFill>
              </a:rPr>
              <a:t>hành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0033CC"/>
                </a:solidFill>
              </a:rPr>
              <a:t>bằng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chiều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dài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0033CC"/>
                </a:solidFill>
              </a:rPr>
              <a:t>hình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0033CC"/>
                </a:solidFill>
              </a:rPr>
              <a:t>chữ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0033CC"/>
                </a:solidFill>
              </a:rPr>
              <a:t>nhật</a:t>
            </a:r>
            <a:r>
              <a:rPr lang="en-US" b="1" dirty="0">
                <a:solidFill>
                  <a:srgbClr val="0033CC"/>
                </a:solidFill>
              </a:rPr>
              <a:t>.</a:t>
            </a:r>
          </a:p>
        </p:txBody>
      </p:sp>
      <p:grpSp>
        <p:nvGrpSpPr>
          <p:cNvPr id="36869" name="Group 5"/>
          <p:cNvGrpSpPr>
            <a:grpSpLocks/>
          </p:cNvGrpSpPr>
          <p:nvPr/>
        </p:nvGrpSpPr>
        <p:grpSpPr bwMode="auto">
          <a:xfrm>
            <a:off x="842856" y="1836883"/>
            <a:ext cx="7832725" cy="2724598"/>
            <a:chOff x="564" y="1320"/>
            <a:chExt cx="4934" cy="1410"/>
          </a:xfrm>
        </p:grpSpPr>
        <p:sp>
          <p:nvSpPr>
            <p:cNvPr id="7183" name="Freeform 6"/>
            <p:cNvSpPr>
              <a:spLocks/>
            </p:cNvSpPr>
            <p:nvPr/>
          </p:nvSpPr>
          <p:spPr bwMode="auto">
            <a:xfrm>
              <a:off x="4735" y="1538"/>
              <a:ext cx="528" cy="864"/>
            </a:xfrm>
            <a:custGeom>
              <a:avLst/>
              <a:gdLst>
                <a:gd name="T0" fmla="*/ 528 w 528"/>
                <a:gd name="T1" fmla="*/ 0 h 864"/>
                <a:gd name="T2" fmla="*/ 0 w 528"/>
                <a:gd name="T3" fmla="*/ 864 h 864"/>
                <a:gd name="T4" fmla="*/ 528 w 528"/>
                <a:gd name="T5" fmla="*/ 864 h 864"/>
                <a:gd name="T6" fmla="*/ 528 w 528"/>
                <a:gd name="T7" fmla="*/ 0 h 8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28" h="864">
                  <a:moveTo>
                    <a:pt x="528" y="0"/>
                  </a:moveTo>
                  <a:lnTo>
                    <a:pt x="0" y="864"/>
                  </a:lnTo>
                  <a:lnTo>
                    <a:pt x="528" y="864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184" name="Freeform 7"/>
            <p:cNvSpPr>
              <a:spLocks/>
            </p:cNvSpPr>
            <p:nvPr/>
          </p:nvSpPr>
          <p:spPr bwMode="auto">
            <a:xfrm>
              <a:off x="1296" y="1536"/>
              <a:ext cx="1728" cy="864"/>
            </a:xfrm>
            <a:custGeom>
              <a:avLst/>
              <a:gdLst>
                <a:gd name="T0" fmla="*/ 0 w 1728"/>
                <a:gd name="T1" fmla="*/ 0 h 864"/>
                <a:gd name="T2" fmla="*/ 0 w 1728"/>
                <a:gd name="T3" fmla="*/ 864 h 864"/>
                <a:gd name="T4" fmla="*/ 1200 w 1728"/>
                <a:gd name="T5" fmla="*/ 864 h 864"/>
                <a:gd name="T6" fmla="*/ 1728 w 1728"/>
                <a:gd name="T7" fmla="*/ 0 h 864"/>
                <a:gd name="T8" fmla="*/ 0 w 1728"/>
                <a:gd name="T9" fmla="*/ 0 h 8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8" h="864">
                  <a:moveTo>
                    <a:pt x="0" y="0"/>
                  </a:moveTo>
                  <a:lnTo>
                    <a:pt x="0" y="864"/>
                  </a:lnTo>
                  <a:lnTo>
                    <a:pt x="1200" y="864"/>
                  </a:lnTo>
                  <a:lnTo>
                    <a:pt x="17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185" name="Freeform 8"/>
            <p:cNvSpPr>
              <a:spLocks/>
            </p:cNvSpPr>
            <p:nvPr/>
          </p:nvSpPr>
          <p:spPr bwMode="auto">
            <a:xfrm>
              <a:off x="768" y="1536"/>
              <a:ext cx="528" cy="864"/>
            </a:xfrm>
            <a:custGeom>
              <a:avLst/>
              <a:gdLst>
                <a:gd name="T0" fmla="*/ 528 w 528"/>
                <a:gd name="T1" fmla="*/ 0 h 864"/>
                <a:gd name="T2" fmla="*/ 0 w 528"/>
                <a:gd name="T3" fmla="*/ 864 h 864"/>
                <a:gd name="T4" fmla="*/ 528 w 528"/>
                <a:gd name="T5" fmla="*/ 864 h 864"/>
                <a:gd name="T6" fmla="*/ 528 w 528"/>
                <a:gd name="T7" fmla="*/ 0 h 8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28" h="864">
                  <a:moveTo>
                    <a:pt x="528" y="0"/>
                  </a:moveTo>
                  <a:lnTo>
                    <a:pt x="0" y="864"/>
                  </a:lnTo>
                  <a:lnTo>
                    <a:pt x="528" y="864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186" name="Freeform 9"/>
            <p:cNvSpPr>
              <a:spLocks/>
            </p:cNvSpPr>
            <p:nvPr/>
          </p:nvSpPr>
          <p:spPr bwMode="auto">
            <a:xfrm>
              <a:off x="3527" y="1542"/>
              <a:ext cx="1728" cy="864"/>
            </a:xfrm>
            <a:custGeom>
              <a:avLst/>
              <a:gdLst>
                <a:gd name="T0" fmla="*/ 0 w 1728"/>
                <a:gd name="T1" fmla="*/ 0 h 864"/>
                <a:gd name="T2" fmla="*/ 0 w 1728"/>
                <a:gd name="T3" fmla="*/ 864 h 864"/>
                <a:gd name="T4" fmla="*/ 1200 w 1728"/>
                <a:gd name="T5" fmla="*/ 864 h 864"/>
                <a:gd name="T6" fmla="*/ 1728 w 1728"/>
                <a:gd name="T7" fmla="*/ 0 h 864"/>
                <a:gd name="T8" fmla="*/ 0 w 1728"/>
                <a:gd name="T9" fmla="*/ 0 h 8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8" h="864">
                  <a:moveTo>
                    <a:pt x="0" y="0"/>
                  </a:moveTo>
                  <a:lnTo>
                    <a:pt x="0" y="864"/>
                  </a:lnTo>
                  <a:lnTo>
                    <a:pt x="1200" y="864"/>
                  </a:lnTo>
                  <a:lnTo>
                    <a:pt x="17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187" name="Rectangle 10"/>
            <p:cNvSpPr>
              <a:spLocks noChangeArrowheads="1"/>
            </p:cNvSpPr>
            <p:nvPr/>
          </p:nvSpPr>
          <p:spPr bwMode="auto">
            <a:xfrm>
              <a:off x="1104" y="1320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160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7188" name="Rectangle 11"/>
            <p:cNvSpPr>
              <a:spLocks noChangeArrowheads="1"/>
            </p:cNvSpPr>
            <p:nvPr/>
          </p:nvSpPr>
          <p:spPr bwMode="auto">
            <a:xfrm>
              <a:off x="2976" y="134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160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7189" name="Rectangle 12"/>
            <p:cNvSpPr>
              <a:spLocks noChangeArrowheads="1"/>
            </p:cNvSpPr>
            <p:nvPr/>
          </p:nvSpPr>
          <p:spPr bwMode="auto">
            <a:xfrm>
              <a:off x="4632" y="237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160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7190" name="Rectangle 13"/>
            <p:cNvSpPr>
              <a:spLocks noChangeArrowheads="1"/>
            </p:cNvSpPr>
            <p:nvPr/>
          </p:nvSpPr>
          <p:spPr bwMode="auto">
            <a:xfrm>
              <a:off x="1176" y="235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1600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7191" name="Rectangle 14"/>
            <p:cNvSpPr>
              <a:spLocks noChangeArrowheads="1"/>
            </p:cNvSpPr>
            <p:nvPr/>
          </p:nvSpPr>
          <p:spPr bwMode="auto">
            <a:xfrm>
              <a:off x="564" y="2340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160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7192" name="Rectangle 15"/>
            <p:cNvSpPr>
              <a:spLocks noChangeArrowheads="1"/>
            </p:cNvSpPr>
            <p:nvPr/>
          </p:nvSpPr>
          <p:spPr bwMode="auto">
            <a:xfrm>
              <a:off x="3348" y="134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160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7193" name="Rectangle 16"/>
            <p:cNvSpPr>
              <a:spLocks noChangeArrowheads="1"/>
            </p:cNvSpPr>
            <p:nvPr/>
          </p:nvSpPr>
          <p:spPr bwMode="auto">
            <a:xfrm>
              <a:off x="5208" y="133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160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7194" name="Rectangle 17"/>
            <p:cNvSpPr>
              <a:spLocks noChangeArrowheads="1"/>
            </p:cNvSpPr>
            <p:nvPr/>
          </p:nvSpPr>
          <p:spPr bwMode="auto">
            <a:xfrm>
              <a:off x="3255" y="237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1600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7195" name="Rectangle 18"/>
            <p:cNvSpPr>
              <a:spLocks noChangeArrowheads="1"/>
            </p:cNvSpPr>
            <p:nvPr/>
          </p:nvSpPr>
          <p:spPr bwMode="auto">
            <a:xfrm>
              <a:off x="5258" y="237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1600">
                  <a:solidFill>
                    <a:srgbClr val="FF0000"/>
                  </a:solidFill>
                </a:rPr>
                <a:t>I</a:t>
              </a:r>
            </a:p>
          </p:txBody>
        </p:sp>
        <p:sp>
          <p:nvSpPr>
            <p:cNvPr id="7196" name="Rectangle 19"/>
            <p:cNvSpPr>
              <a:spLocks noChangeArrowheads="1"/>
            </p:cNvSpPr>
            <p:nvPr/>
          </p:nvSpPr>
          <p:spPr bwMode="auto">
            <a:xfrm>
              <a:off x="1440" y="253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160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7197" name="Line 20"/>
            <p:cNvSpPr>
              <a:spLocks noChangeShapeType="1"/>
            </p:cNvSpPr>
            <p:nvPr/>
          </p:nvSpPr>
          <p:spPr bwMode="auto">
            <a:xfrm>
              <a:off x="768" y="2568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198" name="Line 21"/>
            <p:cNvSpPr>
              <a:spLocks noChangeShapeType="1"/>
            </p:cNvSpPr>
            <p:nvPr/>
          </p:nvSpPr>
          <p:spPr bwMode="auto">
            <a:xfrm>
              <a:off x="3535" y="2594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199" name="Rectangle 22"/>
            <p:cNvSpPr>
              <a:spLocks noChangeArrowheads="1"/>
            </p:cNvSpPr>
            <p:nvPr/>
          </p:nvSpPr>
          <p:spPr bwMode="auto">
            <a:xfrm>
              <a:off x="4320" y="2538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160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7200" name="Line 23"/>
            <p:cNvSpPr>
              <a:spLocks noChangeShapeType="1"/>
            </p:cNvSpPr>
            <p:nvPr/>
          </p:nvSpPr>
          <p:spPr bwMode="auto">
            <a:xfrm>
              <a:off x="768" y="23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201" name="Line 24"/>
            <p:cNvSpPr>
              <a:spLocks noChangeShapeType="1"/>
            </p:cNvSpPr>
            <p:nvPr/>
          </p:nvSpPr>
          <p:spPr bwMode="auto">
            <a:xfrm>
              <a:off x="2496" y="23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202" name="Line 25"/>
            <p:cNvSpPr>
              <a:spLocks noChangeShapeType="1"/>
            </p:cNvSpPr>
            <p:nvPr/>
          </p:nvSpPr>
          <p:spPr bwMode="auto">
            <a:xfrm>
              <a:off x="3530" y="239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203" name="Line 26"/>
            <p:cNvSpPr>
              <a:spLocks noChangeShapeType="1"/>
            </p:cNvSpPr>
            <p:nvPr/>
          </p:nvSpPr>
          <p:spPr bwMode="auto">
            <a:xfrm>
              <a:off x="5254" y="240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204" name="Rectangle 27"/>
            <p:cNvSpPr>
              <a:spLocks noChangeArrowheads="1"/>
            </p:cNvSpPr>
            <p:nvPr/>
          </p:nvSpPr>
          <p:spPr bwMode="auto">
            <a:xfrm>
              <a:off x="1296" y="1877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1600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7205" name="Rectangle 28"/>
            <p:cNvSpPr>
              <a:spLocks noChangeArrowheads="1"/>
            </p:cNvSpPr>
            <p:nvPr/>
          </p:nvSpPr>
          <p:spPr bwMode="auto">
            <a:xfrm>
              <a:off x="3338" y="1890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1600">
                  <a:solidFill>
                    <a:srgbClr val="FF0000"/>
                  </a:solidFill>
                </a:rPr>
                <a:t>h</a:t>
              </a:r>
            </a:p>
          </p:txBody>
        </p:sp>
      </p:grpSp>
      <p:pic>
        <p:nvPicPr>
          <p:cNvPr id="36894" name="Picture 30" descr="Ru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19" y="6656423"/>
            <a:ext cx="6324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95" name="Line 31"/>
          <p:cNvSpPr>
            <a:spLocks noChangeShapeType="1"/>
          </p:cNvSpPr>
          <p:nvPr/>
        </p:nvSpPr>
        <p:spPr bwMode="auto">
          <a:xfrm>
            <a:off x="1209049" y="4274903"/>
            <a:ext cx="27432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pic>
        <p:nvPicPr>
          <p:cNvPr id="36896" name="Picture 32" descr="Rul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9907" y="-1919709"/>
            <a:ext cx="762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7" name="Picture 33" descr="Rul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006" y="-2246187"/>
            <a:ext cx="762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98" name="Text Box 34"/>
          <p:cNvSpPr txBox="1">
            <a:spLocks noChangeArrowheads="1"/>
          </p:cNvSpPr>
          <p:nvPr/>
        </p:nvSpPr>
        <p:spPr bwMode="auto">
          <a:xfrm rot="-5400000">
            <a:off x="1695018" y="2436694"/>
            <a:ext cx="990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/>
              <a:t>3 cm</a:t>
            </a:r>
          </a:p>
        </p:txBody>
      </p:sp>
      <p:sp>
        <p:nvSpPr>
          <p:cNvPr id="36899" name="Text Box 35"/>
          <p:cNvSpPr txBox="1">
            <a:spLocks noChangeArrowheads="1"/>
          </p:cNvSpPr>
          <p:nvPr/>
        </p:nvSpPr>
        <p:spPr bwMode="auto">
          <a:xfrm rot="16200000">
            <a:off x="5369265" y="2870811"/>
            <a:ext cx="89586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/>
              <a:t>3 cm</a:t>
            </a:r>
          </a:p>
        </p:txBody>
      </p:sp>
      <p:sp>
        <p:nvSpPr>
          <p:cNvPr id="36900" name="Text Box 36"/>
          <p:cNvSpPr txBox="1">
            <a:spLocks noChangeArrowheads="1"/>
          </p:cNvSpPr>
          <p:nvPr/>
        </p:nvSpPr>
        <p:spPr bwMode="auto">
          <a:xfrm>
            <a:off x="2132291" y="3964543"/>
            <a:ext cx="990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rgbClr val="FF6600"/>
                </a:solidFill>
              </a:rPr>
              <a:t>5 cm</a:t>
            </a:r>
          </a:p>
        </p:txBody>
      </p:sp>
      <p:sp>
        <p:nvSpPr>
          <p:cNvPr id="36901" name="Text Box 37"/>
          <p:cNvSpPr txBox="1">
            <a:spLocks noChangeArrowheads="1"/>
          </p:cNvSpPr>
          <p:nvPr/>
        </p:nvSpPr>
        <p:spPr bwMode="auto">
          <a:xfrm>
            <a:off x="6669367" y="4000309"/>
            <a:ext cx="990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FF6600"/>
                </a:solidFill>
              </a:rPr>
              <a:t>5 cm</a:t>
            </a:r>
          </a:p>
        </p:txBody>
      </p:sp>
      <p:sp>
        <p:nvSpPr>
          <p:cNvPr id="36904" name="Text Box 40"/>
          <p:cNvSpPr txBox="1">
            <a:spLocks noChangeArrowheads="1"/>
          </p:cNvSpPr>
          <p:nvPr/>
        </p:nvSpPr>
        <p:spPr bwMode="auto">
          <a:xfrm>
            <a:off x="187773" y="4176602"/>
            <a:ext cx="1600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u="sng" dirty="0" err="1" smtClean="0">
                <a:solidFill>
                  <a:srgbClr val="FF0000"/>
                </a:solidFill>
              </a:rPr>
              <a:t>Nhận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xét</a:t>
            </a:r>
            <a:r>
              <a:rPr lang="en-US" u="sng" dirty="0" smtClean="0">
                <a:solidFill>
                  <a:srgbClr val="FF0000"/>
                </a:solidFill>
              </a:rPr>
              <a:t>: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6929" name="Text Box 65"/>
          <p:cNvSpPr txBox="1">
            <a:spLocks noChangeArrowheads="1"/>
          </p:cNvSpPr>
          <p:nvPr/>
        </p:nvSpPr>
        <p:spPr bwMode="auto">
          <a:xfrm>
            <a:off x="3921573" y="3835745"/>
            <a:ext cx="381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97600" y="104625"/>
            <a:ext cx="5157812" cy="3561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en-US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  </a:t>
            </a:r>
            <a:r>
              <a:rPr lang="en-US" sz="2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Diện</a:t>
            </a:r>
            <a:r>
              <a:rPr lang="en-US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bình</a:t>
            </a:r>
            <a:r>
              <a:rPr lang="en-US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lang="en-US" sz="2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en-US" sz="28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48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169 L 0.29584 -0.0050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68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36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444 0.00903 L -0.41076 0.0143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6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6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36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0.02199 L 0.01684 -0.4067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6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-2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3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556 L 0.47743 0.0053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6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1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368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6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6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  <p:bldP spid="36868" grpId="0"/>
      <p:bldP spid="36895" grpId="0" animBg="1"/>
      <p:bldP spid="36895" grpId="1" animBg="1"/>
      <p:bldP spid="36895" grpId="2" animBg="1"/>
      <p:bldP spid="36898" grpId="0"/>
      <p:bldP spid="36899" grpId="0"/>
      <p:bldP spid="36900" grpId="0"/>
      <p:bldP spid="36901" grpId="0"/>
      <p:bldP spid="36904" grpId="0"/>
      <p:bldP spid="369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7"/>
          <p:cNvGrpSpPr>
            <a:grpSpLocks/>
          </p:cNvGrpSpPr>
          <p:nvPr/>
        </p:nvGrpSpPr>
        <p:grpSpPr bwMode="auto">
          <a:xfrm>
            <a:off x="423333" y="609600"/>
            <a:ext cx="4357419" cy="2159000"/>
            <a:chOff x="1056" y="1200"/>
            <a:chExt cx="3419" cy="1708"/>
          </a:xfrm>
        </p:grpSpPr>
        <p:sp>
          <p:nvSpPr>
            <p:cNvPr id="8211" name="Text Box 8"/>
            <p:cNvSpPr txBox="1">
              <a:spLocks noChangeArrowheads="1"/>
            </p:cNvSpPr>
            <p:nvPr/>
          </p:nvSpPr>
          <p:spPr bwMode="auto">
            <a:xfrm>
              <a:off x="1873" y="1200"/>
              <a:ext cx="336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/>
                <a:t>A</a:t>
              </a:r>
            </a:p>
          </p:txBody>
        </p:sp>
        <p:sp>
          <p:nvSpPr>
            <p:cNvPr id="8212" name="Text Box 9"/>
            <p:cNvSpPr txBox="1">
              <a:spLocks noChangeArrowheads="1"/>
            </p:cNvSpPr>
            <p:nvPr/>
          </p:nvSpPr>
          <p:spPr bwMode="auto">
            <a:xfrm>
              <a:off x="4139" y="1291"/>
              <a:ext cx="336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dirty="0"/>
                <a:t>B</a:t>
              </a:r>
            </a:p>
          </p:txBody>
        </p:sp>
        <p:sp>
          <p:nvSpPr>
            <p:cNvPr id="8213" name="AutoShape 10"/>
            <p:cNvSpPr>
              <a:spLocks noChangeArrowheads="1"/>
            </p:cNvSpPr>
            <p:nvPr/>
          </p:nvSpPr>
          <p:spPr bwMode="auto">
            <a:xfrm>
              <a:off x="1296" y="1470"/>
              <a:ext cx="2880" cy="978"/>
            </a:xfrm>
            <a:prstGeom prst="parallelogram">
              <a:avLst>
                <a:gd name="adj" fmla="val 71429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/>
            </a:p>
          </p:txBody>
        </p:sp>
        <p:sp>
          <p:nvSpPr>
            <p:cNvPr id="8214" name="Line 11"/>
            <p:cNvSpPr>
              <a:spLocks noChangeShapeType="1"/>
            </p:cNvSpPr>
            <p:nvPr/>
          </p:nvSpPr>
          <p:spPr bwMode="auto">
            <a:xfrm>
              <a:off x="2016" y="1440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Rectangle 12"/>
            <p:cNvSpPr>
              <a:spLocks noChangeArrowheads="1"/>
            </p:cNvSpPr>
            <p:nvPr/>
          </p:nvSpPr>
          <p:spPr bwMode="auto">
            <a:xfrm>
              <a:off x="2016" y="2304"/>
              <a:ext cx="144" cy="144"/>
            </a:xfrm>
            <a:prstGeom prst="rect">
              <a:avLst/>
            </a:prstGeom>
            <a:solidFill>
              <a:srgbClr val="2BD32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/>
            </a:p>
          </p:txBody>
        </p:sp>
        <p:sp>
          <p:nvSpPr>
            <p:cNvPr id="8216" name="Text Box 13"/>
            <p:cNvSpPr txBox="1">
              <a:spLocks noChangeArrowheads="1"/>
            </p:cNvSpPr>
            <p:nvPr/>
          </p:nvSpPr>
          <p:spPr bwMode="auto">
            <a:xfrm>
              <a:off x="3504" y="2352"/>
              <a:ext cx="336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/>
                <a:t>C</a:t>
              </a:r>
            </a:p>
          </p:txBody>
        </p:sp>
        <p:sp>
          <p:nvSpPr>
            <p:cNvPr id="8217" name="Text Box 14"/>
            <p:cNvSpPr txBox="1">
              <a:spLocks noChangeArrowheads="1"/>
            </p:cNvSpPr>
            <p:nvPr/>
          </p:nvSpPr>
          <p:spPr bwMode="auto">
            <a:xfrm>
              <a:off x="1056" y="2352"/>
              <a:ext cx="336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/>
                <a:t>D</a:t>
              </a:r>
            </a:p>
          </p:txBody>
        </p:sp>
        <p:sp>
          <p:nvSpPr>
            <p:cNvPr id="8218" name="Line 15"/>
            <p:cNvSpPr>
              <a:spLocks noChangeShapeType="1"/>
            </p:cNvSpPr>
            <p:nvPr/>
          </p:nvSpPr>
          <p:spPr bwMode="auto">
            <a:xfrm>
              <a:off x="1296" y="2448"/>
              <a:ext cx="1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Line 16"/>
            <p:cNvSpPr>
              <a:spLocks noChangeShapeType="1"/>
            </p:cNvSpPr>
            <p:nvPr/>
          </p:nvSpPr>
          <p:spPr bwMode="auto">
            <a:xfrm flipH="1">
              <a:off x="3451" y="2448"/>
              <a:ext cx="5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Line 17"/>
            <p:cNvSpPr>
              <a:spLocks noChangeShapeType="1"/>
            </p:cNvSpPr>
            <p:nvPr/>
          </p:nvSpPr>
          <p:spPr bwMode="auto">
            <a:xfrm>
              <a:off x="1296" y="2594"/>
              <a:ext cx="21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Text Box 18"/>
            <p:cNvSpPr txBox="1">
              <a:spLocks noChangeArrowheads="1"/>
            </p:cNvSpPr>
            <p:nvPr/>
          </p:nvSpPr>
          <p:spPr bwMode="auto">
            <a:xfrm>
              <a:off x="2016" y="1776"/>
              <a:ext cx="1777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/>
                <a:t>Chiều cao (h)</a:t>
              </a:r>
            </a:p>
          </p:txBody>
        </p:sp>
        <p:sp>
          <p:nvSpPr>
            <p:cNvPr id="8222" name="Text Box 19"/>
            <p:cNvSpPr txBox="1">
              <a:spLocks noChangeArrowheads="1"/>
            </p:cNvSpPr>
            <p:nvPr/>
          </p:nvSpPr>
          <p:spPr bwMode="auto">
            <a:xfrm>
              <a:off x="1873" y="2594"/>
              <a:ext cx="1438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dirty="0" err="1"/>
                <a:t>độ</a:t>
              </a:r>
              <a:r>
                <a:rPr lang="en-US" sz="2000" dirty="0"/>
                <a:t> </a:t>
              </a:r>
              <a:r>
                <a:rPr lang="en-US" sz="2000" dirty="0" err="1"/>
                <a:t>dài</a:t>
              </a:r>
              <a:r>
                <a:rPr lang="en-US" sz="2000" dirty="0"/>
                <a:t> </a:t>
              </a:r>
              <a:r>
                <a:rPr lang="en-US" sz="2000" dirty="0" err="1"/>
                <a:t>đáy</a:t>
              </a:r>
              <a:r>
                <a:rPr lang="en-US" sz="2000" dirty="0"/>
                <a:t>(a)</a:t>
              </a:r>
            </a:p>
          </p:txBody>
        </p:sp>
      </p:grpSp>
      <p:sp>
        <p:nvSpPr>
          <p:cNvPr id="8195" name="Freeform 20"/>
          <p:cNvSpPr>
            <a:spLocks/>
          </p:cNvSpPr>
          <p:nvPr/>
        </p:nvSpPr>
        <p:spPr bwMode="auto">
          <a:xfrm>
            <a:off x="6901135" y="989124"/>
            <a:ext cx="838200" cy="1319186"/>
          </a:xfrm>
          <a:custGeom>
            <a:avLst/>
            <a:gdLst>
              <a:gd name="T0" fmla="*/ 2147483647 w 528"/>
              <a:gd name="T1" fmla="*/ 0 h 864"/>
              <a:gd name="T2" fmla="*/ 0 w 528"/>
              <a:gd name="T3" fmla="*/ 2147483647 h 864"/>
              <a:gd name="T4" fmla="*/ 2147483647 w 528"/>
              <a:gd name="T5" fmla="*/ 2147483647 h 864"/>
              <a:gd name="T6" fmla="*/ 2147483647 w 528"/>
              <a:gd name="T7" fmla="*/ 0 h 86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28" h="864">
                <a:moveTo>
                  <a:pt x="528" y="0"/>
                </a:moveTo>
                <a:lnTo>
                  <a:pt x="0" y="864"/>
                </a:lnTo>
                <a:lnTo>
                  <a:pt x="528" y="864"/>
                </a:lnTo>
                <a:lnTo>
                  <a:pt x="528" y="0"/>
                </a:lnTo>
                <a:close/>
              </a:path>
            </a:pathLst>
          </a:cu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" name="Freeform 21"/>
          <p:cNvSpPr>
            <a:spLocks/>
          </p:cNvSpPr>
          <p:nvPr/>
        </p:nvSpPr>
        <p:spPr bwMode="auto">
          <a:xfrm>
            <a:off x="5005178" y="989124"/>
            <a:ext cx="2743200" cy="1319186"/>
          </a:xfrm>
          <a:custGeom>
            <a:avLst/>
            <a:gdLst>
              <a:gd name="T0" fmla="*/ 0 w 1728"/>
              <a:gd name="T1" fmla="*/ 0 h 864"/>
              <a:gd name="T2" fmla="*/ 0 w 1728"/>
              <a:gd name="T3" fmla="*/ 2147483647 h 864"/>
              <a:gd name="T4" fmla="*/ 2147483647 w 1728"/>
              <a:gd name="T5" fmla="*/ 2147483647 h 864"/>
              <a:gd name="T6" fmla="*/ 2147483647 w 1728"/>
              <a:gd name="T7" fmla="*/ 0 h 864"/>
              <a:gd name="T8" fmla="*/ 0 w 1728"/>
              <a:gd name="T9" fmla="*/ 0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28" h="864">
                <a:moveTo>
                  <a:pt x="0" y="0"/>
                </a:moveTo>
                <a:lnTo>
                  <a:pt x="0" y="864"/>
                </a:lnTo>
                <a:lnTo>
                  <a:pt x="1200" y="864"/>
                </a:lnTo>
                <a:lnTo>
                  <a:pt x="172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Text Box 35"/>
          <p:cNvSpPr txBox="1">
            <a:spLocks noChangeArrowheads="1"/>
          </p:cNvSpPr>
          <p:nvPr/>
        </p:nvSpPr>
        <p:spPr bwMode="auto">
          <a:xfrm>
            <a:off x="4705558" y="911376"/>
            <a:ext cx="281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A</a:t>
            </a:r>
          </a:p>
        </p:txBody>
      </p:sp>
      <p:sp>
        <p:nvSpPr>
          <p:cNvPr id="8198" name="Text Box 36"/>
          <p:cNvSpPr txBox="1">
            <a:spLocks noChangeArrowheads="1"/>
          </p:cNvSpPr>
          <p:nvPr/>
        </p:nvSpPr>
        <p:spPr bwMode="auto">
          <a:xfrm>
            <a:off x="7748378" y="2158637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I</a:t>
            </a:r>
          </a:p>
        </p:txBody>
      </p:sp>
      <p:sp>
        <p:nvSpPr>
          <p:cNvPr id="8199" name="Text Box 37"/>
          <p:cNvSpPr txBox="1">
            <a:spLocks noChangeArrowheads="1"/>
          </p:cNvSpPr>
          <p:nvPr/>
        </p:nvSpPr>
        <p:spPr bwMode="auto">
          <a:xfrm>
            <a:off x="4690932" y="2122185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H</a:t>
            </a:r>
          </a:p>
        </p:txBody>
      </p:sp>
      <p:sp>
        <p:nvSpPr>
          <p:cNvPr id="8200" name="Text Box 38"/>
          <p:cNvSpPr txBox="1">
            <a:spLocks noChangeArrowheads="1"/>
          </p:cNvSpPr>
          <p:nvPr/>
        </p:nvSpPr>
        <p:spPr bwMode="auto">
          <a:xfrm>
            <a:off x="7766248" y="808074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B</a:t>
            </a:r>
          </a:p>
        </p:txBody>
      </p:sp>
      <p:sp>
        <p:nvSpPr>
          <p:cNvPr id="8201" name="Line 39"/>
          <p:cNvSpPr>
            <a:spLocks noChangeShapeType="1"/>
          </p:cNvSpPr>
          <p:nvPr/>
        </p:nvSpPr>
        <p:spPr bwMode="auto">
          <a:xfrm>
            <a:off x="5023048" y="2496588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Text Box 42"/>
          <p:cNvSpPr txBox="1">
            <a:spLocks noChangeArrowheads="1"/>
          </p:cNvSpPr>
          <p:nvPr/>
        </p:nvSpPr>
        <p:spPr bwMode="auto">
          <a:xfrm>
            <a:off x="6629400" y="2559707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/>
              <a:t>a</a:t>
            </a:r>
          </a:p>
        </p:txBody>
      </p:sp>
      <p:sp>
        <p:nvSpPr>
          <p:cNvPr id="48172" name="Text Box 44"/>
          <p:cNvSpPr txBox="1">
            <a:spLocks noChangeArrowheads="1"/>
          </p:cNvSpPr>
          <p:nvPr/>
        </p:nvSpPr>
        <p:spPr bwMode="auto">
          <a:xfrm>
            <a:off x="232359" y="3358991"/>
            <a:ext cx="89335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 - </a:t>
            </a:r>
            <a:r>
              <a:rPr lang="en-US" sz="2400" b="1" dirty="0" err="1" smtClean="0">
                <a:solidFill>
                  <a:schemeClr val="tx2"/>
                </a:solidFill>
              </a:rPr>
              <a:t>Diện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tích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hình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chữ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nhật</a:t>
            </a:r>
            <a:r>
              <a:rPr lang="en-US" sz="2400" b="1" dirty="0">
                <a:solidFill>
                  <a:schemeClr val="tx2"/>
                </a:solidFill>
              </a:rPr>
              <a:t> ABIH </a:t>
            </a:r>
            <a:r>
              <a:rPr lang="en-US" sz="2400" b="1" dirty="0" err="1">
                <a:solidFill>
                  <a:schemeClr val="tx2"/>
                </a:solidFill>
              </a:rPr>
              <a:t>là</a:t>
            </a:r>
            <a:r>
              <a:rPr lang="en-US" sz="2400" b="1" dirty="0">
                <a:solidFill>
                  <a:schemeClr val="tx2"/>
                </a:solidFill>
              </a:rPr>
              <a:t>  </a:t>
            </a:r>
            <a:r>
              <a:rPr lang="en-US" sz="2400" b="1">
                <a:solidFill>
                  <a:srgbClr val="FF0000"/>
                </a:solidFill>
              </a:rPr>
              <a:t>a </a:t>
            </a:r>
            <a:r>
              <a:rPr lang="en-US" sz="2400" b="1" smtClean="0">
                <a:solidFill>
                  <a:srgbClr val="FF0000"/>
                </a:solidFill>
              </a:rPr>
              <a:t>× </a:t>
            </a:r>
            <a:r>
              <a:rPr lang="en-US" sz="24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48173" name="Text Box 45"/>
          <p:cNvSpPr txBox="1">
            <a:spLocks noChangeArrowheads="1"/>
          </p:cNvSpPr>
          <p:nvPr/>
        </p:nvSpPr>
        <p:spPr bwMode="auto">
          <a:xfrm>
            <a:off x="203735" y="3812299"/>
            <a:ext cx="9838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 - </a:t>
            </a:r>
            <a:r>
              <a:rPr lang="en-US" sz="2400" b="1" dirty="0" err="1" smtClean="0">
                <a:solidFill>
                  <a:schemeClr val="tx2"/>
                </a:solidFill>
              </a:rPr>
              <a:t>Vậy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diện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tích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hình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bình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hành</a:t>
            </a:r>
            <a:r>
              <a:rPr lang="en-US" sz="2400" b="1" dirty="0">
                <a:solidFill>
                  <a:schemeClr val="tx2"/>
                </a:solidFill>
              </a:rPr>
              <a:t> ABCD </a:t>
            </a:r>
            <a:r>
              <a:rPr lang="en-US" sz="2400" b="1" dirty="0" err="1">
                <a:solidFill>
                  <a:schemeClr val="tx2"/>
                </a:solidFill>
              </a:rPr>
              <a:t>là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>
                <a:solidFill>
                  <a:srgbClr val="FF0000"/>
                </a:solidFill>
              </a:rPr>
              <a:t>a </a:t>
            </a:r>
            <a:r>
              <a:rPr lang="en-US" sz="2400" b="1" smtClean="0">
                <a:solidFill>
                  <a:srgbClr val="FF0000"/>
                </a:solidFill>
              </a:rPr>
              <a:t>× </a:t>
            </a:r>
            <a:r>
              <a:rPr lang="en-US" sz="2400" b="1" dirty="0" smtClean="0">
                <a:solidFill>
                  <a:srgbClr val="FF0000"/>
                </a:solidFill>
              </a:rPr>
              <a:t>h 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8174" name="Text Box 46"/>
          <p:cNvSpPr txBox="1">
            <a:spLocks noChangeArrowheads="1"/>
          </p:cNvSpPr>
          <p:nvPr/>
        </p:nvSpPr>
        <p:spPr bwMode="auto">
          <a:xfrm>
            <a:off x="1408275" y="4195012"/>
            <a:ext cx="7727842" cy="10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55000"/>
              </a:lnSpc>
              <a:spcBef>
                <a:spcPct val="50000"/>
              </a:spcBef>
            </a:pPr>
            <a:endParaRPr lang="en-US" sz="2400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55000"/>
              </a:lnSpc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00FF"/>
                </a:solidFill>
              </a:rPr>
              <a:t>Diện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tích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hình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bình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hành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bằng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độ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dài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đáy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nhân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err="1">
                <a:solidFill>
                  <a:srgbClr val="0000FF"/>
                </a:solidFill>
              </a:rPr>
              <a:t>với</a:t>
            </a:r>
            <a:r>
              <a:rPr lang="en-US" sz="2400" b="1">
                <a:solidFill>
                  <a:srgbClr val="0000FF"/>
                </a:solidFill>
              </a:rPr>
              <a:t> </a:t>
            </a:r>
            <a:r>
              <a:rPr lang="en-US" sz="2400" b="1" smtClean="0">
                <a:solidFill>
                  <a:srgbClr val="0000FF"/>
                </a:solidFill>
              </a:rPr>
              <a:t>chiều</a:t>
            </a:r>
          </a:p>
          <a:p>
            <a:pPr eaLnBrk="1" hangingPunct="1">
              <a:lnSpc>
                <a:spcPct val="55000"/>
              </a:lnSpc>
              <a:spcBef>
                <a:spcPct val="50000"/>
              </a:spcBef>
            </a:pPr>
            <a:r>
              <a:rPr lang="en-US" sz="2400" b="1" smtClean="0">
                <a:solidFill>
                  <a:srgbClr val="0000FF"/>
                </a:solidFill>
              </a:rPr>
              <a:t> </a:t>
            </a:r>
            <a:r>
              <a:rPr lang="en-US" sz="2400" b="1" err="1">
                <a:solidFill>
                  <a:srgbClr val="0000FF"/>
                </a:solidFill>
              </a:rPr>
              <a:t>cao</a:t>
            </a:r>
            <a:r>
              <a:rPr lang="en-US" sz="2400" b="1">
                <a:solidFill>
                  <a:srgbClr val="0000FF"/>
                </a:solidFill>
              </a:rPr>
              <a:t> </a:t>
            </a:r>
            <a:r>
              <a:rPr lang="en-US" sz="2400" b="1" smtClean="0">
                <a:solidFill>
                  <a:srgbClr val="0000FF"/>
                </a:solidFill>
              </a:rPr>
              <a:t>( </a:t>
            </a:r>
            <a:r>
              <a:rPr lang="en-US" sz="2400" b="1" i="1" dirty="0" err="1">
                <a:solidFill>
                  <a:srgbClr val="0000FF"/>
                </a:solidFill>
              </a:rPr>
              <a:t>cùng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một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đơn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vị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đo</a:t>
            </a:r>
            <a:r>
              <a:rPr lang="en-US" sz="24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48175" name="Text Box 47"/>
          <p:cNvSpPr txBox="1">
            <a:spLocks noChangeArrowheads="1"/>
          </p:cNvSpPr>
          <p:nvPr/>
        </p:nvSpPr>
        <p:spPr bwMode="auto">
          <a:xfrm>
            <a:off x="3090934" y="5385659"/>
            <a:ext cx="1896374" cy="584775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3300"/>
                </a:solidFill>
              </a:rPr>
              <a:t>S = </a:t>
            </a:r>
            <a:r>
              <a:rPr lang="en-US" sz="3200" b="1">
                <a:solidFill>
                  <a:srgbClr val="FF3300"/>
                </a:solidFill>
              </a:rPr>
              <a:t>a </a:t>
            </a:r>
            <a:r>
              <a:rPr lang="en-US" sz="3200" b="1" smtClean="0">
                <a:solidFill>
                  <a:srgbClr val="FF3300"/>
                </a:solidFill>
              </a:rPr>
              <a:t>× </a:t>
            </a:r>
            <a:r>
              <a:rPr lang="en-US" sz="3200" b="1" dirty="0">
                <a:solidFill>
                  <a:srgbClr val="FF3300"/>
                </a:solidFill>
              </a:rPr>
              <a:t>h</a:t>
            </a:r>
          </a:p>
        </p:txBody>
      </p:sp>
      <p:sp>
        <p:nvSpPr>
          <p:cNvPr id="48176" name="Text Box 48"/>
          <p:cNvSpPr txBox="1">
            <a:spLocks noChangeArrowheads="1"/>
          </p:cNvSpPr>
          <p:nvPr/>
        </p:nvSpPr>
        <p:spPr bwMode="auto">
          <a:xfrm>
            <a:off x="388571" y="6142040"/>
            <a:ext cx="86047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>
                <a:solidFill>
                  <a:srgbClr val="0000FF"/>
                </a:solidFill>
              </a:rPr>
              <a:t>(S </a:t>
            </a:r>
            <a:r>
              <a:rPr lang="en-US" sz="2400" b="1" i="1" dirty="0" err="1">
                <a:solidFill>
                  <a:srgbClr val="0000FF"/>
                </a:solidFill>
              </a:rPr>
              <a:t>là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diện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tích</a:t>
            </a:r>
            <a:r>
              <a:rPr lang="en-US" sz="2400" b="1" i="1" dirty="0">
                <a:solidFill>
                  <a:srgbClr val="0000FF"/>
                </a:solidFill>
              </a:rPr>
              <a:t>, a </a:t>
            </a:r>
            <a:r>
              <a:rPr lang="en-US" sz="2400" b="1" i="1" dirty="0" err="1">
                <a:solidFill>
                  <a:srgbClr val="0000FF"/>
                </a:solidFill>
              </a:rPr>
              <a:t>là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độ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dài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đáy</a:t>
            </a:r>
            <a:r>
              <a:rPr lang="en-US" sz="2400" b="1" i="1" dirty="0">
                <a:solidFill>
                  <a:srgbClr val="0000FF"/>
                </a:solidFill>
              </a:rPr>
              <a:t>, h </a:t>
            </a:r>
            <a:r>
              <a:rPr lang="en-US" sz="2400" b="1" i="1" dirty="0" err="1">
                <a:solidFill>
                  <a:srgbClr val="0000FF"/>
                </a:solidFill>
              </a:rPr>
              <a:t>là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chiều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cao</a:t>
            </a:r>
            <a:r>
              <a:rPr lang="en-US" sz="2400" b="1" i="1" dirty="0">
                <a:solidFill>
                  <a:srgbClr val="0000FF"/>
                </a:solidFill>
              </a:rPr>
              <a:t> của </a:t>
            </a:r>
            <a:r>
              <a:rPr lang="en-US" sz="2400" b="1" i="1" dirty="0" err="1">
                <a:solidFill>
                  <a:srgbClr val="0000FF"/>
                </a:solidFill>
              </a:rPr>
              <a:t>hình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bình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hành</a:t>
            </a:r>
            <a:r>
              <a:rPr lang="en-US" sz="2400" b="1" i="1" dirty="0">
                <a:solidFill>
                  <a:srgbClr val="0000FF"/>
                </a:solidFill>
              </a:rPr>
              <a:t> )</a:t>
            </a:r>
          </a:p>
        </p:txBody>
      </p:sp>
      <p:sp>
        <p:nvSpPr>
          <p:cNvPr id="8210" name="Text Box 50"/>
          <p:cNvSpPr txBox="1">
            <a:spLocks noChangeArrowheads="1"/>
          </p:cNvSpPr>
          <p:nvPr/>
        </p:nvSpPr>
        <p:spPr bwMode="auto">
          <a:xfrm>
            <a:off x="5123808" y="1698298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/>
              <a:t>h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-72313" y="4519412"/>
            <a:ext cx="1603037" cy="3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55000"/>
              </a:lnSpc>
              <a:spcBef>
                <a:spcPct val="50000"/>
              </a:spcBef>
            </a:pPr>
            <a:r>
              <a:rPr lang="en-US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Quy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tắc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endParaRPr lang="en-US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Text Box 44"/>
          <p:cNvSpPr txBox="1">
            <a:spLocks noChangeArrowheads="1"/>
          </p:cNvSpPr>
          <p:nvPr/>
        </p:nvSpPr>
        <p:spPr bwMode="auto">
          <a:xfrm>
            <a:off x="203735" y="2899495"/>
            <a:ext cx="8977961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sz="2300" b="1" dirty="0">
                <a:solidFill>
                  <a:schemeClr val="tx2"/>
                </a:solidFill>
              </a:rPr>
              <a:t> </a:t>
            </a:r>
            <a:r>
              <a:rPr lang="en-US" sz="2300" b="1" dirty="0" smtClean="0">
                <a:solidFill>
                  <a:schemeClr val="tx2"/>
                </a:solidFill>
              </a:rPr>
              <a:t>- </a:t>
            </a:r>
            <a:r>
              <a:rPr lang="en-US" sz="2300" b="1" dirty="0" err="1" smtClean="0">
                <a:solidFill>
                  <a:schemeClr val="tx2"/>
                </a:solidFill>
              </a:rPr>
              <a:t>Diện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tích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hình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bình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hành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smtClean="0">
                <a:solidFill>
                  <a:srgbClr val="00B0F0"/>
                </a:solidFill>
              </a:rPr>
              <a:t>ABCD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bằng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diên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tích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hình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chữ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nhật</a:t>
            </a:r>
            <a:r>
              <a:rPr lang="en-US" sz="2300" b="1" dirty="0" smtClean="0">
                <a:solidFill>
                  <a:schemeClr val="tx2"/>
                </a:solidFill>
              </a:rPr>
              <a:t>  </a:t>
            </a:r>
            <a:r>
              <a:rPr lang="en-US" sz="2300" b="1" dirty="0" smtClean="0">
                <a:solidFill>
                  <a:srgbClr val="00B0F0"/>
                </a:solidFill>
              </a:rPr>
              <a:t>ABIH</a:t>
            </a:r>
            <a:endParaRPr lang="en-US" sz="2300" b="1" dirty="0">
              <a:solidFill>
                <a:srgbClr val="00B0F0"/>
              </a:solidFill>
            </a:endParaRPr>
          </a:p>
        </p:txBody>
      </p:sp>
      <p:sp>
        <p:nvSpPr>
          <p:cNvPr id="35" name="Text Box 44"/>
          <p:cNvSpPr txBox="1">
            <a:spLocks noChangeArrowheads="1"/>
          </p:cNvSpPr>
          <p:nvPr/>
        </p:nvSpPr>
        <p:spPr bwMode="auto">
          <a:xfrm>
            <a:off x="1300214" y="5476947"/>
            <a:ext cx="19341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err="1" smtClean="0">
                <a:solidFill>
                  <a:schemeClr val="tx2"/>
                </a:solidFill>
              </a:rPr>
              <a:t>Công</a:t>
            </a:r>
            <a:r>
              <a:rPr lang="en-US" sz="2400" b="1" smtClean="0">
                <a:solidFill>
                  <a:schemeClr val="tx2"/>
                </a:solidFill>
              </a:rPr>
              <a:t> thức: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62759" y="132235"/>
            <a:ext cx="4724549" cy="4349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en-US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  </a:t>
            </a:r>
            <a:r>
              <a:rPr lang="en-US" sz="2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Diện</a:t>
            </a:r>
            <a:r>
              <a:rPr lang="en-US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bình</a:t>
            </a:r>
            <a:r>
              <a:rPr lang="en-US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lang="en-US" sz="2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en-US" sz="28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875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8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8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8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72" grpId="0"/>
      <p:bldP spid="48173" grpId="0"/>
      <p:bldP spid="48174" grpId="0"/>
      <p:bldP spid="48175" grpId="0" animBg="1"/>
      <p:bldP spid="48176" grpId="0"/>
      <p:bldP spid="32" grpId="0"/>
      <p:bldP spid="33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044" y="152401"/>
            <a:ext cx="8348155" cy="441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0410" y="922149"/>
            <a:ext cx="722099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diện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mỗi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bình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arallelogram 8"/>
          <p:cNvSpPr/>
          <p:nvPr/>
        </p:nvSpPr>
        <p:spPr>
          <a:xfrm>
            <a:off x="523509" y="2471888"/>
            <a:ext cx="2550825" cy="818502"/>
          </a:xfrm>
          <a:prstGeom prst="parallelogram">
            <a:avLst>
              <a:gd name="adj" fmla="val 8384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arallelogram 13"/>
          <p:cNvSpPr/>
          <p:nvPr/>
        </p:nvSpPr>
        <p:spPr>
          <a:xfrm rot="3703126">
            <a:off x="3713868" y="1719228"/>
            <a:ext cx="2129510" cy="2145260"/>
          </a:xfrm>
          <a:prstGeom prst="parallelogram">
            <a:avLst>
              <a:gd name="adj" fmla="val 5757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4"/>
          <p:cNvSpPr/>
          <p:nvPr/>
        </p:nvSpPr>
        <p:spPr>
          <a:xfrm>
            <a:off x="6903154" y="1702687"/>
            <a:ext cx="1932443" cy="1637004"/>
          </a:xfrm>
          <a:prstGeom prst="parallelogram">
            <a:avLst>
              <a:gd name="adj" fmla="val 3935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1227178" y="2471888"/>
            <a:ext cx="0" cy="8185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765442" y="2447687"/>
            <a:ext cx="0" cy="7949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9" name="Straight Connector 1038"/>
          <p:cNvCxnSpPr>
            <a:endCxn id="15" idx="3"/>
          </p:cNvCxnSpPr>
          <p:nvPr/>
        </p:nvCxnSpPr>
        <p:spPr>
          <a:xfrm flipH="1">
            <a:off x="7547262" y="1734953"/>
            <a:ext cx="6648" cy="16047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41" name="TextBox 1040"/>
          <p:cNvSpPr txBox="1"/>
          <p:nvPr/>
        </p:nvSpPr>
        <p:spPr>
          <a:xfrm>
            <a:off x="1240297" y="2802486"/>
            <a:ext cx="1023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5cm</a:t>
            </a:r>
            <a:endParaRPr lang="en-US" dirty="0"/>
          </a:p>
        </p:txBody>
      </p:sp>
      <p:sp>
        <p:nvSpPr>
          <p:cNvPr id="1042" name="TextBox 1041"/>
          <p:cNvSpPr txBox="1"/>
          <p:nvPr/>
        </p:nvSpPr>
        <p:spPr>
          <a:xfrm>
            <a:off x="982070" y="3304327"/>
            <a:ext cx="962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9cm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148543" y="2636976"/>
            <a:ext cx="840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4cm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489206" y="3179910"/>
            <a:ext cx="1275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1dm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539849" y="2318680"/>
            <a:ext cx="727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9cm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078806" y="3425041"/>
            <a:ext cx="94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7cm</a:t>
            </a:r>
            <a:endParaRPr lang="en-US" dirty="0"/>
          </a:p>
        </p:txBody>
      </p:sp>
      <p:cxnSp>
        <p:nvCxnSpPr>
          <p:cNvPr id="1058" name="Straight Connector 1057"/>
          <p:cNvCxnSpPr/>
          <p:nvPr/>
        </p:nvCxnSpPr>
        <p:spPr>
          <a:xfrm>
            <a:off x="3111913" y="1558608"/>
            <a:ext cx="915" cy="31984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0" name="Straight Connector 1059"/>
          <p:cNvCxnSpPr/>
          <p:nvPr/>
        </p:nvCxnSpPr>
        <p:spPr>
          <a:xfrm>
            <a:off x="6491814" y="1702687"/>
            <a:ext cx="465" cy="29295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1" name="TextBox 1060"/>
              <p:cNvSpPr txBox="1"/>
              <p:nvPr/>
            </p:nvSpPr>
            <p:spPr>
              <a:xfrm>
                <a:off x="170410" y="3888208"/>
                <a:ext cx="2796248" cy="369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S</m:t>
                      </m:r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r>
                        <a:rPr lang="en-US" b="0" i="0" smtClean="0">
                          <a:latin typeface="Cambria Math"/>
                        </a:rPr>
                        <m:t>9</m:t>
                      </m:r>
                      <m:r>
                        <a:rPr lang="en-US" b="0" i="0" smtClean="0">
                          <a:latin typeface="Cambria Math"/>
                        </a:rPr>
                        <m:t> ×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5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45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m</m:t>
                          </m:r>
                        </m:e>
                        <m:sup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61" name="TextBox 10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10" y="3888208"/>
                <a:ext cx="2796248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3123395" y="3901202"/>
                <a:ext cx="2860833" cy="36933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S</m:t>
                      </m:r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r>
                        <a:rPr lang="en-US" b="0" i="0" smtClean="0">
                          <a:latin typeface="Cambria Math"/>
                        </a:rPr>
                        <m:t>13</m:t>
                      </m:r>
                      <m:r>
                        <a:rPr lang="en-US" b="0" i="0" smtClean="0">
                          <a:latin typeface="Cambria Math"/>
                        </a:rPr>
                        <m:t> ×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4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52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cm</m:t>
                          </m:r>
                        </m:e>
                        <m:sup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395" y="3901202"/>
                <a:ext cx="2860833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6504875" y="3888208"/>
                <a:ext cx="2477152" cy="369332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S</m:t>
                      </m:r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r>
                        <a:rPr lang="en-US" b="0" i="0" smtClean="0">
                          <a:latin typeface="Cambria Math"/>
                        </a:rPr>
                        <m:t>9</m:t>
                      </m:r>
                      <m:r>
                        <a:rPr lang="en-US" b="0" i="0" smtClean="0">
                          <a:latin typeface="Cambria Math"/>
                        </a:rPr>
                        <m:t> ×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63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cm</m:t>
                          </m:r>
                        </m:e>
                        <m:sup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875" y="3888208"/>
                <a:ext cx="247715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Rounded Rectangle 103"/>
          <p:cNvSpPr/>
          <p:nvPr/>
        </p:nvSpPr>
        <p:spPr>
          <a:xfrm>
            <a:off x="170410" y="152400"/>
            <a:ext cx="3445886" cy="52086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en-US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Luyện</a:t>
            </a:r>
            <a:r>
              <a:rPr lang="en-US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r>
              <a:rPr lang="en-US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58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4" grpId="0" animBg="1"/>
      <p:bldP spid="15" grpId="0" animBg="1"/>
      <p:bldP spid="1041" grpId="0"/>
      <p:bldP spid="1042" grpId="0"/>
      <p:bldP spid="35" grpId="0"/>
      <p:bldP spid="36" grpId="0"/>
      <p:bldP spid="38" grpId="0"/>
      <p:bldP spid="39" grpId="0"/>
      <p:bldP spid="1061" grpId="0" animBg="1"/>
      <p:bldP spid="102" grpId="0" animBg="1"/>
      <p:bldP spid="103" grpId="0" animBg="1"/>
      <p:bldP spid="1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28600" y="1524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3:Tính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diện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bình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600" y="1371600"/>
            <a:ext cx="6724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dài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đáy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là 4m,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chiều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là 13dm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762000"/>
            <a:ext cx="6724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dài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đáy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là 4dm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chiều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là 34cm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3160" y="19812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9600" y="2452619"/>
                <a:ext cx="76962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 algn="ctr">
                  <a:buAutoNum type="alphaLcPeriod"/>
                </a:pPr>
                <a:r>
                  <a:rPr lang="en-US" sz="320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 4dm = 40cm</a:t>
                </a:r>
              </a:p>
              <a:p>
                <a:pPr algn="ctr"/>
                <a:r>
                  <a:rPr lang="en-US" sz="320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 tích hình bình hành đó là:</a:t>
                </a:r>
                <a:br>
                  <a:rPr lang="en-US" sz="320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20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 × 34 = 1360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32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(</m:t>
                        </m:r>
                        <m:r>
                          <a:rPr lang="en-US" sz="3200" b="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𝑐𝑚</m:t>
                        </m:r>
                      </m:e>
                      <m:sup>
                        <m:r>
                          <a:rPr lang="en-US" sz="3200" b="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452619"/>
                <a:ext cx="7696200" cy="1569660"/>
              </a:xfrm>
              <a:prstGeom prst="rect">
                <a:avLst/>
              </a:prstGeom>
              <a:blipFill rotWithShape="0">
                <a:blip r:embed="rId3"/>
                <a:stretch>
                  <a:fillRect t="-5426" b="-1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9600" y="4022279"/>
                <a:ext cx="76962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Đổi 4m = 40dm</a:t>
                </a:r>
              </a:p>
              <a:p>
                <a:pPr algn="ctr"/>
                <a:r>
                  <a:rPr lang="en-US" sz="320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 tích hình bình hành đó là:</a:t>
                </a:r>
                <a:br>
                  <a:rPr lang="en-US" sz="320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20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 × 13 = 520 </a:t>
                </a:r>
                <a14:m>
                  <m:oMath xmlns:m="http://schemas.openxmlformats.org/officeDocument/2006/math">
                    <m:r>
                      <a:rPr lang="en-US" sz="3200" b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3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𝑑</m:t>
                        </m:r>
                        <m:r>
                          <a:rPr lang="en-US" sz="3200" b="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p>
                        <m:r>
                          <a:rPr lang="en-US" sz="3200" b="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022279"/>
                <a:ext cx="7696200" cy="1569660"/>
              </a:xfrm>
              <a:prstGeom prst="rect">
                <a:avLst/>
              </a:prstGeom>
              <a:blipFill rotWithShape="0">
                <a:blip r:embed="rId4"/>
                <a:stretch>
                  <a:fillRect t="-5447" b="-11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3000702" y="1174532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38800" y="1174532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945528" y="1802528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583626" y="1802528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905000" y="5715000"/>
                <a:ext cx="7696200" cy="973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số: a) 1360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(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𝐜𝐦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ctr"/>
                <a:r>
                  <a:rPr lang="en-US" sz="2800" b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b) 520 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𝐝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𝐦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5715000"/>
                <a:ext cx="7696200" cy="973600"/>
              </a:xfrm>
              <a:prstGeom prst="rect">
                <a:avLst/>
              </a:prstGeom>
              <a:blipFill rotWithShape="0">
                <a:blip r:embed="rId5"/>
                <a:stretch>
                  <a:fillRect t="-5660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102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81000"/>
            <a:ext cx="751782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“RUNG CHUÔNG VÀNG”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85763" indent="-385763">
              <a:lnSpc>
                <a:spcPct val="150000"/>
              </a:lnSpc>
              <a:buAutoNum type="alphaU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85763" indent="-385763">
              <a:lnSpc>
                <a:spcPct val="150000"/>
              </a:lnSpc>
              <a:buAutoNum type="alphaU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85763" indent="-385763">
              <a:lnSpc>
                <a:spcPct val="150000"/>
              </a:lnSpc>
              <a:buAutoNum type="alphaU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vi-VN" sz="3200" dirty="0"/>
          </a:p>
        </p:txBody>
      </p:sp>
      <p:sp>
        <p:nvSpPr>
          <p:cNvPr id="3" name="Oval 2"/>
          <p:cNvSpPr/>
          <p:nvPr/>
        </p:nvSpPr>
        <p:spPr bwMode="auto">
          <a:xfrm>
            <a:off x="1213945" y="3505200"/>
            <a:ext cx="540327" cy="55245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.VnTimeH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781" y="100444"/>
            <a:ext cx="169584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21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914400"/>
            <a:ext cx="7600950" cy="4147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57175" indent="-257175">
              <a:lnSpc>
                <a:spcPct val="150000"/>
              </a:lnSpc>
              <a:buAutoNum type="alphaU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= a × b</a:t>
            </a:r>
          </a:p>
          <a:p>
            <a:pPr marL="257175" indent="-257175">
              <a:lnSpc>
                <a:spcPct val="150000"/>
              </a:lnSpc>
              <a:buAutoNum type="alphaU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= a × a</a:t>
            </a:r>
          </a:p>
          <a:p>
            <a:pPr marL="257175" indent="-257175">
              <a:lnSpc>
                <a:spcPct val="150000"/>
              </a:lnSpc>
              <a:buAutoNum type="alphaU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= a × h</a:t>
            </a:r>
            <a:endParaRPr lang="vi-VN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795173" y="4495800"/>
            <a:ext cx="514350" cy="4572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.VnTimeH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555" y="-228600"/>
            <a:ext cx="131495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11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8424" y="954481"/>
            <a:ext cx="739077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63" indent="-385763">
              <a:lnSpc>
                <a:spcPct val="150000"/>
              </a:lnSpc>
              <a:buFontTx/>
              <a:buAutoNum type="alphaUcPeriod"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42cm</a:t>
            </a:r>
            <a:r>
              <a:rPr 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63" indent="-385763">
              <a:lnSpc>
                <a:spcPct val="150000"/>
              </a:lnSpc>
              <a:buFontTx/>
              <a:buAutoNum type="alphaUcPeriod"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cm</a:t>
            </a:r>
            <a:r>
              <a:rPr 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63" indent="-385763">
              <a:lnSpc>
                <a:spcPct val="150000"/>
              </a:lnSpc>
              <a:buFontTx/>
              <a:buAutoNum type="alphaUcPeriod"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cm</a:t>
            </a:r>
            <a:r>
              <a:rPr 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vi-VN" sz="3200" dirty="0">
              <a:solidFill>
                <a:srgbClr val="000000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1448424" y="3886200"/>
            <a:ext cx="514350" cy="4572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.VnTimeH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52400"/>
            <a:ext cx="131495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5143500" y="2258653"/>
            <a:ext cx="3543300" cy="2084747"/>
            <a:chOff x="-230985" y="0"/>
            <a:chExt cx="1829126" cy="1047880"/>
          </a:xfrm>
        </p:grpSpPr>
        <p:grpSp>
          <p:nvGrpSpPr>
            <p:cNvPr id="20" name="Group 19"/>
            <p:cNvGrpSpPr/>
            <p:nvPr/>
          </p:nvGrpSpPr>
          <p:grpSpPr>
            <a:xfrm>
              <a:off x="0" y="0"/>
              <a:ext cx="1598141" cy="733168"/>
              <a:chOff x="0" y="0"/>
              <a:chExt cx="1598141" cy="733168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0" y="0"/>
                <a:ext cx="1598141" cy="733168"/>
                <a:chOff x="0" y="0"/>
                <a:chExt cx="2084774" cy="733168"/>
              </a:xfrm>
            </p:grpSpPr>
            <p:cxnSp>
              <p:nvCxnSpPr>
                <p:cNvPr id="28" name="Straight Connector 27"/>
                <p:cNvCxnSpPr/>
                <p:nvPr/>
              </p:nvCxnSpPr>
              <p:spPr>
                <a:xfrm>
                  <a:off x="0" y="733168"/>
                  <a:ext cx="1499287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9" name="Straight Connector 28"/>
                <p:cNvCxnSpPr/>
                <p:nvPr/>
              </p:nvCxnSpPr>
              <p:spPr>
                <a:xfrm flipV="1">
                  <a:off x="0" y="0"/>
                  <a:ext cx="626076" cy="73316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626076" y="0"/>
                  <a:ext cx="145869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1" name="Straight Connector 30"/>
                <p:cNvCxnSpPr/>
                <p:nvPr/>
              </p:nvCxnSpPr>
              <p:spPr>
                <a:xfrm flipH="1">
                  <a:off x="1499287" y="0"/>
                  <a:ext cx="585436" cy="73316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cxnSp>
            <p:nvCxnSpPr>
              <p:cNvPr id="26" name="Straight Connector 25"/>
              <p:cNvCxnSpPr/>
              <p:nvPr/>
            </p:nvCxnSpPr>
            <p:spPr>
              <a:xfrm flipH="1" flipV="1">
                <a:off x="1145060" y="0"/>
                <a:ext cx="4260" cy="733168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27" name="Rectangle 26"/>
              <p:cNvSpPr/>
              <p:nvPr/>
            </p:nvSpPr>
            <p:spPr>
              <a:xfrm>
                <a:off x="1004595" y="0"/>
                <a:ext cx="146867" cy="164757"/>
              </a:xfrm>
              <a:prstGeom prst="rect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lang="en-US" sz="1350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-230985" y="164756"/>
              <a:ext cx="1679921" cy="883124"/>
              <a:chOff x="-494596" y="-1"/>
              <a:chExt cx="1679921" cy="883124"/>
            </a:xfrm>
          </p:grpSpPr>
          <p:sp>
            <p:nvSpPr>
              <p:cNvPr id="22" name="Text Box 19"/>
              <p:cNvSpPr txBox="1"/>
              <p:nvPr/>
            </p:nvSpPr>
            <p:spPr>
              <a:xfrm>
                <a:off x="460395" y="0"/>
                <a:ext cx="724930" cy="31303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  <a:defRPr/>
                </a:pPr>
                <a:r>
                  <a:rPr lang="en-US" kern="0" dirty="0">
                    <a:solidFill>
                      <a:sysClr val="windowText" lastClr="000000"/>
                    </a:solidFill>
                    <a:latin typeface="Times New Roman"/>
                    <a:ea typeface="Calibri"/>
                    <a:cs typeface="Times New Roman"/>
                  </a:rPr>
                  <a:t> 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Times New Roman"/>
                    <a:ea typeface="Calibri"/>
                    <a:cs typeface="Times New Roman"/>
                  </a:rPr>
                  <a:t>5cm</a:t>
                </a:r>
              </a:p>
            </p:txBody>
          </p:sp>
          <p:sp>
            <p:nvSpPr>
              <p:cNvPr id="23" name="Text Box 18"/>
              <p:cNvSpPr txBox="1"/>
              <p:nvPr/>
            </p:nvSpPr>
            <p:spPr>
              <a:xfrm>
                <a:off x="113671" y="570085"/>
                <a:ext cx="724930" cy="31303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  <a:defRPr/>
                </a:pPr>
                <a:r>
                  <a:rPr lang="en-US" sz="1050" kern="0" dirty="0">
                    <a:solidFill>
                      <a:sysClr val="windowText" lastClr="000000"/>
                    </a:solidFill>
                    <a:latin typeface="Times New Roman"/>
                    <a:ea typeface="Calibri"/>
                    <a:cs typeface="Times New Roman"/>
                  </a:rPr>
                  <a:t> 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Times New Roman"/>
                    <a:ea typeface="Calibri"/>
                    <a:cs typeface="Times New Roman"/>
                  </a:rPr>
                  <a:t>7cm</a:t>
                </a:r>
              </a:p>
            </p:txBody>
          </p:sp>
          <p:sp>
            <p:nvSpPr>
              <p:cNvPr id="24" name="Text Box 18"/>
              <p:cNvSpPr txBox="1"/>
              <p:nvPr/>
            </p:nvSpPr>
            <p:spPr>
              <a:xfrm>
                <a:off x="-494596" y="-1"/>
                <a:ext cx="724930" cy="31303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  <a:defRPr/>
                </a:pPr>
                <a:r>
                  <a:rPr lang="en-US" sz="2800" kern="0" dirty="0">
                    <a:solidFill>
                      <a:sysClr val="windowText" lastClr="000000"/>
                    </a:solidFill>
                    <a:latin typeface="Times New Roman"/>
                    <a:ea typeface="Calibri"/>
                    <a:cs typeface="Times New Roman"/>
                  </a:rPr>
                  <a:t>  6cm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943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9074" y="1295400"/>
            <a:ext cx="81463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defRPr/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4.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bình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hành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có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độ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dài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đáy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là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3m,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chiều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cao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là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5dm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thì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diện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tích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:</a:t>
            </a:r>
          </a:p>
          <a:p>
            <a:pPr marL="257175" indent="-257175" defTabSz="685800">
              <a:lnSpc>
                <a:spcPct val="150000"/>
              </a:lnSpc>
              <a:buFontTx/>
              <a:buAutoNum type="alphaUcPeriod"/>
              <a:defRPr/>
            </a:pPr>
            <a:r>
              <a:rPr lang="en-US" sz="3200" dirty="0">
                <a:solidFill>
                  <a:srgbClr val="002060"/>
                </a:solidFill>
                <a:latin typeface="Times New Roman"/>
              </a:rPr>
              <a:t> 150dm</a:t>
            </a:r>
            <a:r>
              <a:rPr lang="en-US" sz="3200" baseline="30000" dirty="0">
                <a:solidFill>
                  <a:srgbClr val="002060"/>
                </a:solidFill>
                <a:latin typeface="Times New Roman"/>
              </a:rPr>
              <a:t>2</a:t>
            </a:r>
            <a:endParaRPr lang="en-US" sz="3200" dirty="0">
              <a:solidFill>
                <a:srgbClr val="002060"/>
              </a:solidFill>
              <a:latin typeface="Times New Roman"/>
            </a:endParaRPr>
          </a:p>
          <a:p>
            <a:pPr marL="257175" indent="-257175" defTabSz="685800">
              <a:lnSpc>
                <a:spcPct val="150000"/>
              </a:lnSpc>
              <a:buFontTx/>
              <a:buAutoNum type="alphaUcPeriod"/>
              <a:defRPr/>
            </a:pPr>
            <a:r>
              <a:rPr lang="en-US" sz="3200" dirty="0">
                <a:solidFill>
                  <a:srgbClr val="002060"/>
                </a:solidFill>
                <a:latin typeface="Times New Roman"/>
              </a:rPr>
              <a:t> 15dm</a:t>
            </a:r>
            <a:r>
              <a:rPr lang="en-US" sz="3200" baseline="30000" dirty="0">
                <a:solidFill>
                  <a:srgbClr val="002060"/>
                </a:solidFill>
                <a:latin typeface="Times New Roman"/>
              </a:rPr>
              <a:t>2</a:t>
            </a:r>
            <a:endParaRPr lang="en-US" sz="3200" dirty="0">
              <a:solidFill>
                <a:srgbClr val="002060"/>
              </a:solidFill>
              <a:latin typeface="Times New Roman"/>
            </a:endParaRPr>
          </a:p>
          <a:p>
            <a:pPr marL="257175" indent="-257175" defTabSz="685800">
              <a:lnSpc>
                <a:spcPct val="150000"/>
              </a:lnSpc>
              <a:buFontTx/>
              <a:buAutoNum type="alphaUcPeriod"/>
              <a:defRPr/>
            </a:pPr>
            <a:r>
              <a:rPr lang="en-US" sz="3200" dirty="0">
                <a:solidFill>
                  <a:srgbClr val="002060"/>
                </a:solidFill>
                <a:latin typeface="Times New Roman"/>
              </a:rPr>
              <a:t> 15m</a:t>
            </a:r>
            <a:r>
              <a:rPr lang="en-US" sz="3200" baseline="30000" dirty="0">
                <a:solidFill>
                  <a:srgbClr val="002060"/>
                </a:solidFill>
                <a:latin typeface="Times New Roman"/>
              </a:rPr>
              <a:t>2</a:t>
            </a:r>
            <a:endParaRPr lang="vi-VN" sz="3200" dirty="0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800606" y="2959626"/>
            <a:ext cx="514350" cy="4572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  <a:latin typeface=".VnTimeH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305"/>
            <a:ext cx="131495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51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901097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994498" y="1943027"/>
            <a:ext cx="7323194" cy="2164751"/>
            <a:chOff x="336" y="1824"/>
            <a:chExt cx="4394" cy="1721"/>
          </a:xfrm>
        </p:grpSpPr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36" y="1824"/>
              <a:ext cx="1392" cy="864"/>
              <a:chOff x="336" y="1824"/>
              <a:chExt cx="1152" cy="864"/>
            </a:xfrm>
          </p:grpSpPr>
          <p:sp>
            <p:nvSpPr>
              <p:cNvPr id="9" name="AutoShape 5"/>
              <p:cNvSpPr>
                <a:spLocks noChangeArrowheads="1"/>
              </p:cNvSpPr>
              <p:nvPr/>
            </p:nvSpPr>
            <p:spPr bwMode="auto">
              <a:xfrm>
                <a:off x="336" y="1824"/>
                <a:ext cx="1152" cy="864"/>
              </a:xfrm>
              <a:prstGeom prst="flowChartInputOutpu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" name="Line 16"/>
              <p:cNvSpPr>
                <a:spLocks noChangeShapeType="1"/>
              </p:cNvSpPr>
              <p:nvPr/>
            </p:nvSpPr>
            <p:spPr bwMode="auto">
              <a:xfrm>
                <a:off x="576" y="1824"/>
                <a:ext cx="0" cy="8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" name="Rectangle 17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7" name="Text Box 27"/>
            <p:cNvSpPr txBox="1">
              <a:spLocks noChangeArrowheads="1"/>
            </p:cNvSpPr>
            <p:nvPr/>
          </p:nvSpPr>
          <p:spPr bwMode="auto">
            <a:xfrm>
              <a:off x="672" y="2016"/>
              <a:ext cx="72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kern="0" dirty="0">
                  <a:solidFill>
                    <a:srgbClr val="000000"/>
                  </a:solidFill>
                  <a:latin typeface="Times New Roman" pitchFamily="18" charset="0"/>
                </a:rPr>
                <a:t>5cm</a:t>
              </a:r>
              <a:endParaRPr lang="en-US" sz="2400" kern="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Text Box 28"/>
            <p:cNvSpPr txBox="1">
              <a:spLocks noChangeArrowheads="1"/>
            </p:cNvSpPr>
            <p:nvPr/>
          </p:nvSpPr>
          <p:spPr bwMode="auto">
            <a:xfrm>
              <a:off x="720" y="2688"/>
              <a:ext cx="52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kern="0" dirty="0">
                  <a:solidFill>
                    <a:srgbClr val="000000"/>
                  </a:solidFill>
                  <a:latin typeface="Times New Roman" pitchFamily="18" charset="0"/>
                </a:rPr>
                <a:t>7cm</a:t>
              </a:r>
            </a:p>
          </p:txBody>
        </p:sp>
        <p:sp>
          <p:nvSpPr>
            <p:cNvPr id="37" name="Text Box 27"/>
            <p:cNvSpPr txBox="1">
              <a:spLocks noChangeArrowheads="1"/>
            </p:cNvSpPr>
            <p:nvPr/>
          </p:nvSpPr>
          <p:spPr bwMode="auto">
            <a:xfrm>
              <a:off x="626" y="2880"/>
              <a:ext cx="76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kern="0" dirty="0" err="1">
                  <a:solidFill>
                    <a:srgbClr val="000000"/>
                  </a:solidFill>
                  <a:latin typeface="Times New Roman" pitchFamily="18" charset="0"/>
                </a:rPr>
                <a:t>Hình</a:t>
              </a:r>
              <a:r>
                <a:rPr lang="en-US" kern="0" dirty="0">
                  <a:solidFill>
                    <a:srgbClr val="000000"/>
                  </a:solidFill>
                  <a:latin typeface="Times New Roman" pitchFamily="18" charset="0"/>
                </a:rPr>
                <a:t> A</a:t>
              </a:r>
              <a:endParaRPr lang="en-US" sz="2400" kern="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" name="Text Box 27"/>
            <p:cNvSpPr txBox="1">
              <a:spLocks noChangeArrowheads="1"/>
            </p:cNvSpPr>
            <p:nvPr/>
          </p:nvSpPr>
          <p:spPr bwMode="auto">
            <a:xfrm>
              <a:off x="2334" y="2746"/>
              <a:ext cx="76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kern="0" dirty="0" err="1">
                  <a:solidFill>
                    <a:srgbClr val="000000"/>
                  </a:solidFill>
                  <a:latin typeface="Times New Roman" pitchFamily="18" charset="0"/>
                </a:rPr>
                <a:t>Hình</a:t>
              </a:r>
              <a:r>
                <a:rPr lang="en-US" kern="0" dirty="0">
                  <a:solidFill>
                    <a:srgbClr val="000000"/>
                  </a:solidFill>
                  <a:latin typeface="Times New Roman" pitchFamily="18" charset="0"/>
                </a:rPr>
                <a:t> B</a:t>
              </a:r>
              <a:endParaRPr lang="en-US" sz="2400" kern="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" name="Text Box 27"/>
            <p:cNvSpPr txBox="1">
              <a:spLocks noChangeArrowheads="1"/>
            </p:cNvSpPr>
            <p:nvPr/>
          </p:nvSpPr>
          <p:spPr bwMode="auto">
            <a:xfrm>
              <a:off x="3962" y="3235"/>
              <a:ext cx="76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kern="0" dirty="0" err="1">
                  <a:solidFill>
                    <a:srgbClr val="000000"/>
                  </a:solidFill>
                  <a:latin typeface="Times New Roman" pitchFamily="18" charset="0"/>
                </a:rPr>
                <a:t>Hình</a:t>
              </a:r>
              <a:r>
                <a:rPr lang="en-US" kern="0" dirty="0">
                  <a:solidFill>
                    <a:srgbClr val="000000"/>
                  </a:solidFill>
                  <a:latin typeface="Times New Roman" pitchFamily="18" charset="0"/>
                </a:rPr>
                <a:t> C</a:t>
              </a:r>
              <a:endParaRPr lang="en-US" sz="2400" kern="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2" name="Group 37"/>
          <p:cNvGrpSpPr>
            <a:grpSpLocks/>
          </p:cNvGrpSpPr>
          <p:nvPr/>
        </p:nvGrpSpPr>
        <p:grpSpPr bwMode="auto">
          <a:xfrm>
            <a:off x="7137770" y="1386542"/>
            <a:ext cx="1620121" cy="2132515"/>
            <a:chOff x="4368" y="1213"/>
            <a:chExt cx="1158" cy="1475"/>
          </a:xfrm>
        </p:grpSpPr>
        <p:grpSp>
          <p:nvGrpSpPr>
            <p:cNvPr id="23" name="Group 23"/>
            <p:cNvGrpSpPr>
              <a:grpSpLocks/>
            </p:cNvGrpSpPr>
            <p:nvPr/>
          </p:nvGrpSpPr>
          <p:grpSpPr bwMode="auto">
            <a:xfrm>
              <a:off x="4368" y="1488"/>
              <a:ext cx="1008" cy="1200"/>
              <a:chOff x="336" y="1824"/>
              <a:chExt cx="1152" cy="864"/>
            </a:xfrm>
          </p:grpSpPr>
          <p:sp>
            <p:nvSpPr>
              <p:cNvPr id="26" name="AutoShape 24"/>
              <p:cNvSpPr>
                <a:spLocks noChangeArrowheads="1"/>
              </p:cNvSpPr>
              <p:nvPr/>
            </p:nvSpPr>
            <p:spPr bwMode="auto">
              <a:xfrm>
                <a:off x="336" y="1824"/>
                <a:ext cx="1152" cy="864"/>
              </a:xfrm>
              <a:prstGeom prst="flowChartInputOutpu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Line 25"/>
              <p:cNvSpPr>
                <a:spLocks noChangeShapeType="1"/>
              </p:cNvSpPr>
              <p:nvPr/>
            </p:nvSpPr>
            <p:spPr bwMode="auto">
              <a:xfrm>
                <a:off x="576" y="1824"/>
                <a:ext cx="0" cy="8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118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4608" y="2016"/>
              <a:ext cx="57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kern="0" dirty="0">
                  <a:solidFill>
                    <a:srgbClr val="000000"/>
                  </a:solidFill>
                  <a:latin typeface="Times New Roman" pitchFamily="18" charset="0"/>
                </a:rPr>
                <a:t>9cm</a:t>
              </a: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4710" y="1213"/>
              <a:ext cx="81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kern="0" dirty="0">
                  <a:solidFill>
                    <a:srgbClr val="000000"/>
                  </a:solidFill>
                  <a:latin typeface="Times New Roman" pitchFamily="18" charset="0"/>
                </a:rPr>
                <a:t>7cm</a:t>
              </a:r>
            </a:p>
          </p:txBody>
        </p:sp>
      </p:grpSp>
      <p:grpSp>
        <p:nvGrpSpPr>
          <p:cNvPr id="46" name="Group 40"/>
          <p:cNvGrpSpPr>
            <a:grpSpLocks/>
          </p:cNvGrpSpPr>
          <p:nvPr/>
        </p:nvGrpSpPr>
        <p:grpSpPr bwMode="auto">
          <a:xfrm>
            <a:off x="3793412" y="1727170"/>
            <a:ext cx="2374012" cy="1290241"/>
            <a:chOff x="336" y="1514"/>
            <a:chExt cx="1584" cy="912"/>
          </a:xfrm>
        </p:grpSpPr>
        <p:grpSp>
          <p:nvGrpSpPr>
            <p:cNvPr id="47" name="Group 18"/>
            <p:cNvGrpSpPr>
              <a:grpSpLocks/>
            </p:cNvGrpSpPr>
            <p:nvPr/>
          </p:nvGrpSpPr>
          <p:grpSpPr bwMode="auto">
            <a:xfrm>
              <a:off x="336" y="1824"/>
              <a:ext cx="1584" cy="602"/>
              <a:chOff x="336" y="1824"/>
              <a:chExt cx="1311" cy="602"/>
            </a:xfrm>
          </p:grpSpPr>
          <p:sp>
            <p:nvSpPr>
              <p:cNvPr id="55" name="AutoShape 5"/>
              <p:cNvSpPr>
                <a:spLocks noChangeArrowheads="1"/>
              </p:cNvSpPr>
              <p:nvPr/>
            </p:nvSpPr>
            <p:spPr bwMode="auto">
              <a:xfrm>
                <a:off x="336" y="1824"/>
                <a:ext cx="1311" cy="602"/>
              </a:xfrm>
              <a:prstGeom prst="flowChartInputOutpu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" name="Line 16"/>
              <p:cNvSpPr>
                <a:spLocks noChangeShapeType="1"/>
              </p:cNvSpPr>
              <p:nvPr/>
            </p:nvSpPr>
            <p:spPr bwMode="auto">
              <a:xfrm>
                <a:off x="1387" y="1824"/>
                <a:ext cx="0" cy="60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7" name="Rectangle 17"/>
              <p:cNvSpPr>
                <a:spLocks noChangeArrowheads="1"/>
              </p:cNvSpPr>
              <p:nvPr/>
            </p:nvSpPr>
            <p:spPr bwMode="auto">
              <a:xfrm>
                <a:off x="1291" y="182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48" name="Text Box 27"/>
            <p:cNvSpPr txBox="1">
              <a:spLocks noChangeArrowheads="1"/>
            </p:cNvSpPr>
            <p:nvPr/>
          </p:nvSpPr>
          <p:spPr bwMode="auto">
            <a:xfrm>
              <a:off x="1176" y="2016"/>
              <a:ext cx="72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kern="0" dirty="0">
                  <a:solidFill>
                    <a:srgbClr val="000000"/>
                  </a:solidFill>
                  <a:latin typeface="Times New Roman" pitchFamily="18" charset="0"/>
                </a:rPr>
                <a:t>5cm</a:t>
              </a:r>
              <a:endParaRPr lang="en-US" sz="2400" kern="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9" name="Text Box 28"/>
            <p:cNvSpPr txBox="1">
              <a:spLocks noChangeArrowheads="1"/>
            </p:cNvSpPr>
            <p:nvPr/>
          </p:nvSpPr>
          <p:spPr bwMode="auto">
            <a:xfrm>
              <a:off x="792" y="1514"/>
              <a:ext cx="711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kern="0" dirty="0">
                  <a:solidFill>
                    <a:srgbClr val="000000"/>
                  </a:solidFill>
                  <a:latin typeface="Times New Roman" pitchFamily="18" charset="0"/>
                </a:rPr>
                <a:t>8cm</a:t>
              </a:r>
            </a:p>
          </p:txBody>
        </p:sp>
      </p:grpSp>
      <p:sp>
        <p:nvSpPr>
          <p:cNvPr id="38" name="Oval 37"/>
          <p:cNvSpPr/>
          <p:nvPr/>
        </p:nvSpPr>
        <p:spPr bwMode="auto">
          <a:xfrm>
            <a:off x="7037716" y="3568896"/>
            <a:ext cx="884466" cy="71352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.VnTimeH" pitchFamily="34" charset="0"/>
            </a:endParaRP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04800"/>
            <a:ext cx="131495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9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8001001" y="4514850"/>
            <a:ext cx="833438" cy="571500"/>
            <a:chOff x="672" y="624"/>
            <a:chExt cx="525" cy="480"/>
          </a:xfrm>
        </p:grpSpPr>
        <p:sp>
          <p:nvSpPr>
            <p:cNvPr id="4102" name="Freeform 79"/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350"/>
            </a:p>
          </p:txBody>
        </p:sp>
        <p:sp>
          <p:nvSpPr>
            <p:cNvPr id="4103" name="Freeform 80"/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350"/>
            </a:p>
          </p:txBody>
        </p:sp>
        <p:sp>
          <p:nvSpPr>
            <p:cNvPr id="4104" name="Freeform 81"/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350"/>
            </a:p>
          </p:txBody>
        </p:sp>
        <p:sp>
          <p:nvSpPr>
            <p:cNvPr id="4105" name="Freeform 82"/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350"/>
            </a:p>
          </p:txBody>
        </p:sp>
      </p:grpSp>
      <p:sp>
        <p:nvSpPr>
          <p:cNvPr id="4100" name="WordArt 5"/>
          <p:cNvSpPr>
            <a:spLocks noChangeArrowheads="1" noChangeShapeType="1" noTextEdit="1"/>
          </p:cNvSpPr>
          <p:nvPr/>
        </p:nvSpPr>
        <p:spPr bwMode="auto">
          <a:xfrm>
            <a:off x="271409" y="2514600"/>
            <a:ext cx="8458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0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CỦNG </a:t>
            </a:r>
            <a:r>
              <a:rPr lang="en-US" sz="3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CỐ – DẶN DÒ:</a:t>
            </a:r>
          </a:p>
        </p:txBody>
      </p:sp>
    </p:spTree>
    <p:extLst>
      <p:ext uri="{BB962C8B-B14F-4D97-AF65-F5344CB8AC3E}">
        <p14:creationId xmlns:p14="http://schemas.microsoft.com/office/powerpoint/2010/main" val="3344000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/>
          <p:cNvSpPr/>
          <p:nvPr/>
        </p:nvSpPr>
        <p:spPr>
          <a:xfrm>
            <a:off x="2497105" y="2414909"/>
            <a:ext cx="3962400" cy="1522392"/>
          </a:xfrm>
          <a:prstGeom prst="parallelogram">
            <a:avLst>
              <a:gd name="adj" fmla="val 6540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flipH="1">
            <a:off x="3124200" y="1891689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6459505" y="2015438"/>
            <a:ext cx="339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486400" y="3821885"/>
            <a:ext cx="314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118803" y="3706468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1087291" y="377851"/>
            <a:ext cx="6969417" cy="12358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en-US" sz="3600" b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Toán </a:t>
            </a:r>
          </a:p>
          <a:p>
            <a:pPr lvl="0" algn="ctr">
              <a:spcBef>
                <a:spcPct val="20000"/>
              </a:spcBef>
            </a:pPr>
            <a:r>
              <a:rPr lang="en-US" sz="3600" b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hình </a:t>
            </a:r>
            <a:r>
              <a:rPr lang="en-US" sz="3600" b="1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bình</a:t>
            </a:r>
            <a:r>
              <a:rPr lang="en-US" sz="3600" b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endParaRPr lang="en-US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90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8" name="WordArt 10"/>
          <p:cNvSpPr>
            <a:spLocks noChangeArrowheads="1" noChangeShapeType="1" noTextEdit="1"/>
          </p:cNvSpPr>
          <p:nvPr/>
        </p:nvSpPr>
        <p:spPr bwMode="auto">
          <a:xfrm rot="309560">
            <a:off x="2084294" y="1316620"/>
            <a:ext cx="5670949" cy="254836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kern="1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Tạm biệt các con!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kern="1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Hẹn gặp lại</a:t>
            </a:r>
            <a:r>
              <a:rPr lang="en-US" sz="2700" kern="1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9044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en-US" sz="27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09044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8594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58066" y="2971800"/>
            <a:ext cx="49600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smtClean="0">
                <a:ln/>
                <a:solidFill>
                  <a:srgbClr val="FF0000"/>
                </a:solidFill>
                <a:effectLst/>
              </a:rPr>
              <a:t>KHÁM PHÁ</a:t>
            </a:r>
            <a:endParaRPr lang="en-US" sz="8000" b="1" cap="none" spc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4309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/>
          <p:cNvSpPr/>
          <p:nvPr/>
        </p:nvSpPr>
        <p:spPr>
          <a:xfrm>
            <a:off x="399605" y="2135226"/>
            <a:ext cx="3962400" cy="1522392"/>
          </a:xfrm>
          <a:prstGeom prst="parallelogram">
            <a:avLst>
              <a:gd name="adj" fmla="val 56575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91555" y="1693679"/>
            <a:ext cx="26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4192350" y="1612006"/>
            <a:ext cx="339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482355" y="3653135"/>
            <a:ext cx="314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3426785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193383" y="228600"/>
            <a:ext cx="6969417" cy="4833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bình</a:t>
            </a:r>
            <a:r>
              <a:rPr lang="en-US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lang="en-US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đáy</a:t>
            </a:r>
            <a:r>
              <a:rPr lang="en-US" sz="2800" b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chiều</a:t>
            </a:r>
            <a:r>
              <a:rPr lang="en-US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810040"/>
            <a:ext cx="8229600" cy="1176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bình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từ A kẻ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đoạn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thẳng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góc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/>
          </a:p>
        </p:txBody>
      </p:sp>
      <p:sp>
        <p:nvSpPr>
          <p:cNvPr id="13" name="AutoShape 19"/>
          <p:cNvSpPr>
            <a:spLocks noChangeArrowheads="1"/>
          </p:cNvSpPr>
          <p:nvPr/>
        </p:nvSpPr>
        <p:spPr bwMode="auto">
          <a:xfrm>
            <a:off x="3574243" y="2155429"/>
            <a:ext cx="790575" cy="1464256"/>
          </a:xfrm>
          <a:prstGeom prst="rtTriangle">
            <a:avLst/>
          </a:prstGeom>
          <a:solidFill>
            <a:schemeClr val="folHlink"/>
          </a:solidFill>
          <a:ln w="762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ine 37"/>
          <p:cNvSpPr>
            <a:spLocks noChangeShapeType="1"/>
          </p:cNvSpPr>
          <p:nvPr/>
        </p:nvSpPr>
        <p:spPr bwMode="auto">
          <a:xfrm>
            <a:off x="1255060" y="2121779"/>
            <a:ext cx="7400" cy="155149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auto">
          <a:xfrm>
            <a:off x="1283433" y="3389516"/>
            <a:ext cx="195262" cy="1588"/>
          </a:xfrm>
          <a:prstGeom prst="line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auto">
          <a:xfrm flipH="1">
            <a:off x="1481918" y="3389515"/>
            <a:ext cx="5790" cy="238998"/>
          </a:xfrm>
          <a:prstGeom prst="line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1090909" y="3733800"/>
            <a:ext cx="329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58827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-4.81481E-6 L -0.2474 0.0046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0" grpId="0"/>
      <p:bldP spid="11" grpId="0"/>
      <p:bldP spid="12" grpId="0"/>
      <p:bldP spid="13" grpId="0" animBg="1"/>
      <p:bldP spid="13" grpId="1" animBg="1"/>
      <p:bldP spid="13" grpId="2" animBg="1"/>
      <p:bldP spid="14" grpId="0" animBg="1"/>
      <p:bldP spid="15" grpId="0" animBg="1"/>
      <p:bldP spid="16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/>
          <p:cNvSpPr/>
          <p:nvPr/>
        </p:nvSpPr>
        <p:spPr>
          <a:xfrm>
            <a:off x="668545" y="1285220"/>
            <a:ext cx="3962400" cy="1522392"/>
          </a:xfrm>
          <a:prstGeom prst="parallelogram">
            <a:avLst>
              <a:gd name="adj" fmla="val 56575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60495" y="843673"/>
            <a:ext cx="26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4461290" y="762000"/>
            <a:ext cx="339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751295" y="2803129"/>
            <a:ext cx="314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68940" y="2576779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193383" y="228600"/>
            <a:ext cx="6969417" cy="4833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bình</a:t>
            </a:r>
            <a:r>
              <a:rPr lang="en-US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lang="en-US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đáy</a:t>
            </a:r>
            <a:r>
              <a:rPr lang="en-US" sz="2800" b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chiều</a:t>
            </a:r>
            <a:r>
              <a:rPr lang="en-US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ine 37"/>
          <p:cNvSpPr>
            <a:spLocks noChangeShapeType="1"/>
          </p:cNvSpPr>
          <p:nvPr/>
        </p:nvSpPr>
        <p:spPr bwMode="auto">
          <a:xfrm>
            <a:off x="1524000" y="1271773"/>
            <a:ext cx="7400" cy="155149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auto">
          <a:xfrm>
            <a:off x="1552373" y="2539510"/>
            <a:ext cx="195262" cy="1588"/>
          </a:xfrm>
          <a:prstGeom prst="line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auto">
          <a:xfrm flipH="1">
            <a:off x="1750858" y="2539509"/>
            <a:ext cx="5790" cy="238998"/>
          </a:xfrm>
          <a:prstGeom prst="line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>
            <a:off x="3755888" y="2780723"/>
            <a:ext cx="1587" cy="3698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ine 26"/>
          <p:cNvSpPr>
            <a:spLocks noChangeShapeType="1"/>
          </p:cNvSpPr>
          <p:nvPr/>
        </p:nvSpPr>
        <p:spPr bwMode="auto">
          <a:xfrm flipV="1">
            <a:off x="623483" y="3164935"/>
            <a:ext cx="3114365" cy="3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 flipH="1">
            <a:off x="642819" y="2779822"/>
            <a:ext cx="17452" cy="39607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29"/>
          <p:cNvSpPr txBox="1">
            <a:spLocks noChangeArrowheads="1"/>
          </p:cNvSpPr>
          <p:nvPr/>
        </p:nvSpPr>
        <p:spPr bwMode="auto">
          <a:xfrm>
            <a:off x="4461290" y="1351195"/>
            <a:ext cx="41136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DC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668545" y="2816576"/>
            <a:ext cx="31085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ine 37"/>
          <p:cNvSpPr>
            <a:spLocks noChangeShapeType="1"/>
          </p:cNvSpPr>
          <p:nvPr/>
        </p:nvSpPr>
        <p:spPr bwMode="auto">
          <a:xfrm>
            <a:off x="1513450" y="1280635"/>
            <a:ext cx="17950" cy="152249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4398402" y="1909614"/>
            <a:ext cx="44460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Độ dài AH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chiều cao của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bình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1243309" y="2765425"/>
            <a:ext cx="329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1393265" y="3337522"/>
            <a:ext cx="157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endParaRPr lang="en-US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09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/>
      <p:bldP spid="21" grpId="0" animBg="1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>
            <a:hlinkClick r:id="rId3" action="ppaction://hlinksldjump"/>
          </p:cNvPr>
          <p:cNvSpPr/>
          <p:nvPr/>
        </p:nvSpPr>
        <p:spPr>
          <a:xfrm>
            <a:off x="723900" y="1670343"/>
            <a:ext cx="3962400" cy="838200"/>
          </a:xfrm>
          <a:prstGeom prst="parallelogram">
            <a:avLst>
              <a:gd name="adj" fmla="val 11590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hlinkClick r:id="rId3" action="ppaction://hlinksldjump"/>
          </p:cNvPr>
          <p:cNvSpPr/>
          <p:nvPr/>
        </p:nvSpPr>
        <p:spPr>
          <a:xfrm rot="2604622">
            <a:off x="5376341" y="1503438"/>
            <a:ext cx="3089596" cy="1324409"/>
          </a:xfrm>
          <a:prstGeom prst="parallelogram">
            <a:avLst>
              <a:gd name="adj" fmla="val 10659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1698578" y="1649450"/>
            <a:ext cx="0" cy="838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255492" y="1573932"/>
            <a:ext cx="21608" cy="10975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467134" y="1238027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560908" y="1308551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763939" y="248040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71500" y="248765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695734" y="2356143"/>
            <a:ext cx="152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828800" y="2356143"/>
            <a:ext cx="0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554140" y="255063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091441" y="131607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70109" y="1145486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458200" y="2613950"/>
            <a:ext cx="24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294119" y="2716931"/>
            <a:ext cx="38600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77100" y="1175043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146400" y="2671489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7273583" y="2573939"/>
            <a:ext cx="152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438862" y="2587056"/>
            <a:ext cx="0" cy="1073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77368" y="3086979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bình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MNPQ có: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QP là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đáy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MI là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chiều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54238" y="3042348"/>
            <a:ext cx="3937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bình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GHIK có  KI là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cạnh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đáy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HO là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chiều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Line 36"/>
          <p:cNvSpPr>
            <a:spLocks noChangeShapeType="1"/>
          </p:cNvSpPr>
          <p:nvPr/>
        </p:nvSpPr>
        <p:spPr bwMode="auto">
          <a:xfrm>
            <a:off x="715939" y="2518901"/>
            <a:ext cx="29890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Line 36"/>
          <p:cNvSpPr>
            <a:spLocks noChangeShapeType="1"/>
          </p:cNvSpPr>
          <p:nvPr/>
        </p:nvSpPr>
        <p:spPr bwMode="auto">
          <a:xfrm>
            <a:off x="6553199" y="2731322"/>
            <a:ext cx="1882515" cy="1158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>
            <a:off x="1680754" y="1649450"/>
            <a:ext cx="8726" cy="86945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Line 37"/>
          <p:cNvSpPr>
            <a:spLocks noChangeShapeType="1"/>
          </p:cNvSpPr>
          <p:nvPr/>
        </p:nvSpPr>
        <p:spPr bwMode="auto">
          <a:xfrm>
            <a:off x="7255492" y="1630334"/>
            <a:ext cx="22445" cy="108416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4674" y="176346"/>
            <a:ext cx="84969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hãy xác định  đáy và chiều cao của các hình bình hành sau:</a:t>
            </a:r>
            <a:endParaRPr lang="en-US" sz="2800"/>
          </a:p>
        </p:txBody>
      </p:sp>
      <p:sp>
        <p:nvSpPr>
          <p:cNvPr id="45" name="Rectangle 44"/>
          <p:cNvSpPr/>
          <p:nvPr/>
        </p:nvSpPr>
        <p:spPr>
          <a:xfrm>
            <a:off x="274344" y="4119770"/>
            <a:ext cx="8717255" cy="2677656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Lưu ý:</a:t>
            </a:r>
          </a:p>
          <a:p>
            <a:pPr marL="457200" indent="-457200"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Chiều cao của hình bình hành là độ dài đoạn thẳng đi từ đỉnh vuông góc với cạnh đáy.</a:t>
            </a:r>
          </a:p>
          <a:p>
            <a:pPr marL="457200" indent="-457200"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Muốn xác định được chiều cao ta cần phải xác định được cạnh đáy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trước.</a:t>
            </a:r>
          </a:p>
          <a:p>
            <a:pPr marL="457200" indent="-457200">
              <a:buFontTx/>
              <a:buChar char="-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Đỉnh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là điểm nằm trên cạnh đối diện với cạnh đáy.</a:t>
            </a:r>
          </a:p>
        </p:txBody>
      </p:sp>
    </p:spTree>
    <p:extLst>
      <p:ext uri="{BB962C8B-B14F-4D97-AF65-F5344CB8AC3E}">
        <p14:creationId xmlns:p14="http://schemas.microsoft.com/office/powerpoint/2010/main" val="292221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0" grpId="0"/>
      <p:bldP spid="31" grpId="0"/>
      <p:bldP spid="32" grpId="0"/>
      <p:bldP spid="33" grpId="0"/>
      <p:bldP spid="38" grpId="0"/>
      <p:bldP spid="39" grpId="0"/>
      <p:bldP spid="40" grpId="0"/>
      <p:bldP spid="41" grpId="0"/>
      <p:bldP spid="42" grpId="0"/>
      <p:bldP spid="43" grpId="0"/>
      <p:bldP spid="46" grpId="0"/>
      <p:bldP spid="25" grpId="0"/>
      <p:bldP spid="26" grpId="0"/>
      <p:bldP spid="28" grpId="0" animBg="1"/>
      <p:bldP spid="29" grpId="0" animBg="1"/>
      <p:bldP spid="36" grpId="0" animBg="1"/>
      <p:bldP spid="44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988099" y="2262572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H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4042" y="67562"/>
            <a:ext cx="5157812" cy="35614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en-US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  </a:t>
            </a:r>
            <a:r>
              <a:rPr lang="en-US" sz="2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Diện</a:t>
            </a:r>
            <a:r>
              <a:rPr lang="en-US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bình</a:t>
            </a:r>
            <a:r>
              <a:rPr lang="en-US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lang="en-US" sz="2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1676400" y="432732"/>
            <a:ext cx="5489990" cy="2701895"/>
            <a:chOff x="1056" y="1155"/>
            <a:chExt cx="3408" cy="1870"/>
          </a:xfrm>
        </p:grpSpPr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1784" y="1155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dirty="0"/>
                <a:t>A</a:t>
              </a: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4128" y="1200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/>
                <a:t>B</a:t>
              </a:r>
            </a:p>
          </p:txBody>
        </p:sp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1296" y="1440"/>
              <a:ext cx="2880" cy="1008"/>
            </a:xfrm>
            <a:prstGeom prst="parallelogram">
              <a:avLst>
                <a:gd name="adj" fmla="val 71429"/>
              </a:avLst>
            </a:prstGeom>
            <a:solidFill>
              <a:srgbClr val="B8EAB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1952" y="1440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1952" y="2304"/>
              <a:ext cx="144" cy="144"/>
            </a:xfrm>
            <a:prstGeom prst="rect">
              <a:avLst/>
            </a:prstGeom>
            <a:solidFill>
              <a:srgbClr val="B8EAB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/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3504" y="2352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dirty="0"/>
                <a:t>C</a:t>
              </a:r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1056" y="2352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/>
                <a:t>D</a:t>
              </a:r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1296" y="244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3522" y="2448"/>
              <a:ext cx="0" cy="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1296" y="2691"/>
              <a:ext cx="2226" cy="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 Box 26"/>
            <p:cNvSpPr txBox="1">
              <a:spLocks noChangeArrowheads="1"/>
            </p:cNvSpPr>
            <p:nvPr/>
          </p:nvSpPr>
          <p:spPr bwMode="auto">
            <a:xfrm>
              <a:off x="2016" y="1776"/>
              <a:ext cx="17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/>
                <a:t>Chiều cao </a:t>
              </a:r>
              <a:r>
                <a:rPr lang="en-US" sz="2000" b="1"/>
                <a:t>h</a:t>
              </a:r>
              <a:r>
                <a:rPr lang="en-US" sz="2000"/>
                <a:t> </a:t>
              </a:r>
            </a:p>
          </p:txBody>
        </p:sp>
        <p:sp>
          <p:nvSpPr>
            <p:cNvPr id="33" name="Text Box 27"/>
            <p:cNvSpPr txBox="1">
              <a:spLocks noChangeArrowheads="1"/>
            </p:cNvSpPr>
            <p:nvPr/>
          </p:nvSpPr>
          <p:spPr bwMode="auto">
            <a:xfrm>
              <a:off x="1656" y="2775"/>
              <a:ext cx="14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dirty="0" err="1"/>
                <a:t>độ</a:t>
              </a:r>
              <a:r>
                <a:rPr lang="en-US" sz="2000" dirty="0"/>
                <a:t> </a:t>
              </a:r>
              <a:r>
                <a:rPr lang="en-US" sz="2000" dirty="0" err="1"/>
                <a:t>dài</a:t>
              </a:r>
              <a:r>
                <a:rPr lang="en-US" sz="2000" dirty="0"/>
                <a:t> </a:t>
              </a:r>
              <a:r>
                <a:rPr lang="en-US" sz="2000" dirty="0" err="1" smtClean="0"/>
                <a:t>đáy</a:t>
              </a:r>
              <a:r>
                <a:rPr lang="en-US" sz="2000" dirty="0" smtClean="0"/>
                <a:t>  </a:t>
              </a:r>
              <a:r>
                <a:rPr lang="en-US" sz="2000" b="1" dirty="0"/>
                <a:t>a</a:t>
              </a:r>
            </a:p>
          </p:txBody>
        </p:sp>
      </p:grpSp>
      <p:sp>
        <p:nvSpPr>
          <p:cNvPr id="35" name="Text Box 24"/>
          <p:cNvSpPr txBox="1">
            <a:spLocks noChangeArrowheads="1"/>
          </p:cNvSpPr>
          <p:nvPr/>
        </p:nvSpPr>
        <p:spPr bwMode="auto">
          <a:xfrm>
            <a:off x="198047" y="3309285"/>
            <a:ext cx="894595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" indent="-57150" defTabSz="1143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42900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1143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342900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1143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tabLst>
                <a:tab pos="342900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1143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3429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1143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429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1143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429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1143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429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1143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429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1143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429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Ta đã biết từ hình chữ nhật có thể chuyển thành hình bình hành.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có cách nào chuyển từ hình bình hành thành hình chữ nhật không?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18" descr="Cau h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3056872"/>
            <a:ext cx="6286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267295" y="4724852"/>
            <a:ext cx="89459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" indent="-57150" defTabSz="1143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42900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1143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342900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1143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tabLst>
                <a:tab pos="342900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1143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3429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1143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429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1143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429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1143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429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1143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429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1143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429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Làm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25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05" name="Freeform 45"/>
          <p:cNvSpPr>
            <a:spLocks/>
          </p:cNvSpPr>
          <p:nvPr/>
        </p:nvSpPr>
        <p:spPr bwMode="auto">
          <a:xfrm>
            <a:off x="838200" y="2209800"/>
            <a:ext cx="838200" cy="1371600"/>
          </a:xfrm>
          <a:custGeom>
            <a:avLst/>
            <a:gdLst>
              <a:gd name="T0" fmla="*/ 2147483647 w 528"/>
              <a:gd name="T1" fmla="*/ 0 h 864"/>
              <a:gd name="T2" fmla="*/ 0 w 528"/>
              <a:gd name="T3" fmla="*/ 2147483647 h 864"/>
              <a:gd name="T4" fmla="*/ 2147483647 w 528"/>
              <a:gd name="T5" fmla="*/ 2147483647 h 864"/>
              <a:gd name="T6" fmla="*/ 2147483647 w 528"/>
              <a:gd name="T7" fmla="*/ 0 h 86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28" h="864">
                <a:moveTo>
                  <a:pt x="528" y="0"/>
                </a:moveTo>
                <a:lnTo>
                  <a:pt x="0" y="864"/>
                </a:lnTo>
                <a:lnTo>
                  <a:pt x="528" y="864"/>
                </a:lnTo>
                <a:lnTo>
                  <a:pt x="528" y="0"/>
                </a:lnTo>
                <a:close/>
              </a:path>
            </a:pathLst>
          </a:cu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5" name="Freeform 5"/>
          <p:cNvSpPr>
            <a:spLocks/>
          </p:cNvSpPr>
          <p:nvPr/>
        </p:nvSpPr>
        <p:spPr bwMode="auto">
          <a:xfrm>
            <a:off x="5246284" y="2141910"/>
            <a:ext cx="2672913" cy="1501774"/>
          </a:xfrm>
          <a:custGeom>
            <a:avLst/>
            <a:gdLst>
              <a:gd name="T0" fmla="*/ 0 w 1728"/>
              <a:gd name="T1" fmla="*/ 0 h 864"/>
              <a:gd name="T2" fmla="*/ 0 w 1728"/>
              <a:gd name="T3" fmla="*/ 2147483647 h 864"/>
              <a:gd name="T4" fmla="*/ 2147483647 w 1728"/>
              <a:gd name="T5" fmla="*/ 2147483647 h 864"/>
              <a:gd name="T6" fmla="*/ 2147483647 w 1728"/>
              <a:gd name="T7" fmla="*/ 0 h 864"/>
              <a:gd name="T8" fmla="*/ 0 w 1728"/>
              <a:gd name="T9" fmla="*/ 0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28" h="864">
                <a:moveTo>
                  <a:pt x="0" y="0"/>
                </a:moveTo>
                <a:lnTo>
                  <a:pt x="0" y="864"/>
                </a:lnTo>
                <a:lnTo>
                  <a:pt x="1200" y="864"/>
                </a:lnTo>
                <a:lnTo>
                  <a:pt x="172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4362450" y="1914525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sz="19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152" name="Rectangle 7"/>
          <p:cNvSpPr>
            <a:spLocks noChangeArrowheads="1"/>
          </p:cNvSpPr>
          <p:nvPr/>
        </p:nvSpPr>
        <p:spPr bwMode="auto">
          <a:xfrm>
            <a:off x="1504950" y="3514725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sz="190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6153" name="Rectangle 8"/>
          <p:cNvSpPr>
            <a:spLocks noChangeArrowheads="1"/>
          </p:cNvSpPr>
          <p:nvPr/>
        </p:nvSpPr>
        <p:spPr bwMode="auto">
          <a:xfrm>
            <a:off x="533400" y="3505200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sz="190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4953000" y="1905000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sz="19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7905750" y="1895475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sz="19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4970463" y="3552825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sz="190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7966075" y="3552825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sz="1900" b="1">
                <a:solidFill>
                  <a:srgbClr val="FF0000"/>
                </a:solidFill>
              </a:rPr>
              <a:t>I</a:t>
            </a:r>
          </a:p>
        </p:txBody>
      </p:sp>
      <p:grpSp>
        <p:nvGrpSpPr>
          <p:cNvPr id="6158" name="Group 13"/>
          <p:cNvGrpSpPr>
            <a:grpSpLocks/>
          </p:cNvGrpSpPr>
          <p:nvPr/>
        </p:nvGrpSpPr>
        <p:grpSpPr bwMode="auto">
          <a:xfrm>
            <a:off x="1676400" y="2209800"/>
            <a:ext cx="2605088" cy="1371600"/>
            <a:chOff x="1152" y="1776"/>
            <a:chExt cx="1641" cy="864"/>
          </a:xfrm>
        </p:grpSpPr>
        <p:sp>
          <p:nvSpPr>
            <p:cNvPr id="6181" name="Freeform 14"/>
            <p:cNvSpPr>
              <a:spLocks/>
            </p:cNvSpPr>
            <p:nvPr/>
          </p:nvSpPr>
          <p:spPr bwMode="auto">
            <a:xfrm>
              <a:off x="1152" y="1776"/>
              <a:ext cx="1641" cy="864"/>
            </a:xfrm>
            <a:custGeom>
              <a:avLst/>
              <a:gdLst>
                <a:gd name="T0" fmla="*/ 0 w 1728"/>
                <a:gd name="T1" fmla="*/ 0 h 864"/>
                <a:gd name="T2" fmla="*/ 0 w 1728"/>
                <a:gd name="T3" fmla="*/ 864 h 864"/>
                <a:gd name="T4" fmla="*/ 880 w 1728"/>
                <a:gd name="T5" fmla="*/ 864 h 864"/>
                <a:gd name="T6" fmla="*/ 1267 w 1728"/>
                <a:gd name="T7" fmla="*/ 0 h 864"/>
                <a:gd name="T8" fmla="*/ 0 w 1728"/>
                <a:gd name="T9" fmla="*/ 0 h 8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8" h="864">
                  <a:moveTo>
                    <a:pt x="0" y="0"/>
                  </a:moveTo>
                  <a:lnTo>
                    <a:pt x="0" y="864"/>
                  </a:lnTo>
                  <a:lnTo>
                    <a:pt x="1200" y="864"/>
                  </a:lnTo>
                  <a:lnTo>
                    <a:pt x="17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2" name="Rectangle 15"/>
            <p:cNvSpPr>
              <a:spLocks noChangeArrowheads="1"/>
            </p:cNvSpPr>
            <p:nvPr/>
          </p:nvSpPr>
          <p:spPr bwMode="auto">
            <a:xfrm>
              <a:off x="1161" y="2160"/>
              <a:ext cx="228" cy="19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2000" b="1">
                  <a:solidFill>
                    <a:schemeClr val="bg1"/>
                  </a:solidFill>
                </a:rPr>
                <a:t>h</a:t>
              </a:r>
            </a:p>
          </p:txBody>
        </p:sp>
      </p:grpSp>
      <p:sp>
        <p:nvSpPr>
          <p:cNvPr id="66576" name="Rectangle 16"/>
          <p:cNvSpPr>
            <a:spLocks noChangeArrowheads="1"/>
          </p:cNvSpPr>
          <p:nvPr/>
        </p:nvSpPr>
        <p:spPr bwMode="auto">
          <a:xfrm>
            <a:off x="5486400" y="2743200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en-US" sz="1900" b="1">
              <a:solidFill>
                <a:schemeClr val="bg1"/>
              </a:solidFill>
            </a:endParaRPr>
          </a:p>
        </p:txBody>
      </p:sp>
      <p:sp>
        <p:nvSpPr>
          <p:cNvPr id="6161" name="Rectangle 22"/>
          <p:cNvSpPr>
            <a:spLocks noChangeArrowheads="1"/>
          </p:cNvSpPr>
          <p:nvPr/>
        </p:nvSpPr>
        <p:spPr bwMode="auto">
          <a:xfrm>
            <a:off x="3733800" y="3352800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sz="190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6162" name="Freeform 23"/>
          <p:cNvSpPr>
            <a:spLocks/>
          </p:cNvSpPr>
          <p:nvPr/>
        </p:nvSpPr>
        <p:spPr bwMode="auto">
          <a:xfrm>
            <a:off x="838200" y="2209800"/>
            <a:ext cx="838200" cy="1371600"/>
          </a:xfrm>
          <a:custGeom>
            <a:avLst/>
            <a:gdLst>
              <a:gd name="T0" fmla="*/ 2147483647 w 528"/>
              <a:gd name="T1" fmla="*/ 0 h 864"/>
              <a:gd name="T2" fmla="*/ 0 w 528"/>
              <a:gd name="T3" fmla="*/ 2147483647 h 864"/>
              <a:gd name="T4" fmla="*/ 2147483647 w 528"/>
              <a:gd name="T5" fmla="*/ 2147483647 h 864"/>
              <a:gd name="T6" fmla="*/ 2147483647 w 528"/>
              <a:gd name="T7" fmla="*/ 0 h 86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28" h="864">
                <a:moveTo>
                  <a:pt x="528" y="0"/>
                </a:moveTo>
                <a:lnTo>
                  <a:pt x="0" y="864"/>
                </a:lnTo>
                <a:lnTo>
                  <a:pt x="528" y="864"/>
                </a:lnTo>
                <a:lnTo>
                  <a:pt x="528" y="0"/>
                </a:lnTo>
                <a:close/>
              </a:path>
            </a:pathLst>
          </a:cu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3" name="Rectangle 24"/>
          <p:cNvSpPr>
            <a:spLocks noChangeArrowheads="1"/>
          </p:cNvSpPr>
          <p:nvPr/>
        </p:nvSpPr>
        <p:spPr bwMode="auto">
          <a:xfrm>
            <a:off x="1219200" y="1878013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sz="19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6585" name="Freeform 25"/>
          <p:cNvSpPr>
            <a:spLocks/>
          </p:cNvSpPr>
          <p:nvPr/>
        </p:nvSpPr>
        <p:spPr bwMode="auto">
          <a:xfrm>
            <a:off x="7063260" y="2137893"/>
            <a:ext cx="842490" cy="1519707"/>
          </a:xfrm>
          <a:custGeom>
            <a:avLst/>
            <a:gdLst>
              <a:gd name="T0" fmla="*/ 2147483647 w 528"/>
              <a:gd name="T1" fmla="*/ 0 h 864"/>
              <a:gd name="T2" fmla="*/ 0 w 528"/>
              <a:gd name="T3" fmla="*/ 2147483647 h 864"/>
              <a:gd name="T4" fmla="*/ 2147483647 w 528"/>
              <a:gd name="T5" fmla="*/ 2147483647 h 864"/>
              <a:gd name="T6" fmla="*/ 2147483647 w 528"/>
              <a:gd name="T7" fmla="*/ 0 h 86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28" h="864">
                <a:moveTo>
                  <a:pt x="528" y="0"/>
                </a:moveTo>
                <a:lnTo>
                  <a:pt x="0" y="864"/>
                </a:lnTo>
                <a:lnTo>
                  <a:pt x="528" y="864"/>
                </a:lnTo>
                <a:lnTo>
                  <a:pt x="528" y="0"/>
                </a:lnTo>
                <a:close/>
              </a:path>
            </a:pathLst>
          </a:cu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4" name="Text Box 34"/>
          <p:cNvSpPr txBox="1">
            <a:spLocks noChangeArrowheads="1"/>
          </p:cNvSpPr>
          <p:nvPr/>
        </p:nvSpPr>
        <p:spPr bwMode="auto">
          <a:xfrm rot="-5400000">
            <a:off x="1405710" y="3481386"/>
            <a:ext cx="582611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>
                <a:solidFill>
                  <a:srgbClr val="FF00FF"/>
                </a:solidFill>
                <a:sym typeface="Wingdings 2" panose="05020102010507070707" pitchFamily="18" charset="2"/>
              </a:rPr>
              <a:t></a:t>
            </a:r>
          </a:p>
        </p:txBody>
      </p:sp>
      <p:grpSp>
        <p:nvGrpSpPr>
          <p:cNvPr id="66595" name="Group 35"/>
          <p:cNvGrpSpPr>
            <a:grpSpLocks/>
          </p:cNvGrpSpPr>
          <p:nvPr/>
        </p:nvGrpSpPr>
        <p:grpSpPr bwMode="auto">
          <a:xfrm>
            <a:off x="1676400" y="2209800"/>
            <a:ext cx="2605088" cy="1371600"/>
            <a:chOff x="1152" y="1776"/>
            <a:chExt cx="1641" cy="864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6170" name="Freeform 36"/>
            <p:cNvSpPr>
              <a:spLocks/>
            </p:cNvSpPr>
            <p:nvPr/>
          </p:nvSpPr>
          <p:spPr bwMode="auto">
            <a:xfrm>
              <a:off x="1152" y="1776"/>
              <a:ext cx="1641" cy="864"/>
            </a:xfrm>
            <a:custGeom>
              <a:avLst/>
              <a:gdLst>
                <a:gd name="T0" fmla="*/ 0 w 1728"/>
                <a:gd name="T1" fmla="*/ 0 h 864"/>
                <a:gd name="T2" fmla="*/ 0 w 1728"/>
                <a:gd name="T3" fmla="*/ 864 h 864"/>
                <a:gd name="T4" fmla="*/ 880 w 1728"/>
                <a:gd name="T5" fmla="*/ 864 h 864"/>
                <a:gd name="T6" fmla="*/ 1267 w 1728"/>
                <a:gd name="T7" fmla="*/ 0 h 864"/>
                <a:gd name="T8" fmla="*/ 0 w 1728"/>
                <a:gd name="T9" fmla="*/ 0 h 8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8" h="864">
                  <a:moveTo>
                    <a:pt x="0" y="0"/>
                  </a:moveTo>
                  <a:lnTo>
                    <a:pt x="0" y="864"/>
                  </a:lnTo>
                  <a:lnTo>
                    <a:pt x="1200" y="864"/>
                  </a:lnTo>
                  <a:lnTo>
                    <a:pt x="172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Rectangle 37"/>
            <p:cNvSpPr>
              <a:spLocks noChangeArrowheads="1"/>
            </p:cNvSpPr>
            <p:nvPr/>
          </p:nvSpPr>
          <p:spPr bwMode="auto">
            <a:xfrm>
              <a:off x="1161" y="2160"/>
              <a:ext cx="228" cy="19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2000" b="1">
                  <a:solidFill>
                    <a:schemeClr val="bg1"/>
                  </a:solidFill>
                </a:rPr>
                <a:t>h</a:t>
              </a:r>
            </a:p>
          </p:txBody>
        </p:sp>
      </p:grp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95250" y="969266"/>
            <a:ext cx="8820150" cy="4605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sz="2400" b="1" dirty="0" smtClean="0"/>
              <a:t>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để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ABIH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74601" y="323887"/>
            <a:ext cx="4778399" cy="3561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en-US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  </a:t>
            </a:r>
            <a:r>
              <a:rPr lang="en-US" sz="2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Diện</a:t>
            </a:r>
            <a:r>
              <a:rPr lang="en-US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bình</a:t>
            </a:r>
            <a:r>
              <a:rPr lang="en-US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lang="en-US" sz="2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en-US" sz="28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678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2.59259E-6 L 0.00503 -0.2680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94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05" name="Freeform 45"/>
          <p:cNvSpPr>
            <a:spLocks/>
          </p:cNvSpPr>
          <p:nvPr/>
        </p:nvSpPr>
        <p:spPr bwMode="auto">
          <a:xfrm>
            <a:off x="762000" y="3913187"/>
            <a:ext cx="838200" cy="1371600"/>
          </a:xfrm>
          <a:custGeom>
            <a:avLst/>
            <a:gdLst>
              <a:gd name="T0" fmla="*/ 2147483647 w 528"/>
              <a:gd name="T1" fmla="*/ 0 h 864"/>
              <a:gd name="T2" fmla="*/ 0 w 528"/>
              <a:gd name="T3" fmla="*/ 2147483647 h 864"/>
              <a:gd name="T4" fmla="*/ 2147483647 w 528"/>
              <a:gd name="T5" fmla="*/ 2147483647 h 864"/>
              <a:gd name="T6" fmla="*/ 2147483647 w 528"/>
              <a:gd name="T7" fmla="*/ 0 h 86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28" h="864">
                <a:moveTo>
                  <a:pt x="528" y="0"/>
                </a:moveTo>
                <a:lnTo>
                  <a:pt x="0" y="864"/>
                </a:lnTo>
                <a:lnTo>
                  <a:pt x="528" y="864"/>
                </a:lnTo>
                <a:lnTo>
                  <a:pt x="528" y="0"/>
                </a:lnTo>
                <a:close/>
              </a:path>
            </a:pathLst>
          </a:cu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4286250" y="3617912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sz="19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152" name="Rectangle 7"/>
          <p:cNvSpPr>
            <a:spLocks noChangeArrowheads="1"/>
          </p:cNvSpPr>
          <p:nvPr/>
        </p:nvSpPr>
        <p:spPr bwMode="auto">
          <a:xfrm>
            <a:off x="1428750" y="5218112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sz="190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6153" name="Rectangle 8"/>
          <p:cNvSpPr>
            <a:spLocks noChangeArrowheads="1"/>
          </p:cNvSpPr>
          <p:nvPr/>
        </p:nvSpPr>
        <p:spPr bwMode="auto">
          <a:xfrm>
            <a:off x="457200" y="5208587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sz="190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4876800" y="3608387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sz="19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7829550" y="3598862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sz="19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4894263" y="5256212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sz="190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7889875" y="5256212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sz="1900" b="1">
                <a:solidFill>
                  <a:srgbClr val="FF0000"/>
                </a:solidFill>
              </a:rPr>
              <a:t>I</a:t>
            </a:r>
          </a:p>
        </p:txBody>
      </p:sp>
      <p:grpSp>
        <p:nvGrpSpPr>
          <p:cNvPr id="6158" name="Group 13"/>
          <p:cNvGrpSpPr>
            <a:grpSpLocks/>
          </p:cNvGrpSpPr>
          <p:nvPr/>
        </p:nvGrpSpPr>
        <p:grpSpPr bwMode="auto">
          <a:xfrm>
            <a:off x="1600200" y="3913187"/>
            <a:ext cx="2605088" cy="1371600"/>
            <a:chOff x="1152" y="1776"/>
            <a:chExt cx="1641" cy="864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6181" name="Freeform 14"/>
            <p:cNvSpPr>
              <a:spLocks/>
            </p:cNvSpPr>
            <p:nvPr/>
          </p:nvSpPr>
          <p:spPr bwMode="auto">
            <a:xfrm>
              <a:off x="1152" y="1776"/>
              <a:ext cx="1641" cy="864"/>
            </a:xfrm>
            <a:custGeom>
              <a:avLst/>
              <a:gdLst>
                <a:gd name="T0" fmla="*/ 0 w 1728"/>
                <a:gd name="T1" fmla="*/ 0 h 864"/>
                <a:gd name="T2" fmla="*/ 0 w 1728"/>
                <a:gd name="T3" fmla="*/ 864 h 864"/>
                <a:gd name="T4" fmla="*/ 880 w 1728"/>
                <a:gd name="T5" fmla="*/ 864 h 864"/>
                <a:gd name="T6" fmla="*/ 1267 w 1728"/>
                <a:gd name="T7" fmla="*/ 0 h 864"/>
                <a:gd name="T8" fmla="*/ 0 w 1728"/>
                <a:gd name="T9" fmla="*/ 0 h 8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8" h="864">
                  <a:moveTo>
                    <a:pt x="0" y="0"/>
                  </a:moveTo>
                  <a:lnTo>
                    <a:pt x="0" y="864"/>
                  </a:lnTo>
                  <a:lnTo>
                    <a:pt x="1200" y="864"/>
                  </a:lnTo>
                  <a:lnTo>
                    <a:pt x="172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2" name="Rectangle 15"/>
            <p:cNvSpPr>
              <a:spLocks noChangeArrowheads="1"/>
            </p:cNvSpPr>
            <p:nvPr/>
          </p:nvSpPr>
          <p:spPr bwMode="auto">
            <a:xfrm>
              <a:off x="1161" y="2160"/>
              <a:ext cx="228" cy="19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2000" b="1">
                  <a:solidFill>
                    <a:srgbClr val="FF0000"/>
                  </a:solidFill>
                </a:rPr>
                <a:t>h</a:t>
              </a:r>
            </a:p>
          </p:txBody>
        </p:sp>
      </p:grpSp>
      <p:sp>
        <p:nvSpPr>
          <p:cNvPr id="66576" name="Rectangle 16"/>
          <p:cNvSpPr>
            <a:spLocks noChangeArrowheads="1"/>
          </p:cNvSpPr>
          <p:nvPr/>
        </p:nvSpPr>
        <p:spPr bwMode="auto">
          <a:xfrm>
            <a:off x="5410200" y="4446587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en-US" sz="1900" b="1">
              <a:solidFill>
                <a:schemeClr val="bg1"/>
              </a:solidFill>
            </a:endParaRPr>
          </a:p>
        </p:txBody>
      </p:sp>
      <p:grpSp>
        <p:nvGrpSpPr>
          <p:cNvPr id="66577" name="Group 17"/>
          <p:cNvGrpSpPr>
            <a:grpSpLocks/>
          </p:cNvGrpSpPr>
          <p:nvPr/>
        </p:nvGrpSpPr>
        <p:grpSpPr bwMode="auto">
          <a:xfrm>
            <a:off x="762000" y="5256212"/>
            <a:ext cx="2659063" cy="555625"/>
            <a:chOff x="624" y="2622"/>
            <a:chExt cx="1675" cy="350"/>
          </a:xfrm>
        </p:grpSpPr>
        <p:sp>
          <p:nvSpPr>
            <p:cNvPr id="6177" name="Rectangle 18"/>
            <p:cNvSpPr>
              <a:spLocks noChangeArrowheads="1"/>
            </p:cNvSpPr>
            <p:nvPr/>
          </p:nvSpPr>
          <p:spPr bwMode="auto">
            <a:xfrm>
              <a:off x="1308" y="2780"/>
              <a:ext cx="2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190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6178" name="Line 19"/>
            <p:cNvSpPr>
              <a:spLocks noChangeShapeType="1"/>
            </p:cNvSpPr>
            <p:nvPr/>
          </p:nvSpPr>
          <p:spPr bwMode="auto">
            <a:xfrm>
              <a:off x="624" y="2832"/>
              <a:ext cx="164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9" name="Line 20"/>
            <p:cNvSpPr>
              <a:spLocks noChangeShapeType="1"/>
            </p:cNvSpPr>
            <p:nvPr/>
          </p:nvSpPr>
          <p:spPr bwMode="auto">
            <a:xfrm>
              <a:off x="636" y="262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0" name="Line 21"/>
            <p:cNvSpPr>
              <a:spLocks noChangeShapeType="1"/>
            </p:cNvSpPr>
            <p:nvPr/>
          </p:nvSpPr>
          <p:spPr bwMode="auto">
            <a:xfrm>
              <a:off x="2299" y="263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61" name="Rectangle 22"/>
          <p:cNvSpPr>
            <a:spLocks noChangeArrowheads="1"/>
          </p:cNvSpPr>
          <p:nvPr/>
        </p:nvSpPr>
        <p:spPr bwMode="auto">
          <a:xfrm>
            <a:off x="3657600" y="5056187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sz="190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6162" name="Freeform 23"/>
          <p:cNvSpPr>
            <a:spLocks/>
          </p:cNvSpPr>
          <p:nvPr/>
        </p:nvSpPr>
        <p:spPr bwMode="auto">
          <a:xfrm>
            <a:off x="762000" y="3913187"/>
            <a:ext cx="838200" cy="1371600"/>
          </a:xfrm>
          <a:custGeom>
            <a:avLst/>
            <a:gdLst>
              <a:gd name="T0" fmla="*/ 2147483647 w 528"/>
              <a:gd name="T1" fmla="*/ 0 h 864"/>
              <a:gd name="T2" fmla="*/ 0 w 528"/>
              <a:gd name="T3" fmla="*/ 2147483647 h 864"/>
              <a:gd name="T4" fmla="*/ 2147483647 w 528"/>
              <a:gd name="T5" fmla="*/ 2147483647 h 864"/>
              <a:gd name="T6" fmla="*/ 2147483647 w 528"/>
              <a:gd name="T7" fmla="*/ 0 h 86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28" h="864">
                <a:moveTo>
                  <a:pt x="528" y="0"/>
                </a:moveTo>
                <a:lnTo>
                  <a:pt x="0" y="864"/>
                </a:lnTo>
                <a:lnTo>
                  <a:pt x="528" y="864"/>
                </a:lnTo>
                <a:lnTo>
                  <a:pt x="528" y="0"/>
                </a:lnTo>
                <a:close/>
              </a:path>
            </a:pathLst>
          </a:cu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3" name="Rectangle 24"/>
          <p:cNvSpPr>
            <a:spLocks noChangeArrowheads="1"/>
          </p:cNvSpPr>
          <p:nvPr/>
        </p:nvSpPr>
        <p:spPr bwMode="auto">
          <a:xfrm>
            <a:off x="1143000" y="3581400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sz="1900">
                <a:solidFill>
                  <a:srgbClr val="FF0000"/>
                </a:solidFill>
              </a:rPr>
              <a:t>A</a:t>
            </a:r>
          </a:p>
        </p:txBody>
      </p:sp>
      <p:grpSp>
        <p:nvGrpSpPr>
          <p:cNvPr id="66586" name="Group 26"/>
          <p:cNvGrpSpPr>
            <a:grpSpLocks/>
          </p:cNvGrpSpPr>
          <p:nvPr/>
        </p:nvGrpSpPr>
        <p:grpSpPr bwMode="auto">
          <a:xfrm>
            <a:off x="745284" y="5256588"/>
            <a:ext cx="2667000" cy="552450"/>
            <a:chOff x="1920" y="240"/>
            <a:chExt cx="1675" cy="348"/>
          </a:xfrm>
        </p:grpSpPr>
        <p:sp>
          <p:nvSpPr>
            <p:cNvPr id="6172" name="Rectangle 27"/>
            <p:cNvSpPr>
              <a:spLocks noChangeArrowheads="1"/>
            </p:cNvSpPr>
            <p:nvPr/>
          </p:nvSpPr>
          <p:spPr bwMode="auto">
            <a:xfrm>
              <a:off x="2612" y="396"/>
              <a:ext cx="2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1900">
                  <a:solidFill>
                    <a:srgbClr val="FF0000"/>
                  </a:solidFill>
                </a:rPr>
                <a:t>a</a:t>
              </a:r>
            </a:p>
          </p:txBody>
        </p:sp>
        <p:grpSp>
          <p:nvGrpSpPr>
            <p:cNvPr id="6173" name="Group 28"/>
            <p:cNvGrpSpPr>
              <a:grpSpLocks/>
            </p:cNvGrpSpPr>
            <p:nvPr/>
          </p:nvGrpSpPr>
          <p:grpSpPr bwMode="auto">
            <a:xfrm>
              <a:off x="1920" y="240"/>
              <a:ext cx="1675" cy="211"/>
              <a:chOff x="1968" y="270"/>
              <a:chExt cx="1675" cy="211"/>
            </a:xfrm>
          </p:grpSpPr>
          <p:sp>
            <p:nvSpPr>
              <p:cNvPr id="6174" name="Line 29"/>
              <p:cNvSpPr>
                <a:spLocks noChangeShapeType="1"/>
              </p:cNvSpPr>
              <p:nvPr/>
            </p:nvSpPr>
            <p:spPr bwMode="auto">
              <a:xfrm>
                <a:off x="1968" y="480"/>
                <a:ext cx="1642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5" name="Line 30"/>
              <p:cNvSpPr>
                <a:spLocks noChangeShapeType="1"/>
              </p:cNvSpPr>
              <p:nvPr/>
            </p:nvSpPr>
            <p:spPr bwMode="auto">
              <a:xfrm>
                <a:off x="1980" y="27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6" name="Line 31"/>
              <p:cNvSpPr>
                <a:spLocks noChangeShapeType="1"/>
              </p:cNvSpPr>
              <p:nvPr/>
            </p:nvSpPr>
            <p:spPr bwMode="auto">
              <a:xfrm>
                <a:off x="3643" y="283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6595" name="Group 35"/>
          <p:cNvGrpSpPr>
            <a:grpSpLocks/>
          </p:cNvGrpSpPr>
          <p:nvPr/>
        </p:nvGrpSpPr>
        <p:grpSpPr bwMode="auto">
          <a:xfrm>
            <a:off x="1596278" y="3904874"/>
            <a:ext cx="2605088" cy="1371600"/>
            <a:chOff x="1152" y="1776"/>
            <a:chExt cx="1641" cy="864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6170" name="Freeform 36"/>
            <p:cNvSpPr>
              <a:spLocks/>
            </p:cNvSpPr>
            <p:nvPr/>
          </p:nvSpPr>
          <p:spPr bwMode="auto">
            <a:xfrm>
              <a:off x="1152" y="1776"/>
              <a:ext cx="1641" cy="864"/>
            </a:xfrm>
            <a:custGeom>
              <a:avLst/>
              <a:gdLst>
                <a:gd name="T0" fmla="*/ 0 w 1728"/>
                <a:gd name="T1" fmla="*/ 0 h 864"/>
                <a:gd name="T2" fmla="*/ 0 w 1728"/>
                <a:gd name="T3" fmla="*/ 864 h 864"/>
                <a:gd name="T4" fmla="*/ 880 w 1728"/>
                <a:gd name="T5" fmla="*/ 864 h 864"/>
                <a:gd name="T6" fmla="*/ 1267 w 1728"/>
                <a:gd name="T7" fmla="*/ 0 h 864"/>
                <a:gd name="T8" fmla="*/ 0 w 1728"/>
                <a:gd name="T9" fmla="*/ 0 h 8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8" h="864">
                  <a:moveTo>
                    <a:pt x="0" y="0"/>
                  </a:moveTo>
                  <a:lnTo>
                    <a:pt x="0" y="864"/>
                  </a:lnTo>
                  <a:lnTo>
                    <a:pt x="1200" y="864"/>
                  </a:lnTo>
                  <a:lnTo>
                    <a:pt x="172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Rectangle 37"/>
            <p:cNvSpPr>
              <a:spLocks noChangeArrowheads="1"/>
            </p:cNvSpPr>
            <p:nvPr/>
          </p:nvSpPr>
          <p:spPr bwMode="auto">
            <a:xfrm>
              <a:off x="1161" y="2160"/>
              <a:ext cx="228" cy="19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2000" b="1">
                  <a:solidFill>
                    <a:srgbClr val="FF0000"/>
                  </a:solidFill>
                </a:rPr>
                <a:t>h</a:t>
              </a:r>
            </a:p>
          </p:txBody>
        </p:sp>
      </p:grpSp>
      <p:sp>
        <p:nvSpPr>
          <p:cNvPr id="66600" name="Text Box 40"/>
          <p:cNvSpPr txBox="1">
            <a:spLocks noChangeArrowheads="1"/>
          </p:cNvSpPr>
          <p:nvPr/>
        </p:nvSpPr>
        <p:spPr bwMode="auto">
          <a:xfrm>
            <a:off x="6781800" y="5284787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</a:rPr>
              <a:t>C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74601" y="323887"/>
            <a:ext cx="4778399" cy="3561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en-US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  </a:t>
            </a:r>
            <a:r>
              <a:rPr lang="en-US" sz="2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Diện</a:t>
            </a:r>
            <a:r>
              <a:rPr lang="en-US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bình</a:t>
            </a:r>
            <a:r>
              <a:rPr lang="en-US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lang="en-US" sz="2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en-US" sz="28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4" name="Freeform 45"/>
          <p:cNvSpPr>
            <a:spLocks/>
          </p:cNvSpPr>
          <p:nvPr/>
        </p:nvSpPr>
        <p:spPr bwMode="auto">
          <a:xfrm>
            <a:off x="838200" y="1398587"/>
            <a:ext cx="838200" cy="1371600"/>
          </a:xfrm>
          <a:custGeom>
            <a:avLst/>
            <a:gdLst>
              <a:gd name="T0" fmla="*/ 2147483647 w 528"/>
              <a:gd name="T1" fmla="*/ 0 h 864"/>
              <a:gd name="T2" fmla="*/ 0 w 528"/>
              <a:gd name="T3" fmla="*/ 2147483647 h 864"/>
              <a:gd name="T4" fmla="*/ 2147483647 w 528"/>
              <a:gd name="T5" fmla="*/ 2147483647 h 864"/>
              <a:gd name="T6" fmla="*/ 2147483647 w 528"/>
              <a:gd name="T7" fmla="*/ 0 h 86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28" h="864">
                <a:moveTo>
                  <a:pt x="528" y="0"/>
                </a:moveTo>
                <a:lnTo>
                  <a:pt x="0" y="864"/>
                </a:lnTo>
                <a:lnTo>
                  <a:pt x="528" y="864"/>
                </a:lnTo>
                <a:lnTo>
                  <a:pt x="528" y="0"/>
                </a:lnTo>
                <a:close/>
              </a:path>
            </a:pathLst>
          </a:cu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5"/>
          <p:cNvSpPr>
            <a:spLocks/>
          </p:cNvSpPr>
          <p:nvPr/>
        </p:nvSpPr>
        <p:spPr bwMode="auto">
          <a:xfrm>
            <a:off x="5246284" y="1330697"/>
            <a:ext cx="2672913" cy="1501774"/>
          </a:xfrm>
          <a:custGeom>
            <a:avLst/>
            <a:gdLst>
              <a:gd name="T0" fmla="*/ 0 w 1728"/>
              <a:gd name="T1" fmla="*/ 0 h 864"/>
              <a:gd name="T2" fmla="*/ 0 w 1728"/>
              <a:gd name="T3" fmla="*/ 2147483647 h 864"/>
              <a:gd name="T4" fmla="*/ 2147483647 w 1728"/>
              <a:gd name="T5" fmla="*/ 2147483647 h 864"/>
              <a:gd name="T6" fmla="*/ 2147483647 w 1728"/>
              <a:gd name="T7" fmla="*/ 0 h 864"/>
              <a:gd name="T8" fmla="*/ 0 w 1728"/>
              <a:gd name="T9" fmla="*/ 0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28" h="864">
                <a:moveTo>
                  <a:pt x="0" y="0"/>
                </a:moveTo>
                <a:lnTo>
                  <a:pt x="0" y="864"/>
                </a:lnTo>
                <a:lnTo>
                  <a:pt x="1200" y="864"/>
                </a:lnTo>
                <a:lnTo>
                  <a:pt x="172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4362450" y="1103312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sz="19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1504950" y="2703512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sz="190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40" name="Rectangle 8"/>
          <p:cNvSpPr>
            <a:spLocks noChangeArrowheads="1"/>
          </p:cNvSpPr>
          <p:nvPr/>
        </p:nvSpPr>
        <p:spPr bwMode="auto">
          <a:xfrm>
            <a:off x="533400" y="2693987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sz="190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41" name="Rectangle 9"/>
          <p:cNvSpPr>
            <a:spLocks noChangeArrowheads="1"/>
          </p:cNvSpPr>
          <p:nvPr/>
        </p:nvSpPr>
        <p:spPr bwMode="auto">
          <a:xfrm>
            <a:off x="4953000" y="1093787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sz="19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7905750" y="1084262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sz="19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3" name="Rectangle 11"/>
          <p:cNvSpPr>
            <a:spLocks noChangeArrowheads="1"/>
          </p:cNvSpPr>
          <p:nvPr/>
        </p:nvSpPr>
        <p:spPr bwMode="auto">
          <a:xfrm>
            <a:off x="4970463" y="2741612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sz="190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44" name="Rectangle 12"/>
          <p:cNvSpPr>
            <a:spLocks noChangeArrowheads="1"/>
          </p:cNvSpPr>
          <p:nvPr/>
        </p:nvSpPr>
        <p:spPr bwMode="auto">
          <a:xfrm>
            <a:off x="7966075" y="2741612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sz="1900" b="1">
                <a:solidFill>
                  <a:srgbClr val="FF0000"/>
                </a:solidFill>
              </a:rPr>
              <a:t>I</a:t>
            </a:r>
          </a:p>
        </p:txBody>
      </p:sp>
      <p:grpSp>
        <p:nvGrpSpPr>
          <p:cNvPr id="45" name="Group 13"/>
          <p:cNvGrpSpPr>
            <a:grpSpLocks/>
          </p:cNvGrpSpPr>
          <p:nvPr/>
        </p:nvGrpSpPr>
        <p:grpSpPr bwMode="auto">
          <a:xfrm>
            <a:off x="1676400" y="1398587"/>
            <a:ext cx="2605088" cy="1371600"/>
            <a:chOff x="1152" y="1776"/>
            <a:chExt cx="1641" cy="864"/>
          </a:xfrm>
        </p:grpSpPr>
        <p:sp>
          <p:nvSpPr>
            <p:cNvPr id="46" name="Freeform 14"/>
            <p:cNvSpPr>
              <a:spLocks/>
            </p:cNvSpPr>
            <p:nvPr/>
          </p:nvSpPr>
          <p:spPr bwMode="auto">
            <a:xfrm>
              <a:off x="1152" y="1776"/>
              <a:ext cx="1641" cy="864"/>
            </a:xfrm>
            <a:custGeom>
              <a:avLst/>
              <a:gdLst>
                <a:gd name="T0" fmla="*/ 0 w 1728"/>
                <a:gd name="T1" fmla="*/ 0 h 864"/>
                <a:gd name="T2" fmla="*/ 0 w 1728"/>
                <a:gd name="T3" fmla="*/ 864 h 864"/>
                <a:gd name="T4" fmla="*/ 880 w 1728"/>
                <a:gd name="T5" fmla="*/ 864 h 864"/>
                <a:gd name="T6" fmla="*/ 1267 w 1728"/>
                <a:gd name="T7" fmla="*/ 0 h 864"/>
                <a:gd name="T8" fmla="*/ 0 w 1728"/>
                <a:gd name="T9" fmla="*/ 0 h 8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8" h="864">
                  <a:moveTo>
                    <a:pt x="0" y="0"/>
                  </a:moveTo>
                  <a:lnTo>
                    <a:pt x="0" y="864"/>
                  </a:lnTo>
                  <a:lnTo>
                    <a:pt x="1200" y="864"/>
                  </a:lnTo>
                  <a:lnTo>
                    <a:pt x="17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Rectangle 15"/>
            <p:cNvSpPr>
              <a:spLocks noChangeArrowheads="1"/>
            </p:cNvSpPr>
            <p:nvPr/>
          </p:nvSpPr>
          <p:spPr bwMode="auto">
            <a:xfrm>
              <a:off x="1161" y="2160"/>
              <a:ext cx="228" cy="19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2000" b="1">
                  <a:solidFill>
                    <a:schemeClr val="bg1"/>
                  </a:solidFill>
                </a:rPr>
                <a:t>h</a:t>
              </a:r>
            </a:p>
          </p:txBody>
        </p:sp>
      </p:grpSp>
      <p:sp>
        <p:nvSpPr>
          <p:cNvPr id="48" name="Rectangle 16"/>
          <p:cNvSpPr>
            <a:spLocks noChangeArrowheads="1"/>
          </p:cNvSpPr>
          <p:nvPr/>
        </p:nvSpPr>
        <p:spPr bwMode="auto">
          <a:xfrm>
            <a:off x="5486400" y="1931987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en-US" sz="1900" b="1">
              <a:solidFill>
                <a:schemeClr val="bg1"/>
              </a:solidFill>
            </a:endParaRPr>
          </a:p>
        </p:txBody>
      </p:sp>
      <p:sp>
        <p:nvSpPr>
          <p:cNvPr id="49" name="Rectangle 22"/>
          <p:cNvSpPr>
            <a:spLocks noChangeArrowheads="1"/>
          </p:cNvSpPr>
          <p:nvPr/>
        </p:nvSpPr>
        <p:spPr bwMode="auto">
          <a:xfrm>
            <a:off x="3733800" y="2541587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sz="190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50" name="Freeform 23"/>
          <p:cNvSpPr>
            <a:spLocks/>
          </p:cNvSpPr>
          <p:nvPr/>
        </p:nvSpPr>
        <p:spPr bwMode="auto">
          <a:xfrm>
            <a:off x="838200" y="1398587"/>
            <a:ext cx="838200" cy="1371600"/>
          </a:xfrm>
          <a:custGeom>
            <a:avLst/>
            <a:gdLst>
              <a:gd name="T0" fmla="*/ 2147483647 w 528"/>
              <a:gd name="T1" fmla="*/ 0 h 864"/>
              <a:gd name="T2" fmla="*/ 0 w 528"/>
              <a:gd name="T3" fmla="*/ 2147483647 h 864"/>
              <a:gd name="T4" fmla="*/ 2147483647 w 528"/>
              <a:gd name="T5" fmla="*/ 2147483647 h 864"/>
              <a:gd name="T6" fmla="*/ 2147483647 w 528"/>
              <a:gd name="T7" fmla="*/ 0 h 86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28" h="864">
                <a:moveTo>
                  <a:pt x="528" y="0"/>
                </a:moveTo>
                <a:lnTo>
                  <a:pt x="0" y="864"/>
                </a:lnTo>
                <a:lnTo>
                  <a:pt x="528" y="864"/>
                </a:lnTo>
                <a:lnTo>
                  <a:pt x="528" y="0"/>
                </a:lnTo>
                <a:close/>
              </a:path>
            </a:pathLst>
          </a:cu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Rectangle 24"/>
          <p:cNvSpPr>
            <a:spLocks noChangeArrowheads="1"/>
          </p:cNvSpPr>
          <p:nvPr/>
        </p:nvSpPr>
        <p:spPr bwMode="auto">
          <a:xfrm>
            <a:off x="1219200" y="1066800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sz="19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2" name="Freeform 25"/>
          <p:cNvSpPr>
            <a:spLocks/>
          </p:cNvSpPr>
          <p:nvPr/>
        </p:nvSpPr>
        <p:spPr bwMode="auto">
          <a:xfrm>
            <a:off x="7063260" y="1326680"/>
            <a:ext cx="842490" cy="1519707"/>
          </a:xfrm>
          <a:custGeom>
            <a:avLst/>
            <a:gdLst>
              <a:gd name="T0" fmla="*/ 2147483647 w 528"/>
              <a:gd name="T1" fmla="*/ 0 h 864"/>
              <a:gd name="T2" fmla="*/ 0 w 528"/>
              <a:gd name="T3" fmla="*/ 2147483647 h 864"/>
              <a:gd name="T4" fmla="*/ 2147483647 w 528"/>
              <a:gd name="T5" fmla="*/ 2147483647 h 864"/>
              <a:gd name="T6" fmla="*/ 2147483647 w 528"/>
              <a:gd name="T7" fmla="*/ 0 h 86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28" h="864">
                <a:moveTo>
                  <a:pt x="528" y="0"/>
                </a:moveTo>
                <a:lnTo>
                  <a:pt x="0" y="864"/>
                </a:lnTo>
                <a:lnTo>
                  <a:pt x="528" y="864"/>
                </a:lnTo>
                <a:lnTo>
                  <a:pt x="528" y="0"/>
                </a:lnTo>
                <a:close/>
              </a:path>
            </a:pathLst>
          </a:cu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" name="Group 35"/>
          <p:cNvGrpSpPr>
            <a:grpSpLocks/>
          </p:cNvGrpSpPr>
          <p:nvPr/>
        </p:nvGrpSpPr>
        <p:grpSpPr bwMode="auto">
          <a:xfrm>
            <a:off x="1676400" y="1398587"/>
            <a:ext cx="2605088" cy="1371600"/>
            <a:chOff x="1152" y="1776"/>
            <a:chExt cx="1641" cy="864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5" name="Freeform 36"/>
            <p:cNvSpPr>
              <a:spLocks/>
            </p:cNvSpPr>
            <p:nvPr/>
          </p:nvSpPr>
          <p:spPr bwMode="auto">
            <a:xfrm>
              <a:off x="1152" y="1776"/>
              <a:ext cx="1641" cy="864"/>
            </a:xfrm>
            <a:custGeom>
              <a:avLst/>
              <a:gdLst>
                <a:gd name="T0" fmla="*/ 0 w 1728"/>
                <a:gd name="T1" fmla="*/ 0 h 864"/>
                <a:gd name="T2" fmla="*/ 0 w 1728"/>
                <a:gd name="T3" fmla="*/ 864 h 864"/>
                <a:gd name="T4" fmla="*/ 880 w 1728"/>
                <a:gd name="T5" fmla="*/ 864 h 864"/>
                <a:gd name="T6" fmla="*/ 1267 w 1728"/>
                <a:gd name="T7" fmla="*/ 0 h 864"/>
                <a:gd name="T8" fmla="*/ 0 w 1728"/>
                <a:gd name="T9" fmla="*/ 0 h 8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8" h="864">
                  <a:moveTo>
                    <a:pt x="0" y="0"/>
                  </a:moveTo>
                  <a:lnTo>
                    <a:pt x="0" y="864"/>
                  </a:lnTo>
                  <a:lnTo>
                    <a:pt x="1200" y="864"/>
                  </a:lnTo>
                  <a:lnTo>
                    <a:pt x="172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Rectangle 37"/>
            <p:cNvSpPr>
              <a:spLocks noChangeArrowheads="1"/>
            </p:cNvSpPr>
            <p:nvPr/>
          </p:nvSpPr>
          <p:spPr bwMode="auto">
            <a:xfrm>
              <a:off x="1161" y="2160"/>
              <a:ext cx="228" cy="19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2000" b="1">
                  <a:solidFill>
                    <a:srgbClr val="FF0000"/>
                  </a:solidFill>
                </a:rPr>
                <a:t>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108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111 C 0.28264 0.00463 0.56597 -0.00139 0.67916 -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6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58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431 -4.44444E-6 L 0.39098 -4.44444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-4.44444E-6 L 0.48437 0.0053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9" y="25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66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05" grpId="0" animBg="1"/>
      <p:bldP spid="66569" grpId="0"/>
      <p:bldP spid="66570" grpId="0"/>
      <p:bldP spid="66571" grpId="0"/>
      <p:bldP spid="66572" grpId="0"/>
      <p:bldP spid="66572" grpId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1818</TotalTime>
  <Words>784</Words>
  <Application>Microsoft Office PowerPoint</Application>
  <PresentationFormat>On-screen Show (4:3)</PresentationFormat>
  <Paragraphs>199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.VnTimeH</vt:lpstr>
      <vt:lpstr>Arial</vt:lpstr>
      <vt:lpstr>Calibri</vt:lpstr>
      <vt:lpstr>Cambria Math</vt:lpstr>
      <vt:lpstr>Times New Roman</vt:lpstr>
      <vt:lpstr>Wingdings</vt:lpstr>
      <vt:lpstr>Wingdings 2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Sky123.Org</dc:creator>
  <cp:lastModifiedBy>Phương Lê</cp:lastModifiedBy>
  <cp:revision>187</cp:revision>
  <dcterms:created xsi:type="dcterms:W3CDTF">2017-01-07T16:42:54Z</dcterms:created>
  <dcterms:modified xsi:type="dcterms:W3CDTF">2022-01-14T08:02:46Z</dcterms:modified>
</cp:coreProperties>
</file>