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77" r:id="rId3"/>
    <p:sldId id="258" r:id="rId4"/>
    <p:sldId id="259" r:id="rId5"/>
    <p:sldId id="260" r:id="rId6"/>
    <p:sldId id="261" r:id="rId7"/>
    <p:sldId id="262" r:id="rId8"/>
    <p:sldId id="264" r:id="rId9"/>
    <p:sldId id="265" r:id="rId10"/>
    <p:sldId id="279" r:id="rId11"/>
    <p:sldId id="278" r:id="rId12"/>
    <p:sldId id="267" r:id="rId13"/>
    <p:sldId id="280" r:id="rId14"/>
    <p:sldId id="269" r:id="rId15"/>
    <p:sldId id="281" r:id="rId16"/>
    <p:sldId id="282" r:id="rId17"/>
    <p:sldId id="283" r:id="rId18"/>
    <p:sldId id="284" r:id="rId19"/>
    <p:sldId id="271" r:id="rId20"/>
    <p:sldId id="272" r:id="rId21"/>
    <p:sldId id="273" r:id="rId22"/>
    <p:sldId id="274" r:id="rId23"/>
    <p:sldId id="275" r:id="rId24"/>
    <p:sldId id="276" r:id="rId25"/>
    <p:sldId id="289" r:id="rId26"/>
    <p:sldId id="286" r:id="rId27"/>
    <p:sldId id="287" r:id="rId28"/>
    <p:sldId id="288"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284" y="-9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F444E45-0431-4BE3-A0D0-40632DCE7930}" type="datetimeFigureOut">
              <a:rPr lang="vi-VN" smtClean="0"/>
              <a:pPr/>
              <a:t>14/05/2023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8E1FE77-3CF6-45DE-98AF-A21FD4D9FA7C}" type="slidenum">
              <a:rPr lang="vi-VN" smtClean="0"/>
              <a:pPr/>
              <a:t>‹#›</a:t>
            </a:fld>
            <a:endParaRPr lang="vi-VN"/>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444E45-0431-4BE3-A0D0-40632DCE7930}" type="datetimeFigureOut">
              <a:rPr lang="vi-VN" smtClean="0"/>
              <a:pPr/>
              <a:t>14/05/2023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444E45-0431-4BE3-A0D0-40632DCE7930}" type="datetimeFigureOut">
              <a:rPr lang="vi-VN" smtClean="0"/>
              <a:pPr/>
              <a:t>14/05/2023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F444E45-0431-4BE3-A0D0-40632DCE7930}" type="datetimeFigureOut">
              <a:rPr lang="vi-VN" smtClean="0"/>
              <a:pPr/>
              <a:t>14/05/2023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8E1FE77-3CF6-45DE-98AF-A21FD4D9FA7C}" type="slidenum">
              <a:rPr lang="vi-VN" smtClean="0"/>
              <a:pPr/>
              <a:t>‹#›</a:t>
            </a:fld>
            <a:endParaRPr lang="vi-VN"/>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444E45-0431-4BE3-A0D0-40632DCE7930}" type="datetimeFigureOut">
              <a:rPr lang="vi-VN" smtClean="0"/>
              <a:pPr/>
              <a:t>14/05/2023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F444E45-0431-4BE3-A0D0-40632DCE7930}" type="datetimeFigureOut">
              <a:rPr lang="vi-VN" smtClean="0"/>
              <a:pPr/>
              <a:t>14/05/2023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8E1FE77-3CF6-45DE-98AF-A21FD4D9FA7C}" type="slidenum">
              <a:rPr lang="vi-VN" smtClean="0"/>
              <a:pPr/>
              <a:t>‹#›</a:t>
            </a:fld>
            <a:endParaRPr lang="vi-VN"/>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F444E45-0431-4BE3-A0D0-40632DCE7930}" type="datetimeFigureOut">
              <a:rPr lang="vi-VN" smtClean="0"/>
              <a:pPr/>
              <a:t>14/05/2023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8E1FE77-3CF6-45DE-98AF-A21FD4D9FA7C}" type="slidenum">
              <a:rPr lang="vi-VN" smtClean="0"/>
              <a:pPr/>
              <a:t>‹#›</a:t>
            </a:fld>
            <a:endParaRPr lang="vi-VN"/>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F444E45-0431-4BE3-A0D0-40632DCE7930}" type="datetimeFigureOut">
              <a:rPr lang="vi-VN" smtClean="0"/>
              <a:pPr/>
              <a:t>14/05/2023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444E45-0431-4BE3-A0D0-40632DCE7930}" type="datetimeFigureOut">
              <a:rPr lang="vi-VN" smtClean="0"/>
              <a:pPr/>
              <a:t>14/05/2023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444E45-0431-4BE3-A0D0-40632DCE7930}" type="datetimeFigureOut">
              <a:rPr lang="vi-VN" smtClean="0"/>
              <a:pPr/>
              <a:t>14/05/2023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8E1FE77-3CF6-45DE-98AF-A21FD4D9FA7C}" type="slidenum">
              <a:rPr lang="vi-VN" smtClean="0"/>
              <a:pPr/>
              <a:t>‹#›</a:t>
            </a:fld>
            <a:endParaRPr lang="vi-VN"/>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444E45-0431-4BE3-A0D0-40632DCE7930}" type="datetimeFigureOut">
              <a:rPr lang="vi-VN" smtClean="0"/>
              <a:pPr/>
              <a:t>14/05/2023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8E1FE77-3CF6-45DE-98AF-A21FD4D9FA7C}" type="slidenum">
              <a:rPr lang="vi-VN" smtClean="0"/>
              <a:pPr/>
              <a:t>‹#›</a:t>
            </a:fld>
            <a:endParaRPr lang="vi-VN"/>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F444E45-0431-4BE3-A0D0-40632DCE7930}" type="datetimeFigureOut">
              <a:rPr lang="vi-VN" smtClean="0"/>
              <a:pPr/>
              <a:t>14/05/2023</a:t>
            </a:fld>
            <a:endParaRPr lang="vi-VN"/>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vi-VN"/>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8E1FE77-3CF6-45DE-98AF-A21FD4D9FA7C}" type="slidenum">
              <a:rPr lang="vi-VN" smtClean="0"/>
              <a:pPr/>
              <a:t>‹#›</a:t>
            </a:fld>
            <a:endParaRPr lang="vi-VN"/>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algn="just"/>
            <a:r>
              <a:rPr lang="en-US" sz="6000" b="1" smtClean="0">
                <a:ln>
                  <a:solidFill>
                    <a:srgbClr val="FF0000"/>
                  </a:solidFill>
                </a:ln>
                <a:solidFill>
                  <a:srgbClr val="FFFF00"/>
                </a:solidFill>
              </a:rPr>
              <a:t>Châu Á nằm ở bán cầu Bắc, trải dài từ cực Bắc đến quá xích đạo, có 3 phía giáp biển và đại dương.</a:t>
            </a:r>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323439"/>
          </a:xfrm>
          <a:prstGeom prst="rect">
            <a:avLst/>
          </a:prstGeom>
          <a:noFill/>
        </p:spPr>
        <p:txBody>
          <a:bodyPr wrap="square" rtlCol="0">
            <a:spAutoFit/>
          </a:bodyPr>
          <a:lstStyle/>
          <a:p>
            <a:pPr lvl="0" algn="ctr"/>
            <a:r>
              <a:rPr lang="en-US" sz="4000" b="1" smtClean="0">
                <a:ln>
                  <a:solidFill>
                    <a:srgbClr val="FF0000"/>
                  </a:solidFill>
                </a:ln>
              </a:rPr>
              <a:t>Câu </a:t>
            </a:r>
            <a:r>
              <a:rPr lang="en-US" sz="4000" b="1">
                <a:ln>
                  <a:solidFill>
                    <a:srgbClr val="FF0000"/>
                  </a:solidFill>
                </a:ln>
              </a:rPr>
              <a:t>1:Nêu vị trí địa lí, giới hạn Châu Á?</a:t>
            </a:r>
            <a:endParaRPr lang="vi-VN" sz="4000" b="1">
              <a:ln>
                <a:solidFill>
                  <a:srgbClr val="FF0000"/>
                </a:solidFill>
              </a:ln>
            </a:endParaRPr>
          </a:p>
          <a:p>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2"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8" presetClass="entr" presetSubtype="0" accel="50000" fill="hold" grpId="1" nodeType="clickEffect">
                                  <p:stCondLst>
                                    <p:cond delay="0"/>
                                  </p:stCondLst>
                                  <p:iterate type="lt">
                                    <p:tmPct val="50000"/>
                                  </p:iterate>
                                  <p:childTnLst>
                                    <p:set>
                                      <p:cBhvr>
                                        <p:cTn id="11" dur="1" fill="hold">
                                          <p:stCondLst>
                                            <p:cond delay="0"/>
                                          </p:stCondLst>
                                        </p:cTn>
                                        <p:tgtEl>
                                          <p:spTgt spid="3">
                                            <p:txEl>
                                              <p:pRg st="0" end="0"/>
                                            </p:txEl>
                                          </p:spTgt>
                                        </p:tgtEl>
                                        <p:attrNameLst>
                                          <p:attrName>style.visibility</p:attrName>
                                        </p:attrNameLst>
                                      </p:cBhvr>
                                      <p:to>
                                        <p:strVal val="visible"/>
                                      </p:to>
                                    </p:set>
                                    <p:set>
                                      <p:cBhvr>
                                        <p:cTn id="12" dur="455" fill="hold">
                                          <p:stCondLst>
                                            <p:cond delay="0"/>
                                          </p:stCondLst>
                                        </p:cTn>
                                        <p:tgtEl>
                                          <p:spTgt spid="3">
                                            <p:txEl>
                                              <p:pRg st="0" end="0"/>
                                            </p:txEl>
                                          </p:spTgt>
                                        </p:tgtEl>
                                        <p:attrNameLst>
                                          <p:attrName>style.rotation</p:attrName>
                                        </p:attrNameLst>
                                      </p:cBhvr>
                                      <p:to>
                                        <p:strVal val="-45.0"/>
                                      </p:to>
                                    </p:set>
                                    <p:anim calcmode="lin" valueType="num">
                                      <p:cBhvr>
                                        <p:cTn id="13"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4"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5"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6"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P spid="10"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algn="l"/>
            <a:r>
              <a:rPr lang="en-US" sz="3600" b="1" smtClean="0">
                <a:solidFill>
                  <a:srgbClr val="FFFF00"/>
                </a:solidFill>
              </a:rPr>
              <a:t>Vị trí         </a:t>
            </a:r>
          </a:p>
          <a:p>
            <a:pPr algn="l"/>
            <a:r>
              <a:rPr lang="en-US" sz="3600" b="1" smtClean="0"/>
              <a:t>Địa hình</a:t>
            </a:r>
          </a:p>
          <a:p>
            <a:pPr algn="l"/>
            <a:r>
              <a:rPr lang="en-US" sz="3600" b="1" smtClean="0">
                <a:solidFill>
                  <a:srgbClr val="FFFF00"/>
                </a:solidFill>
              </a:rPr>
              <a:t>Khu vực</a:t>
            </a:r>
          </a:p>
          <a:p>
            <a:pPr algn="l"/>
            <a:r>
              <a:rPr lang="en-US" sz="3600" b="1" smtClean="0"/>
              <a:t>Thủ đô</a:t>
            </a:r>
          </a:p>
          <a:p>
            <a:pPr algn="l"/>
            <a:r>
              <a:rPr lang="en-US" sz="3600" smtClean="0">
                <a:solidFill>
                  <a:srgbClr val="FFFF00"/>
                </a:solidFill>
              </a:rPr>
              <a:t>Sản phẩm</a:t>
            </a:r>
            <a:endParaRPr lang="vi-VN" sz="3600">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714356"/>
            <a:ext cx="9144000" cy="1938992"/>
          </a:xfrm>
          <a:prstGeom prst="rect">
            <a:avLst/>
          </a:prstGeom>
          <a:noFill/>
        </p:spPr>
        <p:txBody>
          <a:bodyPr wrap="square" rtlCol="0">
            <a:spAutoFit/>
          </a:bodyPr>
          <a:lstStyle/>
          <a:p>
            <a:r>
              <a:rPr lang="en-US" sz="4000" b="1" smtClean="0">
                <a:ln>
                  <a:solidFill>
                    <a:srgbClr val="FF0000"/>
                  </a:solidFill>
                </a:ln>
              </a:rPr>
              <a:t>Câu 9b:</a:t>
            </a:r>
          </a:p>
          <a:p>
            <a:pPr algn="ctr"/>
            <a:r>
              <a:rPr lang="en-US" sz="4000" b="1" smtClean="0"/>
              <a:t>Tóm tắt nội dung chính của nước Lào.</a:t>
            </a:r>
            <a:endParaRPr lang="vi-VN" sz="4000" b="1" smtClean="0"/>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5500694" cy="646331"/>
          </a:xfrm>
          <a:prstGeom prst="rect">
            <a:avLst/>
          </a:prstGeom>
          <a:noFill/>
        </p:spPr>
        <p:txBody>
          <a:bodyPr wrap="square" rtlCol="0">
            <a:spAutoFit/>
          </a:bodyPr>
          <a:lstStyle/>
          <a:p>
            <a:r>
              <a:rPr lang="en-US" sz="3600" b="1" smtClean="0">
                <a:solidFill>
                  <a:srgbClr val="FFFF00"/>
                </a:solidFill>
              </a:rPr>
              <a:t>Không giáp biển</a:t>
            </a:r>
            <a:endParaRPr lang="vi-VN" sz="3600" b="1">
              <a:solidFill>
                <a:srgbClr val="FFFF00"/>
              </a:solidFill>
            </a:endParaRPr>
          </a:p>
        </p:txBody>
      </p:sp>
      <p:sp>
        <p:nvSpPr>
          <p:cNvPr id="50" name="TextBox 49"/>
          <p:cNvSpPr txBox="1"/>
          <p:nvPr/>
        </p:nvSpPr>
        <p:spPr>
          <a:xfrm>
            <a:off x="1785918" y="2782669"/>
            <a:ext cx="7358082" cy="646331"/>
          </a:xfrm>
          <a:prstGeom prst="rect">
            <a:avLst/>
          </a:prstGeom>
          <a:noFill/>
        </p:spPr>
        <p:txBody>
          <a:bodyPr wrap="square" rtlCol="0">
            <a:spAutoFit/>
          </a:bodyPr>
          <a:lstStyle/>
          <a:p>
            <a:r>
              <a:rPr lang="en-US" sz="3600" smtClean="0"/>
              <a:t> </a:t>
            </a:r>
            <a:r>
              <a:rPr lang="en-US" sz="3600" b="1" smtClean="0"/>
              <a:t>Chủ yếu là núi và cao nguyên.</a:t>
            </a:r>
            <a:endParaRPr lang="vi-VN" sz="3600" b="1"/>
          </a:p>
        </p:txBody>
      </p:sp>
      <p:sp>
        <p:nvSpPr>
          <p:cNvPr id="51" name="TextBox 50"/>
          <p:cNvSpPr txBox="1"/>
          <p:nvPr/>
        </p:nvSpPr>
        <p:spPr>
          <a:xfrm>
            <a:off x="1857356" y="3429000"/>
            <a:ext cx="5500694" cy="642942"/>
          </a:xfrm>
          <a:prstGeom prst="rect">
            <a:avLst/>
          </a:prstGeom>
          <a:noFill/>
        </p:spPr>
        <p:txBody>
          <a:bodyPr wrap="square" rtlCol="0">
            <a:spAutoFit/>
          </a:bodyPr>
          <a:lstStyle/>
          <a:p>
            <a:r>
              <a:rPr lang="en-US" sz="3600" b="1" smtClean="0">
                <a:solidFill>
                  <a:srgbClr val="FFFF00"/>
                </a:solidFill>
              </a:rPr>
              <a:t>Đông Nam Á</a:t>
            </a:r>
            <a:endParaRPr lang="vi-VN" sz="3600" b="1">
              <a:solidFill>
                <a:srgbClr val="FFFF00"/>
              </a:solidFill>
            </a:endParaRPr>
          </a:p>
        </p:txBody>
      </p:sp>
      <p:sp>
        <p:nvSpPr>
          <p:cNvPr id="52" name="TextBox 51"/>
          <p:cNvSpPr txBox="1"/>
          <p:nvPr/>
        </p:nvSpPr>
        <p:spPr>
          <a:xfrm>
            <a:off x="1857356" y="4071942"/>
            <a:ext cx="2643206" cy="646331"/>
          </a:xfrm>
          <a:prstGeom prst="rect">
            <a:avLst/>
          </a:prstGeom>
          <a:noFill/>
        </p:spPr>
        <p:txBody>
          <a:bodyPr wrap="square" rtlCol="0">
            <a:spAutoFit/>
          </a:bodyPr>
          <a:lstStyle/>
          <a:p>
            <a:r>
              <a:rPr lang="en-US" sz="3600" b="1" smtClean="0"/>
              <a:t>Viêng Chăn</a:t>
            </a:r>
            <a:endParaRPr lang="vi-VN" sz="3600" b="1"/>
          </a:p>
        </p:txBody>
      </p:sp>
      <p:grpSp>
        <p:nvGrpSpPr>
          <p:cNvPr id="4" name="Group 52"/>
          <p:cNvGrpSpPr/>
          <p:nvPr/>
        </p:nvGrpSpPr>
        <p:grpSpPr>
          <a:xfrm>
            <a:off x="-2382" y="2070090"/>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sp>
        <p:nvSpPr>
          <p:cNvPr id="59" name="TextBox 58"/>
          <p:cNvSpPr txBox="1"/>
          <p:nvPr/>
        </p:nvSpPr>
        <p:spPr>
          <a:xfrm>
            <a:off x="1857356" y="4714884"/>
            <a:ext cx="7286644" cy="646331"/>
          </a:xfrm>
          <a:prstGeom prst="rect">
            <a:avLst/>
          </a:prstGeom>
          <a:noFill/>
        </p:spPr>
        <p:txBody>
          <a:bodyPr wrap="square" rtlCol="0">
            <a:spAutoFit/>
          </a:bodyPr>
          <a:lstStyle/>
          <a:p>
            <a:r>
              <a:rPr lang="en-US" sz="3600" b="1" smtClean="0">
                <a:solidFill>
                  <a:srgbClr val="FFFF00"/>
                </a:solidFill>
              </a:rPr>
              <a:t>Lúa gạo, gỗ, quế, cánh kiến, …</a:t>
            </a:r>
            <a:endParaRPr lang="vi-VN" sz="36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par>
                                <p:cTn id="10" presetID="52" presetClass="entr" presetSubtype="0" fill="hold" nodeType="withEffect">
                                  <p:stCondLst>
                                    <p:cond delay="0"/>
                                  </p:stCondLst>
                                  <p:iterate type="lt">
                                    <p:tmPct val="0"/>
                                  </p:iterate>
                                  <p:childTnLst>
                                    <p:set>
                                      <p:cBhvr>
                                        <p:cTn id="11" dur="1" fill="hold">
                                          <p:stCondLst>
                                            <p:cond delay="0"/>
                                          </p:stCondLst>
                                        </p:cTn>
                                        <p:tgtEl>
                                          <p:spTgt spid="3">
                                            <p:txEl>
                                              <p:pRg st="1" end="1"/>
                                            </p:txEl>
                                          </p:spTgt>
                                        </p:tgtEl>
                                        <p:attrNameLst>
                                          <p:attrName>style.visibility</p:attrName>
                                        </p:attrNameLst>
                                      </p:cBhvr>
                                      <p:to>
                                        <p:strVal val="visible"/>
                                      </p:to>
                                    </p:set>
                                    <p:animScale>
                                      <p:cBhvr>
                                        <p:cTn id="12"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1" end="1"/>
                                            </p:txEl>
                                          </p:spTgt>
                                        </p:tgtEl>
                                        <p:attrNameLst>
                                          <p:attrName>ppt_x</p:attrName>
                                          <p:attrName>ppt_y</p:attrName>
                                        </p:attrNameLst>
                                      </p:cBhvr>
                                    </p:animMotion>
                                    <p:animEffect transition="in" filter="fade">
                                      <p:cBhvr>
                                        <p:cTn id="14" dur="1000"/>
                                        <p:tgtEl>
                                          <p:spTgt spid="3">
                                            <p:txEl>
                                              <p:pRg st="1" end="1"/>
                                            </p:txEl>
                                          </p:spTgt>
                                        </p:tgtEl>
                                      </p:cBhvr>
                                    </p:animEffect>
                                  </p:childTnLst>
                                </p:cTn>
                              </p:par>
                              <p:par>
                                <p:cTn id="15" presetID="52" presetClass="entr" presetSubtype="0" fill="hold" nodeType="withEffect">
                                  <p:stCondLst>
                                    <p:cond delay="0"/>
                                  </p:stCondLst>
                                  <p:iterate type="lt">
                                    <p:tmPct val="0"/>
                                  </p:iterate>
                                  <p:childTnLst>
                                    <p:set>
                                      <p:cBhvr>
                                        <p:cTn id="16" dur="1" fill="hold">
                                          <p:stCondLst>
                                            <p:cond delay="0"/>
                                          </p:stCondLst>
                                        </p:cTn>
                                        <p:tgtEl>
                                          <p:spTgt spid="3">
                                            <p:txEl>
                                              <p:pRg st="2" end="2"/>
                                            </p:txEl>
                                          </p:spTgt>
                                        </p:tgtEl>
                                        <p:attrNameLst>
                                          <p:attrName>style.visibility</p:attrName>
                                        </p:attrNameLst>
                                      </p:cBhvr>
                                      <p:to>
                                        <p:strVal val="visible"/>
                                      </p:to>
                                    </p:set>
                                    <p:animScale>
                                      <p:cBhvr>
                                        <p:cTn id="17"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
                                            <p:txEl>
                                              <p:pRg st="2" end="2"/>
                                            </p:txEl>
                                          </p:spTgt>
                                        </p:tgtEl>
                                        <p:attrNameLst>
                                          <p:attrName>ppt_x</p:attrName>
                                          <p:attrName>ppt_y</p:attrName>
                                        </p:attrNameLst>
                                      </p:cBhvr>
                                    </p:animMotion>
                                    <p:animEffect transition="in" filter="fade">
                                      <p:cBhvr>
                                        <p:cTn id="19" dur="1000"/>
                                        <p:tgtEl>
                                          <p:spTgt spid="3">
                                            <p:txEl>
                                              <p:pRg st="2" end="2"/>
                                            </p:txEl>
                                          </p:spTgt>
                                        </p:tgtEl>
                                      </p:cBhvr>
                                    </p:animEffect>
                                  </p:childTnLst>
                                </p:cTn>
                              </p:par>
                              <p:par>
                                <p:cTn id="20" presetID="52" presetClass="entr" presetSubtype="0" fill="hold" nodeType="withEffect">
                                  <p:stCondLst>
                                    <p:cond delay="0"/>
                                  </p:stCondLst>
                                  <p:iterate type="lt">
                                    <p:tmPct val="0"/>
                                  </p:iterate>
                                  <p:childTnLst>
                                    <p:set>
                                      <p:cBhvr>
                                        <p:cTn id="21" dur="1" fill="hold">
                                          <p:stCondLst>
                                            <p:cond delay="0"/>
                                          </p:stCondLst>
                                        </p:cTn>
                                        <p:tgtEl>
                                          <p:spTgt spid="3">
                                            <p:txEl>
                                              <p:pRg st="3" end="3"/>
                                            </p:txEl>
                                          </p:spTgt>
                                        </p:tgtEl>
                                        <p:attrNameLst>
                                          <p:attrName>style.visibility</p:attrName>
                                        </p:attrNameLst>
                                      </p:cBhvr>
                                      <p:to>
                                        <p:strVal val="visible"/>
                                      </p:to>
                                    </p:set>
                                    <p:animScale>
                                      <p:cBhvr>
                                        <p:cTn id="22"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3">
                                            <p:txEl>
                                              <p:pRg st="3" end="3"/>
                                            </p:txEl>
                                          </p:spTgt>
                                        </p:tgtEl>
                                        <p:attrNameLst>
                                          <p:attrName>ppt_x</p:attrName>
                                          <p:attrName>ppt_y</p:attrName>
                                        </p:attrNameLst>
                                      </p:cBhvr>
                                    </p:animMotion>
                                    <p:animEffect transition="in" filter="fade">
                                      <p:cBhvr>
                                        <p:cTn id="24" dur="1000"/>
                                        <p:tgtEl>
                                          <p:spTgt spid="3">
                                            <p:txEl>
                                              <p:pRg st="3" end="3"/>
                                            </p:txEl>
                                          </p:spTgt>
                                        </p:tgtEl>
                                      </p:cBhvr>
                                    </p:animEffect>
                                  </p:childTnLst>
                                </p:cTn>
                              </p:par>
                              <p:par>
                                <p:cTn id="25" presetID="52" presetClass="entr" presetSubtype="0" fill="hold" nodeType="withEffect">
                                  <p:stCondLst>
                                    <p:cond delay="0"/>
                                  </p:stCondLst>
                                  <p:iterate type="lt">
                                    <p:tmPct val="0"/>
                                  </p:iterate>
                                  <p:childTnLst>
                                    <p:set>
                                      <p:cBhvr>
                                        <p:cTn id="26" dur="1" fill="hold">
                                          <p:stCondLst>
                                            <p:cond delay="0"/>
                                          </p:stCondLst>
                                        </p:cTn>
                                        <p:tgtEl>
                                          <p:spTgt spid="3">
                                            <p:txEl>
                                              <p:pRg st="4" end="4"/>
                                            </p:txEl>
                                          </p:spTgt>
                                        </p:tgtEl>
                                        <p:attrNameLst>
                                          <p:attrName>style.visibility</p:attrName>
                                        </p:attrNameLst>
                                      </p:cBhvr>
                                      <p:to>
                                        <p:strVal val="visible"/>
                                      </p:to>
                                    </p:set>
                                    <p:animScale>
                                      <p:cBhvr>
                                        <p:cTn id="27"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000" decel="50000" fill="hold">
                                          <p:stCondLst>
                                            <p:cond delay="0"/>
                                          </p:stCondLst>
                                        </p:cTn>
                                        <p:tgtEl>
                                          <p:spTgt spid="3">
                                            <p:txEl>
                                              <p:pRg st="4" end="4"/>
                                            </p:txEl>
                                          </p:spTgt>
                                        </p:tgtEl>
                                        <p:attrNameLst>
                                          <p:attrName>ppt_x</p:attrName>
                                          <p:attrName>ppt_y</p:attrName>
                                        </p:attrNameLst>
                                      </p:cBhvr>
                                    </p:animMotion>
                                    <p:animEffect transition="in" filter="fade">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4" presetClass="entr" presetSubtype="0" fill="hold" grpId="0" nodeType="clickEffect">
                                  <p:stCondLst>
                                    <p:cond delay="0"/>
                                  </p:stCondLst>
                                  <p:childTnLst>
                                    <p:set>
                                      <p:cBhvr>
                                        <p:cTn id="33" dur="1" fill="hold">
                                          <p:stCondLst>
                                            <p:cond delay="0"/>
                                          </p:stCondLst>
                                        </p:cTn>
                                        <p:tgtEl>
                                          <p:spTgt spid="28"/>
                                        </p:tgtEl>
                                        <p:attrNameLst>
                                          <p:attrName>style.visibility</p:attrName>
                                        </p:attrNameLst>
                                      </p:cBhvr>
                                      <p:to>
                                        <p:strVal val="visible"/>
                                      </p:to>
                                    </p:set>
                                    <p:anim to="" calcmode="lin" valueType="num">
                                      <p:cBhvr>
                                        <p:cTn id="34" dur="1" fill="hold"/>
                                        <p:tgtEl>
                                          <p:spTgt spid="28"/>
                                        </p:tgtEl>
                                        <p:attrNameLst>
                                          <p:attrName/>
                                        </p:attrNameLst>
                                      </p:cBhvr>
                                    </p:anim>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grpId="0" nodeType="clickEffect">
                                  <p:stCondLst>
                                    <p:cond delay="0"/>
                                  </p:stCondLst>
                                  <p:iterate type="lt">
                                    <p:tmPct val="10000"/>
                                  </p:iterate>
                                  <p:childTnLst>
                                    <p:set>
                                      <p:cBhvr>
                                        <p:cTn id="38" dur="1" fill="hold">
                                          <p:stCondLst>
                                            <p:cond delay="0"/>
                                          </p:stCondLst>
                                        </p:cTn>
                                        <p:tgtEl>
                                          <p:spTgt spid="50"/>
                                        </p:tgtEl>
                                        <p:attrNameLst>
                                          <p:attrName>style.visibility</p:attrName>
                                        </p:attrNameLst>
                                      </p:cBhvr>
                                      <p:to>
                                        <p:strVal val="visible"/>
                                      </p:to>
                                    </p:set>
                                    <p:anim calcmode="lin" valueType="num">
                                      <p:cBhvr>
                                        <p:cTn id="39"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50"/>
                                        </p:tgtEl>
                                        <p:attrNameLst>
                                          <p:attrName>ppt_y</p:attrName>
                                        </p:attrNameLst>
                                      </p:cBhvr>
                                      <p:tavLst>
                                        <p:tav tm="0">
                                          <p:val>
                                            <p:strVal val="#ppt_y"/>
                                          </p:val>
                                        </p:tav>
                                        <p:tav tm="100000">
                                          <p:val>
                                            <p:strVal val="#ppt_y"/>
                                          </p:val>
                                        </p:tav>
                                      </p:tavLst>
                                    </p:anim>
                                    <p:anim calcmode="lin" valueType="num">
                                      <p:cBhvr>
                                        <p:cTn id="41"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50"/>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51"/>
                                        </p:tgtEl>
                                        <p:attrNameLst>
                                          <p:attrName>style.visibility</p:attrName>
                                        </p:attrNameLst>
                                      </p:cBhvr>
                                      <p:to>
                                        <p:strVal val="visible"/>
                                      </p:to>
                                    </p:set>
                                    <p:anim calcmode="lin" valueType="num">
                                      <p:cBhvr>
                                        <p:cTn id="48" dur="500" fill="hold"/>
                                        <p:tgtEl>
                                          <p:spTgt spid="51"/>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51"/>
                                        </p:tgtEl>
                                        <p:attrNameLst>
                                          <p:attrName>ppt_y</p:attrName>
                                        </p:attrNameLst>
                                      </p:cBhvr>
                                      <p:tavLst>
                                        <p:tav tm="0">
                                          <p:val>
                                            <p:strVal val="#ppt_y"/>
                                          </p:val>
                                        </p:tav>
                                        <p:tav tm="100000">
                                          <p:val>
                                            <p:strVal val="#ppt_y"/>
                                          </p:val>
                                        </p:tav>
                                      </p:tavLst>
                                    </p:anim>
                                    <p:anim calcmode="lin" valueType="num">
                                      <p:cBhvr>
                                        <p:cTn id="50" dur="500" fill="hold"/>
                                        <p:tgtEl>
                                          <p:spTgt spid="51"/>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51"/>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5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down)">
                                      <p:cBhvr>
                                        <p:cTn id="57" dur="500"/>
                                        <p:tgtEl>
                                          <p:spTgt spid="52"/>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59"/>
                                        </p:tgtEl>
                                        <p:attrNameLst>
                                          <p:attrName>style.visibility</p:attrName>
                                        </p:attrNameLst>
                                      </p:cBhvr>
                                      <p:to>
                                        <p:strVal val="visible"/>
                                      </p:to>
                                    </p:set>
                                    <p:anim calcmode="lin" valueType="num">
                                      <p:cBhvr>
                                        <p:cTn id="62" dur="500" fill="hold"/>
                                        <p:tgtEl>
                                          <p:spTgt spid="59"/>
                                        </p:tgtEl>
                                        <p:attrNameLst>
                                          <p:attrName>ppt_w</p:attrName>
                                        </p:attrNameLst>
                                      </p:cBhvr>
                                      <p:tavLst>
                                        <p:tav tm="0">
                                          <p:val>
                                            <p:fltVal val="0"/>
                                          </p:val>
                                        </p:tav>
                                        <p:tav tm="100000">
                                          <p:val>
                                            <p:strVal val="#ppt_w"/>
                                          </p:val>
                                        </p:tav>
                                      </p:tavLst>
                                    </p:anim>
                                    <p:anim calcmode="lin" valueType="num">
                                      <p:cBhvr>
                                        <p:cTn id="63" dur="500" fill="hold"/>
                                        <p:tgtEl>
                                          <p:spTgt spid="59"/>
                                        </p:tgtEl>
                                        <p:attrNameLst>
                                          <p:attrName>ppt_h</p:attrName>
                                        </p:attrNameLst>
                                      </p:cBhvr>
                                      <p:tavLst>
                                        <p:tav tm="0">
                                          <p:val>
                                            <p:fltVal val="0"/>
                                          </p:val>
                                        </p:tav>
                                        <p:tav tm="100000">
                                          <p:val>
                                            <p:strVal val="#ppt_h"/>
                                          </p:val>
                                        </p:tav>
                                      </p:tavLst>
                                    </p:anim>
                                    <p:animEffect transition="in" filter="fade">
                                      <p:cBhvr>
                                        <p:cTn id="64"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50" grpId="0"/>
      <p:bldP spid="51" grpId="0"/>
      <p:bldP spid="52" grpId="0"/>
      <p:bldP spid="5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algn="l"/>
            <a:r>
              <a:rPr lang="en-US" sz="3600" b="1" smtClean="0"/>
              <a:t>Vị trí</a:t>
            </a:r>
          </a:p>
          <a:p>
            <a:pPr algn="l"/>
            <a:r>
              <a:rPr lang="en-US" sz="3600" smtClean="0"/>
              <a:t>         </a:t>
            </a:r>
          </a:p>
          <a:p>
            <a:pPr algn="l"/>
            <a:r>
              <a:rPr lang="en-US" sz="3600" smtClean="0">
                <a:solidFill>
                  <a:srgbClr val="002060"/>
                </a:solidFill>
              </a:rPr>
              <a:t>Địa hình</a:t>
            </a:r>
          </a:p>
          <a:p>
            <a:pPr algn="l"/>
            <a:r>
              <a:rPr lang="en-US" sz="3600" b="1" smtClean="0">
                <a:solidFill>
                  <a:srgbClr val="FFFF00"/>
                </a:solidFill>
              </a:rPr>
              <a:t>Khu vực</a:t>
            </a:r>
          </a:p>
          <a:p>
            <a:pPr algn="l"/>
            <a:r>
              <a:rPr lang="en-US" sz="3600" b="1" smtClean="0">
                <a:solidFill>
                  <a:srgbClr val="FFFF00"/>
                </a:solidFill>
              </a:rPr>
              <a:t>Thủ đô</a:t>
            </a:r>
          </a:p>
          <a:p>
            <a:pPr algn="l"/>
            <a:r>
              <a:rPr lang="en-US" sz="3600" smtClean="0"/>
              <a:t>Sản phẩm</a:t>
            </a:r>
            <a:endParaRPr lang="vi-VN" sz="3600"/>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714356"/>
            <a:ext cx="9144000" cy="1938992"/>
          </a:xfrm>
          <a:prstGeom prst="rect">
            <a:avLst/>
          </a:prstGeom>
          <a:noFill/>
        </p:spPr>
        <p:txBody>
          <a:bodyPr wrap="square" rtlCol="0">
            <a:spAutoFit/>
          </a:bodyPr>
          <a:lstStyle/>
          <a:p>
            <a:pPr algn="ctr"/>
            <a:r>
              <a:rPr lang="en-US" sz="4000" b="1" smtClean="0">
                <a:ln>
                  <a:solidFill>
                    <a:srgbClr val="FF0000"/>
                  </a:solidFill>
                </a:ln>
              </a:rPr>
              <a:t>Câu 9c:</a:t>
            </a:r>
            <a:r>
              <a:rPr lang="en-US" sz="4000" b="1" smtClean="0"/>
              <a:t>Tóm tắt nội dung chính của nước Trung Quốc.</a:t>
            </a:r>
            <a:endParaRPr lang="vi-VN" sz="4000" b="1" smtClean="0"/>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7286644" cy="1200329"/>
          </a:xfrm>
          <a:prstGeom prst="rect">
            <a:avLst/>
          </a:prstGeom>
          <a:solidFill>
            <a:srgbClr val="00B0F0"/>
          </a:solidFill>
        </p:spPr>
        <p:txBody>
          <a:bodyPr wrap="square" rtlCol="0">
            <a:spAutoFit/>
          </a:bodyPr>
          <a:lstStyle/>
          <a:p>
            <a:r>
              <a:rPr lang="en-US" sz="3600" b="1" smtClean="0"/>
              <a:t>Có chung biên giới với nhiều quốc gia như Mông Cổ, Ấn Độ.</a:t>
            </a:r>
            <a:endParaRPr lang="vi-VN" sz="3600" b="1">
              <a:solidFill>
                <a:srgbClr val="FF0000"/>
              </a:solidFill>
            </a:endParaRPr>
          </a:p>
        </p:txBody>
      </p:sp>
      <p:sp>
        <p:nvSpPr>
          <p:cNvPr id="50" name="TextBox 49"/>
          <p:cNvSpPr txBox="1"/>
          <p:nvPr/>
        </p:nvSpPr>
        <p:spPr>
          <a:xfrm>
            <a:off x="1785918" y="3429000"/>
            <a:ext cx="7358082" cy="584775"/>
          </a:xfrm>
          <a:prstGeom prst="rect">
            <a:avLst/>
          </a:prstGeom>
          <a:solidFill>
            <a:srgbClr val="002060"/>
          </a:solidFill>
        </p:spPr>
        <p:txBody>
          <a:bodyPr wrap="square" rtlCol="0">
            <a:spAutoFit/>
          </a:bodyPr>
          <a:lstStyle/>
          <a:p>
            <a:r>
              <a:rPr lang="en-US" sz="3200" b="1" smtClean="0"/>
              <a:t> </a:t>
            </a:r>
            <a:r>
              <a:rPr lang="en-US" sz="3200" smtClean="0"/>
              <a:t>Núi cao ở phía tây, đồng bằng ở phía đông.</a:t>
            </a:r>
            <a:endParaRPr lang="vi-VN" sz="3200">
              <a:solidFill>
                <a:srgbClr val="FF0000"/>
              </a:solidFill>
            </a:endParaRPr>
          </a:p>
        </p:txBody>
      </p:sp>
      <p:sp>
        <p:nvSpPr>
          <p:cNvPr id="51" name="TextBox 50"/>
          <p:cNvSpPr txBox="1"/>
          <p:nvPr/>
        </p:nvSpPr>
        <p:spPr>
          <a:xfrm>
            <a:off x="1928794" y="4074138"/>
            <a:ext cx="1928826" cy="642942"/>
          </a:xfrm>
          <a:prstGeom prst="rect">
            <a:avLst/>
          </a:prstGeom>
          <a:solidFill>
            <a:srgbClr val="FFC000"/>
          </a:solidFill>
        </p:spPr>
        <p:txBody>
          <a:bodyPr wrap="square" rtlCol="0">
            <a:spAutoFit/>
          </a:bodyPr>
          <a:lstStyle/>
          <a:p>
            <a:r>
              <a:rPr lang="en-US" sz="3600" b="1" smtClean="0"/>
              <a:t>Đông  Á</a:t>
            </a:r>
            <a:endParaRPr lang="vi-VN" sz="3600" b="1"/>
          </a:p>
        </p:txBody>
      </p:sp>
      <p:sp>
        <p:nvSpPr>
          <p:cNvPr id="52" name="TextBox 51"/>
          <p:cNvSpPr txBox="1"/>
          <p:nvPr/>
        </p:nvSpPr>
        <p:spPr>
          <a:xfrm>
            <a:off x="1928794" y="4714884"/>
            <a:ext cx="2643206" cy="646331"/>
          </a:xfrm>
          <a:prstGeom prst="rect">
            <a:avLst/>
          </a:prstGeom>
          <a:noFill/>
        </p:spPr>
        <p:txBody>
          <a:bodyPr wrap="square" rtlCol="0">
            <a:spAutoFit/>
          </a:bodyPr>
          <a:lstStyle/>
          <a:p>
            <a:r>
              <a:rPr lang="en-US" sz="3600" b="1" smtClean="0">
                <a:solidFill>
                  <a:srgbClr val="FFFF00"/>
                </a:solidFill>
              </a:rPr>
              <a:t>Bắc Kinh</a:t>
            </a:r>
            <a:endParaRPr lang="vi-VN" sz="3600" b="1">
              <a:solidFill>
                <a:srgbClr val="FFFF00"/>
              </a:solidFill>
            </a:endParaRPr>
          </a:p>
        </p:txBody>
      </p:sp>
      <p:grpSp>
        <p:nvGrpSpPr>
          <p:cNvPr id="4" name="Group 52"/>
          <p:cNvGrpSpPr/>
          <p:nvPr/>
        </p:nvGrpSpPr>
        <p:grpSpPr>
          <a:xfrm>
            <a:off x="-2382" y="2070090"/>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sp>
        <p:nvSpPr>
          <p:cNvPr id="59" name="TextBox 58"/>
          <p:cNvSpPr txBox="1"/>
          <p:nvPr/>
        </p:nvSpPr>
        <p:spPr>
          <a:xfrm>
            <a:off x="1857356" y="5443381"/>
            <a:ext cx="7286644" cy="1200329"/>
          </a:xfrm>
          <a:prstGeom prst="rect">
            <a:avLst/>
          </a:prstGeom>
          <a:solidFill>
            <a:srgbClr val="00B0F0"/>
          </a:solidFill>
        </p:spPr>
        <p:txBody>
          <a:bodyPr wrap="square" rtlCol="0">
            <a:spAutoFit/>
          </a:bodyPr>
          <a:lstStyle/>
          <a:p>
            <a:r>
              <a:rPr lang="en-US" sz="3600" b="1" smtClean="0">
                <a:solidFill>
                  <a:srgbClr val="FFFF00"/>
                </a:solidFill>
              </a:rPr>
              <a:t>Chè, gốm, sứ, tơ lụa, ô tô, điện tử, hàng may mặc, đồ chơi</a:t>
            </a:r>
            <a:r>
              <a:rPr lang="en-US" sz="3600" smtClean="0">
                <a:solidFill>
                  <a:srgbClr val="FFFF00"/>
                </a:solidFill>
              </a:rPr>
              <a:t>, …</a:t>
            </a:r>
            <a:endParaRPr lang="vi-VN" sz="36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iterate type="lt">
                                    <p:tmPct val="0"/>
                                  </p:iterate>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par>
                                <p:cTn id="17" presetID="52" presetClass="entr" presetSubtype="0" fill="hold" nodeType="withEffect">
                                  <p:stCondLst>
                                    <p:cond delay="0"/>
                                  </p:stCondLst>
                                  <p:iterate type="lt">
                                    <p:tmPct val="0"/>
                                  </p:iterate>
                                  <p:childTnLst>
                                    <p:set>
                                      <p:cBhvr>
                                        <p:cTn id="18" dur="1" fill="hold">
                                          <p:stCondLst>
                                            <p:cond delay="0"/>
                                          </p:stCondLst>
                                        </p:cTn>
                                        <p:tgtEl>
                                          <p:spTgt spid="3">
                                            <p:txEl>
                                              <p:pRg st="2" end="2"/>
                                            </p:txEl>
                                          </p:spTgt>
                                        </p:tgtEl>
                                        <p:attrNameLst>
                                          <p:attrName>style.visibility</p:attrName>
                                        </p:attrNameLst>
                                      </p:cBhvr>
                                      <p:to>
                                        <p:strVal val="visible"/>
                                      </p:to>
                                    </p:set>
                                    <p:animScale>
                                      <p:cBhvr>
                                        <p:cTn id="19"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
                                            <p:txEl>
                                              <p:pRg st="2" end="2"/>
                                            </p:txEl>
                                          </p:spTgt>
                                        </p:tgtEl>
                                        <p:attrNameLst>
                                          <p:attrName>ppt_x</p:attrName>
                                          <p:attrName>ppt_y</p:attrName>
                                        </p:attrNameLst>
                                      </p:cBhvr>
                                    </p:animMotion>
                                    <p:animEffect transition="in" filter="fade">
                                      <p:cBhvr>
                                        <p:cTn id="21" dur="1000"/>
                                        <p:tgtEl>
                                          <p:spTgt spid="3">
                                            <p:txEl>
                                              <p:pRg st="2" end="2"/>
                                            </p:txEl>
                                          </p:spTgt>
                                        </p:tgtEl>
                                      </p:cBhvr>
                                    </p:animEffect>
                                  </p:childTnLst>
                                </p:cTn>
                              </p:par>
                              <p:par>
                                <p:cTn id="22" presetID="52" presetClass="entr" presetSubtype="0" fill="hold" nodeType="withEffect">
                                  <p:stCondLst>
                                    <p:cond delay="0"/>
                                  </p:stCondLst>
                                  <p:iterate type="lt">
                                    <p:tmPct val="0"/>
                                  </p:iterate>
                                  <p:childTnLst>
                                    <p:set>
                                      <p:cBhvr>
                                        <p:cTn id="23" dur="1" fill="hold">
                                          <p:stCondLst>
                                            <p:cond delay="0"/>
                                          </p:stCondLst>
                                        </p:cTn>
                                        <p:tgtEl>
                                          <p:spTgt spid="3">
                                            <p:txEl>
                                              <p:pRg st="3" end="3"/>
                                            </p:txEl>
                                          </p:spTgt>
                                        </p:tgtEl>
                                        <p:attrNameLst>
                                          <p:attrName>style.visibility</p:attrName>
                                        </p:attrNameLst>
                                      </p:cBhvr>
                                      <p:to>
                                        <p:strVal val="visible"/>
                                      </p:to>
                                    </p:set>
                                    <p:animScale>
                                      <p:cBhvr>
                                        <p:cTn id="24"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3">
                                            <p:txEl>
                                              <p:pRg st="3" end="3"/>
                                            </p:txEl>
                                          </p:spTgt>
                                        </p:tgtEl>
                                        <p:attrNameLst>
                                          <p:attrName>ppt_x</p:attrName>
                                          <p:attrName>ppt_y</p:attrName>
                                        </p:attrNameLst>
                                      </p:cBhvr>
                                    </p:animMotion>
                                    <p:animEffect transition="in" filter="fade">
                                      <p:cBhvr>
                                        <p:cTn id="26" dur="1000"/>
                                        <p:tgtEl>
                                          <p:spTgt spid="3">
                                            <p:txEl>
                                              <p:pRg st="3" end="3"/>
                                            </p:txEl>
                                          </p:spTgt>
                                        </p:tgtEl>
                                      </p:cBhvr>
                                    </p:animEffect>
                                  </p:childTnLst>
                                </p:cTn>
                              </p:par>
                              <p:par>
                                <p:cTn id="27" presetID="52" presetClass="entr" presetSubtype="0" fill="hold" nodeType="withEffect">
                                  <p:stCondLst>
                                    <p:cond delay="0"/>
                                  </p:stCondLst>
                                  <p:iterate type="lt">
                                    <p:tmPct val="0"/>
                                  </p:iterate>
                                  <p:childTnLst>
                                    <p:set>
                                      <p:cBhvr>
                                        <p:cTn id="28" dur="1" fill="hold">
                                          <p:stCondLst>
                                            <p:cond delay="0"/>
                                          </p:stCondLst>
                                        </p:cTn>
                                        <p:tgtEl>
                                          <p:spTgt spid="3">
                                            <p:txEl>
                                              <p:pRg st="4" end="4"/>
                                            </p:txEl>
                                          </p:spTgt>
                                        </p:tgtEl>
                                        <p:attrNameLst>
                                          <p:attrName>style.visibility</p:attrName>
                                        </p:attrNameLst>
                                      </p:cBhvr>
                                      <p:to>
                                        <p:strVal val="visible"/>
                                      </p:to>
                                    </p:set>
                                    <p:animScale>
                                      <p:cBhvr>
                                        <p:cTn id="29"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0" dur="1000" decel="50000" fill="hold">
                                          <p:stCondLst>
                                            <p:cond delay="0"/>
                                          </p:stCondLst>
                                        </p:cTn>
                                        <p:tgtEl>
                                          <p:spTgt spid="3">
                                            <p:txEl>
                                              <p:pRg st="4" end="4"/>
                                            </p:txEl>
                                          </p:spTgt>
                                        </p:tgtEl>
                                        <p:attrNameLst>
                                          <p:attrName>ppt_x</p:attrName>
                                          <p:attrName>ppt_y</p:attrName>
                                        </p:attrNameLst>
                                      </p:cBhvr>
                                    </p:animMotion>
                                    <p:animEffect transition="in" filter="fade">
                                      <p:cBhvr>
                                        <p:cTn id="31" dur="1000"/>
                                        <p:tgtEl>
                                          <p:spTgt spid="3">
                                            <p:txEl>
                                              <p:pRg st="4" end="4"/>
                                            </p:txEl>
                                          </p:spTgt>
                                        </p:tgtEl>
                                      </p:cBhvr>
                                    </p:animEffect>
                                  </p:childTnLst>
                                </p:cTn>
                              </p:par>
                              <p:par>
                                <p:cTn id="32" presetID="52" presetClass="entr" presetSubtype="0" fill="hold" nodeType="withEffect">
                                  <p:stCondLst>
                                    <p:cond delay="0"/>
                                  </p:stCondLst>
                                  <p:iterate type="lt">
                                    <p:tmPct val="0"/>
                                  </p:iterate>
                                  <p:childTnLst>
                                    <p:set>
                                      <p:cBhvr>
                                        <p:cTn id="33" dur="1" fill="hold">
                                          <p:stCondLst>
                                            <p:cond delay="0"/>
                                          </p:stCondLst>
                                        </p:cTn>
                                        <p:tgtEl>
                                          <p:spTgt spid="3">
                                            <p:txEl>
                                              <p:pRg st="5" end="5"/>
                                            </p:txEl>
                                          </p:spTgt>
                                        </p:tgtEl>
                                        <p:attrNameLst>
                                          <p:attrName>style.visibility</p:attrName>
                                        </p:attrNameLst>
                                      </p:cBhvr>
                                      <p:to>
                                        <p:strVal val="visible"/>
                                      </p:to>
                                    </p:set>
                                    <p:animScale>
                                      <p:cBhvr>
                                        <p:cTn id="34"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5" dur="1000" decel="50000" fill="hold">
                                          <p:stCondLst>
                                            <p:cond delay="0"/>
                                          </p:stCondLst>
                                        </p:cTn>
                                        <p:tgtEl>
                                          <p:spTgt spid="3">
                                            <p:txEl>
                                              <p:pRg st="5" end="5"/>
                                            </p:txEl>
                                          </p:spTgt>
                                        </p:tgtEl>
                                        <p:attrNameLst>
                                          <p:attrName>ppt_x</p:attrName>
                                          <p:attrName>ppt_y</p:attrName>
                                        </p:attrNameLst>
                                      </p:cBhvr>
                                    </p:animMotion>
                                    <p:animEffect transition="in" filter="fade">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4"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anim to="" calcmode="lin" valueType="num">
                                      <p:cBhvr>
                                        <p:cTn id="41" dur="1" fill="hold"/>
                                        <p:tgtEl>
                                          <p:spTgt spid="28"/>
                                        </p:tgtEl>
                                        <p:attrNameLst>
                                          <p:attrName/>
                                        </p:attrNameLst>
                                      </p:cBhvr>
                                    </p:anim>
                                  </p:childTnLst>
                                </p:cTn>
                              </p:par>
                            </p:childTnLst>
                          </p:cTn>
                        </p:par>
                      </p:childTnLst>
                    </p:cTn>
                  </p:par>
                  <p:par>
                    <p:cTn id="42" fill="hold">
                      <p:stCondLst>
                        <p:cond delay="indefinite"/>
                      </p:stCondLst>
                      <p:childTnLst>
                        <p:par>
                          <p:cTn id="43" fill="hold">
                            <p:stCondLst>
                              <p:cond delay="0"/>
                            </p:stCondLst>
                            <p:childTnLst>
                              <p:par>
                                <p:cTn id="44" presetID="41" presetClass="entr" presetSubtype="0" fill="hold" grpId="0" nodeType="clickEffect">
                                  <p:stCondLst>
                                    <p:cond delay="0"/>
                                  </p:stCondLst>
                                  <p:iterate type="lt">
                                    <p:tmPct val="10000"/>
                                  </p:iterate>
                                  <p:childTnLst>
                                    <p:set>
                                      <p:cBhvr>
                                        <p:cTn id="45" dur="1" fill="hold">
                                          <p:stCondLst>
                                            <p:cond delay="0"/>
                                          </p:stCondLst>
                                        </p:cTn>
                                        <p:tgtEl>
                                          <p:spTgt spid="50"/>
                                        </p:tgtEl>
                                        <p:attrNameLst>
                                          <p:attrName>style.visibility</p:attrName>
                                        </p:attrNameLst>
                                      </p:cBhvr>
                                      <p:to>
                                        <p:strVal val="visible"/>
                                      </p:to>
                                    </p:set>
                                    <p:anim calcmode="lin" valueType="num">
                                      <p:cBhvr>
                                        <p:cTn id="46"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47" dur="500" fill="hold"/>
                                        <p:tgtEl>
                                          <p:spTgt spid="50"/>
                                        </p:tgtEl>
                                        <p:attrNameLst>
                                          <p:attrName>ppt_y</p:attrName>
                                        </p:attrNameLst>
                                      </p:cBhvr>
                                      <p:tavLst>
                                        <p:tav tm="0">
                                          <p:val>
                                            <p:strVal val="#ppt_y"/>
                                          </p:val>
                                        </p:tav>
                                        <p:tav tm="100000">
                                          <p:val>
                                            <p:strVal val="#ppt_y"/>
                                          </p:val>
                                        </p:tav>
                                      </p:tavLst>
                                    </p:anim>
                                    <p:anim calcmode="lin" valueType="num">
                                      <p:cBhvr>
                                        <p:cTn id="48"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49"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50" dur="500" tmFilter="0,0; .5, 1; 1, 1"/>
                                        <p:tgtEl>
                                          <p:spTgt spid="50"/>
                                        </p:tgtEl>
                                      </p:cBhvr>
                                    </p:animEffect>
                                  </p:childTnLst>
                                </p:cTn>
                              </p:par>
                            </p:childTnLst>
                          </p:cTn>
                        </p:par>
                      </p:childTnLst>
                    </p:cTn>
                  </p:par>
                  <p:par>
                    <p:cTn id="51" fill="hold">
                      <p:stCondLst>
                        <p:cond delay="indefinite"/>
                      </p:stCondLst>
                      <p:childTnLst>
                        <p:par>
                          <p:cTn id="52" fill="hold">
                            <p:stCondLst>
                              <p:cond delay="0"/>
                            </p:stCondLst>
                            <p:childTnLst>
                              <p:par>
                                <p:cTn id="53" presetID="41" presetClass="entr" presetSubtype="0" fill="hold" grpId="0" nodeType="clickEffect">
                                  <p:stCondLst>
                                    <p:cond delay="0"/>
                                  </p:stCondLst>
                                  <p:iterate type="lt">
                                    <p:tmPct val="10000"/>
                                  </p:iterate>
                                  <p:childTnLst>
                                    <p:set>
                                      <p:cBhvr>
                                        <p:cTn id="54" dur="1" fill="hold">
                                          <p:stCondLst>
                                            <p:cond delay="0"/>
                                          </p:stCondLst>
                                        </p:cTn>
                                        <p:tgtEl>
                                          <p:spTgt spid="51"/>
                                        </p:tgtEl>
                                        <p:attrNameLst>
                                          <p:attrName>style.visibility</p:attrName>
                                        </p:attrNameLst>
                                      </p:cBhvr>
                                      <p:to>
                                        <p:strVal val="visible"/>
                                      </p:to>
                                    </p:set>
                                    <p:anim calcmode="lin" valueType="num">
                                      <p:cBhvr>
                                        <p:cTn id="55" dur="500" fill="hold"/>
                                        <p:tgtEl>
                                          <p:spTgt spid="51"/>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51"/>
                                        </p:tgtEl>
                                        <p:attrNameLst>
                                          <p:attrName>ppt_y</p:attrName>
                                        </p:attrNameLst>
                                      </p:cBhvr>
                                      <p:tavLst>
                                        <p:tav tm="0">
                                          <p:val>
                                            <p:strVal val="#ppt_y"/>
                                          </p:val>
                                        </p:tav>
                                        <p:tav tm="100000">
                                          <p:val>
                                            <p:strVal val="#ppt_y"/>
                                          </p:val>
                                        </p:tav>
                                      </p:tavLst>
                                    </p:anim>
                                    <p:anim calcmode="lin" valueType="num">
                                      <p:cBhvr>
                                        <p:cTn id="57" dur="500" fill="hold"/>
                                        <p:tgtEl>
                                          <p:spTgt spid="51"/>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51"/>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5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52"/>
                                        </p:tgtEl>
                                        <p:attrNameLst>
                                          <p:attrName>style.visibility</p:attrName>
                                        </p:attrNameLst>
                                      </p:cBhvr>
                                      <p:to>
                                        <p:strVal val="visible"/>
                                      </p:to>
                                    </p:set>
                                    <p:animEffect transition="in" filter="wipe(down)">
                                      <p:cBhvr>
                                        <p:cTn id="64" dur="500"/>
                                        <p:tgtEl>
                                          <p:spTgt spid="52"/>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0" fill="hold" grpId="0" nodeType="clickEffect">
                                  <p:stCondLst>
                                    <p:cond delay="0"/>
                                  </p:stCondLst>
                                  <p:childTnLst>
                                    <p:set>
                                      <p:cBhvr>
                                        <p:cTn id="68" dur="1" fill="hold">
                                          <p:stCondLst>
                                            <p:cond delay="0"/>
                                          </p:stCondLst>
                                        </p:cTn>
                                        <p:tgtEl>
                                          <p:spTgt spid="59"/>
                                        </p:tgtEl>
                                        <p:attrNameLst>
                                          <p:attrName>style.visibility</p:attrName>
                                        </p:attrNameLst>
                                      </p:cBhvr>
                                      <p:to>
                                        <p:strVal val="visible"/>
                                      </p:to>
                                    </p:set>
                                    <p:anim calcmode="lin" valueType="num">
                                      <p:cBhvr>
                                        <p:cTn id="69" dur="500" fill="hold"/>
                                        <p:tgtEl>
                                          <p:spTgt spid="59"/>
                                        </p:tgtEl>
                                        <p:attrNameLst>
                                          <p:attrName>ppt_w</p:attrName>
                                        </p:attrNameLst>
                                      </p:cBhvr>
                                      <p:tavLst>
                                        <p:tav tm="0">
                                          <p:val>
                                            <p:fltVal val="0"/>
                                          </p:val>
                                        </p:tav>
                                        <p:tav tm="100000">
                                          <p:val>
                                            <p:strVal val="#ppt_w"/>
                                          </p:val>
                                        </p:tav>
                                      </p:tavLst>
                                    </p:anim>
                                    <p:anim calcmode="lin" valueType="num">
                                      <p:cBhvr>
                                        <p:cTn id="70" dur="500" fill="hold"/>
                                        <p:tgtEl>
                                          <p:spTgt spid="59"/>
                                        </p:tgtEl>
                                        <p:attrNameLst>
                                          <p:attrName>ppt_h</p:attrName>
                                        </p:attrNameLst>
                                      </p:cBhvr>
                                      <p:tavLst>
                                        <p:tav tm="0">
                                          <p:val>
                                            <p:fltVal val="0"/>
                                          </p:val>
                                        </p:tav>
                                        <p:tav tm="100000">
                                          <p:val>
                                            <p:strVal val="#ppt_h"/>
                                          </p:val>
                                        </p:tav>
                                      </p:tavLst>
                                    </p:anim>
                                    <p:animEffect transition="in" filter="fade">
                                      <p:cBhvr>
                                        <p:cTn id="71"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50" grpId="0" animBg="1"/>
      <p:bldP spid="51" grpId="0" animBg="1"/>
      <p:bldP spid="52" grpId="0"/>
      <p:bldP spid="5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928934"/>
            <a:ext cx="9144000" cy="3929066"/>
          </a:xfrm>
        </p:spPr>
        <p:txBody>
          <a:bodyPr>
            <a:normAutofit/>
          </a:bodyPr>
          <a:lstStyle/>
          <a:p>
            <a:pPr lvl="0"/>
            <a:r>
              <a:rPr lang="en-US" sz="6000" b="1" smtClean="0">
                <a:solidFill>
                  <a:srgbClr val="FF0000"/>
                </a:solidFill>
              </a:rPr>
              <a:t>Châu Âu nằm phía tây Châu Á, có 3 phía giáp biển và đại dương.</a:t>
            </a:r>
            <a:endParaRPr lang="vi-VN" sz="6000" b="1" smtClean="0">
              <a:solidFill>
                <a:srgbClr val="FF00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062103"/>
          </a:xfrm>
          <a:prstGeom prst="rect">
            <a:avLst/>
          </a:prstGeom>
          <a:noFill/>
        </p:spPr>
        <p:txBody>
          <a:bodyPr wrap="square" rtlCol="0">
            <a:spAutoFit/>
          </a:bodyPr>
          <a:lstStyle/>
          <a:p>
            <a:r>
              <a:rPr lang="en-US" sz="4000" b="1" smtClean="0">
                <a:ln>
                  <a:solidFill>
                    <a:srgbClr val="FF0000"/>
                  </a:solidFill>
                </a:ln>
              </a:rPr>
              <a:t>Câu 10:</a:t>
            </a:r>
          </a:p>
          <a:p>
            <a:pPr algn="ctr"/>
            <a:r>
              <a:rPr lang="en-US" sz="4800" b="1" smtClean="0">
                <a:solidFill>
                  <a:srgbClr val="FFFF00"/>
                </a:solidFill>
              </a:rPr>
              <a:t>Nêu vị trí địa lí của Châu Âu?</a:t>
            </a:r>
            <a:endParaRPr lang="vi-VN" sz="4800" b="1" smtClean="0">
              <a:solidFill>
                <a:srgbClr val="FFFF00"/>
              </a:solidFill>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to="" calcmode="lin" valueType="num">
                                      <p:cBhvr>
                                        <p:cTn id="7" dur="1" fill="hold"/>
                                        <p:tgtEl>
                                          <p:spTgt spid="10">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5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770" decel="100000"/>
                                        <p:tgtEl>
                                          <p:spTgt spid="3">
                                            <p:txEl>
                                              <p:pRg st="0" end="0"/>
                                            </p:txEl>
                                          </p:spTgt>
                                        </p:tgtEl>
                                      </p:cBhvr>
                                    </p:animEffect>
                                    <p:animScale>
                                      <p:cBhvr>
                                        <p:cTn id="13" dur="770" decel="100000"/>
                                        <p:tgtEl>
                                          <p:spTgt spid="3">
                                            <p:txEl>
                                              <p:pRg st="0" end="0"/>
                                            </p:txEl>
                                          </p:spTgt>
                                        </p:tgtEl>
                                      </p:cBhvr>
                                      <p:from x="10000" y="10000"/>
                                      <p:to x="200000" y="450000"/>
                                    </p:animScale>
                                    <p:animScale>
                                      <p:cBhvr>
                                        <p:cTn id="14" dur="1230" accel="100000" fill="hold">
                                          <p:stCondLst>
                                            <p:cond delay="770"/>
                                          </p:stCondLst>
                                        </p:cTn>
                                        <p:tgtEl>
                                          <p:spTgt spid="3">
                                            <p:txEl>
                                              <p:pRg st="0" end="0"/>
                                            </p:txEl>
                                          </p:spTgt>
                                        </p:tgtEl>
                                      </p:cBhvr>
                                      <p:from x="200000" y="450000"/>
                                      <p:to x="100000" y="100000"/>
                                    </p:animScale>
                                    <p:set>
                                      <p:cBhvr>
                                        <p:cTn id="15" dur="770" fill="hold"/>
                                        <p:tgtEl>
                                          <p:spTgt spid="3">
                                            <p:txEl>
                                              <p:pRg st="0" end="0"/>
                                            </p:txEl>
                                          </p:spTgt>
                                        </p:tgtEl>
                                        <p:attrNameLst>
                                          <p:attrName>ppt_x</p:attrName>
                                        </p:attrNameLst>
                                      </p:cBhvr>
                                      <p:to>
                                        <p:strVal val="(0.5)"/>
                                      </p:to>
                                    </p:set>
                                    <p:anim from="(0.5)" to="(#ppt_x)" calcmode="lin" valueType="num">
                                      <p:cBhvr>
                                        <p:cTn id="16" dur="1230" accel="100000" fill="hold">
                                          <p:stCondLst>
                                            <p:cond delay="770"/>
                                          </p:stCondLst>
                                        </p:cTn>
                                        <p:tgtEl>
                                          <p:spTgt spid="3">
                                            <p:txEl>
                                              <p:pRg st="0" end="0"/>
                                            </p:txEl>
                                          </p:spTgt>
                                        </p:tgtEl>
                                        <p:attrNameLst>
                                          <p:attrName>ppt_x</p:attrName>
                                        </p:attrNameLst>
                                      </p:cBhvr>
                                    </p:anim>
                                    <p:set>
                                      <p:cBhvr>
                                        <p:cTn id="17" dur="770" fill="hold"/>
                                        <p:tgtEl>
                                          <p:spTgt spid="3">
                                            <p:txEl>
                                              <p:pRg st="0" end="0"/>
                                            </p:txEl>
                                          </p:spTgt>
                                        </p:tgtEl>
                                        <p:attrNameLst>
                                          <p:attrName>ppt_y</p:attrName>
                                        </p:attrNameLst>
                                      </p:cBhvr>
                                      <p:to>
                                        <p:strVal val="(#ppt_y+0.4)"/>
                                      </p:to>
                                    </p:set>
                                    <p:anim from="(#ppt_y+0.4)" to="(#ppt_y)" calcmode="lin" valueType="num">
                                      <p:cBhvr>
                                        <p:cTn id="18" dur="1230" accel="100000" fill="hold">
                                          <p:stCondLst>
                                            <p:cond delay="770"/>
                                          </p:stCondLst>
                                        </p:cTn>
                                        <p:tgtEl>
                                          <p:spTgt spid="3">
                                            <p:txEl>
                                              <p:pRg st="0" end="0"/>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algn="l"/>
            <a:r>
              <a:rPr lang="en-US" sz="3600" b="1" smtClean="0">
                <a:solidFill>
                  <a:srgbClr val="00B0F0"/>
                </a:solidFill>
              </a:rPr>
              <a:t>Địa hình</a:t>
            </a:r>
          </a:p>
          <a:p>
            <a:pPr algn="l"/>
            <a:endParaRPr lang="en-US" sz="3600" smtClean="0"/>
          </a:p>
          <a:p>
            <a:pPr algn="l"/>
            <a:r>
              <a:rPr lang="en-US" sz="3600" smtClean="0"/>
              <a:t>Khí hậu</a:t>
            </a:r>
          </a:p>
          <a:p>
            <a:pPr algn="l"/>
            <a:r>
              <a:rPr lang="en-US" sz="3600" smtClean="0"/>
              <a:t>Dân cư</a:t>
            </a:r>
          </a:p>
          <a:p>
            <a:pPr algn="l"/>
            <a:r>
              <a:rPr lang="en-US" sz="3600" b="1" smtClean="0">
                <a:solidFill>
                  <a:srgbClr val="FFFF00"/>
                </a:solidFill>
              </a:rPr>
              <a:t>Kinh tế</a:t>
            </a:r>
          </a:p>
          <a:p>
            <a:pPr algn="l"/>
            <a:r>
              <a:rPr lang="en-US" sz="3600" smtClean="0">
                <a:solidFill>
                  <a:srgbClr val="00B0F0"/>
                </a:solidFill>
              </a:rPr>
              <a:t>Sản phẩm</a:t>
            </a:r>
          </a:p>
          <a:p>
            <a:pPr algn="l"/>
            <a:r>
              <a:rPr lang="en-US" b="1" smtClean="0">
                <a:solidFill>
                  <a:srgbClr val="00B0F0"/>
                </a:solidFill>
              </a:rPr>
              <a:t>công nghiệp</a:t>
            </a:r>
            <a:endParaRPr lang="vi-VN" b="1">
              <a:solidFill>
                <a:srgbClr val="00B0F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642919"/>
            <a:ext cx="9144000" cy="1323439"/>
          </a:xfrm>
          <a:prstGeom prst="rect">
            <a:avLst/>
          </a:prstGeom>
          <a:noFill/>
        </p:spPr>
        <p:txBody>
          <a:bodyPr wrap="square" rtlCol="0">
            <a:spAutoFit/>
          </a:bodyPr>
          <a:lstStyle/>
          <a:p>
            <a:pPr lvl="0"/>
            <a:r>
              <a:rPr lang="en-US" sz="4000" b="1" smtClean="0">
                <a:ln>
                  <a:solidFill>
                    <a:srgbClr val="FF0000"/>
                  </a:solidFill>
                </a:ln>
              </a:rPr>
              <a:t>Câu11: Thống kê châu Âu</a:t>
            </a:r>
            <a:endParaRPr lang="vi-VN" sz="4000" b="1" smtClean="0">
              <a:ln>
                <a:solidFill>
                  <a:srgbClr val="FF0000"/>
                </a:solidFill>
              </a:ln>
            </a:endParaRPr>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7286644" cy="1200329"/>
          </a:xfrm>
          <a:prstGeom prst="rect">
            <a:avLst/>
          </a:prstGeom>
          <a:solidFill>
            <a:srgbClr val="00B0F0"/>
          </a:solidFill>
        </p:spPr>
        <p:txBody>
          <a:bodyPr wrap="square" rtlCol="0">
            <a:spAutoFit/>
          </a:bodyPr>
          <a:lstStyle/>
          <a:p>
            <a:pPr lvl="0"/>
            <a:r>
              <a:rPr lang="en-US" sz="3600" b="1" smtClean="0"/>
              <a:t>2/3 diện tích là đồng bằng, 1/3 diện tích là đồi núi.</a:t>
            </a:r>
            <a:endParaRPr lang="vi-VN" sz="3600" b="1" smtClean="0">
              <a:ln>
                <a:solidFill>
                  <a:srgbClr val="FF0000"/>
                </a:solidFill>
              </a:ln>
            </a:endParaRPr>
          </a:p>
        </p:txBody>
      </p:sp>
      <p:sp>
        <p:nvSpPr>
          <p:cNvPr id="50" name="TextBox 49"/>
          <p:cNvSpPr txBox="1"/>
          <p:nvPr/>
        </p:nvSpPr>
        <p:spPr>
          <a:xfrm>
            <a:off x="1928794" y="3286124"/>
            <a:ext cx="7215206" cy="646331"/>
          </a:xfrm>
          <a:prstGeom prst="rect">
            <a:avLst/>
          </a:prstGeom>
          <a:solidFill>
            <a:srgbClr val="002060"/>
          </a:solidFill>
        </p:spPr>
        <p:txBody>
          <a:bodyPr wrap="square" rtlCol="0">
            <a:spAutoFit/>
          </a:bodyPr>
          <a:lstStyle/>
          <a:p>
            <a:r>
              <a:rPr lang="en-US" sz="3600" b="1" smtClean="0"/>
              <a:t>Ôn hòa</a:t>
            </a:r>
            <a:endParaRPr lang="vi-VN" sz="3600" b="1">
              <a:solidFill>
                <a:srgbClr val="FF0000"/>
              </a:solidFill>
            </a:endParaRPr>
          </a:p>
        </p:txBody>
      </p:sp>
      <p:grpSp>
        <p:nvGrpSpPr>
          <p:cNvPr id="4" name="Group 52"/>
          <p:cNvGrpSpPr/>
          <p:nvPr/>
        </p:nvGrpSpPr>
        <p:grpSpPr>
          <a:xfrm>
            <a:off x="-2382" y="2070090"/>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grpSp>
        <p:nvGrpSpPr>
          <p:cNvPr id="19" name="Group 52"/>
          <p:cNvGrpSpPr/>
          <p:nvPr/>
        </p:nvGrpSpPr>
        <p:grpSpPr>
          <a:xfrm>
            <a:off x="-1588" y="1357298"/>
            <a:ext cx="9147970" cy="5500702"/>
            <a:chOff x="-3176" y="2071678"/>
            <a:chExt cx="9147970" cy="4787910"/>
          </a:xfrm>
        </p:grpSpPr>
        <p:cxnSp>
          <p:nvCxnSpPr>
            <p:cNvPr id="20" name="Straight Connector 19"/>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rot="5400000">
              <a:off x="-2395543" y="4465633"/>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4" name="Straight Connector 23"/>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cxnSp>
        <p:nvCxnSpPr>
          <p:cNvPr id="27" name="Straight Connector 26"/>
          <p:cNvCxnSpPr/>
          <p:nvPr/>
        </p:nvCxnSpPr>
        <p:spPr>
          <a:xfrm>
            <a:off x="0" y="1376077"/>
            <a:ext cx="1857356" cy="695601"/>
          </a:xfrm>
          <a:prstGeom prst="line">
            <a:avLst/>
          </a:prstGeom>
        </p:spPr>
        <p:style>
          <a:lnRef idx="3">
            <a:schemeClr val="dk1"/>
          </a:lnRef>
          <a:fillRef idx="0">
            <a:schemeClr val="dk1"/>
          </a:fillRef>
          <a:effectRef idx="2">
            <a:schemeClr val="dk1"/>
          </a:effectRef>
          <a:fontRef idx="minor">
            <a:schemeClr val="tx1"/>
          </a:fontRef>
        </p:style>
      </p:cxnSp>
      <p:sp>
        <p:nvSpPr>
          <p:cNvPr id="33" name="TextBox 32"/>
          <p:cNvSpPr txBox="1"/>
          <p:nvPr/>
        </p:nvSpPr>
        <p:spPr>
          <a:xfrm>
            <a:off x="1857356" y="4071942"/>
            <a:ext cx="7286644" cy="646331"/>
          </a:xfrm>
          <a:prstGeom prst="rect">
            <a:avLst/>
          </a:prstGeom>
          <a:solidFill>
            <a:srgbClr val="00B0F0"/>
          </a:solidFill>
        </p:spPr>
        <p:txBody>
          <a:bodyPr wrap="square" rtlCol="0">
            <a:spAutoFit/>
          </a:bodyPr>
          <a:lstStyle/>
          <a:p>
            <a:r>
              <a:rPr lang="en-US" sz="3600" b="1" smtClean="0"/>
              <a:t>Chủ yếu là người da trắng.</a:t>
            </a:r>
            <a:endParaRPr lang="vi-VN" sz="3600" b="1">
              <a:solidFill>
                <a:srgbClr val="FF0000"/>
              </a:solidFill>
            </a:endParaRPr>
          </a:p>
        </p:txBody>
      </p:sp>
      <p:sp>
        <p:nvSpPr>
          <p:cNvPr id="35" name="TextBox 34"/>
          <p:cNvSpPr txBox="1"/>
          <p:nvPr/>
        </p:nvSpPr>
        <p:spPr>
          <a:xfrm>
            <a:off x="1857356" y="5429264"/>
            <a:ext cx="7286644" cy="1200329"/>
          </a:xfrm>
          <a:prstGeom prst="rect">
            <a:avLst/>
          </a:prstGeom>
          <a:solidFill>
            <a:srgbClr val="002060"/>
          </a:solidFill>
        </p:spPr>
        <p:txBody>
          <a:bodyPr wrap="square" rtlCol="0">
            <a:spAutoFit/>
          </a:bodyPr>
          <a:lstStyle/>
          <a:p>
            <a:r>
              <a:rPr lang="en-US" sz="3600" b="1" smtClean="0"/>
              <a:t>Máy bay, ô tô, thiết bị, hàng điện tử, len dạ, mỹ phẩm, …</a:t>
            </a:r>
            <a:endParaRPr lang="vi-VN" sz="3600" b="1">
              <a:solidFill>
                <a:srgbClr val="FF0000"/>
              </a:solidFill>
            </a:endParaRPr>
          </a:p>
        </p:txBody>
      </p:sp>
      <p:sp>
        <p:nvSpPr>
          <p:cNvPr id="36" name="TextBox 35"/>
          <p:cNvSpPr txBox="1"/>
          <p:nvPr/>
        </p:nvSpPr>
        <p:spPr>
          <a:xfrm>
            <a:off x="1857356" y="4711495"/>
            <a:ext cx="7286644" cy="646331"/>
          </a:xfrm>
          <a:prstGeom prst="rect">
            <a:avLst/>
          </a:prstGeom>
          <a:solidFill>
            <a:srgbClr val="FFC000"/>
          </a:solidFill>
        </p:spPr>
        <p:txBody>
          <a:bodyPr wrap="square" rtlCol="0">
            <a:spAutoFit/>
          </a:bodyPr>
          <a:lstStyle/>
          <a:p>
            <a:r>
              <a:rPr lang="en-US" sz="3600" b="1" smtClean="0"/>
              <a:t>Phát triển</a:t>
            </a:r>
            <a:endParaRPr lang="vi-VN" sz="36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4)">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iterate type="lt">
                                    <p:tmPct val="0"/>
                                  </p:iterate>
                                  <p:childTnLst>
                                    <p:set>
                                      <p:cBhvr>
                                        <p:cTn id="11" dur="1" fill="hold">
                                          <p:stCondLst>
                                            <p:cond delay="0"/>
                                          </p:stCondLst>
                                        </p:cTn>
                                        <p:tgtEl>
                                          <p:spTgt spid="3">
                                            <p:txEl>
                                              <p:pRg st="0" end="0"/>
                                            </p:txEl>
                                          </p:spTgt>
                                        </p:tgtEl>
                                        <p:attrNameLst>
                                          <p:attrName>style.visibility</p:attrName>
                                        </p:attrNameLst>
                                      </p:cBhvr>
                                      <p:to>
                                        <p:strVal val="visible"/>
                                      </p:to>
                                    </p:set>
                                    <p:animScale>
                                      <p:cBhvr>
                                        <p:cTn id="12"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0" end="0"/>
                                            </p:txEl>
                                          </p:spTgt>
                                        </p:tgtEl>
                                        <p:attrNameLst>
                                          <p:attrName>ppt_x</p:attrName>
                                          <p:attrName>ppt_y</p:attrName>
                                        </p:attrNameLst>
                                      </p:cBhvr>
                                    </p:animMotion>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nodeType="clickEffect">
                                  <p:stCondLst>
                                    <p:cond delay="0"/>
                                  </p:stCondLst>
                                  <p:iterate type="lt">
                                    <p:tmPct val="0"/>
                                  </p:iterate>
                                  <p:childTnLst>
                                    <p:set>
                                      <p:cBhvr>
                                        <p:cTn id="18" dur="1" fill="hold">
                                          <p:stCondLst>
                                            <p:cond delay="0"/>
                                          </p:stCondLst>
                                        </p:cTn>
                                        <p:tgtEl>
                                          <p:spTgt spid="3">
                                            <p:txEl>
                                              <p:pRg st="2" end="2"/>
                                            </p:txEl>
                                          </p:spTgt>
                                        </p:tgtEl>
                                        <p:attrNameLst>
                                          <p:attrName>style.visibility</p:attrName>
                                        </p:attrNameLst>
                                      </p:cBhvr>
                                      <p:to>
                                        <p:strVal val="visible"/>
                                      </p:to>
                                    </p:set>
                                    <p:animScale>
                                      <p:cBhvr>
                                        <p:cTn id="19"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
                                            <p:txEl>
                                              <p:pRg st="2" end="2"/>
                                            </p:txEl>
                                          </p:spTgt>
                                        </p:tgtEl>
                                        <p:attrNameLst>
                                          <p:attrName>ppt_x</p:attrName>
                                          <p:attrName>ppt_y</p:attrName>
                                        </p:attrNameLst>
                                      </p:cBhvr>
                                    </p:animMotion>
                                    <p:animEffect transition="in" filter="fade">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2" presetClass="entr" presetSubtype="0" fill="hold" nodeType="clickEffect">
                                  <p:stCondLst>
                                    <p:cond delay="0"/>
                                  </p:stCondLst>
                                  <p:iterate type="lt">
                                    <p:tmPct val="0"/>
                                  </p:iterate>
                                  <p:childTnLst>
                                    <p:set>
                                      <p:cBhvr>
                                        <p:cTn id="25" dur="1" fill="hold">
                                          <p:stCondLst>
                                            <p:cond delay="0"/>
                                          </p:stCondLst>
                                        </p:cTn>
                                        <p:tgtEl>
                                          <p:spTgt spid="3">
                                            <p:txEl>
                                              <p:pRg st="3" end="3"/>
                                            </p:txEl>
                                          </p:spTgt>
                                        </p:tgtEl>
                                        <p:attrNameLst>
                                          <p:attrName>style.visibility</p:attrName>
                                        </p:attrNameLst>
                                      </p:cBhvr>
                                      <p:to>
                                        <p:strVal val="visible"/>
                                      </p:to>
                                    </p:set>
                                    <p:animScale>
                                      <p:cBhvr>
                                        <p:cTn id="26"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3">
                                            <p:txEl>
                                              <p:pRg st="3" end="3"/>
                                            </p:txEl>
                                          </p:spTgt>
                                        </p:tgtEl>
                                        <p:attrNameLst>
                                          <p:attrName>ppt_x</p:attrName>
                                          <p:attrName>ppt_y</p:attrName>
                                        </p:attrNameLst>
                                      </p:cBhvr>
                                    </p:animMotion>
                                    <p:animEffect transition="in" filter="fade">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2" presetClass="entr" presetSubtype="0" fill="hold" nodeType="clickEffect">
                                  <p:stCondLst>
                                    <p:cond delay="0"/>
                                  </p:stCondLst>
                                  <p:iterate type="lt">
                                    <p:tmPct val="0"/>
                                  </p:iterate>
                                  <p:childTnLst>
                                    <p:set>
                                      <p:cBhvr>
                                        <p:cTn id="32" dur="1" fill="hold">
                                          <p:stCondLst>
                                            <p:cond delay="0"/>
                                          </p:stCondLst>
                                        </p:cTn>
                                        <p:tgtEl>
                                          <p:spTgt spid="3">
                                            <p:txEl>
                                              <p:pRg st="4" end="4"/>
                                            </p:txEl>
                                          </p:spTgt>
                                        </p:tgtEl>
                                        <p:attrNameLst>
                                          <p:attrName>style.visibility</p:attrName>
                                        </p:attrNameLst>
                                      </p:cBhvr>
                                      <p:to>
                                        <p:strVal val="visible"/>
                                      </p:to>
                                    </p:set>
                                    <p:animScale>
                                      <p:cBhvr>
                                        <p:cTn id="33"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3">
                                            <p:txEl>
                                              <p:pRg st="4" end="4"/>
                                            </p:txEl>
                                          </p:spTgt>
                                        </p:tgtEl>
                                        <p:attrNameLst>
                                          <p:attrName>ppt_x</p:attrName>
                                          <p:attrName>ppt_y</p:attrName>
                                        </p:attrNameLst>
                                      </p:cBhvr>
                                    </p:animMotion>
                                    <p:animEffect transition="in" filter="fade">
                                      <p:cBhvr>
                                        <p:cTn id="35" dur="10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2" presetClass="entr" presetSubtype="0" fill="hold" nodeType="clickEffect">
                                  <p:stCondLst>
                                    <p:cond delay="0"/>
                                  </p:stCondLst>
                                  <p:iterate type="lt">
                                    <p:tmPct val="0"/>
                                  </p:iterate>
                                  <p:childTnLst>
                                    <p:set>
                                      <p:cBhvr>
                                        <p:cTn id="39" dur="1" fill="hold">
                                          <p:stCondLst>
                                            <p:cond delay="0"/>
                                          </p:stCondLst>
                                        </p:cTn>
                                        <p:tgtEl>
                                          <p:spTgt spid="3">
                                            <p:txEl>
                                              <p:pRg st="5" end="5"/>
                                            </p:txEl>
                                          </p:spTgt>
                                        </p:tgtEl>
                                        <p:attrNameLst>
                                          <p:attrName>style.visibility</p:attrName>
                                        </p:attrNameLst>
                                      </p:cBhvr>
                                      <p:to>
                                        <p:strVal val="visible"/>
                                      </p:to>
                                    </p:set>
                                    <p:animScale>
                                      <p:cBhvr>
                                        <p:cTn id="40"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1" dur="1000" decel="50000" fill="hold">
                                          <p:stCondLst>
                                            <p:cond delay="0"/>
                                          </p:stCondLst>
                                        </p:cTn>
                                        <p:tgtEl>
                                          <p:spTgt spid="3">
                                            <p:txEl>
                                              <p:pRg st="5" end="5"/>
                                            </p:txEl>
                                          </p:spTgt>
                                        </p:tgtEl>
                                        <p:attrNameLst>
                                          <p:attrName>ppt_x</p:attrName>
                                          <p:attrName>ppt_y</p:attrName>
                                        </p:attrNameLst>
                                      </p:cBhvr>
                                    </p:animMotion>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2" presetClass="entr" presetSubtype="0" fill="hold" nodeType="clickEffect">
                                  <p:stCondLst>
                                    <p:cond delay="0"/>
                                  </p:stCondLst>
                                  <p:iterate type="lt">
                                    <p:tmPct val="0"/>
                                  </p:iterate>
                                  <p:childTnLst>
                                    <p:set>
                                      <p:cBhvr>
                                        <p:cTn id="46" dur="1" fill="hold">
                                          <p:stCondLst>
                                            <p:cond delay="0"/>
                                          </p:stCondLst>
                                        </p:cTn>
                                        <p:tgtEl>
                                          <p:spTgt spid="3">
                                            <p:txEl>
                                              <p:pRg st="6" end="6"/>
                                            </p:txEl>
                                          </p:spTgt>
                                        </p:tgtEl>
                                        <p:attrNameLst>
                                          <p:attrName>style.visibility</p:attrName>
                                        </p:attrNameLst>
                                      </p:cBhvr>
                                      <p:to>
                                        <p:strVal val="visible"/>
                                      </p:to>
                                    </p:set>
                                    <p:animScale>
                                      <p:cBhvr>
                                        <p:cTn id="47"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8" dur="1000" decel="50000" fill="hold">
                                          <p:stCondLst>
                                            <p:cond delay="0"/>
                                          </p:stCondLst>
                                        </p:cTn>
                                        <p:tgtEl>
                                          <p:spTgt spid="3">
                                            <p:txEl>
                                              <p:pRg st="6" end="6"/>
                                            </p:txEl>
                                          </p:spTgt>
                                        </p:tgtEl>
                                        <p:attrNameLst>
                                          <p:attrName>ppt_x</p:attrName>
                                          <p:attrName>ppt_y</p:attrName>
                                        </p:attrNameLst>
                                      </p:cBhvr>
                                    </p:animMotion>
                                    <p:animEffect transition="in" filter="fade">
                                      <p:cBhvr>
                                        <p:cTn id="49" dur="10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4" presetClass="entr" presetSubtype="0" fill="hold" grpId="0" nodeType="clickEffect">
                                  <p:stCondLst>
                                    <p:cond delay="0"/>
                                  </p:stCondLst>
                                  <p:childTnLst>
                                    <p:set>
                                      <p:cBhvr>
                                        <p:cTn id="53" dur="1" fill="hold">
                                          <p:stCondLst>
                                            <p:cond delay="0"/>
                                          </p:stCondLst>
                                        </p:cTn>
                                        <p:tgtEl>
                                          <p:spTgt spid="28"/>
                                        </p:tgtEl>
                                        <p:attrNameLst>
                                          <p:attrName>style.visibility</p:attrName>
                                        </p:attrNameLst>
                                      </p:cBhvr>
                                      <p:to>
                                        <p:strVal val="visible"/>
                                      </p:to>
                                    </p:set>
                                    <p:anim to="" calcmode="lin" valueType="num">
                                      <p:cBhvr>
                                        <p:cTn id="54" dur="1" fill="hold"/>
                                        <p:tgtEl>
                                          <p:spTgt spid="28"/>
                                        </p:tgtEl>
                                        <p:attrNameLst>
                                          <p:attrName/>
                                        </p:attrNameLst>
                                      </p:cBhvr>
                                    </p:anim>
                                  </p:childTnLst>
                                </p:cTn>
                              </p:par>
                            </p:childTnLst>
                          </p:cTn>
                        </p:par>
                      </p:childTnLst>
                    </p:cTn>
                  </p:par>
                  <p:par>
                    <p:cTn id="55" fill="hold">
                      <p:stCondLst>
                        <p:cond delay="indefinite"/>
                      </p:stCondLst>
                      <p:childTnLst>
                        <p:par>
                          <p:cTn id="56" fill="hold">
                            <p:stCondLst>
                              <p:cond delay="0"/>
                            </p:stCondLst>
                            <p:childTnLst>
                              <p:par>
                                <p:cTn id="57" presetID="41" presetClass="entr" presetSubtype="0" fill="hold" grpId="0" nodeType="clickEffect">
                                  <p:stCondLst>
                                    <p:cond delay="0"/>
                                  </p:stCondLst>
                                  <p:iterate type="lt">
                                    <p:tmPct val="10000"/>
                                  </p:iterate>
                                  <p:childTnLst>
                                    <p:set>
                                      <p:cBhvr>
                                        <p:cTn id="58" dur="1" fill="hold">
                                          <p:stCondLst>
                                            <p:cond delay="0"/>
                                          </p:stCondLst>
                                        </p:cTn>
                                        <p:tgtEl>
                                          <p:spTgt spid="50"/>
                                        </p:tgtEl>
                                        <p:attrNameLst>
                                          <p:attrName>style.visibility</p:attrName>
                                        </p:attrNameLst>
                                      </p:cBhvr>
                                      <p:to>
                                        <p:strVal val="visible"/>
                                      </p:to>
                                    </p:set>
                                    <p:anim calcmode="lin" valueType="num">
                                      <p:cBhvr>
                                        <p:cTn id="59"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60" dur="500" fill="hold"/>
                                        <p:tgtEl>
                                          <p:spTgt spid="50"/>
                                        </p:tgtEl>
                                        <p:attrNameLst>
                                          <p:attrName>ppt_y</p:attrName>
                                        </p:attrNameLst>
                                      </p:cBhvr>
                                      <p:tavLst>
                                        <p:tav tm="0">
                                          <p:val>
                                            <p:strVal val="#ppt_y"/>
                                          </p:val>
                                        </p:tav>
                                        <p:tav tm="100000">
                                          <p:val>
                                            <p:strVal val="#ppt_y"/>
                                          </p:val>
                                        </p:tav>
                                      </p:tavLst>
                                    </p:anim>
                                    <p:anim calcmode="lin" valueType="num">
                                      <p:cBhvr>
                                        <p:cTn id="61"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62"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63" dur="500" tmFilter="0,0; .5, 1; 1, 1"/>
                                        <p:tgtEl>
                                          <p:spTgt spid="50"/>
                                        </p:tgtEl>
                                      </p:cBhvr>
                                    </p:animEffect>
                                  </p:childTnLst>
                                </p:cTn>
                              </p:par>
                            </p:childTnLst>
                          </p:cTn>
                        </p:par>
                      </p:childTnLst>
                    </p:cTn>
                  </p:par>
                  <p:par>
                    <p:cTn id="64" fill="hold">
                      <p:stCondLst>
                        <p:cond delay="indefinite"/>
                      </p:stCondLst>
                      <p:childTnLst>
                        <p:par>
                          <p:cTn id="65" fill="hold">
                            <p:stCondLst>
                              <p:cond delay="0"/>
                            </p:stCondLst>
                            <p:childTnLst>
                              <p:par>
                                <p:cTn id="66" presetID="41" presetClass="entr" presetSubtype="0" fill="hold" grpId="0" nodeType="clickEffect">
                                  <p:stCondLst>
                                    <p:cond delay="0"/>
                                  </p:stCondLst>
                                  <p:iterate type="lt">
                                    <p:tmPct val="10000"/>
                                  </p:iterate>
                                  <p:childTnLst>
                                    <p:set>
                                      <p:cBhvr>
                                        <p:cTn id="67" dur="1" fill="hold">
                                          <p:stCondLst>
                                            <p:cond delay="0"/>
                                          </p:stCondLst>
                                        </p:cTn>
                                        <p:tgtEl>
                                          <p:spTgt spid="33"/>
                                        </p:tgtEl>
                                        <p:attrNameLst>
                                          <p:attrName>style.visibility</p:attrName>
                                        </p:attrNameLst>
                                      </p:cBhvr>
                                      <p:to>
                                        <p:strVal val="visible"/>
                                      </p:to>
                                    </p:set>
                                    <p:anim calcmode="lin" valueType="num">
                                      <p:cBhvr>
                                        <p:cTn id="68"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69" dur="500" fill="hold"/>
                                        <p:tgtEl>
                                          <p:spTgt spid="33"/>
                                        </p:tgtEl>
                                        <p:attrNameLst>
                                          <p:attrName>ppt_y</p:attrName>
                                        </p:attrNameLst>
                                      </p:cBhvr>
                                      <p:tavLst>
                                        <p:tav tm="0">
                                          <p:val>
                                            <p:strVal val="#ppt_y"/>
                                          </p:val>
                                        </p:tav>
                                        <p:tav tm="100000">
                                          <p:val>
                                            <p:strVal val="#ppt_y"/>
                                          </p:val>
                                        </p:tav>
                                      </p:tavLst>
                                    </p:anim>
                                    <p:anim calcmode="lin" valueType="num">
                                      <p:cBhvr>
                                        <p:cTn id="70"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71"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72" dur="500" tmFilter="0,0; .5, 1; 1, 1"/>
                                        <p:tgtEl>
                                          <p:spTgt spid="33"/>
                                        </p:tgtEl>
                                      </p:cBhvr>
                                    </p:animEffect>
                                  </p:childTnLst>
                                </p:cTn>
                              </p:par>
                            </p:childTnLst>
                          </p:cTn>
                        </p:par>
                      </p:childTnLst>
                    </p:cTn>
                  </p:par>
                  <p:par>
                    <p:cTn id="73" fill="hold">
                      <p:stCondLst>
                        <p:cond delay="indefinite"/>
                      </p:stCondLst>
                      <p:childTnLst>
                        <p:par>
                          <p:cTn id="74" fill="hold">
                            <p:stCondLst>
                              <p:cond delay="0"/>
                            </p:stCondLst>
                            <p:childTnLst>
                              <p:par>
                                <p:cTn id="75" presetID="41" presetClass="entr" presetSubtype="0" fill="hold" grpId="0" nodeType="clickEffect">
                                  <p:stCondLst>
                                    <p:cond delay="0"/>
                                  </p:stCondLst>
                                  <p:iterate type="lt">
                                    <p:tmPct val="10000"/>
                                  </p:iterate>
                                  <p:childTnLst>
                                    <p:set>
                                      <p:cBhvr>
                                        <p:cTn id="76" dur="1" fill="hold">
                                          <p:stCondLst>
                                            <p:cond delay="0"/>
                                          </p:stCondLst>
                                        </p:cTn>
                                        <p:tgtEl>
                                          <p:spTgt spid="36"/>
                                        </p:tgtEl>
                                        <p:attrNameLst>
                                          <p:attrName>style.visibility</p:attrName>
                                        </p:attrNameLst>
                                      </p:cBhvr>
                                      <p:to>
                                        <p:strVal val="visible"/>
                                      </p:to>
                                    </p:set>
                                    <p:anim calcmode="lin" valueType="num">
                                      <p:cBhvr>
                                        <p:cTn id="77"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78" dur="500" fill="hold"/>
                                        <p:tgtEl>
                                          <p:spTgt spid="36"/>
                                        </p:tgtEl>
                                        <p:attrNameLst>
                                          <p:attrName>ppt_y</p:attrName>
                                        </p:attrNameLst>
                                      </p:cBhvr>
                                      <p:tavLst>
                                        <p:tav tm="0">
                                          <p:val>
                                            <p:strVal val="#ppt_y"/>
                                          </p:val>
                                        </p:tav>
                                        <p:tav tm="100000">
                                          <p:val>
                                            <p:strVal val="#ppt_y"/>
                                          </p:val>
                                        </p:tav>
                                      </p:tavLst>
                                    </p:anim>
                                    <p:anim calcmode="lin" valueType="num">
                                      <p:cBhvr>
                                        <p:cTn id="79"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80"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81" dur="500" tmFilter="0,0; .5, 1; 1, 1"/>
                                        <p:tgtEl>
                                          <p:spTgt spid="36"/>
                                        </p:tgtEl>
                                      </p:cBhvr>
                                    </p:animEffect>
                                  </p:childTnLst>
                                </p:cTn>
                              </p:par>
                            </p:childTnLst>
                          </p:cTn>
                        </p:par>
                      </p:childTnLst>
                    </p:cTn>
                  </p:par>
                  <p:par>
                    <p:cTn id="82" fill="hold">
                      <p:stCondLst>
                        <p:cond delay="indefinite"/>
                      </p:stCondLst>
                      <p:childTnLst>
                        <p:par>
                          <p:cTn id="83" fill="hold">
                            <p:stCondLst>
                              <p:cond delay="0"/>
                            </p:stCondLst>
                            <p:childTnLst>
                              <p:par>
                                <p:cTn id="84" presetID="41" presetClass="entr" presetSubtype="0" fill="hold" grpId="0" nodeType="clickEffect">
                                  <p:stCondLst>
                                    <p:cond delay="0"/>
                                  </p:stCondLst>
                                  <p:iterate type="lt">
                                    <p:tmPct val="10000"/>
                                  </p:iterate>
                                  <p:childTnLst>
                                    <p:set>
                                      <p:cBhvr>
                                        <p:cTn id="85" dur="1" fill="hold">
                                          <p:stCondLst>
                                            <p:cond delay="0"/>
                                          </p:stCondLst>
                                        </p:cTn>
                                        <p:tgtEl>
                                          <p:spTgt spid="35"/>
                                        </p:tgtEl>
                                        <p:attrNameLst>
                                          <p:attrName>style.visibility</p:attrName>
                                        </p:attrNameLst>
                                      </p:cBhvr>
                                      <p:to>
                                        <p:strVal val="visible"/>
                                      </p:to>
                                    </p:set>
                                    <p:anim calcmode="lin" valueType="num">
                                      <p:cBhvr>
                                        <p:cTn id="86"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87" dur="500" fill="hold"/>
                                        <p:tgtEl>
                                          <p:spTgt spid="35"/>
                                        </p:tgtEl>
                                        <p:attrNameLst>
                                          <p:attrName>ppt_y</p:attrName>
                                        </p:attrNameLst>
                                      </p:cBhvr>
                                      <p:tavLst>
                                        <p:tav tm="0">
                                          <p:val>
                                            <p:strVal val="#ppt_y"/>
                                          </p:val>
                                        </p:tav>
                                        <p:tav tm="100000">
                                          <p:val>
                                            <p:strVal val="#ppt_y"/>
                                          </p:val>
                                        </p:tav>
                                      </p:tavLst>
                                    </p:anim>
                                    <p:anim calcmode="lin" valueType="num">
                                      <p:cBhvr>
                                        <p:cTn id="88"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89"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90" dur="500" tmFilter="0,0; .5, 1; 1, 1"/>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8" grpId="0" animBg="1"/>
      <p:bldP spid="50" grpId="0" animBg="1"/>
      <p:bldP spid="33" grpId="0" animBg="1"/>
      <p:bldP spid="35" grpId="0" animBg="1"/>
      <p:bldP spid="3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000372"/>
            <a:ext cx="9144000" cy="3857628"/>
          </a:xfrm>
        </p:spPr>
        <p:txBody>
          <a:bodyPr>
            <a:normAutofit/>
          </a:bodyPr>
          <a:lstStyle/>
          <a:p>
            <a:pPr lvl="0"/>
            <a:r>
              <a:rPr lang="en-US" sz="6000" b="1" smtClean="0">
                <a:solidFill>
                  <a:srgbClr val="FF0000"/>
                </a:solidFill>
              </a:rPr>
              <a:t>Vì Châu Âu nằm gần  Bắc Băng Dương nên mùa đông có tuyết phủ.</a:t>
            </a:r>
            <a:endParaRPr lang="vi-VN" sz="6000" b="1" smtClean="0">
              <a:solidFill>
                <a:srgbClr val="FF0000"/>
              </a:solidFill>
            </a:endParaRPr>
          </a:p>
          <a:p>
            <a:pPr algn="just"/>
            <a:endParaRPr lang="vi-VN" sz="6000" b="1">
              <a:ln>
                <a:solidFill>
                  <a:srgbClr val="FF0000"/>
                </a:solidFill>
              </a:ln>
              <a:solidFill>
                <a:srgbClr val="FF00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938992"/>
          </a:xfrm>
          <a:prstGeom prst="rect">
            <a:avLst/>
          </a:prstGeom>
          <a:noFill/>
        </p:spPr>
        <p:txBody>
          <a:bodyPr wrap="square" rtlCol="0">
            <a:spAutoFit/>
          </a:bodyPr>
          <a:lstStyle/>
          <a:p>
            <a:r>
              <a:rPr lang="en-US" sz="4000" b="1" smtClean="0">
                <a:ln>
                  <a:solidFill>
                    <a:srgbClr val="FF0000"/>
                  </a:solidFill>
                </a:ln>
              </a:rPr>
              <a:t>Câu </a:t>
            </a:r>
            <a:r>
              <a:rPr lang="en-US" sz="4000" b="1" smtClean="0">
                <a:ln>
                  <a:solidFill>
                    <a:srgbClr val="FF0000"/>
                  </a:solidFill>
                </a:ln>
                <a:solidFill>
                  <a:srgbClr val="FFFF00"/>
                </a:solidFill>
              </a:rPr>
              <a:t>12:Vì sao mùa đông tuyết phủ trắng gần hết Châu Âu?</a:t>
            </a:r>
            <a:endParaRPr lang="vi-VN" sz="4000" b="1" smtClean="0">
              <a:ln>
                <a:solidFill>
                  <a:srgbClr val="FF0000"/>
                </a:solidFill>
              </a:ln>
              <a:solidFill>
                <a:srgbClr val="FFFF00"/>
              </a:solidFill>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70" decel="100000"/>
                                        <p:tgtEl>
                                          <p:spTgt spid="10"/>
                                        </p:tgtEl>
                                      </p:cBhvr>
                                    </p:animEffect>
                                    <p:animScale>
                                      <p:cBhvr>
                                        <p:cTn id="8" dur="770" decel="100000"/>
                                        <p:tgtEl>
                                          <p:spTgt spid="10"/>
                                        </p:tgtEl>
                                      </p:cBhvr>
                                      <p:from x="10000" y="10000"/>
                                      <p:to x="200000" y="450000"/>
                                    </p:animScale>
                                    <p:animScale>
                                      <p:cBhvr>
                                        <p:cTn id="9" dur="1230" accel="100000" fill="hold">
                                          <p:stCondLst>
                                            <p:cond delay="770"/>
                                          </p:stCondLst>
                                        </p:cTn>
                                        <p:tgtEl>
                                          <p:spTgt spid="10"/>
                                        </p:tgtEl>
                                      </p:cBhvr>
                                      <p:from x="200000" y="450000"/>
                                      <p:to x="100000" y="100000"/>
                                    </p:animScale>
                                    <p:set>
                                      <p:cBhvr>
                                        <p:cTn id="10" dur="770" fill="hold"/>
                                        <p:tgtEl>
                                          <p:spTgt spid="10"/>
                                        </p:tgtEl>
                                        <p:attrNameLst>
                                          <p:attrName>ppt_x</p:attrName>
                                        </p:attrNameLst>
                                      </p:cBhvr>
                                      <p:to>
                                        <p:strVal val="(0.5)"/>
                                      </p:to>
                                    </p:set>
                                    <p:anim from="(0.5)" to="(#ppt_x)" calcmode="lin" valueType="num">
                                      <p:cBhvr>
                                        <p:cTn id="11" dur="1230" accel="100000" fill="hold">
                                          <p:stCondLst>
                                            <p:cond delay="770"/>
                                          </p:stCondLst>
                                        </p:cTn>
                                        <p:tgtEl>
                                          <p:spTgt spid="10"/>
                                        </p:tgtEl>
                                        <p:attrNameLst>
                                          <p:attrName>ppt_x</p:attrName>
                                        </p:attrNameLst>
                                      </p:cBhvr>
                                    </p:anim>
                                    <p:set>
                                      <p:cBhvr>
                                        <p:cTn id="12" dur="770" fill="hold"/>
                                        <p:tgtEl>
                                          <p:spTgt spid="10"/>
                                        </p:tgtEl>
                                        <p:attrNameLst>
                                          <p:attrName>ppt_y</p:attrName>
                                        </p:attrNameLst>
                                      </p:cBhvr>
                                      <p:to>
                                        <p:strVal val="(#ppt_y+0.4)"/>
                                      </p:to>
                                    </p:set>
                                    <p:anim from="(#ppt_y+0.4)" to="(#ppt_y)" calcmode="lin" valueType="num">
                                      <p:cBhvr>
                                        <p:cTn id="13" dur="1230" accel="100000" fill="hold">
                                          <p:stCondLst>
                                            <p:cond delay="770"/>
                                          </p:stCondLst>
                                        </p:cTn>
                                        <p:tgtEl>
                                          <p:spTgt spid="1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p:cTn id="18"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algn="l"/>
            <a:r>
              <a:rPr lang="en-US" sz="3600" smtClean="0"/>
              <a:t>Vị trí</a:t>
            </a:r>
          </a:p>
          <a:p>
            <a:pPr algn="l"/>
            <a:r>
              <a:rPr lang="en-US" sz="3600" smtClean="0"/>
              <a:t>Thủ đô</a:t>
            </a:r>
          </a:p>
          <a:p>
            <a:pPr algn="l"/>
            <a:r>
              <a:rPr lang="en-US" sz="3600" smtClean="0"/>
              <a:t>Diện tích</a:t>
            </a:r>
          </a:p>
          <a:p>
            <a:pPr algn="l"/>
            <a:r>
              <a:rPr lang="en-US" sz="3600" smtClean="0"/>
              <a:t>Dân cư</a:t>
            </a:r>
          </a:p>
          <a:p>
            <a:pPr algn="l"/>
            <a:r>
              <a:rPr lang="en-US" sz="3600" smtClean="0"/>
              <a:t>Khí hậu</a:t>
            </a: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642919"/>
            <a:ext cx="9144000" cy="1323439"/>
          </a:xfrm>
          <a:prstGeom prst="rect">
            <a:avLst/>
          </a:prstGeom>
          <a:noFill/>
        </p:spPr>
        <p:txBody>
          <a:bodyPr wrap="square" rtlCol="0">
            <a:spAutoFit/>
          </a:bodyPr>
          <a:lstStyle/>
          <a:p>
            <a:pPr lvl="0"/>
            <a:r>
              <a:rPr lang="en-US" sz="4000" b="1" smtClean="0">
                <a:ln>
                  <a:solidFill>
                    <a:srgbClr val="FF0000"/>
                  </a:solidFill>
                </a:ln>
              </a:rPr>
              <a:t>Câu 13a: </a:t>
            </a:r>
            <a:r>
              <a:rPr lang="en-US" sz="4000" b="1" smtClean="0"/>
              <a:t>Liên Bang Nga</a:t>
            </a:r>
            <a:endParaRPr lang="vi-VN" sz="4000" b="1" smtClean="0">
              <a:ln>
                <a:solidFill>
                  <a:srgbClr val="FF0000"/>
                </a:solidFill>
              </a:ln>
            </a:endParaRPr>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7286644" cy="646331"/>
          </a:xfrm>
          <a:prstGeom prst="rect">
            <a:avLst/>
          </a:prstGeom>
          <a:solidFill>
            <a:srgbClr val="00B0F0"/>
          </a:solidFill>
        </p:spPr>
        <p:txBody>
          <a:bodyPr wrap="square" rtlCol="0">
            <a:spAutoFit/>
          </a:bodyPr>
          <a:lstStyle/>
          <a:p>
            <a:pPr lvl="0"/>
            <a:r>
              <a:rPr lang="en-US" sz="3600" b="1" smtClean="0"/>
              <a:t>Nằm cả châu Á và châu Âu</a:t>
            </a:r>
            <a:endParaRPr lang="vi-VN" sz="3600" b="1" smtClean="0">
              <a:ln>
                <a:solidFill>
                  <a:srgbClr val="FF0000"/>
                </a:solidFill>
              </a:ln>
            </a:endParaRPr>
          </a:p>
        </p:txBody>
      </p:sp>
      <p:sp>
        <p:nvSpPr>
          <p:cNvPr id="50" name="TextBox 49"/>
          <p:cNvSpPr txBox="1"/>
          <p:nvPr/>
        </p:nvSpPr>
        <p:spPr>
          <a:xfrm>
            <a:off x="1928794" y="3354173"/>
            <a:ext cx="7215206" cy="646331"/>
          </a:xfrm>
          <a:prstGeom prst="rect">
            <a:avLst/>
          </a:prstGeom>
          <a:solidFill>
            <a:srgbClr val="002060"/>
          </a:solidFill>
        </p:spPr>
        <p:txBody>
          <a:bodyPr wrap="square" rtlCol="0">
            <a:spAutoFit/>
          </a:bodyPr>
          <a:lstStyle/>
          <a:p>
            <a:r>
              <a:rPr lang="en-US" sz="3600" smtClean="0"/>
              <a:t> </a:t>
            </a:r>
            <a:r>
              <a:rPr lang="en-US" sz="3600" b="1" smtClean="0"/>
              <a:t>Lớn nhất thế giới         </a:t>
            </a:r>
            <a:endParaRPr lang="vi-VN" sz="3600" b="1">
              <a:solidFill>
                <a:srgbClr val="FF0000"/>
              </a:solidFill>
            </a:endParaRPr>
          </a:p>
        </p:txBody>
      </p:sp>
      <p:grpSp>
        <p:nvGrpSpPr>
          <p:cNvPr id="4" name="Group 52"/>
          <p:cNvGrpSpPr/>
          <p:nvPr/>
        </p:nvGrpSpPr>
        <p:grpSpPr>
          <a:xfrm>
            <a:off x="-2382" y="2070090"/>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grpSp>
        <p:nvGrpSpPr>
          <p:cNvPr id="5" name="Group 52"/>
          <p:cNvGrpSpPr/>
          <p:nvPr/>
        </p:nvGrpSpPr>
        <p:grpSpPr>
          <a:xfrm>
            <a:off x="-1588" y="1357298"/>
            <a:ext cx="9147970" cy="5500702"/>
            <a:chOff x="-3176" y="2071678"/>
            <a:chExt cx="9147970" cy="4787910"/>
          </a:xfrm>
        </p:grpSpPr>
        <p:cxnSp>
          <p:nvCxnSpPr>
            <p:cNvPr id="20" name="Straight Connector 19"/>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rot="5400000">
              <a:off x="-2395543" y="4465633"/>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4" name="Straight Connector 23"/>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cxnSp>
        <p:nvCxnSpPr>
          <p:cNvPr id="27" name="Straight Connector 26"/>
          <p:cNvCxnSpPr/>
          <p:nvPr/>
        </p:nvCxnSpPr>
        <p:spPr>
          <a:xfrm>
            <a:off x="0" y="1376077"/>
            <a:ext cx="1857356" cy="695601"/>
          </a:xfrm>
          <a:prstGeom prst="line">
            <a:avLst/>
          </a:prstGeom>
        </p:spPr>
        <p:style>
          <a:lnRef idx="3">
            <a:schemeClr val="dk1"/>
          </a:lnRef>
          <a:fillRef idx="0">
            <a:schemeClr val="dk1"/>
          </a:fillRef>
          <a:effectRef idx="2">
            <a:schemeClr val="dk1"/>
          </a:effectRef>
          <a:fontRef idx="minor">
            <a:schemeClr val="tx1"/>
          </a:fontRef>
        </p:style>
      </p:cxnSp>
      <p:sp>
        <p:nvSpPr>
          <p:cNvPr id="33" name="TextBox 32"/>
          <p:cNvSpPr txBox="1"/>
          <p:nvPr/>
        </p:nvSpPr>
        <p:spPr>
          <a:xfrm>
            <a:off x="1857356" y="4071942"/>
            <a:ext cx="7286644" cy="646331"/>
          </a:xfrm>
          <a:prstGeom prst="rect">
            <a:avLst/>
          </a:prstGeom>
          <a:solidFill>
            <a:srgbClr val="00B0F0"/>
          </a:solidFill>
        </p:spPr>
        <p:txBody>
          <a:bodyPr wrap="square" rtlCol="0">
            <a:spAutoFit/>
          </a:bodyPr>
          <a:lstStyle/>
          <a:p>
            <a:r>
              <a:rPr lang="en-US" sz="3600" b="1" smtClean="0"/>
              <a:t>Khá đông </a:t>
            </a:r>
            <a:endParaRPr lang="vi-VN" sz="3600" b="1">
              <a:solidFill>
                <a:srgbClr val="FF0000"/>
              </a:solidFill>
            </a:endParaRPr>
          </a:p>
        </p:txBody>
      </p:sp>
      <p:sp>
        <p:nvSpPr>
          <p:cNvPr id="36" name="TextBox 35"/>
          <p:cNvSpPr txBox="1"/>
          <p:nvPr/>
        </p:nvSpPr>
        <p:spPr>
          <a:xfrm>
            <a:off x="1857356" y="4714884"/>
            <a:ext cx="7286644" cy="646331"/>
          </a:xfrm>
          <a:prstGeom prst="rect">
            <a:avLst/>
          </a:prstGeom>
          <a:solidFill>
            <a:srgbClr val="FFC000"/>
          </a:solidFill>
        </p:spPr>
        <p:txBody>
          <a:bodyPr wrap="square" rtlCol="0">
            <a:spAutoFit/>
          </a:bodyPr>
          <a:lstStyle/>
          <a:p>
            <a:r>
              <a:rPr lang="en-US" sz="3600" b="1" smtClean="0"/>
              <a:t>Ôn đới lục địa</a:t>
            </a:r>
            <a:endParaRPr lang="vi-VN" sz="3600" b="1">
              <a:solidFill>
                <a:srgbClr val="FF0000"/>
              </a:solidFill>
            </a:endParaRPr>
          </a:p>
        </p:txBody>
      </p:sp>
      <p:sp>
        <p:nvSpPr>
          <p:cNvPr id="49" name="TextBox 48"/>
          <p:cNvSpPr txBox="1"/>
          <p:nvPr/>
        </p:nvSpPr>
        <p:spPr>
          <a:xfrm>
            <a:off x="1928794" y="2643182"/>
            <a:ext cx="4214842" cy="646331"/>
          </a:xfrm>
          <a:prstGeom prst="rect">
            <a:avLst/>
          </a:prstGeom>
          <a:noFill/>
        </p:spPr>
        <p:txBody>
          <a:bodyPr wrap="square" rtlCol="0">
            <a:spAutoFit/>
          </a:bodyPr>
          <a:lstStyle/>
          <a:p>
            <a:r>
              <a:rPr lang="en-US" sz="3200" b="1" smtClean="0"/>
              <a:t> </a:t>
            </a:r>
            <a:r>
              <a:rPr lang="en-US" sz="3600" b="1" smtClean="0"/>
              <a:t>Mát-xcơ-va</a:t>
            </a:r>
            <a:endParaRPr lang="vi-VN"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iterate type="lt">
                                    <p:tmPct val="0"/>
                                  </p:iterate>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iterate type="lt">
                                    <p:tmPct val="0"/>
                                  </p:iterate>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iterate type="lt">
                                    <p:tmPct val="0"/>
                                  </p:iterate>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nodeType="clickEffect">
                                  <p:stCondLst>
                                    <p:cond delay="0"/>
                                  </p:stCondLst>
                                  <p:iterate type="lt">
                                    <p:tmPct val="0"/>
                                  </p:iterate>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anim to="" calcmode="lin" valueType="num">
                                      <p:cBhvr>
                                        <p:cTn id="42" dur="1" fill="hold"/>
                                        <p:tgtEl>
                                          <p:spTgt spid="28"/>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grpId="0" nodeType="clickEffect">
                                  <p:stCondLst>
                                    <p:cond delay="0"/>
                                  </p:stCondLst>
                                  <p:childTnLst>
                                    <p:set>
                                      <p:cBhvr>
                                        <p:cTn id="46" dur="1" fill="hold">
                                          <p:stCondLst>
                                            <p:cond delay="0"/>
                                          </p:stCondLst>
                                        </p:cTn>
                                        <p:tgtEl>
                                          <p:spTgt spid="49"/>
                                        </p:tgtEl>
                                        <p:attrNameLst>
                                          <p:attrName>style.visibility</p:attrName>
                                        </p:attrNameLst>
                                      </p:cBhvr>
                                      <p:to>
                                        <p:strVal val="visible"/>
                                      </p:to>
                                    </p:set>
                                    <p:anim calcmode="lin" valueType="num">
                                      <p:cBhvr>
                                        <p:cTn id="47" dur="500" fill="hold"/>
                                        <p:tgtEl>
                                          <p:spTgt spid="49"/>
                                        </p:tgtEl>
                                        <p:attrNameLst>
                                          <p:attrName>ppt_w</p:attrName>
                                        </p:attrNameLst>
                                      </p:cBhvr>
                                      <p:tavLst>
                                        <p:tav tm="0">
                                          <p:val>
                                            <p:fltVal val="0"/>
                                          </p:val>
                                        </p:tav>
                                        <p:tav tm="100000">
                                          <p:val>
                                            <p:strVal val="#ppt_w"/>
                                          </p:val>
                                        </p:tav>
                                      </p:tavLst>
                                    </p:anim>
                                    <p:anim calcmode="lin" valueType="num">
                                      <p:cBhvr>
                                        <p:cTn id="48" dur="500" fill="hold"/>
                                        <p:tgtEl>
                                          <p:spTgt spid="49"/>
                                        </p:tgtEl>
                                        <p:attrNameLst>
                                          <p:attrName>ppt_h</p:attrName>
                                        </p:attrNameLst>
                                      </p:cBhvr>
                                      <p:tavLst>
                                        <p:tav tm="0">
                                          <p:val>
                                            <p:fltVal val="0"/>
                                          </p:val>
                                        </p:tav>
                                        <p:tav tm="100000">
                                          <p:val>
                                            <p:strVal val="#ppt_h"/>
                                          </p:val>
                                        </p:tav>
                                      </p:tavLst>
                                    </p:anim>
                                    <p:animEffect transition="in" filter="fade">
                                      <p:cBhvr>
                                        <p:cTn id="49" dur="500"/>
                                        <p:tgtEl>
                                          <p:spTgt spid="49"/>
                                        </p:tgtEl>
                                      </p:cBhvr>
                                    </p:animEffect>
                                  </p:childTnLst>
                                </p:cTn>
                              </p:par>
                            </p:childTnLst>
                          </p:cTn>
                        </p:par>
                      </p:childTnLst>
                    </p:cTn>
                  </p:par>
                  <p:par>
                    <p:cTn id="50" fill="hold">
                      <p:stCondLst>
                        <p:cond delay="indefinite"/>
                      </p:stCondLst>
                      <p:childTnLst>
                        <p:par>
                          <p:cTn id="51" fill="hold">
                            <p:stCondLst>
                              <p:cond delay="0"/>
                            </p:stCondLst>
                            <p:childTnLst>
                              <p:par>
                                <p:cTn id="52" presetID="41" presetClass="entr" presetSubtype="0" fill="hold" grpId="0" nodeType="clickEffect">
                                  <p:stCondLst>
                                    <p:cond delay="0"/>
                                  </p:stCondLst>
                                  <p:iterate type="lt">
                                    <p:tmPct val="10000"/>
                                  </p:iterate>
                                  <p:childTnLst>
                                    <p:set>
                                      <p:cBhvr>
                                        <p:cTn id="53" dur="1" fill="hold">
                                          <p:stCondLst>
                                            <p:cond delay="0"/>
                                          </p:stCondLst>
                                        </p:cTn>
                                        <p:tgtEl>
                                          <p:spTgt spid="50"/>
                                        </p:tgtEl>
                                        <p:attrNameLst>
                                          <p:attrName>style.visibility</p:attrName>
                                        </p:attrNameLst>
                                      </p:cBhvr>
                                      <p:to>
                                        <p:strVal val="visible"/>
                                      </p:to>
                                    </p:set>
                                    <p:anim calcmode="lin" valueType="num">
                                      <p:cBhvr>
                                        <p:cTn id="54"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55" dur="500" fill="hold"/>
                                        <p:tgtEl>
                                          <p:spTgt spid="50"/>
                                        </p:tgtEl>
                                        <p:attrNameLst>
                                          <p:attrName>ppt_y</p:attrName>
                                        </p:attrNameLst>
                                      </p:cBhvr>
                                      <p:tavLst>
                                        <p:tav tm="0">
                                          <p:val>
                                            <p:strVal val="#ppt_y"/>
                                          </p:val>
                                        </p:tav>
                                        <p:tav tm="100000">
                                          <p:val>
                                            <p:strVal val="#ppt_y"/>
                                          </p:val>
                                        </p:tav>
                                      </p:tavLst>
                                    </p:anim>
                                    <p:anim calcmode="lin" valueType="num">
                                      <p:cBhvr>
                                        <p:cTn id="56"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57"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58" dur="500" tmFilter="0,0; .5, 1; 1, 1"/>
                                        <p:tgtEl>
                                          <p:spTgt spid="50"/>
                                        </p:tgtEl>
                                      </p:cBhvr>
                                    </p:animEffect>
                                  </p:childTnLst>
                                </p:cTn>
                              </p:par>
                            </p:childTnLst>
                          </p:cTn>
                        </p:par>
                      </p:childTnLst>
                    </p:cTn>
                  </p:par>
                  <p:par>
                    <p:cTn id="59" fill="hold">
                      <p:stCondLst>
                        <p:cond delay="indefinite"/>
                      </p:stCondLst>
                      <p:childTnLst>
                        <p:par>
                          <p:cTn id="60" fill="hold">
                            <p:stCondLst>
                              <p:cond delay="0"/>
                            </p:stCondLst>
                            <p:childTnLst>
                              <p:par>
                                <p:cTn id="61" presetID="41" presetClass="entr" presetSubtype="0" fill="hold" grpId="0" nodeType="clickEffect">
                                  <p:stCondLst>
                                    <p:cond delay="0"/>
                                  </p:stCondLst>
                                  <p:iterate type="lt">
                                    <p:tmPct val="10000"/>
                                  </p:iterate>
                                  <p:childTnLst>
                                    <p:set>
                                      <p:cBhvr>
                                        <p:cTn id="62" dur="1" fill="hold">
                                          <p:stCondLst>
                                            <p:cond delay="0"/>
                                          </p:stCondLst>
                                        </p:cTn>
                                        <p:tgtEl>
                                          <p:spTgt spid="33"/>
                                        </p:tgtEl>
                                        <p:attrNameLst>
                                          <p:attrName>style.visibility</p:attrName>
                                        </p:attrNameLst>
                                      </p:cBhvr>
                                      <p:to>
                                        <p:strVal val="visible"/>
                                      </p:to>
                                    </p:set>
                                    <p:anim calcmode="lin" valueType="num">
                                      <p:cBhvr>
                                        <p:cTn id="63"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64" dur="500" fill="hold"/>
                                        <p:tgtEl>
                                          <p:spTgt spid="33"/>
                                        </p:tgtEl>
                                        <p:attrNameLst>
                                          <p:attrName>ppt_y</p:attrName>
                                        </p:attrNameLst>
                                      </p:cBhvr>
                                      <p:tavLst>
                                        <p:tav tm="0">
                                          <p:val>
                                            <p:strVal val="#ppt_y"/>
                                          </p:val>
                                        </p:tav>
                                        <p:tav tm="100000">
                                          <p:val>
                                            <p:strVal val="#ppt_y"/>
                                          </p:val>
                                        </p:tav>
                                      </p:tavLst>
                                    </p:anim>
                                    <p:anim calcmode="lin" valueType="num">
                                      <p:cBhvr>
                                        <p:cTn id="65"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66"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67" dur="500" tmFilter="0,0; .5, 1; 1, 1"/>
                                        <p:tgtEl>
                                          <p:spTgt spid="33"/>
                                        </p:tgtEl>
                                      </p:cBhvr>
                                    </p:animEffect>
                                  </p:childTnLst>
                                </p:cTn>
                              </p:par>
                            </p:childTnLst>
                          </p:cTn>
                        </p:par>
                      </p:childTnLst>
                    </p:cTn>
                  </p:par>
                  <p:par>
                    <p:cTn id="68" fill="hold">
                      <p:stCondLst>
                        <p:cond delay="indefinite"/>
                      </p:stCondLst>
                      <p:childTnLst>
                        <p:par>
                          <p:cTn id="69" fill="hold">
                            <p:stCondLst>
                              <p:cond delay="0"/>
                            </p:stCondLst>
                            <p:childTnLst>
                              <p:par>
                                <p:cTn id="70" presetID="41" presetClass="entr" presetSubtype="0" fill="hold" grpId="0" nodeType="clickEffect">
                                  <p:stCondLst>
                                    <p:cond delay="0"/>
                                  </p:stCondLst>
                                  <p:iterate type="lt">
                                    <p:tmPct val="10000"/>
                                  </p:iterate>
                                  <p:childTnLst>
                                    <p:set>
                                      <p:cBhvr>
                                        <p:cTn id="71" dur="1" fill="hold">
                                          <p:stCondLst>
                                            <p:cond delay="0"/>
                                          </p:stCondLst>
                                        </p:cTn>
                                        <p:tgtEl>
                                          <p:spTgt spid="36"/>
                                        </p:tgtEl>
                                        <p:attrNameLst>
                                          <p:attrName>style.visibility</p:attrName>
                                        </p:attrNameLst>
                                      </p:cBhvr>
                                      <p:to>
                                        <p:strVal val="visible"/>
                                      </p:to>
                                    </p:set>
                                    <p:anim calcmode="lin" valueType="num">
                                      <p:cBhvr>
                                        <p:cTn id="72"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73" dur="500" fill="hold"/>
                                        <p:tgtEl>
                                          <p:spTgt spid="36"/>
                                        </p:tgtEl>
                                        <p:attrNameLst>
                                          <p:attrName>ppt_y</p:attrName>
                                        </p:attrNameLst>
                                      </p:cBhvr>
                                      <p:tavLst>
                                        <p:tav tm="0">
                                          <p:val>
                                            <p:strVal val="#ppt_y"/>
                                          </p:val>
                                        </p:tav>
                                        <p:tav tm="100000">
                                          <p:val>
                                            <p:strVal val="#ppt_y"/>
                                          </p:val>
                                        </p:tav>
                                      </p:tavLst>
                                    </p:anim>
                                    <p:anim calcmode="lin" valueType="num">
                                      <p:cBhvr>
                                        <p:cTn id="74"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75"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76" dur="500" tmFilter="0,0; .5, 1; 1, 1"/>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50" grpId="0" animBg="1"/>
      <p:bldP spid="33" grpId="0" animBg="1"/>
      <p:bldP spid="36" grpId="0" animBg="1"/>
      <p:bldP spid="4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algn="l"/>
            <a:r>
              <a:rPr lang="en-US" sz="3600" smtClean="0">
                <a:solidFill>
                  <a:srgbClr val="FF0000"/>
                </a:solidFill>
              </a:rPr>
              <a:t>Tài Ng </a:t>
            </a:r>
          </a:p>
          <a:p>
            <a:pPr algn="l"/>
            <a:r>
              <a:rPr lang="en-US" sz="3600" smtClean="0">
                <a:solidFill>
                  <a:srgbClr val="FF0000"/>
                </a:solidFill>
              </a:rPr>
              <a:t>Kh Sản</a:t>
            </a:r>
          </a:p>
          <a:p>
            <a:pPr algn="l"/>
            <a:r>
              <a:rPr lang="en-US" sz="3600" smtClean="0">
                <a:solidFill>
                  <a:srgbClr val="FFFF00"/>
                </a:solidFill>
              </a:rPr>
              <a:t>Sản phẩm</a:t>
            </a:r>
          </a:p>
          <a:p>
            <a:pPr algn="l"/>
            <a:r>
              <a:rPr lang="en-US" b="1" smtClean="0">
                <a:solidFill>
                  <a:srgbClr val="FFFF00"/>
                </a:solidFill>
              </a:rPr>
              <a:t>công nghiệp</a:t>
            </a:r>
          </a:p>
          <a:p>
            <a:pPr algn="l"/>
            <a:r>
              <a:rPr lang="en-US" b="1" smtClean="0"/>
              <a:t>Sản phẩm </a:t>
            </a:r>
          </a:p>
          <a:p>
            <a:pPr algn="l"/>
            <a:r>
              <a:rPr lang="en-US" b="1" smtClean="0"/>
              <a:t>nông nghiệp</a:t>
            </a:r>
            <a:endParaRPr lang="vi-VN" b="1"/>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642919"/>
            <a:ext cx="9144000" cy="1323439"/>
          </a:xfrm>
          <a:prstGeom prst="rect">
            <a:avLst/>
          </a:prstGeom>
          <a:noFill/>
        </p:spPr>
        <p:txBody>
          <a:bodyPr wrap="square" rtlCol="0">
            <a:spAutoFit/>
          </a:bodyPr>
          <a:lstStyle/>
          <a:p>
            <a:pPr lvl="0"/>
            <a:r>
              <a:rPr lang="en-US" sz="4000" b="1" smtClean="0">
                <a:ln>
                  <a:solidFill>
                    <a:srgbClr val="FF0000"/>
                  </a:solidFill>
                </a:ln>
              </a:rPr>
              <a:t>Câu 13b: </a:t>
            </a:r>
            <a:r>
              <a:rPr lang="en-US" sz="4000" smtClean="0"/>
              <a:t>Liên Bang Nga</a:t>
            </a:r>
            <a:endParaRPr lang="vi-VN" sz="4000" b="1" smtClean="0">
              <a:ln>
                <a:solidFill>
                  <a:srgbClr val="FF0000"/>
                </a:solidFill>
              </a:ln>
            </a:endParaRPr>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7286644" cy="1200329"/>
          </a:xfrm>
          <a:prstGeom prst="rect">
            <a:avLst/>
          </a:prstGeom>
          <a:solidFill>
            <a:srgbClr val="00B0F0"/>
          </a:solidFill>
        </p:spPr>
        <p:txBody>
          <a:bodyPr wrap="square" rtlCol="0">
            <a:spAutoFit/>
          </a:bodyPr>
          <a:lstStyle/>
          <a:p>
            <a:pPr lvl="0"/>
            <a:r>
              <a:rPr lang="en-US" sz="3600" b="1" smtClean="0">
                <a:solidFill>
                  <a:srgbClr val="FF0000"/>
                </a:solidFill>
              </a:rPr>
              <a:t>Dầu mỏ, khí tự nhiên, than đá, quặng sắt, rừng tai-ga, ..</a:t>
            </a:r>
            <a:endParaRPr lang="vi-VN" sz="3600" b="1" smtClean="0">
              <a:ln>
                <a:solidFill>
                  <a:srgbClr val="FF0000"/>
                </a:solidFill>
              </a:ln>
              <a:solidFill>
                <a:srgbClr val="FF0000"/>
              </a:solidFill>
            </a:endParaRPr>
          </a:p>
        </p:txBody>
      </p:sp>
      <p:grpSp>
        <p:nvGrpSpPr>
          <p:cNvPr id="4" name="Group 52"/>
          <p:cNvGrpSpPr/>
          <p:nvPr/>
        </p:nvGrpSpPr>
        <p:grpSpPr>
          <a:xfrm>
            <a:off x="-2382" y="2070090"/>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cxnSp>
        <p:nvCxnSpPr>
          <p:cNvPr id="27" name="Straight Connector 26"/>
          <p:cNvCxnSpPr/>
          <p:nvPr/>
        </p:nvCxnSpPr>
        <p:spPr>
          <a:xfrm>
            <a:off x="0" y="1376076"/>
            <a:ext cx="1857356" cy="695602"/>
          </a:xfrm>
          <a:prstGeom prst="line">
            <a:avLst/>
          </a:prstGeom>
        </p:spPr>
        <p:style>
          <a:lnRef idx="3">
            <a:schemeClr val="dk1"/>
          </a:lnRef>
          <a:fillRef idx="0">
            <a:schemeClr val="dk1"/>
          </a:fillRef>
          <a:effectRef idx="2">
            <a:schemeClr val="dk1"/>
          </a:effectRef>
          <a:fontRef idx="minor">
            <a:schemeClr val="tx1"/>
          </a:fontRef>
        </p:style>
      </p:cxnSp>
      <p:sp>
        <p:nvSpPr>
          <p:cNvPr id="35" name="TextBox 34"/>
          <p:cNvSpPr txBox="1"/>
          <p:nvPr/>
        </p:nvSpPr>
        <p:spPr>
          <a:xfrm>
            <a:off x="1857356" y="4643446"/>
            <a:ext cx="7286644" cy="1200329"/>
          </a:xfrm>
          <a:prstGeom prst="rect">
            <a:avLst/>
          </a:prstGeom>
          <a:solidFill>
            <a:srgbClr val="002060"/>
          </a:solidFill>
        </p:spPr>
        <p:txBody>
          <a:bodyPr wrap="square" rtlCol="0">
            <a:spAutoFit/>
          </a:bodyPr>
          <a:lstStyle/>
          <a:p>
            <a:r>
              <a:rPr lang="en-US" sz="3600" b="1" smtClean="0"/>
              <a:t>Lúa mì, ngô, khoai tây, lợn, bò, gia cầm, ..</a:t>
            </a:r>
            <a:endParaRPr lang="vi-VN" sz="3600" b="1">
              <a:solidFill>
                <a:srgbClr val="FF0000"/>
              </a:solidFill>
            </a:endParaRPr>
          </a:p>
        </p:txBody>
      </p:sp>
      <p:sp>
        <p:nvSpPr>
          <p:cNvPr id="36" name="TextBox 35"/>
          <p:cNvSpPr txBox="1"/>
          <p:nvPr/>
        </p:nvSpPr>
        <p:spPr>
          <a:xfrm>
            <a:off x="1857356" y="3429000"/>
            <a:ext cx="7286644" cy="1200329"/>
          </a:xfrm>
          <a:prstGeom prst="rect">
            <a:avLst/>
          </a:prstGeom>
          <a:solidFill>
            <a:srgbClr val="FFC000"/>
          </a:solidFill>
        </p:spPr>
        <p:txBody>
          <a:bodyPr wrap="square" rtlCol="0">
            <a:spAutoFit/>
          </a:bodyPr>
          <a:lstStyle/>
          <a:p>
            <a:r>
              <a:rPr lang="en-US" sz="3600" b="1" smtClean="0"/>
              <a:t>Máy móc, thiết bị, phương tiện giao thông,…</a:t>
            </a:r>
            <a:endParaRPr lang="vi-VN" sz="36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iterate type="lt">
                                    <p:tmPct val="0"/>
                                  </p:iterate>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iterate type="lt">
                                    <p:tmPct val="0"/>
                                  </p:iterate>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iterate type="lt">
                                    <p:tmPct val="0"/>
                                  </p:iterate>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nodeType="clickEffect">
                                  <p:stCondLst>
                                    <p:cond delay="0"/>
                                  </p:stCondLst>
                                  <p:iterate type="lt">
                                    <p:tmPct val="0"/>
                                  </p:iterate>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nodeType="clickEffect">
                                  <p:stCondLst>
                                    <p:cond delay="0"/>
                                  </p:stCondLst>
                                  <p:iterate type="lt">
                                    <p:tmPct val="0"/>
                                  </p:iterate>
                                  <p:childTnLst>
                                    <p:set>
                                      <p:cBhvr>
                                        <p:cTn id="41" dur="1" fill="hold">
                                          <p:stCondLst>
                                            <p:cond delay="0"/>
                                          </p:stCondLst>
                                        </p:cTn>
                                        <p:tgtEl>
                                          <p:spTgt spid="3">
                                            <p:txEl>
                                              <p:pRg st="5" end="5"/>
                                            </p:txEl>
                                          </p:spTgt>
                                        </p:tgtEl>
                                        <p:attrNameLst>
                                          <p:attrName>style.visibility</p:attrName>
                                        </p:attrNameLst>
                                      </p:cBhvr>
                                      <p:to>
                                        <p:strVal val="visible"/>
                                      </p:to>
                                    </p:set>
                                    <p:animScale>
                                      <p:cBhvr>
                                        <p:cTn id="42"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5" end="5"/>
                                            </p:txEl>
                                          </p:spTgt>
                                        </p:tgtEl>
                                        <p:attrNameLst>
                                          <p:attrName>ppt_x</p:attrName>
                                          <p:attrName>ppt_y</p:attrName>
                                        </p:attrNameLst>
                                      </p:cBhvr>
                                    </p:animMotion>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4" presetClass="entr" presetSubtype="0" fill="hold" grpId="0" nodeType="clickEffect">
                                  <p:stCondLst>
                                    <p:cond delay="0"/>
                                  </p:stCondLst>
                                  <p:childTnLst>
                                    <p:set>
                                      <p:cBhvr>
                                        <p:cTn id="48" dur="1" fill="hold">
                                          <p:stCondLst>
                                            <p:cond delay="0"/>
                                          </p:stCondLst>
                                        </p:cTn>
                                        <p:tgtEl>
                                          <p:spTgt spid="28"/>
                                        </p:tgtEl>
                                        <p:attrNameLst>
                                          <p:attrName>style.visibility</p:attrName>
                                        </p:attrNameLst>
                                      </p:cBhvr>
                                      <p:to>
                                        <p:strVal val="visible"/>
                                      </p:to>
                                    </p:set>
                                    <p:anim to="" calcmode="lin" valueType="num">
                                      <p:cBhvr>
                                        <p:cTn id="49" dur="1" fill="hold"/>
                                        <p:tgtEl>
                                          <p:spTgt spid="28"/>
                                        </p:tgtEl>
                                        <p:attrNameLst>
                                          <p:attrName/>
                                        </p:attrNameLst>
                                      </p:cBhvr>
                                    </p:anim>
                                  </p:childTnLst>
                                </p:cTn>
                              </p:par>
                            </p:childTnLst>
                          </p:cTn>
                        </p:par>
                      </p:childTnLst>
                    </p:cTn>
                  </p:par>
                  <p:par>
                    <p:cTn id="50" fill="hold">
                      <p:stCondLst>
                        <p:cond delay="indefinite"/>
                      </p:stCondLst>
                      <p:childTnLst>
                        <p:par>
                          <p:cTn id="51" fill="hold">
                            <p:stCondLst>
                              <p:cond delay="0"/>
                            </p:stCondLst>
                            <p:childTnLst>
                              <p:par>
                                <p:cTn id="52" presetID="41" presetClass="entr" presetSubtype="0" fill="hold" grpId="0" nodeType="clickEffect">
                                  <p:stCondLst>
                                    <p:cond delay="0"/>
                                  </p:stCondLst>
                                  <p:iterate type="lt">
                                    <p:tmPct val="10000"/>
                                  </p:iterate>
                                  <p:childTnLst>
                                    <p:set>
                                      <p:cBhvr>
                                        <p:cTn id="53" dur="1" fill="hold">
                                          <p:stCondLst>
                                            <p:cond delay="0"/>
                                          </p:stCondLst>
                                        </p:cTn>
                                        <p:tgtEl>
                                          <p:spTgt spid="36"/>
                                        </p:tgtEl>
                                        <p:attrNameLst>
                                          <p:attrName>style.visibility</p:attrName>
                                        </p:attrNameLst>
                                      </p:cBhvr>
                                      <p:to>
                                        <p:strVal val="visible"/>
                                      </p:to>
                                    </p:set>
                                    <p:anim calcmode="lin" valueType="num">
                                      <p:cBhvr>
                                        <p:cTn id="54"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55" dur="500" fill="hold"/>
                                        <p:tgtEl>
                                          <p:spTgt spid="36"/>
                                        </p:tgtEl>
                                        <p:attrNameLst>
                                          <p:attrName>ppt_y</p:attrName>
                                        </p:attrNameLst>
                                      </p:cBhvr>
                                      <p:tavLst>
                                        <p:tav tm="0">
                                          <p:val>
                                            <p:strVal val="#ppt_y"/>
                                          </p:val>
                                        </p:tav>
                                        <p:tav tm="100000">
                                          <p:val>
                                            <p:strVal val="#ppt_y"/>
                                          </p:val>
                                        </p:tav>
                                      </p:tavLst>
                                    </p:anim>
                                    <p:anim calcmode="lin" valueType="num">
                                      <p:cBhvr>
                                        <p:cTn id="56"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57"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58" dur="500" tmFilter="0,0; .5, 1; 1, 1"/>
                                        <p:tgtEl>
                                          <p:spTgt spid="36"/>
                                        </p:tgtEl>
                                      </p:cBhvr>
                                    </p:animEffect>
                                  </p:childTnLst>
                                </p:cTn>
                              </p:par>
                            </p:childTnLst>
                          </p:cTn>
                        </p:par>
                      </p:childTnLst>
                    </p:cTn>
                  </p:par>
                  <p:par>
                    <p:cTn id="59" fill="hold">
                      <p:stCondLst>
                        <p:cond delay="indefinite"/>
                      </p:stCondLst>
                      <p:childTnLst>
                        <p:par>
                          <p:cTn id="60" fill="hold">
                            <p:stCondLst>
                              <p:cond delay="0"/>
                            </p:stCondLst>
                            <p:childTnLst>
                              <p:par>
                                <p:cTn id="61" presetID="41" presetClass="entr" presetSubtype="0" fill="hold" grpId="0" nodeType="clickEffect">
                                  <p:stCondLst>
                                    <p:cond delay="0"/>
                                  </p:stCondLst>
                                  <p:iterate type="lt">
                                    <p:tmPct val="10000"/>
                                  </p:iterate>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64" dur="500" fill="hold"/>
                                        <p:tgtEl>
                                          <p:spTgt spid="35"/>
                                        </p:tgtEl>
                                        <p:attrNameLst>
                                          <p:attrName>ppt_y</p:attrName>
                                        </p:attrNameLst>
                                      </p:cBhvr>
                                      <p:tavLst>
                                        <p:tav tm="0">
                                          <p:val>
                                            <p:strVal val="#ppt_y"/>
                                          </p:val>
                                        </p:tav>
                                        <p:tav tm="100000">
                                          <p:val>
                                            <p:strVal val="#ppt_y"/>
                                          </p:val>
                                        </p:tav>
                                      </p:tavLst>
                                    </p:anim>
                                    <p:anim calcmode="lin" valueType="num">
                                      <p:cBhvr>
                                        <p:cTn id="65"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66"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67" dur="500" tmFilter="0,0; .5, 1; 1, 1"/>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5" grpId="0" animBg="1"/>
      <p:bldP spid="3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algn="l"/>
            <a:r>
              <a:rPr lang="en-US" sz="3600" smtClean="0"/>
              <a:t>Vị trí</a:t>
            </a:r>
          </a:p>
          <a:p>
            <a:pPr algn="l"/>
            <a:r>
              <a:rPr lang="en-US" sz="3600" smtClean="0"/>
              <a:t>Thủ đô</a:t>
            </a:r>
          </a:p>
          <a:p>
            <a:pPr algn="l"/>
            <a:r>
              <a:rPr lang="en-US" sz="3600" smtClean="0"/>
              <a:t>Diện tích</a:t>
            </a:r>
          </a:p>
          <a:p>
            <a:pPr algn="l"/>
            <a:r>
              <a:rPr lang="en-US" sz="3600" smtClean="0"/>
              <a:t>Dân cư</a:t>
            </a:r>
          </a:p>
          <a:p>
            <a:pPr algn="l"/>
            <a:r>
              <a:rPr lang="en-US" sz="3600" smtClean="0"/>
              <a:t>Khí hậu</a:t>
            </a: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642919"/>
            <a:ext cx="9144000" cy="1323439"/>
          </a:xfrm>
          <a:prstGeom prst="rect">
            <a:avLst/>
          </a:prstGeom>
          <a:noFill/>
        </p:spPr>
        <p:txBody>
          <a:bodyPr wrap="square" rtlCol="0">
            <a:spAutoFit/>
          </a:bodyPr>
          <a:lstStyle/>
          <a:p>
            <a:pPr lvl="0"/>
            <a:r>
              <a:rPr lang="en-US" sz="4000" b="1" smtClean="0">
                <a:ln>
                  <a:solidFill>
                    <a:srgbClr val="FF0000"/>
                  </a:solidFill>
                </a:ln>
              </a:rPr>
              <a:t>Câu 14a: Pháp</a:t>
            </a:r>
            <a:endParaRPr lang="vi-VN" sz="4000" b="1" smtClean="0">
              <a:ln>
                <a:solidFill>
                  <a:srgbClr val="FF0000"/>
                </a:solidFill>
              </a:ln>
            </a:endParaRPr>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7286644" cy="646331"/>
          </a:xfrm>
          <a:prstGeom prst="rect">
            <a:avLst/>
          </a:prstGeom>
          <a:solidFill>
            <a:srgbClr val="00B0F0"/>
          </a:solidFill>
        </p:spPr>
        <p:txBody>
          <a:bodyPr wrap="square" rtlCol="0">
            <a:spAutoFit/>
          </a:bodyPr>
          <a:lstStyle/>
          <a:p>
            <a:pPr lvl="0"/>
            <a:r>
              <a:rPr lang="en-US" sz="3600" b="1" smtClean="0"/>
              <a:t>Nằm ở tây Âu, giáp biển.</a:t>
            </a:r>
            <a:endParaRPr lang="vi-VN" sz="3600" b="1" smtClean="0">
              <a:ln>
                <a:solidFill>
                  <a:srgbClr val="FF0000"/>
                </a:solidFill>
              </a:ln>
            </a:endParaRPr>
          </a:p>
        </p:txBody>
      </p:sp>
      <p:sp>
        <p:nvSpPr>
          <p:cNvPr id="50" name="TextBox 49"/>
          <p:cNvSpPr txBox="1"/>
          <p:nvPr/>
        </p:nvSpPr>
        <p:spPr>
          <a:xfrm>
            <a:off x="1928794" y="3354173"/>
            <a:ext cx="7215206" cy="646331"/>
          </a:xfrm>
          <a:prstGeom prst="rect">
            <a:avLst/>
          </a:prstGeom>
          <a:solidFill>
            <a:srgbClr val="002060"/>
          </a:solidFill>
        </p:spPr>
        <p:txBody>
          <a:bodyPr wrap="square" rtlCol="0">
            <a:spAutoFit/>
          </a:bodyPr>
          <a:lstStyle/>
          <a:p>
            <a:r>
              <a:rPr lang="en-US" sz="3600" b="1" smtClean="0"/>
              <a:t> Diện tích đồng bằng lớn</a:t>
            </a:r>
            <a:endParaRPr lang="vi-VN" sz="3600" b="1">
              <a:solidFill>
                <a:srgbClr val="FF0000"/>
              </a:solidFill>
            </a:endParaRPr>
          </a:p>
        </p:txBody>
      </p:sp>
      <p:grpSp>
        <p:nvGrpSpPr>
          <p:cNvPr id="4" name="Group 52"/>
          <p:cNvGrpSpPr/>
          <p:nvPr/>
        </p:nvGrpSpPr>
        <p:grpSpPr>
          <a:xfrm>
            <a:off x="-2382" y="2070090"/>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grpSp>
        <p:nvGrpSpPr>
          <p:cNvPr id="5" name="Group 52"/>
          <p:cNvGrpSpPr/>
          <p:nvPr/>
        </p:nvGrpSpPr>
        <p:grpSpPr>
          <a:xfrm>
            <a:off x="-1588" y="1357298"/>
            <a:ext cx="9147970" cy="5500702"/>
            <a:chOff x="-3176" y="2071678"/>
            <a:chExt cx="9147970" cy="4787910"/>
          </a:xfrm>
        </p:grpSpPr>
        <p:cxnSp>
          <p:nvCxnSpPr>
            <p:cNvPr id="20" name="Straight Connector 19"/>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rot="5400000">
              <a:off x="-2395543" y="4465633"/>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4" name="Straight Connector 23"/>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cxnSp>
        <p:nvCxnSpPr>
          <p:cNvPr id="27" name="Straight Connector 26"/>
          <p:cNvCxnSpPr/>
          <p:nvPr/>
        </p:nvCxnSpPr>
        <p:spPr>
          <a:xfrm>
            <a:off x="0" y="1357298"/>
            <a:ext cx="1857356" cy="714380"/>
          </a:xfrm>
          <a:prstGeom prst="line">
            <a:avLst/>
          </a:prstGeom>
        </p:spPr>
        <p:style>
          <a:lnRef idx="3">
            <a:schemeClr val="dk1"/>
          </a:lnRef>
          <a:fillRef idx="0">
            <a:schemeClr val="dk1"/>
          </a:fillRef>
          <a:effectRef idx="2">
            <a:schemeClr val="dk1"/>
          </a:effectRef>
          <a:fontRef idx="minor">
            <a:schemeClr val="tx1"/>
          </a:fontRef>
        </p:style>
      </p:cxnSp>
      <p:sp>
        <p:nvSpPr>
          <p:cNvPr id="33" name="TextBox 32"/>
          <p:cNvSpPr txBox="1"/>
          <p:nvPr/>
        </p:nvSpPr>
        <p:spPr>
          <a:xfrm>
            <a:off x="1857356" y="4071942"/>
            <a:ext cx="7286644" cy="646331"/>
          </a:xfrm>
          <a:prstGeom prst="rect">
            <a:avLst/>
          </a:prstGeom>
          <a:solidFill>
            <a:srgbClr val="00B0F0"/>
          </a:solidFill>
        </p:spPr>
        <p:txBody>
          <a:bodyPr wrap="square" rtlCol="0">
            <a:spAutoFit/>
          </a:bodyPr>
          <a:lstStyle/>
          <a:p>
            <a:r>
              <a:rPr lang="en-US" sz="3600" b="1" smtClean="0"/>
              <a:t>--- </a:t>
            </a:r>
            <a:endParaRPr lang="vi-VN" sz="3600" b="1">
              <a:solidFill>
                <a:srgbClr val="FF0000"/>
              </a:solidFill>
            </a:endParaRPr>
          </a:p>
        </p:txBody>
      </p:sp>
      <p:sp>
        <p:nvSpPr>
          <p:cNvPr id="36" name="TextBox 35"/>
          <p:cNvSpPr txBox="1"/>
          <p:nvPr/>
        </p:nvSpPr>
        <p:spPr>
          <a:xfrm>
            <a:off x="1857356" y="4714884"/>
            <a:ext cx="7286644" cy="646331"/>
          </a:xfrm>
          <a:prstGeom prst="rect">
            <a:avLst/>
          </a:prstGeom>
          <a:solidFill>
            <a:srgbClr val="FFC000"/>
          </a:solidFill>
        </p:spPr>
        <p:txBody>
          <a:bodyPr wrap="square" rtlCol="0">
            <a:spAutoFit/>
          </a:bodyPr>
          <a:lstStyle/>
          <a:p>
            <a:r>
              <a:rPr lang="en-US" sz="3600" b="1" smtClean="0"/>
              <a:t>Ôn hòa</a:t>
            </a:r>
            <a:endParaRPr lang="vi-VN" sz="3600" b="1">
              <a:solidFill>
                <a:srgbClr val="FF0000"/>
              </a:solidFill>
            </a:endParaRPr>
          </a:p>
        </p:txBody>
      </p:sp>
      <p:sp>
        <p:nvSpPr>
          <p:cNvPr id="49" name="TextBox 48"/>
          <p:cNvSpPr txBox="1"/>
          <p:nvPr/>
        </p:nvSpPr>
        <p:spPr>
          <a:xfrm>
            <a:off x="1928794" y="2643182"/>
            <a:ext cx="4214842" cy="646331"/>
          </a:xfrm>
          <a:prstGeom prst="rect">
            <a:avLst/>
          </a:prstGeom>
          <a:noFill/>
        </p:spPr>
        <p:txBody>
          <a:bodyPr wrap="square" rtlCol="0">
            <a:spAutoFit/>
          </a:bodyPr>
          <a:lstStyle/>
          <a:p>
            <a:r>
              <a:rPr lang="en-US" sz="3200" b="1" smtClean="0"/>
              <a:t> </a:t>
            </a:r>
            <a:r>
              <a:rPr lang="en-US" sz="3600" b="1" smtClean="0"/>
              <a:t> Pa-ri</a:t>
            </a:r>
            <a:endParaRPr lang="vi-VN"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iterate type="lt">
                                    <p:tmPct val="0"/>
                                  </p:iterate>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iterate type="lt">
                                    <p:tmPct val="0"/>
                                  </p:iterate>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iterate type="lt">
                                    <p:tmPct val="0"/>
                                  </p:iterate>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nodeType="clickEffect">
                                  <p:stCondLst>
                                    <p:cond delay="0"/>
                                  </p:stCondLst>
                                  <p:iterate type="lt">
                                    <p:tmPct val="0"/>
                                  </p:iterate>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anim to="" calcmode="lin" valueType="num">
                                      <p:cBhvr>
                                        <p:cTn id="42" dur="1" fill="hold"/>
                                        <p:tgtEl>
                                          <p:spTgt spid="28"/>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49"/>
                                        </p:tgtEl>
                                        <p:attrNameLst>
                                          <p:attrName>style.visibility</p:attrName>
                                        </p:attrNameLst>
                                      </p:cBhvr>
                                      <p:to>
                                        <p:strVal val="visible"/>
                                      </p:to>
                                    </p:set>
                                    <p:anim to="" calcmode="lin" valueType="num">
                                      <p:cBhvr>
                                        <p:cTn id="47" dur="1" fill="hold"/>
                                        <p:tgtEl>
                                          <p:spTgt spid="49"/>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50"/>
                                        </p:tgtEl>
                                        <p:attrNameLst>
                                          <p:attrName>style.visibility</p:attrName>
                                        </p:attrNameLst>
                                      </p:cBhvr>
                                      <p:to>
                                        <p:strVal val="visible"/>
                                      </p:to>
                                    </p:set>
                                    <p:anim calcmode="lin" valueType="num">
                                      <p:cBhvr>
                                        <p:cTn id="52"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50"/>
                                        </p:tgtEl>
                                        <p:attrNameLst>
                                          <p:attrName>ppt_y</p:attrName>
                                        </p:attrNameLst>
                                      </p:cBhvr>
                                      <p:tavLst>
                                        <p:tav tm="0">
                                          <p:val>
                                            <p:strVal val="#ppt_y"/>
                                          </p:val>
                                        </p:tav>
                                        <p:tav tm="100000">
                                          <p:val>
                                            <p:strVal val="#ppt_y"/>
                                          </p:val>
                                        </p:tav>
                                      </p:tavLst>
                                    </p:anim>
                                    <p:anim calcmode="lin" valueType="num">
                                      <p:cBhvr>
                                        <p:cTn id="54"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50"/>
                                        </p:tgtEl>
                                      </p:cBhvr>
                                    </p:animEffect>
                                  </p:childTnLst>
                                </p:cTn>
                              </p:par>
                            </p:childTnLst>
                          </p:cTn>
                        </p:par>
                      </p:childTnLst>
                    </p:cTn>
                  </p:par>
                  <p:par>
                    <p:cTn id="57" fill="hold">
                      <p:stCondLst>
                        <p:cond delay="indefinite"/>
                      </p:stCondLst>
                      <p:childTnLst>
                        <p:par>
                          <p:cTn id="58" fill="hold">
                            <p:stCondLst>
                              <p:cond delay="0"/>
                            </p:stCondLst>
                            <p:childTnLst>
                              <p:par>
                                <p:cTn id="59" presetID="41" presetClass="entr" presetSubtype="0" fill="hold" grpId="0" nodeType="clickEffect">
                                  <p:stCondLst>
                                    <p:cond delay="0"/>
                                  </p:stCondLst>
                                  <p:iterate type="lt">
                                    <p:tmPct val="10000"/>
                                  </p:iterate>
                                  <p:childTnLst>
                                    <p:set>
                                      <p:cBhvr>
                                        <p:cTn id="60" dur="1" fill="hold">
                                          <p:stCondLst>
                                            <p:cond delay="0"/>
                                          </p:stCondLst>
                                        </p:cTn>
                                        <p:tgtEl>
                                          <p:spTgt spid="33"/>
                                        </p:tgtEl>
                                        <p:attrNameLst>
                                          <p:attrName>style.visibility</p:attrName>
                                        </p:attrNameLst>
                                      </p:cBhvr>
                                      <p:to>
                                        <p:strVal val="visible"/>
                                      </p:to>
                                    </p:set>
                                    <p:anim calcmode="lin" valueType="num">
                                      <p:cBhvr>
                                        <p:cTn id="61"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33"/>
                                        </p:tgtEl>
                                        <p:attrNameLst>
                                          <p:attrName>ppt_y</p:attrName>
                                        </p:attrNameLst>
                                      </p:cBhvr>
                                      <p:tavLst>
                                        <p:tav tm="0">
                                          <p:val>
                                            <p:strVal val="#ppt_y"/>
                                          </p:val>
                                        </p:tav>
                                        <p:tav tm="100000">
                                          <p:val>
                                            <p:strVal val="#ppt_y"/>
                                          </p:val>
                                        </p:tav>
                                      </p:tavLst>
                                    </p:anim>
                                    <p:anim calcmode="lin" valueType="num">
                                      <p:cBhvr>
                                        <p:cTn id="63"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33"/>
                                        </p:tgtEl>
                                      </p:cBhvr>
                                    </p:animEffect>
                                  </p:childTnLst>
                                </p:cTn>
                              </p:par>
                            </p:childTnLst>
                          </p:cTn>
                        </p:par>
                      </p:childTnLst>
                    </p:cTn>
                  </p:par>
                  <p:par>
                    <p:cTn id="66" fill="hold">
                      <p:stCondLst>
                        <p:cond delay="indefinite"/>
                      </p:stCondLst>
                      <p:childTnLst>
                        <p:par>
                          <p:cTn id="67" fill="hold">
                            <p:stCondLst>
                              <p:cond delay="0"/>
                            </p:stCondLst>
                            <p:childTnLst>
                              <p:par>
                                <p:cTn id="68" presetID="41" presetClass="entr" presetSubtype="0" fill="hold" grpId="0" nodeType="clickEffect">
                                  <p:stCondLst>
                                    <p:cond delay="0"/>
                                  </p:stCondLst>
                                  <p:iterate type="lt">
                                    <p:tmPct val="10000"/>
                                  </p:iterate>
                                  <p:childTnLst>
                                    <p:set>
                                      <p:cBhvr>
                                        <p:cTn id="69" dur="1" fill="hold">
                                          <p:stCondLst>
                                            <p:cond delay="0"/>
                                          </p:stCondLst>
                                        </p:cTn>
                                        <p:tgtEl>
                                          <p:spTgt spid="36"/>
                                        </p:tgtEl>
                                        <p:attrNameLst>
                                          <p:attrName>style.visibility</p:attrName>
                                        </p:attrNameLst>
                                      </p:cBhvr>
                                      <p:to>
                                        <p:strVal val="visible"/>
                                      </p:to>
                                    </p:set>
                                    <p:anim calcmode="lin" valueType="num">
                                      <p:cBhvr>
                                        <p:cTn id="70"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71" dur="500" fill="hold"/>
                                        <p:tgtEl>
                                          <p:spTgt spid="36"/>
                                        </p:tgtEl>
                                        <p:attrNameLst>
                                          <p:attrName>ppt_y</p:attrName>
                                        </p:attrNameLst>
                                      </p:cBhvr>
                                      <p:tavLst>
                                        <p:tav tm="0">
                                          <p:val>
                                            <p:strVal val="#ppt_y"/>
                                          </p:val>
                                        </p:tav>
                                        <p:tav tm="100000">
                                          <p:val>
                                            <p:strVal val="#ppt_y"/>
                                          </p:val>
                                        </p:tav>
                                      </p:tavLst>
                                    </p:anim>
                                    <p:anim calcmode="lin" valueType="num">
                                      <p:cBhvr>
                                        <p:cTn id="72"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73"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74" dur="500" tmFilter="0,0; .5, 1; 1, 1"/>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50" grpId="0" animBg="1"/>
      <p:bldP spid="33" grpId="0" animBg="1"/>
      <p:bldP spid="36" grpId="0" animBg="1"/>
      <p:bldP spid="4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algn="l"/>
            <a:r>
              <a:rPr lang="en-US" sz="3600" smtClean="0">
                <a:solidFill>
                  <a:srgbClr val="FF0000"/>
                </a:solidFill>
              </a:rPr>
              <a:t>TN </a:t>
            </a:r>
          </a:p>
          <a:p>
            <a:pPr algn="l"/>
            <a:r>
              <a:rPr lang="en-US" sz="3600" smtClean="0">
                <a:solidFill>
                  <a:srgbClr val="FF0000"/>
                </a:solidFill>
              </a:rPr>
              <a:t>KSản</a:t>
            </a:r>
          </a:p>
          <a:p>
            <a:pPr algn="l"/>
            <a:r>
              <a:rPr lang="en-US" sz="3600" smtClean="0">
                <a:solidFill>
                  <a:srgbClr val="FFFF00"/>
                </a:solidFill>
              </a:rPr>
              <a:t>Sản phẩm</a:t>
            </a:r>
          </a:p>
          <a:p>
            <a:pPr algn="l"/>
            <a:r>
              <a:rPr lang="en-US" b="1" smtClean="0">
                <a:solidFill>
                  <a:srgbClr val="FFFF00"/>
                </a:solidFill>
              </a:rPr>
              <a:t>công nghiệp</a:t>
            </a:r>
          </a:p>
          <a:p>
            <a:pPr algn="l"/>
            <a:endParaRPr lang="en-US" b="1" smtClean="0"/>
          </a:p>
          <a:p>
            <a:pPr algn="l"/>
            <a:r>
              <a:rPr lang="en-US" b="1" smtClean="0"/>
              <a:t>Sản phẩm </a:t>
            </a:r>
          </a:p>
          <a:p>
            <a:pPr algn="l"/>
            <a:r>
              <a:rPr lang="en-US" b="1" smtClean="0"/>
              <a:t>nông nghiệp</a:t>
            </a:r>
            <a:endParaRPr lang="vi-VN" b="1"/>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642919"/>
            <a:ext cx="9144000" cy="1323439"/>
          </a:xfrm>
          <a:prstGeom prst="rect">
            <a:avLst/>
          </a:prstGeom>
          <a:noFill/>
        </p:spPr>
        <p:txBody>
          <a:bodyPr wrap="square" rtlCol="0">
            <a:spAutoFit/>
          </a:bodyPr>
          <a:lstStyle/>
          <a:p>
            <a:pPr lvl="0"/>
            <a:r>
              <a:rPr lang="en-US" sz="4000" b="1" smtClean="0">
                <a:ln>
                  <a:solidFill>
                    <a:srgbClr val="FF0000"/>
                  </a:solidFill>
                </a:ln>
              </a:rPr>
              <a:t>Câu 14b: Pháp</a:t>
            </a:r>
            <a:endParaRPr lang="vi-VN" sz="4000" b="1" smtClean="0">
              <a:ln>
                <a:solidFill>
                  <a:srgbClr val="FF0000"/>
                </a:solidFill>
              </a:ln>
            </a:endParaRPr>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7286644" cy="1200329"/>
          </a:xfrm>
          <a:prstGeom prst="rect">
            <a:avLst/>
          </a:prstGeom>
          <a:solidFill>
            <a:srgbClr val="00B0F0"/>
          </a:solidFill>
        </p:spPr>
        <p:txBody>
          <a:bodyPr wrap="square" rtlCol="0">
            <a:spAutoFit/>
          </a:bodyPr>
          <a:lstStyle/>
          <a:p>
            <a:pPr lvl="0"/>
            <a:r>
              <a:rPr lang="en-US" sz="3600" b="1" smtClean="0">
                <a:solidFill>
                  <a:srgbClr val="FF0000"/>
                </a:solidFill>
              </a:rPr>
              <a:t>Dầu mỏ, khí tự nhiên, than đá, quặng sắt, rừng tai-ga, ..</a:t>
            </a:r>
            <a:endParaRPr lang="vi-VN" sz="3600" b="1" smtClean="0">
              <a:ln>
                <a:solidFill>
                  <a:srgbClr val="FF0000"/>
                </a:solidFill>
              </a:ln>
              <a:solidFill>
                <a:srgbClr val="FF0000"/>
              </a:solidFill>
            </a:endParaRPr>
          </a:p>
        </p:txBody>
      </p:sp>
      <p:grpSp>
        <p:nvGrpSpPr>
          <p:cNvPr id="4" name="Group 52"/>
          <p:cNvGrpSpPr/>
          <p:nvPr/>
        </p:nvGrpSpPr>
        <p:grpSpPr>
          <a:xfrm>
            <a:off x="-2382" y="2070090"/>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grpSp>
        <p:nvGrpSpPr>
          <p:cNvPr id="5" name="Group 52"/>
          <p:cNvGrpSpPr/>
          <p:nvPr/>
        </p:nvGrpSpPr>
        <p:grpSpPr>
          <a:xfrm>
            <a:off x="-1588" y="1357298"/>
            <a:ext cx="9147970" cy="5500702"/>
            <a:chOff x="-3176" y="2071678"/>
            <a:chExt cx="9147970" cy="4787910"/>
          </a:xfrm>
        </p:grpSpPr>
        <p:cxnSp>
          <p:nvCxnSpPr>
            <p:cNvPr id="20" name="Straight Connector 19"/>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rot="5400000">
              <a:off x="-2395543" y="4465633"/>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4" name="Straight Connector 23"/>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cxnSp>
        <p:nvCxnSpPr>
          <p:cNvPr id="27" name="Straight Connector 26"/>
          <p:cNvCxnSpPr/>
          <p:nvPr/>
        </p:nvCxnSpPr>
        <p:spPr>
          <a:xfrm>
            <a:off x="0" y="1372464"/>
            <a:ext cx="1857356" cy="699214"/>
          </a:xfrm>
          <a:prstGeom prst="line">
            <a:avLst/>
          </a:prstGeom>
        </p:spPr>
        <p:style>
          <a:lnRef idx="3">
            <a:schemeClr val="dk1"/>
          </a:lnRef>
          <a:fillRef idx="0">
            <a:schemeClr val="dk1"/>
          </a:fillRef>
          <a:effectRef idx="2">
            <a:schemeClr val="dk1"/>
          </a:effectRef>
          <a:fontRef idx="minor">
            <a:schemeClr val="tx1"/>
          </a:fontRef>
        </p:style>
      </p:cxnSp>
      <p:sp>
        <p:nvSpPr>
          <p:cNvPr id="35" name="TextBox 34"/>
          <p:cNvSpPr txBox="1"/>
          <p:nvPr/>
        </p:nvSpPr>
        <p:spPr>
          <a:xfrm>
            <a:off x="1857356" y="5286388"/>
            <a:ext cx="7286644" cy="1200329"/>
          </a:xfrm>
          <a:prstGeom prst="rect">
            <a:avLst/>
          </a:prstGeom>
          <a:solidFill>
            <a:srgbClr val="002060"/>
          </a:solidFill>
        </p:spPr>
        <p:txBody>
          <a:bodyPr wrap="square" rtlCol="0">
            <a:spAutoFit/>
          </a:bodyPr>
          <a:lstStyle/>
          <a:p>
            <a:r>
              <a:rPr lang="en-US" sz="3600" b="1" smtClean="0"/>
              <a:t>Lúa mì, khoai tây, củ cải, đường, nho và chăn nuôi bò lấy thịt, sữa, …</a:t>
            </a:r>
            <a:endParaRPr lang="vi-VN" sz="3600" b="1">
              <a:solidFill>
                <a:srgbClr val="FF0000"/>
              </a:solidFill>
            </a:endParaRPr>
          </a:p>
        </p:txBody>
      </p:sp>
      <p:sp>
        <p:nvSpPr>
          <p:cNvPr id="36" name="TextBox 35"/>
          <p:cNvSpPr txBox="1"/>
          <p:nvPr/>
        </p:nvSpPr>
        <p:spPr>
          <a:xfrm>
            <a:off x="1857356" y="3429000"/>
            <a:ext cx="7286644" cy="1754326"/>
          </a:xfrm>
          <a:prstGeom prst="rect">
            <a:avLst/>
          </a:prstGeom>
          <a:solidFill>
            <a:srgbClr val="FFC000"/>
          </a:solidFill>
        </p:spPr>
        <p:txBody>
          <a:bodyPr wrap="square" rtlCol="0">
            <a:spAutoFit/>
          </a:bodyPr>
          <a:lstStyle/>
          <a:p>
            <a:r>
              <a:rPr lang="en-US" sz="3600" b="1" smtClean="0"/>
              <a:t>Máy móc, thiết bị, phương tiện giao thông, vải, quần áo, mĩ phẩm, thữ phẩm, dược phẩm,..</a:t>
            </a:r>
            <a:endParaRPr lang="vi-VN" sz="36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iterate type="lt">
                                    <p:tmPct val="0"/>
                                  </p:iterate>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iterate type="lt">
                                    <p:tmPct val="0"/>
                                  </p:iterate>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iterate type="lt">
                                    <p:tmPct val="0"/>
                                  </p:iterate>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nodeType="clickEffect">
                                  <p:stCondLst>
                                    <p:cond delay="0"/>
                                  </p:stCondLst>
                                  <p:iterate type="lt">
                                    <p:tmPct val="0"/>
                                  </p:iterate>
                                  <p:childTnLst>
                                    <p:set>
                                      <p:cBhvr>
                                        <p:cTn id="34" dur="1" fill="hold">
                                          <p:stCondLst>
                                            <p:cond delay="0"/>
                                          </p:stCondLst>
                                        </p:cTn>
                                        <p:tgtEl>
                                          <p:spTgt spid="3">
                                            <p:txEl>
                                              <p:pRg st="5" end="5"/>
                                            </p:txEl>
                                          </p:spTgt>
                                        </p:tgtEl>
                                        <p:attrNameLst>
                                          <p:attrName>style.visibility</p:attrName>
                                        </p:attrNameLst>
                                      </p:cBhvr>
                                      <p:to>
                                        <p:strVal val="visible"/>
                                      </p:to>
                                    </p:set>
                                    <p:animScale>
                                      <p:cBhvr>
                                        <p:cTn id="35"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5" end="5"/>
                                            </p:txEl>
                                          </p:spTgt>
                                        </p:tgtEl>
                                        <p:attrNameLst>
                                          <p:attrName>ppt_x</p:attrName>
                                          <p:attrName>ppt_y</p:attrName>
                                        </p:attrNameLst>
                                      </p:cBhvr>
                                    </p:animMotion>
                                    <p:animEffect transition="in" filter="fade">
                                      <p:cBhvr>
                                        <p:cTn id="37" dur="1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nodeType="clickEffect">
                                  <p:stCondLst>
                                    <p:cond delay="0"/>
                                  </p:stCondLst>
                                  <p:iterate type="lt">
                                    <p:tmPct val="0"/>
                                  </p:iterate>
                                  <p:childTnLst>
                                    <p:set>
                                      <p:cBhvr>
                                        <p:cTn id="41" dur="1" fill="hold">
                                          <p:stCondLst>
                                            <p:cond delay="0"/>
                                          </p:stCondLst>
                                        </p:cTn>
                                        <p:tgtEl>
                                          <p:spTgt spid="3">
                                            <p:txEl>
                                              <p:pRg st="6" end="6"/>
                                            </p:txEl>
                                          </p:spTgt>
                                        </p:tgtEl>
                                        <p:attrNameLst>
                                          <p:attrName>style.visibility</p:attrName>
                                        </p:attrNameLst>
                                      </p:cBhvr>
                                      <p:to>
                                        <p:strVal val="visible"/>
                                      </p:to>
                                    </p:set>
                                    <p:animScale>
                                      <p:cBhvr>
                                        <p:cTn id="42"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6" end="6"/>
                                            </p:txEl>
                                          </p:spTgt>
                                        </p:tgtEl>
                                        <p:attrNameLst>
                                          <p:attrName>ppt_x</p:attrName>
                                          <p:attrName>ppt_y</p:attrName>
                                        </p:attrNameLst>
                                      </p:cBhvr>
                                    </p:animMotion>
                                    <p:animEffect transition="in" filter="fade">
                                      <p:cBhvr>
                                        <p:cTn id="44" dur="10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4" presetClass="entr" presetSubtype="0" fill="hold" grpId="0" nodeType="clickEffect">
                                  <p:stCondLst>
                                    <p:cond delay="0"/>
                                  </p:stCondLst>
                                  <p:childTnLst>
                                    <p:set>
                                      <p:cBhvr>
                                        <p:cTn id="48" dur="1" fill="hold">
                                          <p:stCondLst>
                                            <p:cond delay="0"/>
                                          </p:stCondLst>
                                        </p:cTn>
                                        <p:tgtEl>
                                          <p:spTgt spid="28"/>
                                        </p:tgtEl>
                                        <p:attrNameLst>
                                          <p:attrName>style.visibility</p:attrName>
                                        </p:attrNameLst>
                                      </p:cBhvr>
                                      <p:to>
                                        <p:strVal val="visible"/>
                                      </p:to>
                                    </p:set>
                                    <p:anim to="" calcmode="lin" valueType="num">
                                      <p:cBhvr>
                                        <p:cTn id="49" dur="1" fill="hold"/>
                                        <p:tgtEl>
                                          <p:spTgt spid="28"/>
                                        </p:tgtEl>
                                        <p:attrNameLst>
                                          <p:attrName/>
                                        </p:attrNameLst>
                                      </p:cBhvr>
                                    </p:anim>
                                  </p:childTnLst>
                                </p:cTn>
                              </p:par>
                            </p:childTnLst>
                          </p:cTn>
                        </p:par>
                      </p:childTnLst>
                    </p:cTn>
                  </p:par>
                  <p:par>
                    <p:cTn id="50" fill="hold">
                      <p:stCondLst>
                        <p:cond delay="indefinite"/>
                      </p:stCondLst>
                      <p:childTnLst>
                        <p:par>
                          <p:cTn id="51" fill="hold">
                            <p:stCondLst>
                              <p:cond delay="0"/>
                            </p:stCondLst>
                            <p:childTnLst>
                              <p:par>
                                <p:cTn id="52" presetID="41" presetClass="entr" presetSubtype="0" fill="hold" grpId="0" nodeType="clickEffect">
                                  <p:stCondLst>
                                    <p:cond delay="0"/>
                                  </p:stCondLst>
                                  <p:iterate type="lt">
                                    <p:tmPct val="10000"/>
                                  </p:iterate>
                                  <p:childTnLst>
                                    <p:set>
                                      <p:cBhvr>
                                        <p:cTn id="53" dur="1" fill="hold">
                                          <p:stCondLst>
                                            <p:cond delay="0"/>
                                          </p:stCondLst>
                                        </p:cTn>
                                        <p:tgtEl>
                                          <p:spTgt spid="36"/>
                                        </p:tgtEl>
                                        <p:attrNameLst>
                                          <p:attrName>style.visibility</p:attrName>
                                        </p:attrNameLst>
                                      </p:cBhvr>
                                      <p:to>
                                        <p:strVal val="visible"/>
                                      </p:to>
                                    </p:set>
                                    <p:anim calcmode="lin" valueType="num">
                                      <p:cBhvr>
                                        <p:cTn id="54"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55" dur="500" fill="hold"/>
                                        <p:tgtEl>
                                          <p:spTgt spid="36"/>
                                        </p:tgtEl>
                                        <p:attrNameLst>
                                          <p:attrName>ppt_y</p:attrName>
                                        </p:attrNameLst>
                                      </p:cBhvr>
                                      <p:tavLst>
                                        <p:tav tm="0">
                                          <p:val>
                                            <p:strVal val="#ppt_y"/>
                                          </p:val>
                                        </p:tav>
                                        <p:tav tm="100000">
                                          <p:val>
                                            <p:strVal val="#ppt_y"/>
                                          </p:val>
                                        </p:tav>
                                      </p:tavLst>
                                    </p:anim>
                                    <p:anim calcmode="lin" valueType="num">
                                      <p:cBhvr>
                                        <p:cTn id="56"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57"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58" dur="500" tmFilter="0,0; .5, 1; 1, 1"/>
                                        <p:tgtEl>
                                          <p:spTgt spid="36"/>
                                        </p:tgtEl>
                                      </p:cBhvr>
                                    </p:animEffect>
                                  </p:childTnLst>
                                </p:cTn>
                              </p:par>
                            </p:childTnLst>
                          </p:cTn>
                        </p:par>
                      </p:childTnLst>
                    </p:cTn>
                  </p:par>
                  <p:par>
                    <p:cTn id="59" fill="hold">
                      <p:stCondLst>
                        <p:cond delay="indefinite"/>
                      </p:stCondLst>
                      <p:childTnLst>
                        <p:par>
                          <p:cTn id="60" fill="hold">
                            <p:stCondLst>
                              <p:cond delay="0"/>
                            </p:stCondLst>
                            <p:childTnLst>
                              <p:par>
                                <p:cTn id="61" presetID="41" presetClass="entr" presetSubtype="0" fill="hold" grpId="0" nodeType="clickEffect">
                                  <p:stCondLst>
                                    <p:cond delay="0"/>
                                  </p:stCondLst>
                                  <p:iterate type="lt">
                                    <p:tmPct val="10000"/>
                                  </p:iterate>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64" dur="500" fill="hold"/>
                                        <p:tgtEl>
                                          <p:spTgt spid="35"/>
                                        </p:tgtEl>
                                        <p:attrNameLst>
                                          <p:attrName>ppt_y</p:attrName>
                                        </p:attrNameLst>
                                      </p:cBhvr>
                                      <p:tavLst>
                                        <p:tav tm="0">
                                          <p:val>
                                            <p:strVal val="#ppt_y"/>
                                          </p:val>
                                        </p:tav>
                                        <p:tav tm="100000">
                                          <p:val>
                                            <p:strVal val="#ppt_y"/>
                                          </p:val>
                                        </p:tav>
                                      </p:tavLst>
                                    </p:anim>
                                    <p:anim calcmode="lin" valueType="num">
                                      <p:cBhvr>
                                        <p:cTn id="65"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66"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67" dur="500" tmFilter="0,0; .5, 1; 1, 1"/>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5" grpId="0" animBg="1"/>
      <p:bldP spid="3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lvl="0"/>
            <a:r>
              <a:rPr lang="en-US" sz="6000" b="1" smtClean="0">
                <a:solidFill>
                  <a:srgbClr val="FFFF00"/>
                </a:solidFill>
              </a:rPr>
              <a:t>Châu Phi nằm ở phía nam châu Âu và phía tây châu Á, đường xích đạo đi ngang qua giữa châu lục.</a:t>
            </a:r>
            <a:endParaRPr lang="vi-VN" sz="6000" b="1">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384995"/>
          </a:xfrm>
          <a:prstGeom prst="rect">
            <a:avLst/>
          </a:prstGeom>
          <a:noFill/>
        </p:spPr>
        <p:txBody>
          <a:bodyPr wrap="square" rtlCol="0">
            <a:spAutoFit/>
          </a:bodyPr>
          <a:lstStyle/>
          <a:p>
            <a:r>
              <a:rPr lang="en-US" sz="4000" b="1" smtClean="0">
                <a:ln>
                  <a:solidFill>
                    <a:srgbClr val="FF0000"/>
                  </a:solidFill>
                </a:ln>
              </a:rPr>
              <a:t>Câu </a:t>
            </a:r>
            <a:r>
              <a:rPr lang="en-US" sz="4000" b="1" smtClean="0">
                <a:ln>
                  <a:solidFill>
                    <a:srgbClr val="FF0000"/>
                  </a:solidFill>
                </a:ln>
                <a:solidFill>
                  <a:srgbClr val="FF0000"/>
                </a:solidFill>
              </a:rPr>
              <a:t>14:</a:t>
            </a:r>
            <a:r>
              <a:rPr lang="en-US" sz="4400" b="1" smtClean="0">
                <a:solidFill>
                  <a:srgbClr val="FF0000"/>
                </a:solidFill>
              </a:rPr>
              <a:t>Vị trí địa lí của châu Phi?</a:t>
            </a:r>
            <a:endParaRPr lang="vi-VN" sz="4400" b="1" smtClean="0">
              <a:solidFill>
                <a:srgbClr val="FF0000"/>
              </a:solidFill>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571744"/>
            <a:ext cx="9144000" cy="4286256"/>
          </a:xfrm>
        </p:spPr>
        <p:txBody>
          <a:bodyPr>
            <a:normAutofit/>
          </a:bodyPr>
          <a:lstStyle/>
          <a:p>
            <a:pPr algn="just"/>
            <a:r>
              <a:rPr lang="en-US" sz="6000" b="1" smtClean="0">
                <a:ln>
                  <a:solidFill>
                    <a:srgbClr val="FF0000"/>
                  </a:solidFill>
                </a:ln>
                <a:solidFill>
                  <a:srgbClr val="FFFF00"/>
                </a:solidFill>
              </a:rPr>
              <a:t>   Châu Á, châu Âu, châu Phi, châu Mĩ, châu Đại Dương và châu Nam Cực.</a:t>
            </a:r>
            <a:endParaRPr lang="vi-VN" sz="60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428736"/>
            <a:ext cx="9144000" cy="1323439"/>
          </a:xfrm>
          <a:prstGeom prst="rect">
            <a:avLst/>
          </a:prstGeom>
          <a:noFill/>
        </p:spPr>
        <p:txBody>
          <a:bodyPr wrap="square" rtlCol="0">
            <a:spAutoFit/>
          </a:bodyPr>
          <a:lstStyle/>
          <a:p>
            <a:pPr lvl="0" algn="ctr"/>
            <a:r>
              <a:rPr lang="en-US" sz="4000" b="1" smtClean="0">
                <a:ln>
                  <a:solidFill>
                    <a:srgbClr val="FF0000"/>
                  </a:solidFill>
                </a:ln>
              </a:rPr>
              <a:t>Câu 2: </a:t>
            </a:r>
            <a:r>
              <a:rPr lang="en-US" sz="4000" b="1">
                <a:ln>
                  <a:solidFill>
                    <a:srgbClr val="FF0000"/>
                  </a:solidFill>
                </a:ln>
              </a:rPr>
              <a:t>Kể tên 6 châu lục trên thế giới?</a:t>
            </a:r>
            <a:endParaRPr lang="vi-VN" sz="4000" b="1">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900" decel="100000" fill="hold"/>
                                        <p:tgtEl>
                                          <p:spTgt spid="1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lvl="0"/>
            <a:endParaRPr lang="en-US" sz="6000" b="1" smtClean="0">
              <a:ln>
                <a:solidFill>
                  <a:srgbClr val="FF0000"/>
                </a:solidFill>
              </a:ln>
              <a:solidFill>
                <a:srgbClr val="FFFF00"/>
              </a:solidFill>
            </a:endParaRPr>
          </a:p>
          <a:p>
            <a:pPr lvl="0"/>
            <a:r>
              <a:rPr lang="en-US" sz="6000" b="1" smtClean="0">
                <a:ln>
                  <a:solidFill>
                    <a:srgbClr val="FF0000"/>
                  </a:solidFill>
                </a:ln>
                <a:solidFill>
                  <a:srgbClr val="FFFF00"/>
                </a:solidFill>
              </a:rPr>
              <a:t>Địa hình chủ yếu là cao nguyên.</a:t>
            </a:r>
            <a:endParaRPr lang="vi-VN" sz="60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000548"/>
          </a:xfrm>
          <a:prstGeom prst="rect">
            <a:avLst/>
          </a:prstGeom>
          <a:noFill/>
        </p:spPr>
        <p:txBody>
          <a:bodyPr wrap="square" rtlCol="0">
            <a:spAutoFit/>
          </a:bodyPr>
          <a:lstStyle/>
          <a:p>
            <a:r>
              <a:rPr lang="en-US" sz="4000" b="1" smtClean="0">
                <a:ln>
                  <a:solidFill>
                    <a:srgbClr val="FF0000"/>
                  </a:solidFill>
                </a:ln>
              </a:rPr>
              <a:t>Câu 15:</a:t>
            </a:r>
            <a:endParaRPr lang="en-US" sz="4000" b="1" smtClean="0">
              <a:ln>
                <a:solidFill>
                  <a:srgbClr val="FF0000"/>
                </a:solidFill>
              </a:ln>
              <a:solidFill>
                <a:srgbClr val="FFFF00"/>
              </a:solidFill>
            </a:endParaRPr>
          </a:p>
          <a:p>
            <a:r>
              <a:rPr lang="en-US" sz="4400" b="1" smtClean="0"/>
              <a:t>Địa hình chủ yếu của châu Phi là gì?</a:t>
            </a:r>
            <a:endParaRPr lang="vi-VN" sz="4400" b="1" smtClean="0"/>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p:cTn id="7" dur="500" fill="hold"/>
                                        <p:tgtEl>
                                          <p:spTgt spid="10">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xEl>
                                              <p:pRg st="1" end="1"/>
                                            </p:txEl>
                                          </p:spTgt>
                                        </p:tgtEl>
                                        <p:attrNameLst>
                                          <p:attrName>ppt_y</p:attrName>
                                        </p:attrNameLst>
                                      </p:cBhvr>
                                      <p:tavLst>
                                        <p:tav tm="0">
                                          <p:val>
                                            <p:strVal val="#ppt_y"/>
                                          </p:val>
                                        </p:tav>
                                        <p:tav tm="100000">
                                          <p:val>
                                            <p:strVal val="#ppt_y"/>
                                          </p:val>
                                        </p:tav>
                                      </p:tavLst>
                                    </p:anim>
                                    <p:anim calcmode="lin" valueType="num">
                                      <p:cBhvr>
                                        <p:cTn id="9" dur="500" fill="hold"/>
                                        <p:tgtEl>
                                          <p:spTgt spid="10">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4"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to="" calcmode="lin" valueType="num">
                                      <p:cBhvr>
                                        <p:cTn id="16"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lvl="0"/>
            <a:endParaRPr lang="en-US" sz="6000" b="1" smtClean="0">
              <a:ln>
                <a:solidFill>
                  <a:srgbClr val="FF0000"/>
                </a:solidFill>
              </a:ln>
              <a:solidFill>
                <a:srgbClr val="FFFF00"/>
              </a:solidFill>
            </a:endParaRPr>
          </a:p>
          <a:p>
            <a:pPr lvl="0"/>
            <a:r>
              <a:rPr lang="en-US" sz="6000" b="1" smtClean="0">
                <a:ln>
                  <a:solidFill>
                    <a:srgbClr val="FF0000"/>
                  </a:solidFill>
                </a:ln>
                <a:solidFill>
                  <a:srgbClr val="FFFF00"/>
                </a:solidFill>
              </a:rPr>
              <a:t>Khí hậu của châu Phi nóng và khô bậc nhất thế giới.</a:t>
            </a:r>
            <a:endParaRPr lang="vi-VN" sz="60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323439"/>
          </a:xfrm>
          <a:prstGeom prst="rect">
            <a:avLst/>
          </a:prstGeom>
          <a:noFill/>
        </p:spPr>
        <p:txBody>
          <a:bodyPr wrap="square" rtlCol="0">
            <a:spAutoFit/>
          </a:bodyPr>
          <a:lstStyle/>
          <a:p>
            <a:r>
              <a:rPr lang="en-US" sz="4000" b="1" smtClean="0">
                <a:ln>
                  <a:solidFill>
                    <a:srgbClr val="FF0000"/>
                  </a:solidFill>
                </a:ln>
              </a:rPr>
              <a:t>Câu 16:</a:t>
            </a:r>
            <a:r>
              <a:rPr lang="en-US" sz="4000" b="1" smtClean="0">
                <a:ln>
                  <a:solidFill>
                    <a:srgbClr val="FF0000"/>
                  </a:solidFill>
                </a:ln>
                <a:solidFill>
                  <a:srgbClr val="FFFF00"/>
                </a:solidFill>
              </a:rPr>
              <a:t> </a:t>
            </a:r>
            <a:r>
              <a:rPr lang="en-US" sz="4000" b="1" smtClean="0">
                <a:ln>
                  <a:solidFill>
                    <a:srgbClr val="FF0000"/>
                  </a:solidFill>
                </a:ln>
              </a:rPr>
              <a:t>Khí hậu của châu Phi?</a:t>
            </a:r>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lnSpcReduction="10000"/>
          </a:bodyPr>
          <a:lstStyle/>
          <a:p>
            <a:pPr lvl="0"/>
            <a:endParaRPr lang="en-US" sz="6000" smtClean="0"/>
          </a:p>
          <a:p>
            <a:pPr lvl="0"/>
            <a:r>
              <a:rPr lang="en-US" sz="6000" b="1" smtClean="0">
                <a:solidFill>
                  <a:srgbClr val="FF0000"/>
                </a:solidFill>
              </a:rPr>
              <a:t>Vì nằm trong vòng đai nhiệt đới, diện tích rộng lớn, lại không có biển ăn sâu vào đất liền.</a:t>
            </a:r>
            <a:endParaRPr lang="vi-VN" sz="6000" b="1" smtClean="0">
              <a:solidFill>
                <a:srgbClr val="FF00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938992"/>
          </a:xfrm>
          <a:prstGeom prst="rect">
            <a:avLst/>
          </a:prstGeom>
          <a:noFill/>
        </p:spPr>
        <p:txBody>
          <a:bodyPr wrap="square" rtlCol="0">
            <a:spAutoFit/>
          </a:bodyPr>
          <a:lstStyle/>
          <a:p>
            <a:r>
              <a:rPr lang="en-US" sz="4000" b="1" smtClean="0">
                <a:ln>
                  <a:solidFill>
                    <a:srgbClr val="FF0000"/>
                  </a:solidFill>
                </a:ln>
              </a:rPr>
              <a:t>Câu 17:</a:t>
            </a:r>
            <a:r>
              <a:rPr lang="en-US" sz="4000" b="1" smtClean="0">
                <a:ln>
                  <a:solidFill>
                    <a:srgbClr val="FF0000"/>
                  </a:solidFill>
                </a:ln>
                <a:solidFill>
                  <a:srgbClr val="FFFF00"/>
                </a:solidFill>
              </a:rPr>
              <a:t> </a:t>
            </a:r>
            <a:r>
              <a:rPr lang="en-US" sz="4000" b="1" smtClean="0">
                <a:solidFill>
                  <a:srgbClr val="FFC000"/>
                </a:solidFill>
              </a:rPr>
              <a:t>Vì sao châu Phi có khí hậu nóng và khô bậc nhất thế giới?</a:t>
            </a:r>
            <a:endParaRPr lang="vi-VN" sz="4000" b="1" smtClean="0">
              <a:solidFill>
                <a:srgbClr val="FFC000"/>
              </a:solidFill>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500306"/>
            <a:ext cx="9144000" cy="4000528"/>
          </a:xfrm>
        </p:spPr>
        <p:txBody>
          <a:bodyPr>
            <a:normAutofit/>
          </a:bodyPr>
          <a:lstStyle/>
          <a:p>
            <a:pPr lvl="0"/>
            <a:r>
              <a:rPr lang="en-US" sz="6000" b="1" smtClean="0">
                <a:ln>
                  <a:solidFill>
                    <a:srgbClr val="FF0000"/>
                  </a:solidFill>
                </a:ln>
                <a:solidFill>
                  <a:srgbClr val="FFFF00"/>
                </a:solidFill>
              </a:rPr>
              <a:t>Dân cư châu Phi chủ yếu sinh sống ở ven biển và các thung lũng, sông.</a:t>
            </a:r>
            <a:endParaRPr lang="vi-VN" sz="60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938992"/>
          </a:xfrm>
          <a:prstGeom prst="rect">
            <a:avLst/>
          </a:prstGeom>
          <a:noFill/>
        </p:spPr>
        <p:txBody>
          <a:bodyPr wrap="square" rtlCol="0">
            <a:spAutoFit/>
          </a:bodyPr>
          <a:lstStyle/>
          <a:p>
            <a:r>
              <a:rPr lang="en-US" sz="4000" b="1" smtClean="0">
                <a:ln>
                  <a:solidFill>
                    <a:srgbClr val="FF0000"/>
                  </a:solidFill>
                </a:ln>
              </a:rPr>
              <a:t>Câu 18: Dân cư châu Phi chủ yếu sinh sống ở những vùng nào?</a:t>
            </a:r>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lt">
                                    <p:tmPct val="50000"/>
                                  </p:iterate>
                                  <p:childTnLst>
                                    <p:set>
                                      <p:cBhvr>
                                        <p:cTn id="24" dur="1" fill="hold">
                                          <p:stCondLst>
                                            <p:cond delay="0"/>
                                          </p:stCondLst>
                                        </p:cTn>
                                        <p:tgtEl>
                                          <p:spTgt spid="3">
                                            <p:txEl>
                                              <p:pRg st="0" end="0"/>
                                            </p:txEl>
                                          </p:spTgt>
                                        </p:tgtEl>
                                        <p:attrNameLst>
                                          <p:attrName>style.visibility</p:attrName>
                                        </p:attrNameLst>
                                      </p:cBhvr>
                                      <p:to>
                                        <p:strVal val="visible"/>
                                      </p:to>
                                    </p:set>
                                    <p:set>
                                      <p:cBhvr>
                                        <p:cTn id="25" dur="455" fill="hold">
                                          <p:stCondLst>
                                            <p:cond delay="0"/>
                                          </p:stCondLst>
                                        </p:cTn>
                                        <p:tgtEl>
                                          <p:spTgt spid="3">
                                            <p:txEl>
                                              <p:pRg st="0" end="0"/>
                                            </p:txEl>
                                          </p:spTgt>
                                        </p:tgtEl>
                                        <p:attrNameLst>
                                          <p:attrName>style.rotation</p:attrName>
                                        </p:attrNameLst>
                                      </p:cBhvr>
                                      <p:to>
                                        <p:strVal val="-45.0"/>
                                      </p:to>
                                    </p:set>
                                    <p:anim calcmode="lin" valueType="num">
                                      <p:cBhvr>
                                        <p:cTn id="26"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lvl="0"/>
            <a:r>
              <a:rPr lang="en-US" sz="6100" b="1" smtClean="0">
                <a:ln>
                  <a:solidFill>
                    <a:srgbClr val="FF0000"/>
                  </a:solidFill>
                </a:ln>
                <a:solidFill>
                  <a:srgbClr val="FFFF00"/>
                </a:solidFill>
              </a:rPr>
              <a:t>Nền kinh tế của châu Phi chậm phát triển, hầu hết là trồng cây công nghiệp nhiệt đới, khai thác khoáng sản.</a:t>
            </a:r>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938992"/>
          </a:xfrm>
          <a:prstGeom prst="rect">
            <a:avLst/>
          </a:prstGeom>
          <a:noFill/>
        </p:spPr>
        <p:txBody>
          <a:bodyPr wrap="square" rtlCol="0">
            <a:spAutoFit/>
          </a:bodyPr>
          <a:lstStyle/>
          <a:p>
            <a:r>
              <a:rPr lang="en-US" sz="4000" b="1" smtClean="0">
                <a:ln>
                  <a:solidFill>
                    <a:srgbClr val="FF0000"/>
                  </a:solidFill>
                </a:ln>
              </a:rPr>
              <a:t>Câu 19:Nền kinh tế của châu Phi như thế nào?</a:t>
            </a:r>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strVal val="#ppt_w*0.05"/>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anim calcmode="lin" valueType="num">
                                      <p:cBhvr>
                                        <p:cTn id="9" dur="500" fill="hold"/>
                                        <p:tgtEl>
                                          <p:spTgt spid="10"/>
                                        </p:tgtEl>
                                        <p:attrNameLst>
                                          <p:attrName>ppt_x</p:attrName>
                                        </p:attrNameLst>
                                      </p:cBhvr>
                                      <p:tavLst>
                                        <p:tav tm="0">
                                          <p:val>
                                            <p:strVal val="#ppt_x-.2"/>
                                          </p:val>
                                        </p:tav>
                                        <p:tav tm="100000">
                                          <p:val>
                                            <p:strVal val="#ppt_x"/>
                                          </p:val>
                                        </p:tav>
                                      </p:tavLst>
                                    </p:anim>
                                    <p:anim calcmode="lin" valueType="num">
                                      <p:cBhvr>
                                        <p:cTn id="10" dur="500" fill="hold"/>
                                        <p:tgtEl>
                                          <p:spTgt spid="10"/>
                                        </p:tgtEl>
                                        <p:attrNameLst>
                                          <p:attrName>ppt_y</p:attrName>
                                        </p:attrNameLst>
                                      </p:cBhvr>
                                      <p:tavLst>
                                        <p:tav tm="0">
                                          <p:val>
                                            <p:strVal val="#ppt_y"/>
                                          </p:val>
                                        </p:tav>
                                        <p:tav tm="100000">
                                          <p:val>
                                            <p:strVal val="#ppt_y"/>
                                          </p:val>
                                        </p:tav>
                                      </p:tavLst>
                                    </p:anim>
                                    <p:animEffect transition="in" filter="fad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lt">
                                    <p:tmPct val="50000"/>
                                  </p:iterate>
                                  <p:childTnLst>
                                    <p:set>
                                      <p:cBhvr>
                                        <p:cTn id="15" dur="1" fill="hold">
                                          <p:stCondLst>
                                            <p:cond delay="0"/>
                                          </p:stCondLst>
                                        </p:cTn>
                                        <p:tgtEl>
                                          <p:spTgt spid="3">
                                            <p:txEl>
                                              <p:pRg st="0" end="0"/>
                                            </p:txEl>
                                          </p:spTgt>
                                        </p:tgtEl>
                                        <p:attrNameLst>
                                          <p:attrName>style.visibility</p:attrName>
                                        </p:attrNameLst>
                                      </p:cBhvr>
                                      <p:to>
                                        <p:strVal val="visible"/>
                                      </p:to>
                                    </p:set>
                                    <p:set>
                                      <p:cBhvr>
                                        <p:cTn id="16" dur="455" fill="hold">
                                          <p:stCondLst>
                                            <p:cond delay="0"/>
                                          </p:stCondLst>
                                        </p:cTn>
                                        <p:tgtEl>
                                          <p:spTgt spid="3">
                                            <p:txEl>
                                              <p:pRg st="0" end="0"/>
                                            </p:txEl>
                                          </p:spTgt>
                                        </p:tgtEl>
                                        <p:attrNameLst>
                                          <p:attrName>style.rotation</p:attrName>
                                        </p:attrNameLst>
                                      </p:cBhvr>
                                      <p:to>
                                        <p:strVal val="-45.0"/>
                                      </p:to>
                                    </p:set>
                                    <p:anim calcmode="lin" valueType="num">
                                      <p:cBhvr>
                                        <p:cTn id="17"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lvl="0"/>
            <a:r>
              <a:rPr lang="en-US" sz="7200" b="1" smtClean="0">
                <a:ln>
                  <a:solidFill>
                    <a:srgbClr val="FF0000"/>
                  </a:solidFill>
                </a:ln>
                <a:solidFill>
                  <a:srgbClr val="FFFF00"/>
                </a:solidFill>
              </a:rPr>
              <a:t>Vì có khí hậu khắc nghiệt, hầu hết các nước này đều là thuộc địa của các đế quốc.</a:t>
            </a:r>
            <a:endParaRPr lang="vi-VN" sz="7200" b="1" smtClean="0">
              <a:ln>
                <a:solidFill>
                  <a:srgbClr val="FF0000"/>
                </a:solidFill>
              </a:ln>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20: </a:t>
            </a:r>
            <a:r>
              <a:rPr lang="en-US" sz="4000" b="1" smtClean="0"/>
              <a:t>Vì sao châu Phi có nền kinh tế chậm phát triển?</a:t>
            </a:r>
            <a:endParaRPr lang="vi-VN" sz="40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357430"/>
            <a:ext cx="9144000" cy="4500570"/>
          </a:xfrm>
        </p:spPr>
        <p:txBody>
          <a:bodyPr>
            <a:normAutofit fontScale="92500"/>
          </a:bodyPr>
          <a:lstStyle/>
          <a:p>
            <a:pPr lvl="0"/>
            <a:r>
              <a:rPr lang="en-US" sz="7200" b="1" smtClean="0">
                <a:ln>
                  <a:solidFill>
                    <a:srgbClr val="FF0000"/>
                  </a:solidFill>
                </a:ln>
                <a:solidFill>
                  <a:srgbClr val="FFFF00"/>
                </a:solidFill>
              </a:rPr>
              <a:t>Đặc điểm nổi bật của Ai Cập là nền văn minh cổ đại, nổi tiếng về công trình kiến trúc cổ đại.</a:t>
            </a:r>
            <a:endParaRPr lang="vi-VN" sz="7200" b="1" smtClean="0">
              <a:ln>
                <a:solidFill>
                  <a:srgbClr val="FF0000"/>
                </a:solidFill>
              </a:ln>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21:</a:t>
            </a:r>
          </a:p>
          <a:p>
            <a:pPr lvl="0"/>
            <a:r>
              <a:rPr lang="en-US" sz="4000" b="1" smtClean="0"/>
              <a:t>Đặc điểm nổi bật của Ai Cập là gì?</a:t>
            </a:r>
            <a:endParaRPr lang="vi-VN" sz="40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900" decel="100000" fill="hold"/>
                                        <p:tgtEl>
                                          <p:spTgt spid="1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lnSpcReduction="10000"/>
          </a:bodyPr>
          <a:lstStyle/>
          <a:p>
            <a:pPr lvl="0"/>
            <a:r>
              <a:rPr lang="en-US" sz="6600" b="1" smtClean="0">
                <a:solidFill>
                  <a:srgbClr val="FF0000"/>
                </a:solidFill>
              </a:rPr>
              <a:t>Châu Mĩ nằm ở bán cầu Tây, bao gồm Bắc Mĩ, Nam Mĩ và dải đất hẹp Trung Mĩ nối dài Bắc Mĩ với Nam Mĩ.</a:t>
            </a:r>
            <a:endParaRPr lang="vi-VN" sz="6600" b="1" smtClean="0">
              <a:solidFill>
                <a:srgbClr val="FF00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785795"/>
            <a:ext cx="9144000" cy="2554545"/>
          </a:xfrm>
          <a:prstGeom prst="rect">
            <a:avLst/>
          </a:prstGeom>
          <a:noFill/>
        </p:spPr>
        <p:txBody>
          <a:bodyPr wrap="square" rtlCol="0">
            <a:spAutoFit/>
          </a:bodyPr>
          <a:lstStyle/>
          <a:p>
            <a:pPr lvl="0"/>
            <a:r>
              <a:rPr lang="en-US" sz="4000" b="1" smtClean="0">
                <a:ln>
                  <a:solidFill>
                    <a:srgbClr val="FF0000"/>
                  </a:solidFill>
                </a:ln>
              </a:rPr>
              <a:t>Câu 22:</a:t>
            </a:r>
          </a:p>
          <a:p>
            <a:pPr lvl="0"/>
            <a:r>
              <a:rPr lang="en-US" sz="4000" smtClean="0"/>
              <a:t> </a:t>
            </a:r>
            <a:r>
              <a:rPr lang="en-US" sz="4000" b="1" smtClean="0"/>
              <a:t>Nêu vị trí địa lí, giới hạn của châu Mĩ?</a:t>
            </a:r>
            <a:endParaRPr lang="vi-VN" sz="40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285992"/>
            <a:ext cx="9144000" cy="4572008"/>
          </a:xfrm>
        </p:spPr>
        <p:txBody>
          <a:bodyPr>
            <a:normAutofit fontScale="92500" lnSpcReduction="10000"/>
          </a:bodyPr>
          <a:lstStyle/>
          <a:p>
            <a:pPr lvl="0"/>
            <a:r>
              <a:rPr lang="en-US" sz="6600" b="1" smtClean="0">
                <a:solidFill>
                  <a:srgbClr val="FFFF00"/>
                </a:solidFill>
              </a:rPr>
              <a:t>Vì đồng bằng A-ma-dôn là đồng bằng lớn nhất thế giới nằm ở vùng xích đạo; có rừng rậm nhiệt đới bao phủ trên diện rộng.</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23:</a:t>
            </a:r>
            <a:r>
              <a:rPr lang="en-US" sz="4000" b="1" smtClean="0"/>
              <a:t>Vì sao đồng bằng A-ma-dôn được ví là lá phổi xanh của Trái đất?</a:t>
            </a:r>
            <a:endParaRPr lang="vi-VN" sz="40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set>
                                      <p:cBhvr>
                                        <p:cTn id="7" dur="455" fill="hold">
                                          <p:stCondLst>
                                            <p:cond delay="0"/>
                                          </p:stCondLst>
                                        </p:cTn>
                                        <p:tgtEl>
                                          <p:spTgt spid="10"/>
                                        </p:tgtEl>
                                        <p:attrNameLst>
                                          <p:attrName>style.rotation</p:attrName>
                                        </p:attrNameLst>
                                      </p:cBhvr>
                                      <p:to>
                                        <p:strVal val="-45.0"/>
                                      </p:to>
                                    </p:set>
                                    <p:anim calcmode="lin" valueType="num">
                                      <p:cBhvr>
                                        <p:cTn id="8" dur="455" fill="hold">
                                          <p:stCondLst>
                                            <p:cond delay="455"/>
                                          </p:stCondLst>
                                        </p:cTn>
                                        <p:tgtEl>
                                          <p:spTgt spid="10"/>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10"/>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10"/>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10"/>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fontScale="77500" lnSpcReduction="20000"/>
          </a:bodyPr>
          <a:lstStyle/>
          <a:p>
            <a:pPr lvl="0"/>
            <a:r>
              <a:rPr lang="en-US" sz="6600" b="1" smtClean="0"/>
              <a:t>Châu Mĩ nằm ở bán cầu </a:t>
            </a:r>
            <a:r>
              <a:rPr lang="en-US" sz="3600" b="1" smtClean="0">
                <a:solidFill>
                  <a:srgbClr val="FF0000"/>
                </a:solidFill>
              </a:rPr>
              <a:t>........…</a:t>
            </a:r>
            <a:r>
              <a:rPr lang="en-US" sz="6600" b="1" smtClean="0"/>
              <a:t>, có diện tích đứng </a:t>
            </a:r>
            <a:r>
              <a:rPr lang="en-US" sz="3600" b="1" smtClean="0">
                <a:solidFill>
                  <a:srgbClr val="FF0000"/>
                </a:solidFill>
              </a:rPr>
              <a:t>..................…</a:t>
            </a:r>
            <a:r>
              <a:rPr lang="en-US" sz="3600" b="1" smtClean="0">
                <a:solidFill>
                  <a:srgbClr val="FFFF00"/>
                </a:solidFill>
              </a:rPr>
              <a:t> </a:t>
            </a:r>
            <a:r>
              <a:rPr lang="en-US" sz="6600" b="1" smtClean="0"/>
              <a:t>trong các châu lục trên thế giới.Châu Mĩ trải dài trên nhiều đới khí hậu. Chiếm diện tích lớn nhất là khí hậu</a:t>
            </a:r>
            <a:r>
              <a:rPr lang="en-US" sz="6600" b="1" smtClean="0">
                <a:solidFill>
                  <a:srgbClr val="FF0000"/>
                </a:solidFill>
              </a:rPr>
              <a:t> </a:t>
            </a:r>
            <a:r>
              <a:rPr lang="en-US" sz="3600" b="1" smtClean="0">
                <a:solidFill>
                  <a:srgbClr val="FF0000"/>
                </a:solidFill>
              </a:rPr>
              <a:t>..................…</a:t>
            </a:r>
            <a:r>
              <a:rPr lang="en-US" sz="6600" b="1" smtClean="0">
                <a:solidFill>
                  <a:srgbClr val="FF0000"/>
                </a:solidFill>
              </a:rPr>
              <a:t> </a:t>
            </a:r>
            <a:r>
              <a:rPr lang="en-US" sz="6600" b="1" smtClean="0"/>
              <a:t>ở Bắc Mĩ và khí hậu </a:t>
            </a:r>
            <a:r>
              <a:rPr lang="en-US" sz="4000" b="1" smtClean="0">
                <a:solidFill>
                  <a:srgbClr val="FF0000"/>
                </a:solidFill>
              </a:rPr>
              <a:t>..................…</a:t>
            </a:r>
            <a:r>
              <a:rPr lang="en-US" sz="6600" b="1" smtClean="0">
                <a:solidFill>
                  <a:srgbClr val="FFFF00"/>
                </a:solidFill>
              </a:rPr>
              <a:t> </a:t>
            </a:r>
            <a:r>
              <a:rPr lang="en-US" sz="6600" b="1" smtClean="0"/>
              <a:t>ẩm</a:t>
            </a:r>
            <a:r>
              <a:rPr lang="en-US" sz="6600" b="1" smtClean="0">
                <a:solidFill>
                  <a:srgbClr val="FFFF00"/>
                </a:solidFill>
              </a:rPr>
              <a:t> </a:t>
            </a:r>
            <a:r>
              <a:rPr lang="en-US" sz="6600" b="1" smtClean="0"/>
              <a:t>ở Nam Mĩ.</a:t>
            </a:r>
            <a:endParaRPr lang="vi-VN" sz="6600" b="1" smtClean="0"/>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71470" y="785794"/>
            <a:ext cx="9501222" cy="1323439"/>
          </a:xfrm>
          <a:prstGeom prst="rect">
            <a:avLst/>
          </a:prstGeom>
          <a:noFill/>
        </p:spPr>
        <p:txBody>
          <a:bodyPr wrap="square" rtlCol="0">
            <a:spAutoFit/>
          </a:bodyPr>
          <a:lstStyle/>
          <a:p>
            <a:pPr lvl="0"/>
            <a:r>
              <a:rPr lang="en-US" sz="4000" b="1" smtClean="0">
                <a:ln>
                  <a:solidFill>
                    <a:srgbClr val="FF0000"/>
                  </a:solidFill>
                </a:ln>
              </a:rPr>
              <a:t>Câu 24:</a:t>
            </a:r>
            <a:r>
              <a:rPr lang="en-US" sz="4000" smtClean="0">
                <a:solidFill>
                  <a:srgbClr val="FFFF00"/>
                </a:solidFill>
              </a:rPr>
              <a:t>Điền từ ngữ thích hợp vào chỗ chấm</a:t>
            </a:r>
            <a:endParaRPr lang="vi-VN" sz="4000" b="1" smtClean="0">
              <a:ln>
                <a:solidFill>
                  <a:srgbClr val="FF0000"/>
                </a:solidFill>
              </a:ln>
              <a:solidFill>
                <a:srgbClr val="FFFF00"/>
              </a:solidFill>
            </a:endParaRPr>
          </a:p>
          <a:p>
            <a:pPr lvl="0"/>
            <a:endParaRPr lang="vi-VN" sz="4000" b="1">
              <a:ln>
                <a:solidFill>
                  <a:srgbClr val="FF0000"/>
                </a:solidFill>
              </a:ln>
            </a:endParaRPr>
          </a:p>
        </p:txBody>
      </p:sp>
      <p:sp>
        <p:nvSpPr>
          <p:cNvPr id="7" name="TextBox 6"/>
          <p:cNvSpPr txBox="1"/>
          <p:nvPr/>
        </p:nvSpPr>
        <p:spPr>
          <a:xfrm>
            <a:off x="7000892" y="1928802"/>
            <a:ext cx="1357322" cy="830997"/>
          </a:xfrm>
          <a:prstGeom prst="rect">
            <a:avLst/>
          </a:prstGeom>
          <a:noFill/>
        </p:spPr>
        <p:txBody>
          <a:bodyPr wrap="square" rtlCol="0">
            <a:spAutoFit/>
          </a:bodyPr>
          <a:lstStyle/>
          <a:p>
            <a:r>
              <a:rPr lang="en-US" sz="4800" smtClean="0">
                <a:solidFill>
                  <a:srgbClr val="FFFF00"/>
                </a:solidFill>
              </a:rPr>
              <a:t>Tây</a:t>
            </a:r>
            <a:endParaRPr lang="vi-VN" sz="4800">
              <a:solidFill>
                <a:srgbClr val="FFFF00"/>
              </a:solidFill>
            </a:endParaRPr>
          </a:p>
        </p:txBody>
      </p:sp>
      <p:sp>
        <p:nvSpPr>
          <p:cNvPr id="8" name="TextBox 7"/>
          <p:cNvSpPr txBox="1"/>
          <p:nvPr/>
        </p:nvSpPr>
        <p:spPr>
          <a:xfrm>
            <a:off x="4214810" y="2571744"/>
            <a:ext cx="2143140" cy="830997"/>
          </a:xfrm>
          <a:prstGeom prst="rect">
            <a:avLst/>
          </a:prstGeom>
          <a:noFill/>
        </p:spPr>
        <p:txBody>
          <a:bodyPr wrap="square" rtlCol="0">
            <a:spAutoFit/>
          </a:bodyPr>
          <a:lstStyle/>
          <a:p>
            <a:r>
              <a:rPr lang="en-US" sz="4800" smtClean="0">
                <a:solidFill>
                  <a:srgbClr val="FFFF00"/>
                </a:solidFill>
              </a:rPr>
              <a:t>Thứ hai</a:t>
            </a:r>
            <a:endParaRPr lang="vi-VN" sz="4800">
              <a:solidFill>
                <a:srgbClr val="FFFF00"/>
              </a:solidFill>
            </a:endParaRPr>
          </a:p>
        </p:txBody>
      </p:sp>
      <p:sp>
        <p:nvSpPr>
          <p:cNvPr id="9" name="TextBox 8"/>
          <p:cNvSpPr txBox="1"/>
          <p:nvPr/>
        </p:nvSpPr>
        <p:spPr>
          <a:xfrm>
            <a:off x="1285852" y="5598399"/>
            <a:ext cx="2786082" cy="830997"/>
          </a:xfrm>
          <a:prstGeom prst="rect">
            <a:avLst/>
          </a:prstGeom>
          <a:noFill/>
        </p:spPr>
        <p:txBody>
          <a:bodyPr wrap="square" rtlCol="0">
            <a:spAutoFit/>
          </a:bodyPr>
          <a:lstStyle/>
          <a:p>
            <a:r>
              <a:rPr lang="en-US" sz="4800" smtClean="0">
                <a:solidFill>
                  <a:srgbClr val="FFFF00"/>
                </a:solidFill>
              </a:rPr>
              <a:t>nhiệt đới</a:t>
            </a:r>
            <a:endParaRPr lang="vi-VN" sz="4800">
              <a:solidFill>
                <a:srgbClr val="FFFF00"/>
              </a:solidFill>
            </a:endParaRPr>
          </a:p>
        </p:txBody>
      </p:sp>
      <p:sp>
        <p:nvSpPr>
          <p:cNvPr id="11" name="TextBox 10"/>
          <p:cNvSpPr txBox="1"/>
          <p:nvPr/>
        </p:nvSpPr>
        <p:spPr>
          <a:xfrm>
            <a:off x="1357290" y="5000636"/>
            <a:ext cx="2143140" cy="830997"/>
          </a:xfrm>
          <a:prstGeom prst="rect">
            <a:avLst/>
          </a:prstGeom>
          <a:noFill/>
        </p:spPr>
        <p:txBody>
          <a:bodyPr wrap="square" rtlCol="0">
            <a:spAutoFit/>
          </a:bodyPr>
          <a:lstStyle/>
          <a:p>
            <a:r>
              <a:rPr lang="en-US" sz="4800" smtClean="0">
                <a:solidFill>
                  <a:srgbClr val="FFFF00"/>
                </a:solidFill>
              </a:rPr>
              <a:t>ôn đới</a:t>
            </a:r>
            <a:endParaRPr lang="vi-VN" sz="48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70" decel="100000"/>
                                        <p:tgtEl>
                                          <p:spTgt spid="10"/>
                                        </p:tgtEl>
                                      </p:cBhvr>
                                    </p:animEffect>
                                    <p:animScale>
                                      <p:cBhvr>
                                        <p:cTn id="8" dur="770" decel="100000"/>
                                        <p:tgtEl>
                                          <p:spTgt spid="10"/>
                                        </p:tgtEl>
                                      </p:cBhvr>
                                      <p:from x="10000" y="10000"/>
                                      <p:to x="200000" y="450000"/>
                                    </p:animScale>
                                    <p:animScale>
                                      <p:cBhvr>
                                        <p:cTn id="9" dur="1230" accel="100000" fill="hold">
                                          <p:stCondLst>
                                            <p:cond delay="770"/>
                                          </p:stCondLst>
                                        </p:cTn>
                                        <p:tgtEl>
                                          <p:spTgt spid="10"/>
                                        </p:tgtEl>
                                      </p:cBhvr>
                                      <p:from x="200000" y="450000"/>
                                      <p:to x="100000" y="100000"/>
                                    </p:animScale>
                                    <p:set>
                                      <p:cBhvr>
                                        <p:cTn id="10" dur="770" fill="hold"/>
                                        <p:tgtEl>
                                          <p:spTgt spid="10"/>
                                        </p:tgtEl>
                                        <p:attrNameLst>
                                          <p:attrName>ppt_x</p:attrName>
                                        </p:attrNameLst>
                                      </p:cBhvr>
                                      <p:to>
                                        <p:strVal val="(0.5)"/>
                                      </p:to>
                                    </p:set>
                                    <p:anim from="(0.5)" to="(#ppt_x)" calcmode="lin" valueType="num">
                                      <p:cBhvr>
                                        <p:cTn id="11" dur="1230" accel="100000" fill="hold">
                                          <p:stCondLst>
                                            <p:cond delay="770"/>
                                          </p:stCondLst>
                                        </p:cTn>
                                        <p:tgtEl>
                                          <p:spTgt spid="10"/>
                                        </p:tgtEl>
                                        <p:attrNameLst>
                                          <p:attrName>ppt_x</p:attrName>
                                        </p:attrNameLst>
                                      </p:cBhvr>
                                    </p:anim>
                                    <p:set>
                                      <p:cBhvr>
                                        <p:cTn id="12" dur="770" fill="hold"/>
                                        <p:tgtEl>
                                          <p:spTgt spid="10"/>
                                        </p:tgtEl>
                                        <p:attrNameLst>
                                          <p:attrName>ppt_y</p:attrName>
                                        </p:attrNameLst>
                                      </p:cBhvr>
                                      <p:to>
                                        <p:strVal val="(#ppt_y+0.4)"/>
                                      </p:to>
                                    </p:set>
                                    <p:anim from="(#ppt_y+0.4)" to="(#ppt_y)" calcmode="lin" valueType="num">
                                      <p:cBhvr>
                                        <p:cTn id="13" dur="1230" accel="100000" fill="hold">
                                          <p:stCondLst>
                                            <p:cond delay="770"/>
                                          </p:stCondLst>
                                        </p:cTn>
                                        <p:tgtEl>
                                          <p:spTgt spid="1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to="" calcmode="lin" valueType="num">
                                      <p:cBhvr>
                                        <p:cTn id="18" dur="1" fill="hold"/>
                                        <p:tgtEl>
                                          <p:spTgt spid="3">
                                            <p:txEl>
                                              <p:pRg st="0" end="0"/>
                                            </p:txEl>
                                          </p:spTgt>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to="" calcmode="lin" valueType="num">
                                      <p:cBhvr>
                                        <p:cTn id="23" dur="1" fill="hold"/>
                                        <p:tgtEl>
                                          <p:spTgt spid="7"/>
                                        </p:tgtEl>
                                        <p:attrNameLst>
                                          <p:attrName/>
                                        </p:attrNameLst>
                                      </p:cBhvr>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iterate type="lt">
                                    <p:tmPct val="10000"/>
                                  </p:iterate>
                                  <p:childTnLst>
                                    <p:set>
                                      <p:cBhvr>
                                        <p:cTn id="27" dur="1" fill="hold">
                                          <p:stCondLst>
                                            <p:cond delay="0"/>
                                          </p:stCondLst>
                                        </p:cTn>
                                        <p:tgtEl>
                                          <p:spTgt spid="8"/>
                                        </p:tgtEl>
                                        <p:attrNameLst>
                                          <p:attrName>style.visibility</p:attrName>
                                        </p:attrNameLst>
                                      </p:cBhvr>
                                      <p:to>
                                        <p:strVal val="visible"/>
                                      </p:to>
                                    </p:set>
                                    <p:animEffect transition="in" filter="fade">
                                      <p:cBhvr>
                                        <p:cTn id="28" dur="2000"/>
                                        <p:tgtEl>
                                          <p:spTgt spid="8"/>
                                        </p:tgtEl>
                                      </p:cBhvr>
                                    </p:animEffect>
                                    <p:anim calcmode="lin" valueType="num">
                                      <p:cBhvr>
                                        <p:cTn id="29" dur="2000" fill="hold"/>
                                        <p:tgtEl>
                                          <p:spTgt spid="8"/>
                                        </p:tgtEl>
                                        <p:attrNameLst>
                                          <p:attrName>ppt_w</p:attrName>
                                        </p:attrNameLst>
                                      </p:cBhvr>
                                      <p:tavLst>
                                        <p:tav tm="0" fmla="#ppt_w*sin(2.5*pi*$)">
                                          <p:val>
                                            <p:fltVal val="0"/>
                                          </p:val>
                                        </p:tav>
                                        <p:tav tm="100000">
                                          <p:val>
                                            <p:fltVal val="1"/>
                                          </p:val>
                                        </p:tav>
                                      </p:tavLst>
                                    </p:anim>
                                    <p:anim calcmode="lin" valueType="num">
                                      <p:cBhvr>
                                        <p:cTn id="30"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1" presetClass="entr" presetSubtype="0" fill="hold" grpId="0" nodeType="clickEffect">
                                  <p:stCondLst>
                                    <p:cond delay="0"/>
                                  </p:stCondLst>
                                  <p:iterate type="lt">
                                    <p:tmPct val="10000"/>
                                  </p:iterate>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6" dur="500" fill="hold"/>
                                        <p:tgtEl>
                                          <p:spTgt spid="11"/>
                                        </p:tgtEl>
                                        <p:attrNameLst>
                                          <p:attrName>ppt_y</p:attrName>
                                        </p:attrNameLst>
                                      </p:cBhvr>
                                      <p:tavLst>
                                        <p:tav tm="0">
                                          <p:val>
                                            <p:strVal val="#ppt_y"/>
                                          </p:val>
                                        </p:tav>
                                        <p:tav tm="100000">
                                          <p:val>
                                            <p:strVal val="#ppt_y"/>
                                          </p:val>
                                        </p:tav>
                                      </p:tavLst>
                                    </p:anim>
                                    <p:anim calcmode="lin" valueType="num">
                                      <p:cBhvr>
                                        <p:cTn id="37"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38"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39" dur="500" tmFilter="0,0; .5, 1; 1, 1"/>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52" presetClass="entr" presetSubtype="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Scale>
                                      <p:cBhvr>
                                        <p:cTn id="44"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5" dur="1000" decel="50000" fill="hold">
                                          <p:stCondLst>
                                            <p:cond delay="0"/>
                                          </p:stCondLst>
                                        </p:cTn>
                                        <p:tgtEl>
                                          <p:spTgt spid="9"/>
                                        </p:tgtEl>
                                        <p:attrNameLst>
                                          <p:attrName>ppt_x</p:attrName>
                                          <p:attrName>ppt_y</p:attrName>
                                        </p:attrNameLst>
                                      </p:cBhvr>
                                    </p:animMotion>
                                    <p:animEffect transition="in" filter="fade">
                                      <p:cBhvr>
                                        <p:cTn id="4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P spid="7" grpId="0"/>
      <p:bldP spid="8" grpId="0"/>
      <p:bldP spid="9"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643182"/>
            <a:ext cx="9144000" cy="4214818"/>
          </a:xfrm>
        </p:spPr>
        <p:txBody>
          <a:bodyPr>
            <a:normAutofit/>
          </a:bodyPr>
          <a:lstStyle/>
          <a:p>
            <a:pPr lvl="0"/>
            <a:r>
              <a:rPr lang="en-US" sz="5400" b="1" smtClean="0">
                <a:ln>
                  <a:solidFill>
                    <a:srgbClr val="FF0000"/>
                  </a:solidFill>
                </a:ln>
                <a:solidFill>
                  <a:srgbClr val="FFFF00"/>
                </a:solidFill>
              </a:rPr>
              <a:t>Châu Á có diện tích lớn nhất.</a:t>
            </a:r>
            <a:endParaRPr lang="vi-VN" sz="5400" b="1" smtClean="0">
              <a:ln>
                <a:solidFill>
                  <a:srgbClr val="FF0000"/>
                </a:solidFill>
              </a:ln>
              <a:solidFill>
                <a:srgbClr val="FFFF00"/>
              </a:solidFill>
            </a:endParaRPr>
          </a:p>
          <a:p>
            <a:pPr lvl="0"/>
            <a:r>
              <a:rPr lang="en-US" sz="6000" b="1" smtClean="0">
                <a:ln>
                  <a:solidFill>
                    <a:srgbClr val="FF0000"/>
                  </a:solidFill>
                </a:ln>
                <a:solidFill>
                  <a:srgbClr val="FFFF00"/>
                </a:solidFill>
              </a:rPr>
              <a:t>Núi và cao nguyên chiếm ¾ diện tích châu Á.</a:t>
            </a:r>
            <a:endParaRPr lang="vi-VN" sz="60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323439"/>
          </a:xfrm>
          <a:prstGeom prst="rect">
            <a:avLst/>
          </a:prstGeom>
          <a:noFill/>
        </p:spPr>
        <p:txBody>
          <a:bodyPr wrap="square" rtlCol="0">
            <a:spAutoFit/>
          </a:bodyPr>
          <a:lstStyle/>
          <a:p>
            <a:pPr lvl="0" algn="ctr"/>
            <a:r>
              <a:rPr lang="en-US" sz="4000" b="1" smtClean="0">
                <a:ln>
                  <a:solidFill>
                    <a:srgbClr val="FF0000"/>
                  </a:solidFill>
                </a:ln>
              </a:rPr>
              <a:t>Câu 3:</a:t>
            </a:r>
            <a:r>
              <a:rPr lang="en-US" sz="4000" smtClean="0"/>
              <a:t> </a:t>
            </a:r>
            <a:r>
              <a:rPr lang="en-US" sz="4000" b="1">
                <a:ln>
                  <a:solidFill>
                    <a:srgbClr val="FF0000"/>
                  </a:solidFill>
                </a:ln>
              </a:rPr>
              <a:t>Trong 6 châu lục, châu lục nào có diện tích lớn nhất?</a:t>
            </a:r>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4)">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lvl="0"/>
            <a:endParaRPr lang="en-US" sz="6100" b="1" smtClean="0">
              <a:ln>
                <a:solidFill>
                  <a:srgbClr val="FF0000"/>
                </a:solidFill>
              </a:ln>
              <a:solidFill>
                <a:srgbClr val="FFFF00"/>
              </a:solidFill>
            </a:endParaRPr>
          </a:p>
          <a:p>
            <a:pPr lvl="0"/>
            <a:r>
              <a:rPr lang="en-US" sz="6600" b="1" smtClean="0">
                <a:solidFill>
                  <a:srgbClr val="FFFF00"/>
                </a:solidFill>
              </a:rPr>
              <a:t>Vì họ chủ yếu là người nhập cư từ các châu lục khác đến</a:t>
            </a:r>
            <a:r>
              <a:rPr lang="en-US" sz="6600" smtClean="0">
                <a:solidFill>
                  <a:srgbClr val="FFFF00"/>
                </a:solidFill>
              </a:rPr>
              <a:t>.</a:t>
            </a:r>
            <a:endParaRPr lang="vi-VN" sz="6600"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928670"/>
            <a:ext cx="9144000" cy="2554545"/>
          </a:xfrm>
          <a:prstGeom prst="rect">
            <a:avLst/>
          </a:prstGeom>
          <a:noFill/>
        </p:spPr>
        <p:txBody>
          <a:bodyPr wrap="square" rtlCol="0">
            <a:spAutoFit/>
          </a:bodyPr>
          <a:lstStyle/>
          <a:p>
            <a:r>
              <a:rPr lang="en-US" sz="4000" b="1" smtClean="0">
                <a:ln>
                  <a:solidFill>
                    <a:srgbClr val="FF0000"/>
                  </a:solidFill>
                </a:ln>
              </a:rPr>
              <a:t>Câu 25:</a:t>
            </a:r>
            <a:r>
              <a:rPr lang="en-US" sz="4000" b="1" smtClean="0"/>
              <a:t>Vì sao dân cư châu Mĩ lại có nhiều thành phần, nhiều màu da như vậy?</a:t>
            </a:r>
            <a:r>
              <a:rPr lang="en-US" sz="4000" b="1" smtClean="0">
                <a:ln>
                  <a:solidFill>
                    <a:srgbClr val="FF0000"/>
                  </a:solidFill>
                </a:ln>
              </a:rPr>
              <a:t> </a:t>
            </a:r>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8" presetClass="entr" presetSubtype="0" accel="50000" fill="hold" grpId="0" nodeType="clickEffect">
                                  <p:stCondLst>
                                    <p:cond delay="0"/>
                                  </p:stCondLst>
                                  <p:iterate type="lt">
                                    <p:tmPct val="50000"/>
                                  </p:iterate>
                                  <p:childTnLst>
                                    <p:set>
                                      <p:cBhvr>
                                        <p:cTn id="11" dur="1" fill="hold">
                                          <p:stCondLst>
                                            <p:cond delay="0"/>
                                          </p:stCondLst>
                                        </p:cTn>
                                        <p:tgtEl>
                                          <p:spTgt spid="3">
                                            <p:txEl>
                                              <p:pRg st="1" end="1"/>
                                            </p:txEl>
                                          </p:spTgt>
                                        </p:tgtEl>
                                        <p:attrNameLst>
                                          <p:attrName>style.visibility</p:attrName>
                                        </p:attrNameLst>
                                      </p:cBhvr>
                                      <p:to>
                                        <p:strVal val="visible"/>
                                      </p:to>
                                    </p:set>
                                    <p:set>
                                      <p:cBhvr>
                                        <p:cTn id="12" dur="455" fill="hold">
                                          <p:stCondLst>
                                            <p:cond delay="0"/>
                                          </p:stCondLst>
                                        </p:cTn>
                                        <p:tgtEl>
                                          <p:spTgt spid="3">
                                            <p:txEl>
                                              <p:pRg st="1" end="1"/>
                                            </p:txEl>
                                          </p:spTgt>
                                        </p:tgtEl>
                                        <p:attrNameLst>
                                          <p:attrName>style.rotation</p:attrName>
                                        </p:attrNameLst>
                                      </p:cBhvr>
                                      <p:to>
                                        <p:strVal val="-45.0"/>
                                      </p:to>
                                    </p:set>
                                    <p:anim calcmode="lin" valueType="num">
                                      <p:cBhvr>
                                        <p:cTn id="13" dur="455" fill="hold">
                                          <p:stCondLst>
                                            <p:cond delay="455"/>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4" dur="455"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15" dur="156" decel="50000" autoRev="1" fill="hold">
                                          <p:stCondLst>
                                            <p:cond delay="455"/>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6" dur="136" fill="hold">
                                          <p:stCondLst>
                                            <p:cond delay="864"/>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lvl="0"/>
            <a:endParaRPr lang="en-US" sz="6600" smtClean="0"/>
          </a:p>
          <a:p>
            <a:pPr lvl="0"/>
            <a:r>
              <a:rPr lang="en-US" sz="6600" b="1" smtClean="0">
                <a:solidFill>
                  <a:srgbClr val="FF0000"/>
                </a:solidFill>
              </a:rPr>
              <a:t>Người dân châu Mĩ sống chủ yếu ở ven biển và miền Đông.</a:t>
            </a:r>
            <a:endParaRPr lang="vi-VN" sz="6600" b="1" smtClean="0">
              <a:solidFill>
                <a:srgbClr val="FF00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26</a:t>
            </a:r>
            <a:r>
              <a:rPr lang="en-US" sz="4000" b="1" smtClean="0">
                <a:ln>
                  <a:solidFill>
                    <a:srgbClr val="FF0000"/>
                  </a:solidFill>
                </a:ln>
                <a:solidFill>
                  <a:srgbClr val="FFFF00"/>
                </a:solidFill>
              </a:rPr>
              <a:t>: </a:t>
            </a:r>
            <a:r>
              <a:rPr lang="en-US" sz="4000" b="1" smtClean="0">
                <a:solidFill>
                  <a:srgbClr val="FFFF00"/>
                </a:solidFill>
              </a:rPr>
              <a:t>Người dân châu Mĩ sinh sống chủ yếu ở những vùng nào?</a:t>
            </a:r>
            <a:endParaRPr lang="vi-VN" sz="4000" b="1" smtClean="0">
              <a:solidFill>
                <a:srgbClr val="FFFF00"/>
              </a:solidFill>
            </a:endParaRPr>
          </a:p>
          <a:p>
            <a:r>
              <a:rPr lang="en-US" sz="4000" b="1" smtClean="0">
                <a:ln>
                  <a:solidFill>
                    <a:srgbClr val="FF0000"/>
                  </a:solidFill>
                </a:ln>
                <a:solidFill>
                  <a:srgbClr val="FFFF00"/>
                </a:solidFill>
              </a:rPr>
              <a:t> </a:t>
            </a:r>
            <a:endParaRPr lang="vi-VN" sz="4000" b="1" smtClean="0">
              <a:ln>
                <a:solidFill>
                  <a:srgbClr val="FF0000"/>
                </a:solidFill>
              </a:ln>
              <a:solidFill>
                <a:srgbClr val="FFFF00"/>
              </a:solidFill>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a:ln>
            <a:solidFill>
              <a:srgbClr val="FFFF00"/>
            </a:solidFill>
          </a:ln>
        </p:spPr>
        <p:txBody>
          <a:bodyPr>
            <a:normAutofit fontScale="70000" lnSpcReduction="20000"/>
          </a:bodyPr>
          <a:lstStyle/>
          <a:p>
            <a:pPr lvl="0" algn="just"/>
            <a:r>
              <a:rPr lang="en-US" sz="6600" b="1" smtClean="0">
                <a:solidFill>
                  <a:schemeClr val="accent6">
                    <a:lumMod val="20000"/>
                    <a:lumOff val="80000"/>
                  </a:schemeClr>
                </a:solidFill>
              </a:rPr>
              <a:t>Hoa Kì giáp 2 nước Ca-na-đa và Mê-hi-cô. Giáp 2 đại dương lớn Thái Bình Dương và Đại Tây Dương. Là nước có nền kinh tế phát triển cao, có nhiều ngành công nghiệp đứng hàng đầu thế giới cũng là nước xuất khẩu nông sản lớn nhất thế giới.</a:t>
            </a:r>
            <a:endParaRPr lang="vi-VN" sz="6600" b="1" smtClean="0">
              <a:solidFill>
                <a:schemeClr val="accent6">
                  <a:lumMod val="20000"/>
                  <a:lumOff val="80000"/>
                </a:schemeClr>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538883"/>
          </a:xfrm>
          <a:prstGeom prst="rect">
            <a:avLst/>
          </a:prstGeom>
          <a:noFill/>
        </p:spPr>
        <p:txBody>
          <a:bodyPr wrap="square" rtlCol="0">
            <a:spAutoFit/>
          </a:bodyPr>
          <a:lstStyle/>
          <a:p>
            <a:pPr lvl="0"/>
            <a:r>
              <a:rPr lang="en-US" sz="4000" b="1" smtClean="0">
                <a:ln>
                  <a:solidFill>
                    <a:srgbClr val="FF0000"/>
                  </a:solidFill>
                </a:ln>
              </a:rPr>
              <a:t>Câu 27:</a:t>
            </a:r>
            <a:r>
              <a:rPr lang="en-US" sz="4000" b="1" smtClean="0">
                <a:ln>
                  <a:solidFill>
                    <a:srgbClr val="FF0000"/>
                  </a:solidFill>
                </a:ln>
                <a:solidFill>
                  <a:srgbClr val="FFFF00"/>
                </a:solidFill>
              </a:rPr>
              <a:t> </a:t>
            </a:r>
            <a:r>
              <a:rPr lang="en-US" sz="5400" smtClean="0">
                <a:solidFill>
                  <a:srgbClr val="FF0000"/>
                </a:solidFill>
              </a:rPr>
              <a:t>Hoa</a:t>
            </a:r>
            <a:r>
              <a:rPr lang="en-US" sz="5400" smtClean="0"/>
              <a:t> </a:t>
            </a:r>
            <a:r>
              <a:rPr lang="en-US" sz="5400" smtClean="0">
                <a:solidFill>
                  <a:srgbClr val="FF0000"/>
                </a:solidFill>
              </a:rPr>
              <a:t>Kì</a:t>
            </a:r>
            <a:r>
              <a:rPr lang="en-US" sz="5400" smtClean="0"/>
              <a:t>?</a:t>
            </a:r>
            <a:r>
              <a:rPr lang="en-US" sz="5400" b="1" smtClean="0">
                <a:ln>
                  <a:solidFill>
                    <a:srgbClr val="FF0000"/>
                  </a:solidFill>
                </a:ln>
              </a:rPr>
              <a:t> </a:t>
            </a:r>
            <a:endParaRPr lang="vi-VN" sz="54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to="" calcmode="lin" valueType="num">
                                      <p:cBhvr>
                                        <p:cTn id="12" dur="1" fill="hold"/>
                                        <p:tgtEl>
                                          <p:spTgt spid="3">
                                            <p:bg/>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to="" calcmode="lin" valueType="num">
                                      <p:cBhvr>
                                        <p:cTn id="1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357430"/>
            <a:ext cx="9144000" cy="4500570"/>
          </a:xfrm>
        </p:spPr>
        <p:txBody>
          <a:bodyPr>
            <a:normAutofit/>
          </a:bodyPr>
          <a:lstStyle/>
          <a:p>
            <a:pPr lvl="0"/>
            <a:r>
              <a:rPr lang="en-US" sz="6600" b="1" smtClean="0">
                <a:solidFill>
                  <a:srgbClr val="FFFF00"/>
                </a:solidFill>
              </a:rPr>
              <a:t>Sản phẩm nông nghiệp xuất khẩu nổi tiếng của Ô-xtrây-li-a là lông cừu, len, thịt bò, sữa, … </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28:</a:t>
            </a:r>
            <a:r>
              <a:rPr lang="en-US" sz="4000" b="1" smtClean="0">
                <a:ln>
                  <a:solidFill>
                    <a:srgbClr val="FF0000"/>
                  </a:solidFill>
                </a:ln>
                <a:solidFill>
                  <a:srgbClr val="FFFF00"/>
                </a:solidFill>
              </a:rPr>
              <a:t> </a:t>
            </a:r>
            <a:r>
              <a:rPr lang="en-US" sz="4000" b="1" smtClean="0">
                <a:solidFill>
                  <a:srgbClr val="FF0000"/>
                </a:solidFill>
              </a:rPr>
              <a:t>Sản phẩm nông nghiệp xuất khẩu nổi tiếng của Ô-xtrây-li-a là gì?</a:t>
            </a:r>
            <a:endParaRPr lang="vi-VN" sz="4000" b="1" smtClean="0">
              <a:solidFill>
                <a:srgbClr val="FF0000"/>
              </a:solidFill>
            </a:endParaRPr>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214554"/>
            <a:ext cx="9144000" cy="4643446"/>
          </a:xfrm>
        </p:spPr>
        <p:txBody>
          <a:bodyPr>
            <a:normAutofit fontScale="85000" lnSpcReduction="20000"/>
          </a:bodyPr>
          <a:lstStyle/>
          <a:p>
            <a:pPr lvl="0"/>
            <a:r>
              <a:rPr lang="en-US" sz="6600" b="1" smtClean="0">
                <a:solidFill>
                  <a:srgbClr val="FFFF00"/>
                </a:solidFill>
              </a:rPr>
              <a:t>Các ngành công nghiệp phát triển mạnh ở Ô-xtrây-li-a là năng lượng, khai thác khoáng sản, luyện kim,</a:t>
            </a:r>
          </a:p>
          <a:p>
            <a:pPr lvl="0"/>
            <a:r>
              <a:rPr lang="en-US" sz="6600" b="1" smtClean="0">
                <a:solidFill>
                  <a:srgbClr val="FFFF00"/>
                </a:solidFill>
              </a:rPr>
              <a:t> chế tạo máy móc, </a:t>
            </a:r>
          </a:p>
          <a:p>
            <a:pPr lvl="0"/>
            <a:r>
              <a:rPr lang="en-US" sz="6600" b="1" smtClean="0">
                <a:solidFill>
                  <a:srgbClr val="FFFF00"/>
                </a:solidFill>
              </a:rPr>
              <a:t>chế biến thực phẩm, …</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714357"/>
            <a:ext cx="9144000" cy="2554545"/>
          </a:xfrm>
          <a:prstGeom prst="rect">
            <a:avLst/>
          </a:prstGeom>
          <a:noFill/>
        </p:spPr>
        <p:txBody>
          <a:bodyPr wrap="square" rtlCol="0">
            <a:spAutoFit/>
          </a:bodyPr>
          <a:lstStyle/>
          <a:p>
            <a:pPr lvl="0"/>
            <a:r>
              <a:rPr lang="en-US" sz="4000" b="1" smtClean="0">
                <a:ln>
                  <a:solidFill>
                    <a:srgbClr val="FF0000"/>
                  </a:solidFill>
                </a:ln>
              </a:rPr>
              <a:t>Câu 29:</a:t>
            </a:r>
            <a:r>
              <a:rPr lang="en-US" sz="4000" b="1" smtClean="0">
                <a:ln>
                  <a:solidFill>
                    <a:srgbClr val="FF0000"/>
                  </a:solidFill>
                </a:ln>
                <a:solidFill>
                  <a:srgbClr val="FFFF00"/>
                </a:solidFill>
              </a:rPr>
              <a:t> </a:t>
            </a:r>
            <a:r>
              <a:rPr lang="en-US" sz="4000" b="1" smtClean="0"/>
              <a:t>Các ngành công nghiệp phát triển mạnh ở Ô-xtrây-li-a là gì?</a:t>
            </a:r>
            <a:endParaRPr lang="vi-VN" sz="40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set>
                                      <p:cBhvr>
                                        <p:cTn id="7" dur="455" fill="hold">
                                          <p:stCondLst>
                                            <p:cond delay="0"/>
                                          </p:stCondLst>
                                        </p:cTn>
                                        <p:tgtEl>
                                          <p:spTgt spid="10"/>
                                        </p:tgtEl>
                                        <p:attrNameLst>
                                          <p:attrName>style.rotation</p:attrName>
                                        </p:attrNameLst>
                                      </p:cBhvr>
                                      <p:to>
                                        <p:strVal val="-45.0"/>
                                      </p:to>
                                    </p:set>
                                    <p:anim calcmode="lin" valueType="num">
                                      <p:cBhvr>
                                        <p:cTn id="8" dur="455" fill="hold">
                                          <p:stCondLst>
                                            <p:cond delay="455"/>
                                          </p:stCondLst>
                                        </p:cTn>
                                        <p:tgtEl>
                                          <p:spTgt spid="10"/>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10"/>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10"/>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10"/>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7"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7"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7"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428868"/>
            <a:ext cx="9144000" cy="4429132"/>
          </a:xfrm>
        </p:spPr>
        <p:txBody>
          <a:bodyPr>
            <a:normAutofit fontScale="92500"/>
          </a:bodyPr>
          <a:lstStyle/>
          <a:p>
            <a:pPr lvl="0"/>
            <a:r>
              <a:rPr lang="en-US" sz="6600" b="1" smtClean="0">
                <a:solidFill>
                  <a:srgbClr val="FFFF00"/>
                </a:solidFill>
              </a:rPr>
              <a:t>Vì châu Nam Cực nằm ở vùng cực địa, nhận được rất  ít năng lượng của mặt trời nên khí hậu lạnh.</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30:</a:t>
            </a:r>
            <a:r>
              <a:rPr lang="en-US" sz="4000" b="1" smtClean="0">
                <a:ln>
                  <a:solidFill>
                    <a:srgbClr val="FF0000"/>
                  </a:solidFill>
                </a:ln>
                <a:solidFill>
                  <a:srgbClr val="FFFF00"/>
                </a:solidFill>
              </a:rPr>
              <a:t> </a:t>
            </a:r>
            <a:r>
              <a:rPr lang="en-US" sz="4000" b="1" smtClean="0"/>
              <a:t>Vì sao châu Nam Cực có khí hậu lạnh nhất thế giới?</a:t>
            </a:r>
            <a:endParaRPr lang="vi-VN" sz="40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style.rotation</p:attrName>
                                        </p:attrNameLst>
                                      </p:cBhvr>
                                      <p:tavLst>
                                        <p:tav tm="0">
                                          <p:val>
                                            <p:fltVal val="360"/>
                                          </p:val>
                                        </p:tav>
                                        <p:tav tm="100000">
                                          <p:val>
                                            <p:fltVal val="0"/>
                                          </p:val>
                                        </p:tav>
                                      </p:tavLst>
                                    </p:anim>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285992"/>
            <a:ext cx="9144000" cy="4572008"/>
          </a:xfrm>
        </p:spPr>
        <p:txBody>
          <a:bodyPr>
            <a:normAutofit/>
          </a:bodyPr>
          <a:lstStyle/>
          <a:p>
            <a:pPr lvl="0"/>
            <a:r>
              <a:rPr lang="en-US" sz="6600" b="1" smtClean="0">
                <a:solidFill>
                  <a:srgbClr val="FFC000"/>
                </a:solidFill>
              </a:rPr>
              <a:t>Vì khí hậu ở đây quá khắc nghiệt, quanh năm nhiệt độ luôn thay đổi dưới 0</a:t>
            </a:r>
            <a:r>
              <a:rPr lang="en-US" sz="6600" b="1" baseline="30000" smtClean="0">
                <a:solidFill>
                  <a:srgbClr val="FFC000"/>
                </a:solidFill>
              </a:rPr>
              <a:t>0</a:t>
            </a:r>
            <a:r>
              <a:rPr lang="en-US" sz="6600" b="1" smtClean="0">
                <a:solidFill>
                  <a:srgbClr val="FFC000"/>
                </a:solidFill>
              </a:rPr>
              <a:t>C.</a:t>
            </a:r>
            <a:endParaRPr lang="vi-VN" sz="6600" b="1" smtClean="0">
              <a:solidFill>
                <a:srgbClr val="FFC0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554545"/>
          </a:xfrm>
          <a:prstGeom prst="rect">
            <a:avLst/>
          </a:prstGeom>
          <a:noFill/>
        </p:spPr>
        <p:txBody>
          <a:bodyPr wrap="square" rtlCol="0">
            <a:spAutoFit/>
          </a:bodyPr>
          <a:lstStyle/>
          <a:p>
            <a:pPr lvl="0"/>
            <a:r>
              <a:rPr lang="en-US" sz="4000" b="1" smtClean="0">
                <a:ln>
                  <a:solidFill>
                    <a:srgbClr val="FF0000"/>
                  </a:solidFill>
                </a:ln>
              </a:rPr>
              <a:t>Câu 31:</a:t>
            </a:r>
            <a:r>
              <a:rPr lang="en-US" sz="4000" b="1" smtClean="0">
                <a:ln>
                  <a:solidFill>
                    <a:srgbClr val="FF0000"/>
                  </a:solidFill>
                </a:ln>
                <a:solidFill>
                  <a:srgbClr val="FFFF00"/>
                </a:solidFill>
              </a:rPr>
              <a:t> </a:t>
            </a:r>
            <a:r>
              <a:rPr lang="en-US" sz="4000" b="1" smtClean="0">
                <a:solidFill>
                  <a:srgbClr val="FFFF00"/>
                </a:solidFill>
              </a:rPr>
              <a:t>Vì sao châu Nam Cực lại không có người sinh sống?</a:t>
            </a:r>
            <a:endParaRPr lang="vi-VN" sz="4000" b="1" smtClean="0">
              <a:solidFill>
                <a:srgbClr val="FFFF00"/>
              </a:solidFill>
            </a:endParaRPr>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70" decel="100000"/>
                                        <p:tgtEl>
                                          <p:spTgt spid="10"/>
                                        </p:tgtEl>
                                      </p:cBhvr>
                                    </p:animEffect>
                                    <p:animScale>
                                      <p:cBhvr>
                                        <p:cTn id="8" dur="770" decel="100000"/>
                                        <p:tgtEl>
                                          <p:spTgt spid="10"/>
                                        </p:tgtEl>
                                      </p:cBhvr>
                                      <p:from x="10000" y="10000"/>
                                      <p:to x="200000" y="450000"/>
                                    </p:animScale>
                                    <p:animScale>
                                      <p:cBhvr>
                                        <p:cTn id="9" dur="1230" accel="100000" fill="hold">
                                          <p:stCondLst>
                                            <p:cond delay="770"/>
                                          </p:stCondLst>
                                        </p:cTn>
                                        <p:tgtEl>
                                          <p:spTgt spid="10"/>
                                        </p:tgtEl>
                                      </p:cBhvr>
                                      <p:from x="200000" y="450000"/>
                                      <p:to x="100000" y="100000"/>
                                    </p:animScale>
                                    <p:set>
                                      <p:cBhvr>
                                        <p:cTn id="10" dur="770" fill="hold"/>
                                        <p:tgtEl>
                                          <p:spTgt spid="10"/>
                                        </p:tgtEl>
                                        <p:attrNameLst>
                                          <p:attrName>ppt_x</p:attrName>
                                        </p:attrNameLst>
                                      </p:cBhvr>
                                      <p:to>
                                        <p:strVal val="(0.5)"/>
                                      </p:to>
                                    </p:set>
                                    <p:anim from="(0.5)" to="(#ppt_x)" calcmode="lin" valueType="num">
                                      <p:cBhvr>
                                        <p:cTn id="11" dur="1230" accel="100000" fill="hold">
                                          <p:stCondLst>
                                            <p:cond delay="770"/>
                                          </p:stCondLst>
                                        </p:cTn>
                                        <p:tgtEl>
                                          <p:spTgt spid="10"/>
                                        </p:tgtEl>
                                        <p:attrNameLst>
                                          <p:attrName>ppt_x</p:attrName>
                                        </p:attrNameLst>
                                      </p:cBhvr>
                                    </p:anim>
                                    <p:set>
                                      <p:cBhvr>
                                        <p:cTn id="12" dur="770" fill="hold"/>
                                        <p:tgtEl>
                                          <p:spTgt spid="10"/>
                                        </p:tgtEl>
                                        <p:attrNameLst>
                                          <p:attrName>ppt_y</p:attrName>
                                        </p:attrNameLst>
                                      </p:cBhvr>
                                      <p:to>
                                        <p:strVal val="(#ppt_y+0.4)"/>
                                      </p:to>
                                    </p:set>
                                    <p:anim from="(#ppt_y+0.4)" to="(#ppt_y)" calcmode="lin" valueType="num">
                                      <p:cBhvr>
                                        <p:cTn id="13" dur="1230" accel="100000" fill="hold">
                                          <p:stCondLst>
                                            <p:cond delay="770"/>
                                          </p:stCondLst>
                                        </p:cTn>
                                        <p:tgtEl>
                                          <p:spTgt spid="1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37"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fontScale="92500" lnSpcReduction="10000"/>
          </a:bodyPr>
          <a:lstStyle/>
          <a:p>
            <a:pPr lvl="0"/>
            <a:r>
              <a:rPr lang="en-US" sz="6600" b="1" smtClean="0">
                <a:solidFill>
                  <a:srgbClr val="FFFF00"/>
                </a:solidFill>
              </a:rPr>
              <a:t>Trên thế giới có 4 đại dương: Đại Tây Dương; Ấn Độ Dương, </a:t>
            </a:r>
          </a:p>
          <a:p>
            <a:pPr lvl="0"/>
            <a:r>
              <a:rPr lang="en-US" sz="6600" b="1" smtClean="0">
                <a:solidFill>
                  <a:srgbClr val="FFFF00"/>
                </a:solidFill>
              </a:rPr>
              <a:t>Bắc Băng Dương, </a:t>
            </a:r>
          </a:p>
          <a:p>
            <a:pPr lvl="0"/>
            <a:r>
              <a:rPr lang="en-US" sz="6600" b="1" smtClean="0">
                <a:solidFill>
                  <a:srgbClr val="FFFF00"/>
                </a:solidFill>
              </a:rPr>
              <a:t>Thái Bình Dương.</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785794"/>
            <a:ext cx="9144000" cy="2554545"/>
          </a:xfrm>
          <a:prstGeom prst="rect">
            <a:avLst/>
          </a:prstGeom>
          <a:noFill/>
        </p:spPr>
        <p:txBody>
          <a:bodyPr wrap="square" rtlCol="0">
            <a:spAutoFit/>
          </a:bodyPr>
          <a:lstStyle/>
          <a:p>
            <a:pPr lvl="0"/>
            <a:r>
              <a:rPr lang="en-US" sz="4000" b="1" smtClean="0">
                <a:ln>
                  <a:solidFill>
                    <a:srgbClr val="FF0000"/>
                  </a:solidFill>
                </a:ln>
              </a:rPr>
              <a:t>Câu 32:</a:t>
            </a:r>
            <a:r>
              <a:rPr lang="en-US" sz="4000" b="1" smtClean="0">
                <a:ln>
                  <a:solidFill>
                    <a:srgbClr val="FF0000"/>
                  </a:solidFill>
                </a:ln>
                <a:solidFill>
                  <a:srgbClr val="FFFF00"/>
                </a:solidFill>
              </a:rPr>
              <a:t> </a:t>
            </a:r>
          </a:p>
          <a:p>
            <a:pPr lvl="0"/>
            <a:r>
              <a:rPr lang="en-US" sz="4000" b="1" smtClean="0">
                <a:solidFill>
                  <a:srgbClr val="FFC000"/>
                </a:solidFill>
              </a:rPr>
              <a:t>Trên thế giới có bao nhiêu đại dương?</a:t>
            </a:r>
            <a:endParaRPr lang="vi-VN" sz="4000" b="1" smtClean="0">
              <a:solidFill>
                <a:srgbClr val="FFC000"/>
              </a:solidFill>
            </a:endParaRPr>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style.rotation</p:attrName>
                                        </p:attrNameLst>
                                      </p:cBhvr>
                                      <p:tavLst>
                                        <p:tav tm="0">
                                          <p:val>
                                            <p:fltVal val="360"/>
                                          </p:val>
                                        </p:tav>
                                        <p:tav tm="100000">
                                          <p:val>
                                            <p:fltVal val="0"/>
                                          </p:val>
                                        </p:tav>
                                      </p:tavLst>
                                    </p:anim>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lvl="0"/>
            <a:endParaRPr lang="en-US" sz="6600" smtClean="0"/>
          </a:p>
          <a:p>
            <a:pPr lvl="0"/>
            <a:r>
              <a:rPr lang="en-US" sz="6600" b="1" smtClean="0">
                <a:solidFill>
                  <a:srgbClr val="FFFF00"/>
                </a:solidFill>
              </a:rPr>
              <a:t>Độ sâu lớn nhất thuộc Thái Bình Dương</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644098" cy="2062103"/>
          </a:xfrm>
          <a:prstGeom prst="rect">
            <a:avLst/>
          </a:prstGeom>
          <a:noFill/>
        </p:spPr>
        <p:txBody>
          <a:bodyPr wrap="square" rtlCol="0">
            <a:spAutoFit/>
          </a:bodyPr>
          <a:lstStyle/>
          <a:p>
            <a:pPr lvl="0"/>
            <a:r>
              <a:rPr lang="en-US" sz="4000" b="1" smtClean="0">
                <a:ln>
                  <a:solidFill>
                    <a:srgbClr val="FF0000"/>
                  </a:solidFill>
                </a:ln>
              </a:rPr>
              <a:t>Câu 33:</a:t>
            </a:r>
            <a:r>
              <a:rPr lang="en-US" sz="4000" b="1" smtClean="0">
                <a:ln>
                  <a:solidFill>
                    <a:srgbClr val="FF0000"/>
                  </a:solidFill>
                </a:ln>
                <a:solidFill>
                  <a:srgbClr val="FFFF00"/>
                </a:solidFill>
              </a:rPr>
              <a:t> </a:t>
            </a:r>
          </a:p>
          <a:p>
            <a:pPr lvl="0"/>
            <a:r>
              <a:rPr lang="en-US" sz="4400" b="1" smtClean="0"/>
              <a:t>Độ sâu lớn nhất thuộc đại dương nào?</a:t>
            </a:r>
            <a:endParaRPr lang="vi-VN" sz="4400" b="1" smtClean="0"/>
          </a:p>
          <a:p>
            <a:endParaRPr lang="vi-VN" sz="44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set>
                                      <p:cBhvr>
                                        <p:cTn id="7" dur="455" fill="hold">
                                          <p:stCondLst>
                                            <p:cond delay="0"/>
                                          </p:stCondLst>
                                        </p:cTn>
                                        <p:tgtEl>
                                          <p:spTgt spid="10"/>
                                        </p:tgtEl>
                                        <p:attrNameLst>
                                          <p:attrName>style.rotation</p:attrName>
                                        </p:attrNameLst>
                                      </p:cBhvr>
                                      <p:to>
                                        <p:strVal val="-45.0"/>
                                      </p:to>
                                    </p:set>
                                    <p:anim calcmode="lin" valueType="num">
                                      <p:cBhvr>
                                        <p:cTn id="8" dur="455" fill="hold">
                                          <p:stCondLst>
                                            <p:cond delay="455"/>
                                          </p:stCondLst>
                                        </p:cTn>
                                        <p:tgtEl>
                                          <p:spTgt spid="10"/>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10"/>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10"/>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10"/>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lvl="0"/>
            <a:endParaRPr lang="en-US" sz="6600" smtClean="0"/>
          </a:p>
          <a:p>
            <a:pPr lvl="0"/>
            <a:r>
              <a:rPr lang="en-US" sz="6600" b="1" smtClean="0">
                <a:solidFill>
                  <a:srgbClr val="FFFF00"/>
                </a:solidFill>
              </a:rPr>
              <a:t>Bắc Băng Dương</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71470" y="1000109"/>
            <a:ext cx="9715568" cy="2616101"/>
          </a:xfrm>
          <a:prstGeom prst="rect">
            <a:avLst/>
          </a:prstGeom>
          <a:noFill/>
        </p:spPr>
        <p:txBody>
          <a:bodyPr wrap="square" rtlCol="0">
            <a:spAutoFit/>
          </a:bodyPr>
          <a:lstStyle/>
          <a:p>
            <a:pPr lvl="0"/>
            <a:r>
              <a:rPr lang="en-US" sz="4000" b="1" smtClean="0">
                <a:ln>
                  <a:solidFill>
                    <a:srgbClr val="FF0000"/>
                  </a:solidFill>
                </a:ln>
              </a:rPr>
              <a:t>Câu 34:</a:t>
            </a:r>
            <a:endParaRPr lang="en-US" sz="4000" b="1" smtClean="0">
              <a:ln>
                <a:solidFill>
                  <a:srgbClr val="FF0000"/>
                </a:solidFill>
              </a:ln>
              <a:solidFill>
                <a:srgbClr val="FFFF00"/>
              </a:solidFill>
            </a:endParaRPr>
          </a:p>
          <a:p>
            <a:pPr lvl="0"/>
            <a:r>
              <a:rPr lang="en-US" sz="4400" b="1" smtClean="0"/>
              <a:t>Độ sâu nhỏ nhất thuộc đại dương nào?</a:t>
            </a:r>
            <a:endParaRPr lang="vi-VN" sz="4400" b="1" smtClean="0"/>
          </a:p>
          <a:p>
            <a:endParaRPr lang="vi-VN" sz="4000" b="1" smtClean="0">
              <a:ln>
                <a:solidFill>
                  <a:srgbClr val="FF0000"/>
                </a:solidFill>
              </a:ln>
            </a:endParaRPr>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928934"/>
            <a:ext cx="9144000" cy="3929066"/>
          </a:xfrm>
        </p:spPr>
        <p:txBody>
          <a:bodyPr>
            <a:normAutofit/>
          </a:bodyPr>
          <a:lstStyle/>
          <a:p>
            <a:pPr lvl="0"/>
            <a:r>
              <a:rPr lang="en-US" sz="6000" b="1" smtClean="0">
                <a:solidFill>
                  <a:srgbClr val="FFFF00"/>
                </a:solidFill>
              </a:rPr>
              <a:t>Dãy núi cao nhất thế giới là đỉnh Ê-vơ-rét (cao 8848m) thuộc dãy Hi-ma-lay-a.</a:t>
            </a:r>
            <a:endParaRPr lang="vi-VN" sz="6000" b="1" smtClean="0">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308324"/>
          </a:xfrm>
          <a:prstGeom prst="rect">
            <a:avLst/>
          </a:prstGeom>
          <a:noFill/>
        </p:spPr>
        <p:txBody>
          <a:bodyPr wrap="square" rtlCol="0">
            <a:spAutoFit/>
          </a:bodyPr>
          <a:lstStyle/>
          <a:p>
            <a:pPr algn="ctr"/>
            <a:r>
              <a:rPr lang="en-US" sz="4800" b="1" smtClean="0">
                <a:ln>
                  <a:solidFill>
                    <a:srgbClr val="FF0000"/>
                  </a:solidFill>
                </a:ln>
              </a:rPr>
              <a:t>Câu 4:Dãy núi cao nhất thế giới là dãy núi nào? </a:t>
            </a:r>
            <a:endParaRPr lang="vi-VN" sz="4800" b="1" smtClean="0">
              <a:ln>
                <a:solidFill>
                  <a:srgbClr val="FF0000"/>
                </a:solidFill>
              </a:ln>
            </a:endParaRPr>
          </a:p>
          <a:p>
            <a:pPr lvl="0"/>
            <a:endParaRPr lang="vi-VN" sz="48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70" decel="100000"/>
                                        <p:tgtEl>
                                          <p:spTgt spid="10"/>
                                        </p:tgtEl>
                                      </p:cBhvr>
                                    </p:animEffect>
                                    <p:animScale>
                                      <p:cBhvr>
                                        <p:cTn id="8" dur="770" decel="100000"/>
                                        <p:tgtEl>
                                          <p:spTgt spid="10"/>
                                        </p:tgtEl>
                                      </p:cBhvr>
                                      <p:from x="10000" y="10000"/>
                                      <p:to x="200000" y="450000"/>
                                    </p:animScale>
                                    <p:animScale>
                                      <p:cBhvr>
                                        <p:cTn id="9" dur="1230" accel="100000" fill="hold">
                                          <p:stCondLst>
                                            <p:cond delay="770"/>
                                          </p:stCondLst>
                                        </p:cTn>
                                        <p:tgtEl>
                                          <p:spTgt spid="10"/>
                                        </p:tgtEl>
                                      </p:cBhvr>
                                      <p:from x="200000" y="450000"/>
                                      <p:to x="100000" y="100000"/>
                                    </p:animScale>
                                    <p:set>
                                      <p:cBhvr>
                                        <p:cTn id="10" dur="770" fill="hold"/>
                                        <p:tgtEl>
                                          <p:spTgt spid="10"/>
                                        </p:tgtEl>
                                        <p:attrNameLst>
                                          <p:attrName>ppt_x</p:attrName>
                                        </p:attrNameLst>
                                      </p:cBhvr>
                                      <p:to>
                                        <p:strVal val="(0.5)"/>
                                      </p:to>
                                    </p:set>
                                    <p:anim from="(0.5)" to="(#ppt_x)" calcmode="lin" valueType="num">
                                      <p:cBhvr>
                                        <p:cTn id="11" dur="1230" accel="100000" fill="hold">
                                          <p:stCondLst>
                                            <p:cond delay="770"/>
                                          </p:stCondLst>
                                        </p:cTn>
                                        <p:tgtEl>
                                          <p:spTgt spid="10"/>
                                        </p:tgtEl>
                                        <p:attrNameLst>
                                          <p:attrName>ppt_x</p:attrName>
                                        </p:attrNameLst>
                                      </p:cBhvr>
                                    </p:anim>
                                    <p:set>
                                      <p:cBhvr>
                                        <p:cTn id="12" dur="770" fill="hold"/>
                                        <p:tgtEl>
                                          <p:spTgt spid="10"/>
                                        </p:tgtEl>
                                        <p:attrNameLst>
                                          <p:attrName>ppt_y</p:attrName>
                                        </p:attrNameLst>
                                      </p:cBhvr>
                                      <p:to>
                                        <p:strVal val="(#ppt_y+0.4)"/>
                                      </p:to>
                                    </p:set>
                                    <p:anim from="(#ppt_y+0.4)" to="(#ppt_y)" calcmode="lin" valueType="num">
                                      <p:cBhvr>
                                        <p:cTn id="13" dur="1230" accel="100000" fill="hold">
                                          <p:stCondLst>
                                            <p:cond delay="770"/>
                                          </p:stCondLst>
                                        </p:cTn>
                                        <p:tgtEl>
                                          <p:spTgt spid="1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37"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714488"/>
            <a:ext cx="9144000" cy="4714908"/>
          </a:xfrm>
        </p:spPr>
        <p:txBody>
          <a:bodyPr>
            <a:normAutofit fontScale="92500" lnSpcReduction="20000"/>
          </a:bodyPr>
          <a:lstStyle/>
          <a:p>
            <a:pPr lvl="0"/>
            <a:endParaRPr lang="en-US" sz="6600" smtClean="0"/>
          </a:p>
          <a:p>
            <a:pPr lvl="0"/>
            <a:r>
              <a:rPr lang="en-US" sz="6600" b="1" smtClean="0">
                <a:solidFill>
                  <a:srgbClr val="FFFF00"/>
                </a:solidFill>
              </a:rPr>
              <a:t>Thái Bình Dương</a:t>
            </a:r>
            <a:endParaRPr lang="vi-VN" sz="6600" b="1" smtClean="0">
              <a:solidFill>
                <a:srgbClr val="FFFF00"/>
              </a:solidFill>
            </a:endParaRPr>
          </a:p>
          <a:p>
            <a:pPr lvl="0"/>
            <a:r>
              <a:rPr lang="en-US" sz="6600" b="1" smtClean="0">
                <a:solidFill>
                  <a:srgbClr val="FFFF00"/>
                </a:solidFill>
              </a:rPr>
              <a:t>Đại Tây Dương</a:t>
            </a:r>
            <a:endParaRPr lang="vi-VN" sz="6600" b="1" smtClean="0">
              <a:solidFill>
                <a:srgbClr val="FFFF00"/>
              </a:solidFill>
            </a:endParaRPr>
          </a:p>
          <a:p>
            <a:pPr lvl="0"/>
            <a:r>
              <a:rPr lang="en-US" sz="6600" b="1" smtClean="0">
                <a:solidFill>
                  <a:srgbClr val="FFFF00"/>
                </a:solidFill>
              </a:rPr>
              <a:t>Ấn Độ Dương</a:t>
            </a:r>
            <a:endParaRPr lang="vi-VN" sz="6600" b="1" smtClean="0">
              <a:solidFill>
                <a:srgbClr val="FFFF00"/>
              </a:solidFill>
            </a:endParaRPr>
          </a:p>
          <a:p>
            <a:pPr lvl="0"/>
            <a:r>
              <a:rPr lang="en-US" sz="6600" b="1" smtClean="0">
                <a:solidFill>
                  <a:srgbClr val="FFFF00"/>
                </a:solidFill>
              </a:rPr>
              <a:t>Bắc Băng Dương</a:t>
            </a:r>
            <a:endParaRPr lang="vi-VN" sz="6600" b="1" smtClean="0">
              <a:solidFill>
                <a:srgbClr val="FFFF00"/>
              </a:solidFill>
            </a:endParaRPr>
          </a:p>
          <a:p>
            <a:pPr lvl="0"/>
            <a:endParaRPr lang="vi-VN" sz="6100" b="1" smtClean="0">
              <a:ln>
                <a:solidFill>
                  <a:srgbClr val="FF0000"/>
                </a:solidFill>
              </a:ln>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062103"/>
          </a:xfrm>
          <a:prstGeom prst="rect">
            <a:avLst/>
          </a:prstGeom>
          <a:noFill/>
        </p:spPr>
        <p:txBody>
          <a:bodyPr wrap="square" rtlCol="0">
            <a:spAutoFit/>
          </a:bodyPr>
          <a:lstStyle/>
          <a:p>
            <a:r>
              <a:rPr lang="en-US" sz="4000" b="1" smtClean="0">
                <a:ln>
                  <a:solidFill>
                    <a:srgbClr val="FF0000"/>
                  </a:solidFill>
                </a:ln>
              </a:rPr>
              <a:t>Câu 35: </a:t>
            </a:r>
            <a:r>
              <a:rPr lang="en-US" sz="4400" b="1" smtClean="0"/>
              <a:t>Sắp xếp các đại dương theo thứ tự từ lớn đến nhỏ về diện tích:</a:t>
            </a:r>
            <a:endParaRPr lang="vi-VN" sz="4400" b="1" smtClean="0"/>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4"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to="" calcmode="lin" valueType="num">
                                      <p:cBhvr>
                                        <p:cTn id="14" dur="1" fill="hold"/>
                                        <p:tgtEl>
                                          <p:spTgt spid="3">
                                            <p:txEl>
                                              <p:pRg st="1" end="1"/>
                                            </p:txEl>
                                          </p:spTgt>
                                        </p:tgtEl>
                                        <p:attrNameLst>
                                          <p:attrName/>
                                        </p:attrNameLst>
                                      </p:cBhvr>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4"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to="" calcmode="lin" valueType="num">
                                      <p:cBhvr>
                                        <p:cTn id="24" dur="1" fill="hold"/>
                                        <p:tgtEl>
                                          <p:spTgt spid="3">
                                            <p:txEl>
                                              <p:pRg st="3" end="3"/>
                                            </p:txEl>
                                          </p:spTgt>
                                        </p:tgtEl>
                                        <p:attrNameLst>
                                          <p:attrName/>
                                        </p:attrNameLst>
                                      </p:cBhvr>
                                    </p:anim>
                                  </p:childTnLst>
                                </p:cTn>
                              </p:par>
                            </p:childTnLst>
                          </p:cTn>
                        </p:par>
                      </p:childTnLst>
                    </p:cTn>
                  </p:par>
                  <p:par>
                    <p:cTn id="25" fill="hold">
                      <p:stCondLst>
                        <p:cond delay="indefinite"/>
                      </p:stCondLst>
                      <p:childTnLst>
                        <p:par>
                          <p:cTn id="26" fill="hold">
                            <p:stCondLst>
                              <p:cond delay="0"/>
                            </p:stCondLst>
                            <p:childTnLst>
                              <p:par>
                                <p:cTn id="27" presetID="41" presetClass="entr" presetSubtype="0" fill="hold" nodeType="clickEffect">
                                  <p:stCondLst>
                                    <p:cond delay="0"/>
                                  </p:stCondLst>
                                  <p:iterate type="lt">
                                    <p:tmPct val="10000"/>
                                  </p:iterate>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1"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lvl="0"/>
            <a:endParaRPr lang="en-US" sz="6000" smtClean="0">
              <a:solidFill>
                <a:srgbClr val="FFFF00"/>
              </a:solidFill>
            </a:endParaRPr>
          </a:p>
          <a:p>
            <a:pPr lvl="0"/>
            <a:r>
              <a:rPr lang="en-US" sz="6000" b="1" smtClean="0">
                <a:solidFill>
                  <a:srgbClr val="FFFF00"/>
                </a:solidFill>
              </a:rPr>
              <a:t>Vì có khí hậu gió mùa nóng ẩm; có đồng bằng màu mỡ.</a:t>
            </a:r>
            <a:endParaRPr lang="vi-VN" sz="6000" b="1" smtClean="0">
              <a:solidFill>
                <a:srgbClr val="FFFF00"/>
              </a:solidFill>
            </a:endParaRPr>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569660"/>
          </a:xfrm>
          <a:prstGeom prst="rect">
            <a:avLst/>
          </a:prstGeom>
          <a:noFill/>
        </p:spPr>
        <p:txBody>
          <a:bodyPr wrap="square" rtlCol="0">
            <a:spAutoFit/>
          </a:bodyPr>
          <a:lstStyle/>
          <a:p>
            <a:pPr lvl="0" algn="ctr"/>
            <a:r>
              <a:rPr lang="en-US" sz="4800" b="1" smtClean="0">
                <a:ln>
                  <a:solidFill>
                    <a:srgbClr val="FF0000"/>
                  </a:solidFill>
                </a:ln>
              </a:rPr>
              <a:t>Câu 5:Vì sao Đông Nam Á lại sản xuất được nhiều lúa gạo?</a:t>
            </a:r>
            <a:endParaRPr lang="vi-VN" sz="48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fontScale="85000" lnSpcReduction="20000"/>
          </a:bodyPr>
          <a:lstStyle/>
          <a:p>
            <a:pPr lvl="0"/>
            <a:endParaRPr lang="vi-VN" sz="6000" smtClean="0"/>
          </a:p>
          <a:p>
            <a:pPr lvl="0"/>
            <a:r>
              <a:rPr lang="en-US" sz="6000" b="1" smtClean="0">
                <a:solidFill>
                  <a:srgbClr val="FFC000"/>
                </a:solidFill>
              </a:rPr>
              <a:t>Dân cư châu Á tập trung nhiều ở đồng bằng vì có đất đai màu mỡ; đa số dân cư làm nông nghiệp; có số dân đông, nguồn lao động dồi dào.</a:t>
            </a:r>
            <a:endParaRPr lang="vi-VN" sz="6000" b="1" smtClean="0">
              <a:solidFill>
                <a:srgbClr val="FFC000"/>
              </a:solidFill>
            </a:endParaRPr>
          </a:p>
          <a:p>
            <a:pPr algn="just"/>
            <a:endParaRPr lang="vi-VN" sz="6000" b="1">
              <a:ln>
                <a:solidFill>
                  <a:srgbClr val="FF0000"/>
                </a:solidFill>
              </a:ln>
              <a:solidFill>
                <a:srgbClr val="FFC0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1323439"/>
          </a:xfrm>
          <a:prstGeom prst="rect">
            <a:avLst/>
          </a:prstGeom>
          <a:noFill/>
        </p:spPr>
        <p:txBody>
          <a:bodyPr wrap="square" rtlCol="0">
            <a:spAutoFit/>
          </a:bodyPr>
          <a:lstStyle/>
          <a:p>
            <a:pPr lvl="0" algn="ctr"/>
            <a:r>
              <a:rPr lang="en-US" sz="4000" b="1" smtClean="0">
                <a:ln>
                  <a:solidFill>
                    <a:srgbClr val="FF0000"/>
                  </a:solidFill>
                </a:ln>
              </a:rPr>
              <a:t>Câu 6:Vì sao dân cư châu Á tập trung nhiều ở đồng bằng?</a:t>
            </a:r>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70" decel="100000"/>
                                        <p:tgtEl>
                                          <p:spTgt spid="3">
                                            <p:txEl>
                                              <p:pRg st="1" end="1"/>
                                            </p:txEl>
                                          </p:spTgt>
                                        </p:tgtEl>
                                      </p:cBhvr>
                                    </p:animEffect>
                                    <p:animScale>
                                      <p:cBhvr>
                                        <p:cTn id="15" dur="770" decel="100000"/>
                                        <p:tgtEl>
                                          <p:spTgt spid="3">
                                            <p:txEl>
                                              <p:pRg st="1" end="1"/>
                                            </p:txEl>
                                          </p:spTgt>
                                        </p:tgtEl>
                                      </p:cBhvr>
                                      <p:from x="10000" y="10000"/>
                                      <p:to x="200000" y="450000"/>
                                    </p:animScale>
                                    <p:animScale>
                                      <p:cBhvr>
                                        <p:cTn id="16" dur="1230" accel="100000" fill="hold">
                                          <p:stCondLst>
                                            <p:cond delay="770"/>
                                          </p:stCondLst>
                                        </p:cTn>
                                        <p:tgtEl>
                                          <p:spTgt spid="3">
                                            <p:txEl>
                                              <p:pRg st="1" end="1"/>
                                            </p:txEl>
                                          </p:spTgt>
                                        </p:tgtEl>
                                      </p:cBhvr>
                                      <p:from x="200000" y="450000"/>
                                      <p:to x="100000" y="100000"/>
                                    </p:animScale>
                                    <p:set>
                                      <p:cBhvr>
                                        <p:cTn id="17" dur="770" fill="hold"/>
                                        <p:tgtEl>
                                          <p:spTgt spid="3">
                                            <p:txEl>
                                              <p:pRg st="1" end="1"/>
                                            </p:txEl>
                                          </p:spTgt>
                                        </p:tgtEl>
                                        <p:attrNameLst>
                                          <p:attrName>ppt_x</p:attrName>
                                        </p:attrNameLst>
                                      </p:cBhvr>
                                      <p:to>
                                        <p:strVal val="(0.5)"/>
                                      </p:to>
                                    </p:set>
                                    <p:anim from="(0.5)" to="(#ppt_x)" calcmode="lin" valueType="num">
                                      <p:cBhvr>
                                        <p:cTn id="18" dur="1230" accel="100000" fill="hold">
                                          <p:stCondLst>
                                            <p:cond delay="770"/>
                                          </p:stCondLst>
                                        </p:cTn>
                                        <p:tgtEl>
                                          <p:spTgt spid="3">
                                            <p:txEl>
                                              <p:pRg st="1" end="1"/>
                                            </p:txEl>
                                          </p:spTgt>
                                        </p:tgtEl>
                                        <p:attrNameLst>
                                          <p:attrName>ppt_x</p:attrName>
                                        </p:attrNameLst>
                                      </p:cBhvr>
                                    </p:anim>
                                    <p:set>
                                      <p:cBhvr>
                                        <p:cTn id="19" dur="770" fill="hold"/>
                                        <p:tgtEl>
                                          <p:spTgt spid="3">
                                            <p:txEl>
                                              <p:pRg st="1" end="1"/>
                                            </p:txEl>
                                          </p:spTgt>
                                        </p:tgtEl>
                                        <p:attrNameLst>
                                          <p:attrName>ppt_y</p:attrName>
                                        </p:attrNameLst>
                                      </p:cBhvr>
                                      <p:to>
                                        <p:strVal val="(#ppt_y+0.4)"/>
                                      </p:to>
                                    </p:set>
                                    <p:anim from="(#ppt_y+0.4)" to="(#ppt_y)" calcmode="lin" valueType="num">
                                      <p:cBhvr>
                                        <p:cTn id="20" dur="1230" accel="100000" fill="hold">
                                          <p:stCondLst>
                                            <p:cond delay="770"/>
                                          </p:stCondLst>
                                        </p:cTn>
                                        <p:tgtEl>
                                          <p:spTgt spid="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500594"/>
          </a:xfrm>
        </p:spPr>
        <p:txBody>
          <a:bodyPr>
            <a:normAutofit fontScale="70000" lnSpcReduction="20000"/>
          </a:bodyPr>
          <a:lstStyle/>
          <a:p>
            <a:pPr lvl="0" algn="l"/>
            <a:r>
              <a:rPr lang="en-US" sz="6000" b="1" smtClean="0"/>
              <a:t>Châu Á có số dân </a:t>
            </a:r>
            <a:r>
              <a:rPr lang="en-US" sz="6000" b="1" i="1" smtClean="0">
                <a:solidFill>
                  <a:srgbClr val="FFFF00"/>
                </a:solidFill>
              </a:rPr>
              <a:t>…………. </a:t>
            </a:r>
            <a:r>
              <a:rPr lang="en-US" sz="6000" b="1" smtClean="0"/>
              <a:t>thế giới. Người dân sống tập trung đông đúc tại các </a:t>
            </a:r>
            <a:r>
              <a:rPr lang="en-US" sz="6000" b="1" i="1" smtClean="0">
                <a:solidFill>
                  <a:srgbClr val="FFFF00"/>
                </a:solidFill>
              </a:rPr>
              <a:t>................. </a:t>
            </a:r>
            <a:r>
              <a:rPr lang="en-US" sz="6000" b="1" smtClean="0"/>
              <a:t>châu thổ và sản xuất </a:t>
            </a:r>
            <a:r>
              <a:rPr lang="en-US" sz="6000" b="1" i="1" smtClean="0">
                <a:solidFill>
                  <a:srgbClr val="FFFF00"/>
                </a:solidFill>
              </a:rPr>
              <a:t>..............    </a:t>
            </a:r>
            <a:r>
              <a:rPr lang="en-US" sz="6000" b="1" smtClean="0"/>
              <a:t>là chính. Một số nước phát triển công nghiệp khai thác </a:t>
            </a:r>
            <a:r>
              <a:rPr lang="en-US" sz="6000" b="1" i="1" smtClean="0">
                <a:solidFill>
                  <a:srgbClr val="FFFF00"/>
                </a:solidFill>
              </a:rPr>
              <a:t>..........</a:t>
            </a:r>
            <a:r>
              <a:rPr lang="en-US" sz="6000" b="1" i="1" smtClean="0"/>
              <a:t>  </a:t>
            </a:r>
            <a:r>
              <a:rPr lang="en-US" sz="6000" b="1" smtClean="0"/>
              <a:t>như Trung Quốc, Ấn Độ. </a:t>
            </a:r>
            <a:endParaRPr lang="vi-VN" sz="6000" b="1" smtClean="0"/>
          </a:p>
          <a:p>
            <a:pPr algn="just"/>
            <a:endParaRPr lang="vi-VN" sz="6000" b="1">
              <a:ln>
                <a:solidFill>
                  <a:srgbClr val="FF0000"/>
                </a:solidFill>
              </a:ln>
              <a:solidFill>
                <a:srgbClr val="FFFF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142908" y="1000109"/>
            <a:ext cx="9501254" cy="707886"/>
          </a:xfrm>
          <a:prstGeom prst="rect">
            <a:avLst/>
          </a:prstGeom>
          <a:noFill/>
        </p:spPr>
        <p:txBody>
          <a:bodyPr wrap="square" rtlCol="0">
            <a:spAutoFit/>
          </a:bodyPr>
          <a:lstStyle/>
          <a:p>
            <a:pPr lvl="0" algn="ctr"/>
            <a:r>
              <a:rPr lang="en-US" sz="4000" b="1" smtClean="0">
                <a:ln>
                  <a:solidFill>
                    <a:srgbClr val="FF0000"/>
                  </a:solidFill>
                </a:ln>
              </a:rPr>
              <a:t>Câu7:</a:t>
            </a:r>
            <a:r>
              <a:rPr lang="en-US" sz="4000" b="1" smtClean="0"/>
              <a:t>Điền</a:t>
            </a:r>
            <a:r>
              <a:rPr lang="en-US" sz="4000" smtClean="0"/>
              <a:t> </a:t>
            </a:r>
            <a:r>
              <a:rPr lang="en-US" sz="4000" b="1" smtClean="0"/>
              <a:t>từ ngữ thích hợp vào dấu chấm</a:t>
            </a:r>
            <a:endParaRPr lang="vi-VN" sz="4000" b="1">
              <a:ln>
                <a:solidFill>
                  <a:srgbClr val="FF0000"/>
                </a:solidFill>
              </a:ln>
            </a:endParaRPr>
          </a:p>
        </p:txBody>
      </p:sp>
      <p:sp>
        <p:nvSpPr>
          <p:cNvPr id="13" name="TextBox 12"/>
          <p:cNvSpPr txBox="1"/>
          <p:nvPr/>
        </p:nvSpPr>
        <p:spPr>
          <a:xfrm>
            <a:off x="5286380" y="1971212"/>
            <a:ext cx="2857520" cy="769441"/>
          </a:xfrm>
          <a:prstGeom prst="rect">
            <a:avLst/>
          </a:prstGeom>
          <a:noFill/>
        </p:spPr>
        <p:txBody>
          <a:bodyPr wrap="square" rtlCol="0">
            <a:spAutoFit/>
          </a:bodyPr>
          <a:lstStyle/>
          <a:p>
            <a:r>
              <a:rPr lang="en-US" sz="4400" b="1" i="1" smtClean="0">
                <a:ln>
                  <a:solidFill>
                    <a:schemeClr val="tx1"/>
                  </a:solidFill>
                </a:ln>
                <a:solidFill>
                  <a:srgbClr val="FF0000"/>
                </a:solidFill>
              </a:rPr>
              <a:t>đông nhất</a:t>
            </a:r>
            <a:endParaRPr lang="vi-VN" sz="4400" b="1" i="1">
              <a:ln>
                <a:solidFill>
                  <a:schemeClr val="tx1"/>
                </a:solidFill>
              </a:ln>
              <a:solidFill>
                <a:srgbClr val="FF0000"/>
              </a:solidFill>
            </a:endParaRPr>
          </a:p>
        </p:txBody>
      </p:sp>
      <p:sp>
        <p:nvSpPr>
          <p:cNvPr id="14" name="TextBox 13"/>
          <p:cNvSpPr txBox="1"/>
          <p:nvPr/>
        </p:nvSpPr>
        <p:spPr>
          <a:xfrm>
            <a:off x="4786314" y="3231063"/>
            <a:ext cx="2857520" cy="769441"/>
          </a:xfrm>
          <a:prstGeom prst="rect">
            <a:avLst/>
          </a:prstGeom>
          <a:noFill/>
        </p:spPr>
        <p:txBody>
          <a:bodyPr wrap="square" rtlCol="0">
            <a:spAutoFit/>
          </a:bodyPr>
          <a:lstStyle/>
          <a:p>
            <a:r>
              <a:rPr lang="en-US" sz="4400" b="1" i="1" smtClean="0">
                <a:ln>
                  <a:solidFill>
                    <a:schemeClr val="tx1"/>
                  </a:solidFill>
                </a:ln>
                <a:solidFill>
                  <a:srgbClr val="FF0000"/>
                </a:solidFill>
              </a:rPr>
              <a:t>đồng bằng</a:t>
            </a:r>
            <a:endParaRPr lang="vi-VN" sz="4400" b="1" i="1">
              <a:ln>
                <a:solidFill>
                  <a:schemeClr val="tx1"/>
                </a:solidFill>
              </a:ln>
              <a:solidFill>
                <a:srgbClr val="FF0000"/>
              </a:solidFill>
            </a:endParaRPr>
          </a:p>
        </p:txBody>
      </p:sp>
      <p:sp>
        <p:nvSpPr>
          <p:cNvPr id="15" name="TextBox 14"/>
          <p:cNvSpPr txBox="1"/>
          <p:nvPr/>
        </p:nvSpPr>
        <p:spPr>
          <a:xfrm>
            <a:off x="4214810" y="3874005"/>
            <a:ext cx="3286148" cy="769441"/>
          </a:xfrm>
          <a:prstGeom prst="rect">
            <a:avLst/>
          </a:prstGeom>
          <a:noFill/>
        </p:spPr>
        <p:txBody>
          <a:bodyPr wrap="square" rtlCol="0">
            <a:spAutoFit/>
          </a:bodyPr>
          <a:lstStyle/>
          <a:p>
            <a:r>
              <a:rPr lang="en-US" sz="4400" b="1" i="1" smtClean="0">
                <a:ln>
                  <a:solidFill>
                    <a:schemeClr val="tx1"/>
                  </a:solidFill>
                </a:ln>
                <a:solidFill>
                  <a:srgbClr val="FF0000"/>
                </a:solidFill>
              </a:rPr>
              <a:t>Nông nghiệp</a:t>
            </a:r>
            <a:endParaRPr lang="vi-VN" sz="4400" b="1" i="1">
              <a:ln>
                <a:solidFill>
                  <a:schemeClr val="tx1"/>
                </a:solidFill>
              </a:ln>
              <a:solidFill>
                <a:srgbClr val="FF0000"/>
              </a:solidFill>
            </a:endParaRPr>
          </a:p>
        </p:txBody>
      </p:sp>
      <p:sp>
        <p:nvSpPr>
          <p:cNvPr id="16" name="TextBox 15"/>
          <p:cNvSpPr txBox="1"/>
          <p:nvPr/>
        </p:nvSpPr>
        <p:spPr>
          <a:xfrm>
            <a:off x="6143636" y="5088451"/>
            <a:ext cx="3714776" cy="769441"/>
          </a:xfrm>
          <a:prstGeom prst="rect">
            <a:avLst/>
          </a:prstGeom>
          <a:noFill/>
        </p:spPr>
        <p:txBody>
          <a:bodyPr wrap="square" rtlCol="0">
            <a:spAutoFit/>
          </a:bodyPr>
          <a:lstStyle/>
          <a:p>
            <a:r>
              <a:rPr lang="en-US" sz="4400" b="1" i="1" smtClean="0">
                <a:ln>
                  <a:solidFill>
                    <a:schemeClr val="tx1"/>
                  </a:solidFill>
                </a:ln>
                <a:solidFill>
                  <a:srgbClr val="FF0000"/>
                </a:solidFill>
              </a:rPr>
              <a:t>Khoáng sản</a:t>
            </a:r>
            <a:endParaRPr lang="vi-VN" sz="4400" b="1" i="1">
              <a:ln>
                <a:solidFill>
                  <a:schemeClr val="tx1"/>
                </a:solidFill>
              </a:ln>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nodeType="clickEffect">
                                  <p:stCondLst>
                                    <p:cond delay="0"/>
                                  </p:stCondLst>
                                  <p:childTnLst>
                                    <p:set>
                                      <p:cBhvr>
                                        <p:cTn id="19" dur="1" fill="hold">
                                          <p:stCondLst>
                                            <p:cond delay="0"/>
                                          </p:stCondLst>
                                        </p:cTn>
                                        <p:tgtEl>
                                          <p:spTgt spid="13">
                                            <p:txEl>
                                              <p:pRg st="0" end="0"/>
                                            </p:txEl>
                                          </p:spTgt>
                                        </p:tgtEl>
                                        <p:attrNameLst>
                                          <p:attrName>style.visibility</p:attrName>
                                        </p:attrNameLst>
                                      </p:cBhvr>
                                      <p:to>
                                        <p:strVal val="visible"/>
                                      </p:to>
                                    </p:set>
                                    <p:animEffect transition="in" filter="fade">
                                      <p:cBhvr>
                                        <p:cTn id="20" dur="1000"/>
                                        <p:tgtEl>
                                          <p:spTgt spid="13">
                                            <p:txEl>
                                              <p:pRg st="0" end="0"/>
                                            </p:txEl>
                                          </p:spTgt>
                                        </p:tgtEl>
                                      </p:cBhvr>
                                    </p:animEffect>
                                    <p:anim calcmode="lin" valueType="num">
                                      <p:cBhvr>
                                        <p:cTn id="21"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13">
                                            <p:txEl>
                                              <p:pRg st="0" end="0"/>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1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nodeType="clickEffect">
                                  <p:stCondLst>
                                    <p:cond delay="0"/>
                                  </p:stCondLst>
                                  <p:childTnLst>
                                    <p:set>
                                      <p:cBhvr>
                                        <p:cTn id="27" dur="1" fill="hold">
                                          <p:stCondLst>
                                            <p:cond delay="0"/>
                                          </p:stCondLst>
                                        </p:cTn>
                                        <p:tgtEl>
                                          <p:spTgt spid="14">
                                            <p:txEl>
                                              <p:pRg st="0" end="0"/>
                                            </p:txEl>
                                          </p:spTgt>
                                        </p:tgtEl>
                                        <p:attrNameLst>
                                          <p:attrName>style.visibility</p:attrName>
                                        </p:attrNameLst>
                                      </p:cBhvr>
                                      <p:to>
                                        <p:strVal val="visible"/>
                                      </p:to>
                                    </p:set>
                                    <p:animEffect transition="in" filter="fade">
                                      <p:cBhvr>
                                        <p:cTn id="28" dur="1000"/>
                                        <p:tgtEl>
                                          <p:spTgt spid="14">
                                            <p:txEl>
                                              <p:pRg st="0" end="0"/>
                                            </p:txEl>
                                          </p:spTgt>
                                        </p:tgtEl>
                                      </p:cBhvr>
                                    </p:animEffect>
                                    <p:anim calcmode="lin" valueType="num">
                                      <p:cBhvr>
                                        <p:cTn id="29"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14">
                                            <p:txEl>
                                              <p:pRg st="0" end="0"/>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7" presetClass="entr" presetSubtype="0" fill="hold" nodeType="clickEffect">
                                  <p:stCondLst>
                                    <p:cond delay="0"/>
                                  </p:stCondLst>
                                  <p:childTnLst>
                                    <p:set>
                                      <p:cBhvr>
                                        <p:cTn id="35" dur="1" fill="hold">
                                          <p:stCondLst>
                                            <p:cond delay="0"/>
                                          </p:stCondLst>
                                        </p:cTn>
                                        <p:tgtEl>
                                          <p:spTgt spid="15">
                                            <p:txEl>
                                              <p:pRg st="0" end="0"/>
                                            </p:txEl>
                                          </p:spTgt>
                                        </p:tgtEl>
                                        <p:attrNameLst>
                                          <p:attrName>style.visibility</p:attrName>
                                        </p:attrNameLst>
                                      </p:cBhvr>
                                      <p:to>
                                        <p:strVal val="visible"/>
                                      </p:to>
                                    </p:set>
                                    <p:animEffect transition="in" filter="fade">
                                      <p:cBhvr>
                                        <p:cTn id="36" dur="1000"/>
                                        <p:tgtEl>
                                          <p:spTgt spid="15">
                                            <p:txEl>
                                              <p:pRg st="0" end="0"/>
                                            </p:txEl>
                                          </p:spTgt>
                                        </p:tgtEl>
                                      </p:cBhvr>
                                    </p:animEffect>
                                    <p:anim calcmode="lin" valueType="num">
                                      <p:cBhvr>
                                        <p:cTn id="37"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38" dur="900" decel="100000" fill="hold"/>
                                        <p:tgtEl>
                                          <p:spTgt spid="15">
                                            <p:txEl>
                                              <p:pRg st="0" end="0"/>
                                            </p:txEl>
                                          </p:spTgt>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7" presetClass="entr" presetSubtype="0" fill="hold" nodeType="clickEffect">
                                  <p:stCondLst>
                                    <p:cond delay="0"/>
                                  </p:stCondLst>
                                  <p:childTnLst>
                                    <p:set>
                                      <p:cBhvr>
                                        <p:cTn id="43" dur="1" fill="hold">
                                          <p:stCondLst>
                                            <p:cond delay="0"/>
                                          </p:stCondLst>
                                        </p:cTn>
                                        <p:tgtEl>
                                          <p:spTgt spid="16">
                                            <p:txEl>
                                              <p:pRg st="0" end="0"/>
                                            </p:txEl>
                                          </p:spTgt>
                                        </p:tgtEl>
                                        <p:attrNameLst>
                                          <p:attrName>style.visibility</p:attrName>
                                        </p:attrNameLst>
                                      </p:cBhvr>
                                      <p:to>
                                        <p:strVal val="visible"/>
                                      </p:to>
                                    </p:set>
                                    <p:animEffect transition="in" filter="fade">
                                      <p:cBhvr>
                                        <p:cTn id="44" dur="1000"/>
                                        <p:tgtEl>
                                          <p:spTgt spid="16">
                                            <p:txEl>
                                              <p:pRg st="0" end="0"/>
                                            </p:txEl>
                                          </p:spTgt>
                                        </p:tgtEl>
                                      </p:cBhvr>
                                    </p:animEffect>
                                    <p:anim calcmode="lin" valueType="num">
                                      <p:cBhvr>
                                        <p:cTn id="45"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46" dur="900" decel="100000" fill="hold"/>
                                        <p:tgtEl>
                                          <p:spTgt spid="16">
                                            <p:txEl>
                                              <p:pRg st="0" end="0"/>
                                            </p:txEl>
                                          </p:spTgt>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1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357430"/>
            <a:ext cx="9144000" cy="4500570"/>
          </a:xfrm>
        </p:spPr>
        <p:txBody>
          <a:bodyPr>
            <a:normAutofit fontScale="92500"/>
          </a:bodyPr>
          <a:lstStyle/>
          <a:p>
            <a:pPr lvl="0"/>
            <a:r>
              <a:rPr lang="en-US" sz="6000" b="1" smtClean="0">
                <a:solidFill>
                  <a:srgbClr val="FF0000"/>
                </a:solidFill>
              </a:rPr>
              <a:t>Lào và Cam-pu-chia là những nước nông nghiệp vì sản phẩm chính của hai nước này là nông, lâm và thủy sản.</a:t>
            </a:r>
            <a:endParaRPr lang="vi-VN" sz="6000" b="1" smtClean="0">
              <a:solidFill>
                <a:srgbClr val="FF0000"/>
              </a:solidFill>
            </a:endParaRPr>
          </a:p>
          <a:p>
            <a:pPr algn="just"/>
            <a:endParaRPr lang="vi-VN" sz="6000" b="1">
              <a:ln>
                <a:solidFill>
                  <a:srgbClr val="FF0000"/>
                </a:solidFill>
              </a:ln>
              <a:solidFill>
                <a:srgbClr val="FF00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1000109"/>
            <a:ext cx="9144000" cy="2062103"/>
          </a:xfrm>
          <a:prstGeom prst="rect">
            <a:avLst/>
          </a:prstGeom>
          <a:noFill/>
        </p:spPr>
        <p:txBody>
          <a:bodyPr wrap="square" rtlCol="0">
            <a:spAutoFit/>
          </a:bodyPr>
          <a:lstStyle/>
          <a:p>
            <a:r>
              <a:rPr lang="en-US" sz="4000" b="1" smtClean="0">
                <a:ln>
                  <a:solidFill>
                    <a:srgbClr val="FF0000"/>
                  </a:solidFill>
                </a:ln>
              </a:rPr>
              <a:t>Câu 8: </a:t>
            </a:r>
            <a:r>
              <a:rPr lang="en-US" sz="4000" b="1" smtClean="0"/>
              <a:t>Vì</a:t>
            </a:r>
            <a:r>
              <a:rPr lang="en-US" sz="4000" smtClean="0"/>
              <a:t> </a:t>
            </a:r>
            <a:r>
              <a:rPr lang="en-US" sz="4400" b="1" smtClean="0"/>
              <a:t>sao nói Lào và Cam-pu-chia là những nước nông nghiệp?</a:t>
            </a:r>
            <a:endParaRPr lang="vi-VN" sz="4400" b="1" smtClean="0"/>
          </a:p>
          <a:p>
            <a:pPr lvl="0"/>
            <a:endParaRPr lang="vi-VN" sz="4000" b="1">
              <a:ln>
                <a:solidFill>
                  <a:srgbClr val="FF000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70" decel="100000"/>
                                        <p:tgtEl>
                                          <p:spTgt spid="10"/>
                                        </p:tgtEl>
                                      </p:cBhvr>
                                    </p:animEffect>
                                    <p:animScale>
                                      <p:cBhvr>
                                        <p:cTn id="8" dur="770" decel="100000"/>
                                        <p:tgtEl>
                                          <p:spTgt spid="10"/>
                                        </p:tgtEl>
                                      </p:cBhvr>
                                      <p:from x="10000" y="10000"/>
                                      <p:to x="200000" y="450000"/>
                                    </p:animScale>
                                    <p:animScale>
                                      <p:cBhvr>
                                        <p:cTn id="9" dur="1230" accel="100000" fill="hold">
                                          <p:stCondLst>
                                            <p:cond delay="770"/>
                                          </p:stCondLst>
                                        </p:cTn>
                                        <p:tgtEl>
                                          <p:spTgt spid="10"/>
                                        </p:tgtEl>
                                      </p:cBhvr>
                                      <p:from x="200000" y="450000"/>
                                      <p:to x="100000" y="100000"/>
                                    </p:animScale>
                                    <p:set>
                                      <p:cBhvr>
                                        <p:cTn id="10" dur="770" fill="hold"/>
                                        <p:tgtEl>
                                          <p:spTgt spid="10"/>
                                        </p:tgtEl>
                                        <p:attrNameLst>
                                          <p:attrName>ppt_x</p:attrName>
                                        </p:attrNameLst>
                                      </p:cBhvr>
                                      <p:to>
                                        <p:strVal val="(0.5)"/>
                                      </p:to>
                                    </p:set>
                                    <p:anim from="(0.5)" to="(#ppt_x)" calcmode="lin" valueType="num">
                                      <p:cBhvr>
                                        <p:cTn id="11" dur="1230" accel="100000" fill="hold">
                                          <p:stCondLst>
                                            <p:cond delay="770"/>
                                          </p:stCondLst>
                                        </p:cTn>
                                        <p:tgtEl>
                                          <p:spTgt spid="10"/>
                                        </p:tgtEl>
                                        <p:attrNameLst>
                                          <p:attrName>ppt_x</p:attrName>
                                        </p:attrNameLst>
                                      </p:cBhvr>
                                    </p:anim>
                                    <p:set>
                                      <p:cBhvr>
                                        <p:cTn id="12" dur="770" fill="hold"/>
                                        <p:tgtEl>
                                          <p:spTgt spid="10"/>
                                        </p:tgtEl>
                                        <p:attrNameLst>
                                          <p:attrName>ppt_y</p:attrName>
                                        </p:attrNameLst>
                                      </p:cBhvr>
                                      <p:to>
                                        <p:strVal val="(#ppt_y+0.4)"/>
                                      </p:to>
                                    </p:set>
                                    <p:anim from="(#ppt_y+0.4)" to="(#ppt_y)" calcmode="lin" valueType="num">
                                      <p:cBhvr>
                                        <p:cTn id="13" dur="1230" accel="100000" fill="hold">
                                          <p:stCondLst>
                                            <p:cond delay="770"/>
                                          </p:stCondLst>
                                        </p:cTn>
                                        <p:tgtEl>
                                          <p:spTgt spid="1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strips(downLeft)">
                                      <p:cBhvr>
                                        <p:cTn id="1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71678"/>
            <a:ext cx="9144000" cy="4786322"/>
          </a:xfrm>
        </p:spPr>
        <p:txBody>
          <a:bodyPr>
            <a:normAutofit/>
          </a:bodyPr>
          <a:lstStyle/>
          <a:p>
            <a:pPr algn="l"/>
            <a:r>
              <a:rPr lang="en-US" sz="3600" b="1" smtClean="0">
                <a:solidFill>
                  <a:srgbClr val="FF0000"/>
                </a:solidFill>
              </a:rPr>
              <a:t>Vị trí         </a:t>
            </a:r>
          </a:p>
          <a:p>
            <a:pPr algn="l"/>
            <a:r>
              <a:rPr lang="en-US" sz="3600" smtClean="0"/>
              <a:t>Địa hình</a:t>
            </a:r>
          </a:p>
          <a:p>
            <a:pPr algn="l"/>
            <a:r>
              <a:rPr lang="en-US" sz="3600" b="1" smtClean="0">
                <a:solidFill>
                  <a:srgbClr val="FF0000"/>
                </a:solidFill>
              </a:rPr>
              <a:t>Khu vực</a:t>
            </a:r>
          </a:p>
          <a:p>
            <a:pPr algn="l"/>
            <a:r>
              <a:rPr lang="en-US" sz="3600" smtClean="0"/>
              <a:t>Thủ đô</a:t>
            </a:r>
          </a:p>
          <a:p>
            <a:pPr algn="l"/>
            <a:r>
              <a:rPr lang="en-US" sz="3600" smtClean="0">
                <a:solidFill>
                  <a:srgbClr val="FF0000"/>
                </a:solidFill>
              </a:rPr>
              <a:t>Sản phẩm</a:t>
            </a:r>
            <a:endParaRPr lang="vi-VN" sz="3600">
              <a:solidFill>
                <a:srgbClr val="FF0000"/>
              </a:solidFill>
            </a:endParaRPr>
          </a:p>
        </p:txBody>
      </p:sp>
      <p:sp>
        <p:nvSpPr>
          <p:cNvPr id="2" name="Title 1"/>
          <p:cNvSpPr>
            <a:spLocks noGrp="1"/>
          </p:cNvSpPr>
          <p:nvPr>
            <p:ph type="ctrTitle"/>
          </p:nvPr>
        </p:nvSpPr>
        <p:spPr>
          <a:xfrm>
            <a:off x="428596" y="1"/>
            <a:ext cx="8229600" cy="785793"/>
          </a:xfrm>
          <a:solidFill>
            <a:schemeClr val="accent2"/>
          </a:solidFill>
        </p:spPr>
        <p:txBody>
          <a:bodyPr>
            <a:normAutofit/>
          </a:bodyPr>
          <a:lstStyle/>
          <a:p>
            <a:r>
              <a:rPr lang="en-US" sz="4000" smtClean="0">
                <a:ln w="6350">
                  <a:solidFill>
                    <a:srgbClr val="FF0000"/>
                  </a:solidFill>
                </a:ln>
                <a:solidFill>
                  <a:srgbClr val="FF0000"/>
                </a:solidFill>
                <a:latin typeface="+mn-lt"/>
              </a:rPr>
              <a:t>Ôn tập học kì ii</a:t>
            </a:r>
            <a:endParaRPr lang="vi-VN" sz="4000">
              <a:ln w="6350">
                <a:solidFill>
                  <a:srgbClr val="FF0000"/>
                </a:solidFill>
              </a:ln>
              <a:solidFill>
                <a:srgbClr val="FF0000"/>
              </a:solidFill>
              <a:latin typeface="+mn-lt"/>
            </a:endParaRPr>
          </a:p>
        </p:txBody>
      </p:sp>
      <p:sp>
        <p:nvSpPr>
          <p:cNvPr id="6" name="Title 1"/>
          <p:cNvSpPr txBox="1">
            <a:spLocks/>
          </p:cNvSpPr>
          <p:nvPr/>
        </p:nvSpPr>
        <p:spPr>
          <a:xfrm>
            <a:off x="428596" y="0"/>
            <a:ext cx="8229600" cy="857232"/>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vi-VN" sz="4800" b="1" i="0" u="none" strike="noStrike" kern="1200" cap="all" spc="0" normalizeH="0" baseline="0" noProof="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
        <p:nvSpPr>
          <p:cNvPr id="10" name="TextBox 9"/>
          <p:cNvSpPr txBox="1"/>
          <p:nvPr/>
        </p:nvSpPr>
        <p:spPr>
          <a:xfrm>
            <a:off x="0" y="714356"/>
            <a:ext cx="9144000" cy="1938992"/>
          </a:xfrm>
          <a:prstGeom prst="rect">
            <a:avLst/>
          </a:prstGeom>
          <a:noFill/>
        </p:spPr>
        <p:txBody>
          <a:bodyPr wrap="square" rtlCol="0">
            <a:spAutoFit/>
          </a:bodyPr>
          <a:lstStyle/>
          <a:p>
            <a:r>
              <a:rPr lang="en-US" sz="4000" b="1" smtClean="0">
                <a:ln>
                  <a:solidFill>
                    <a:srgbClr val="FF0000"/>
                  </a:solidFill>
                </a:ln>
              </a:rPr>
              <a:t>Câu 9a:</a:t>
            </a:r>
            <a:r>
              <a:rPr lang="en-US" sz="4000" b="1" smtClean="0"/>
              <a:t>Tóm tắt nội dung chính của nước Cam-pu-chia.</a:t>
            </a:r>
            <a:endParaRPr lang="vi-VN" sz="4000" b="1" smtClean="0"/>
          </a:p>
          <a:p>
            <a:pPr lvl="0"/>
            <a:endParaRPr lang="vi-VN" sz="4000" b="1">
              <a:ln>
                <a:solidFill>
                  <a:srgbClr val="FF0000"/>
                </a:solidFill>
              </a:ln>
            </a:endParaRPr>
          </a:p>
        </p:txBody>
      </p:sp>
      <p:cxnSp>
        <p:nvCxnSpPr>
          <p:cNvPr id="11" name="Straight Connector 10"/>
          <p:cNvCxnSpPr/>
          <p:nvPr/>
        </p:nvCxnSpPr>
        <p:spPr>
          <a:xfrm rot="5400000">
            <a:off x="-2392367"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0" y="6858000"/>
            <a:ext cx="3428992"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857356" y="2071678"/>
            <a:ext cx="5500694" cy="642942"/>
          </a:xfrm>
          <a:prstGeom prst="rect">
            <a:avLst/>
          </a:prstGeom>
          <a:noFill/>
        </p:spPr>
        <p:txBody>
          <a:bodyPr wrap="square" rtlCol="0">
            <a:spAutoFit/>
          </a:bodyPr>
          <a:lstStyle/>
          <a:p>
            <a:r>
              <a:rPr lang="en-US" sz="3600" b="1" smtClean="0">
                <a:solidFill>
                  <a:srgbClr val="FF0000"/>
                </a:solidFill>
              </a:rPr>
              <a:t>Giáp với Thái Lan</a:t>
            </a:r>
            <a:endParaRPr lang="vi-VN" sz="3600" b="1">
              <a:solidFill>
                <a:srgbClr val="FF0000"/>
              </a:solidFill>
            </a:endParaRPr>
          </a:p>
        </p:txBody>
      </p:sp>
      <p:sp>
        <p:nvSpPr>
          <p:cNvPr id="50" name="TextBox 49"/>
          <p:cNvSpPr txBox="1"/>
          <p:nvPr/>
        </p:nvSpPr>
        <p:spPr>
          <a:xfrm>
            <a:off x="1785918" y="2782669"/>
            <a:ext cx="7358082" cy="646331"/>
          </a:xfrm>
          <a:prstGeom prst="rect">
            <a:avLst/>
          </a:prstGeom>
          <a:noFill/>
        </p:spPr>
        <p:txBody>
          <a:bodyPr wrap="square" rtlCol="0">
            <a:spAutoFit/>
          </a:bodyPr>
          <a:lstStyle/>
          <a:p>
            <a:r>
              <a:rPr lang="en-US" sz="3600" smtClean="0"/>
              <a:t> Chủ yếu là đồng bằng dạng lòng chảo.</a:t>
            </a:r>
            <a:endParaRPr lang="vi-VN" sz="3600"/>
          </a:p>
        </p:txBody>
      </p:sp>
      <p:sp>
        <p:nvSpPr>
          <p:cNvPr id="51" name="TextBox 50"/>
          <p:cNvSpPr txBox="1"/>
          <p:nvPr/>
        </p:nvSpPr>
        <p:spPr>
          <a:xfrm>
            <a:off x="1857356" y="3429000"/>
            <a:ext cx="5500694" cy="642942"/>
          </a:xfrm>
          <a:prstGeom prst="rect">
            <a:avLst/>
          </a:prstGeom>
          <a:noFill/>
        </p:spPr>
        <p:txBody>
          <a:bodyPr wrap="square" rtlCol="0">
            <a:spAutoFit/>
          </a:bodyPr>
          <a:lstStyle/>
          <a:p>
            <a:r>
              <a:rPr lang="en-US" sz="3600" b="1" smtClean="0">
                <a:solidFill>
                  <a:srgbClr val="FF0000"/>
                </a:solidFill>
              </a:rPr>
              <a:t>Đông Nam Á</a:t>
            </a:r>
            <a:endParaRPr lang="vi-VN" sz="3600" b="1">
              <a:solidFill>
                <a:srgbClr val="FF0000"/>
              </a:solidFill>
            </a:endParaRPr>
          </a:p>
        </p:txBody>
      </p:sp>
      <p:sp>
        <p:nvSpPr>
          <p:cNvPr id="52" name="TextBox 51"/>
          <p:cNvSpPr txBox="1"/>
          <p:nvPr/>
        </p:nvSpPr>
        <p:spPr>
          <a:xfrm>
            <a:off x="1857356" y="4000504"/>
            <a:ext cx="4929222" cy="646331"/>
          </a:xfrm>
          <a:prstGeom prst="rect">
            <a:avLst/>
          </a:prstGeom>
          <a:noFill/>
        </p:spPr>
        <p:txBody>
          <a:bodyPr wrap="square" rtlCol="0">
            <a:spAutoFit/>
          </a:bodyPr>
          <a:lstStyle/>
          <a:p>
            <a:r>
              <a:rPr lang="en-US" sz="3600" b="1" smtClean="0"/>
              <a:t>Phnom-pênh</a:t>
            </a:r>
            <a:endParaRPr lang="vi-VN" sz="3600" b="1"/>
          </a:p>
        </p:txBody>
      </p:sp>
      <p:grpSp>
        <p:nvGrpSpPr>
          <p:cNvPr id="53" name="Group 52"/>
          <p:cNvGrpSpPr/>
          <p:nvPr/>
        </p:nvGrpSpPr>
        <p:grpSpPr>
          <a:xfrm>
            <a:off x="-1588" y="2071678"/>
            <a:ext cx="9146382" cy="4787910"/>
            <a:chOff x="-1588" y="2071678"/>
            <a:chExt cx="9146382" cy="4787910"/>
          </a:xfrm>
        </p:grpSpPr>
        <p:cxnSp>
          <p:nvCxnSpPr>
            <p:cNvPr id="54" name="Straight Connector 53"/>
            <p:cNvCxnSpPr/>
            <p:nvPr/>
          </p:nvCxnSpPr>
          <p:spPr>
            <a:xfrm rot="5400000">
              <a:off x="6751633" y="4464839"/>
              <a:ext cx="4785528" cy="794"/>
            </a:xfrm>
            <a:prstGeom prst="line">
              <a:avLst/>
            </a:prstGeom>
          </p:spPr>
          <p:style>
            <a:lnRef idx="3">
              <a:schemeClr val="dk1"/>
            </a:lnRef>
            <a:fillRef idx="0">
              <a:schemeClr val="dk1"/>
            </a:fillRef>
            <a:effectRef idx="2">
              <a:schemeClr val="dk1"/>
            </a:effectRef>
            <a:fontRef idx="minor">
              <a:schemeClr val="tx1"/>
            </a:fontRef>
          </p:style>
        </p:cxnSp>
        <p:cxnSp>
          <p:nvCxnSpPr>
            <p:cNvPr id="55" name="Straight Connector 54"/>
            <p:cNvCxnSpPr/>
            <p:nvPr/>
          </p:nvCxnSpPr>
          <p:spPr>
            <a:xfrm rot="5400000">
              <a:off x="-2393955" y="4464045"/>
              <a:ext cx="4786322" cy="1588"/>
            </a:xfrm>
            <a:prstGeom prst="line">
              <a:avLst/>
            </a:prstGeom>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a:off x="0" y="2071678"/>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7" name="Straight Connector 56"/>
            <p:cNvCxnSpPr/>
            <p:nvPr/>
          </p:nvCxnSpPr>
          <p:spPr>
            <a:xfrm>
              <a:off x="0" y="6858000"/>
              <a:ext cx="9144000" cy="1588"/>
            </a:xfrm>
            <a:prstGeom prst="line">
              <a:avLst/>
            </a:prstGeom>
            <a:ln/>
          </p:spPr>
          <p:style>
            <a:lnRef idx="3">
              <a:schemeClr val="dk1"/>
            </a:lnRef>
            <a:fillRef idx="0">
              <a:schemeClr val="dk1"/>
            </a:fillRef>
            <a:effectRef idx="2">
              <a:schemeClr val="dk1"/>
            </a:effectRef>
            <a:fontRef idx="minor">
              <a:schemeClr val="tx1"/>
            </a:fontRef>
          </p:style>
        </p:cxnSp>
        <p:cxnSp>
          <p:nvCxnSpPr>
            <p:cNvPr id="58" name="Straight Connector 57"/>
            <p:cNvCxnSpPr/>
            <p:nvPr/>
          </p:nvCxnSpPr>
          <p:spPr>
            <a:xfrm rot="5400000">
              <a:off x="-535011" y="4464045"/>
              <a:ext cx="4786322" cy="1588"/>
            </a:xfrm>
            <a:prstGeom prst="line">
              <a:avLst/>
            </a:prstGeom>
          </p:spPr>
          <p:style>
            <a:lnRef idx="3">
              <a:schemeClr val="dk1"/>
            </a:lnRef>
            <a:fillRef idx="0">
              <a:schemeClr val="dk1"/>
            </a:fillRef>
            <a:effectRef idx="2">
              <a:schemeClr val="dk1"/>
            </a:effectRef>
            <a:fontRef idx="minor">
              <a:schemeClr val="tx1"/>
            </a:fontRef>
          </p:style>
        </p:cxnSp>
      </p:grpSp>
      <p:sp>
        <p:nvSpPr>
          <p:cNvPr id="59" name="TextBox 58"/>
          <p:cNvSpPr txBox="1"/>
          <p:nvPr/>
        </p:nvSpPr>
        <p:spPr>
          <a:xfrm>
            <a:off x="1857356" y="4714884"/>
            <a:ext cx="7286644" cy="1754326"/>
          </a:xfrm>
          <a:prstGeom prst="rect">
            <a:avLst/>
          </a:prstGeom>
          <a:noFill/>
        </p:spPr>
        <p:txBody>
          <a:bodyPr wrap="square" rtlCol="0">
            <a:spAutoFit/>
          </a:bodyPr>
          <a:lstStyle/>
          <a:p>
            <a:r>
              <a:rPr lang="en-US" sz="3600" b="1" smtClean="0">
                <a:solidFill>
                  <a:srgbClr val="FF0000"/>
                </a:solidFill>
              </a:rPr>
              <a:t>Lúa gạo, cao su, hồ tiêu, đường thốt     </a:t>
            </a:r>
          </a:p>
          <a:p>
            <a:r>
              <a:rPr lang="en-US" sz="3600" b="1" smtClean="0">
                <a:solidFill>
                  <a:srgbClr val="FF0000"/>
                </a:solidFill>
              </a:rPr>
              <a:t> nốt, đánh bắt cá nước ngọt, …</a:t>
            </a:r>
            <a:endParaRPr lang="vi-VN" sz="3600" b="1" smtClean="0">
              <a:solidFill>
                <a:srgbClr val="FF0000"/>
              </a:solidFill>
            </a:endParaRPr>
          </a:p>
          <a:p>
            <a:endParaRPr lang="vi-VN" sz="36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par>
                                <p:cTn id="10" presetID="52" presetClass="entr" presetSubtype="0" fill="hold" nodeType="withEffect">
                                  <p:stCondLst>
                                    <p:cond delay="0"/>
                                  </p:stCondLst>
                                  <p:iterate type="lt">
                                    <p:tmPct val="0"/>
                                  </p:iterate>
                                  <p:childTnLst>
                                    <p:set>
                                      <p:cBhvr>
                                        <p:cTn id="11" dur="1" fill="hold">
                                          <p:stCondLst>
                                            <p:cond delay="0"/>
                                          </p:stCondLst>
                                        </p:cTn>
                                        <p:tgtEl>
                                          <p:spTgt spid="3">
                                            <p:txEl>
                                              <p:pRg st="1" end="1"/>
                                            </p:txEl>
                                          </p:spTgt>
                                        </p:tgtEl>
                                        <p:attrNameLst>
                                          <p:attrName>style.visibility</p:attrName>
                                        </p:attrNameLst>
                                      </p:cBhvr>
                                      <p:to>
                                        <p:strVal val="visible"/>
                                      </p:to>
                                    </p:set>
                                    <p:animScale>
                                      <p:cBhvr>
                                        <p:cTn id="12"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1" end="1"/>
                                            </p:txEl>
                                          </p:spTgt>
                                        </p:tgtEl>
                                        <p:attrNameLst>
                                          <p:attrName>ppt_x</p:attrName>
                                          <p:attrName>ppt_y</p:attrName>
                                        </p:attrNameLst>
                                      </p:cBhvr>
                                    </p:animMotion>
                                    <p:animEffect transition="in" filter="fade">
                                      <p:cBhvr>
                                        <p:cTn id="14" dur="1000"/>
                                        <p:tgtEl>
                                          <p:spTgt spid="3">
                                            <p:txEl>
                                              <p:pRg st="1" end="1"/>
                                            </p:txEl>
                                          </p:spTgt>
                                        </p:tgtEl>
                                      </p:cBhvr>
                                    </p:animEffect>
                                  </p:childTnLst>
                                </p:cTn>
                              </p:par>
                              <p:par>
                                <p:cTn id="15" presetID="52" presetClass="entr" presetSubtype="0" fill="hold" nodeType="withEffect">
                                  <p:stCondLst>
                                    <p:cond delay="0"/>
                                  </p:stCondLst>
                                  <p:iterate type="lt">
                                    <p:tmPct val="0"/>
                                  </p:iterate>
                                  <p:childTnLst>
                                    <p:set>
                                      <p:cBhvr>
                                        <p:cTn id="16" dur="1" fill="hold">
                                          <p:stCondLst>
                                            <p:cond delay="0"/>
                                          </p:stCondLst>
                                        </p:cTn>
                                        <p:tgtEl>
                                          <p:spTgt spid="3">
                                            <p:txEl>
                                              <p:pRg st="2" end="2"/>
                                            </p:txEl>
                                          </p:spTgt>
                                        </p:tgtEl>
                                        <p:attrNameLst>
                                          <p:attrName>style.visibility</p:attrName>
                                        </p:attrNameLst>
                                      </p:cBhvr>
                                      <p:to>
                                        <p:strVal val="visible"/>
                                      </p:to>
                                    </p:set>
                                    <p:animScale>
                                      <p:cBhvr>
                                        <p:cTn id="17"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
                                            <p:txEl>
                                              <p:pRg st="2" end="2"/>
                                            </p:txEl>
                                          </p:spTgt>
                                        </p:tgtEl>
                                        <p:attrNameLst>
                                          <p:attrName>ppt_x</p:attrName>
                                          <p:attrName>ppt_y</p:attrName>
                                        </p:attrNameLst>
                                      </p:cBhvr>
                                    </p:animMotion>
                                    <p:animEffect transition="in" filter="fade">
                                      <p:cBhvr>
                                        <p:cTn id="19" dur="1000"/>
                                        <p:tgtEl>
                                          <p:spTgt spid="3">
                                            <p:txEl>
                                              <p:pRg st="2" end="2"/>
                                            </p:txEl>
                                          </p:spTgt>
                                        </p:tgtEl>
                                      </p:cBhvr>
                                    </p:animEffect>
                                  </p:childTnLst>
                                </p:cTn>
                              </p:par>
                              <p:par>
                                <p:cTn id="20" presetID="52" presetClass="entr" presetSubtype="0" fill="hold" nodeType="withEffect">
                                  <p:stCondLst>
                                    <p:cond delay="0"/>
                                  </p:stCondLst>
                                  <p:iterate type="lt">
                                    <p:tmPct val="0"/>
                                  </p:iterate>
                                  <p:childTnLst>
                                    <p:set>
                                      <p:cBhvr>
                                        <p:cTn id="21" dur="1" fill="hold">
                                          <p:stCondLst>
                                            <p:cond delay="0"/>
                                          </p:stCondLst>
                                        </p:cTn>
                                        <p:tgtEl>
                                          <p:spTgt spid="3">
                                            <p:txEl>
                                              <p:pRg st="3" end="3"/>
                                            </p:txEl>
                                          </p:spTgt>
                                        </p:tgtEl>
                                        <p:attrNameLst>
                                          <p:attrName>style.visibility</p:attrName>
                                        </p:attrNameLst>
                                      </p:cBhvr>
                                      <p:to>
                                        <p:strVal val="visible"/>
                                      </p:to>
                                    </p:set>
                                    <p:animScale>
                                      <p:cBhvr>
                                        <p:cTn id="22"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3">
                                            <p:txEl>
                                              <p:pRg st="3" end="3"/>
                                            </p:txEl>
                                          </p:spTgt>
                                        </p:tgtEl>
                                        <p:attrNameLst>
                                          <p:attrName>ppt_x</p:attrName>
                                          <p:attrName>ppt_y</p:attrName>
                                        </p:attrNameLst>
                                      </p:cBhvr>
                                    </p:animMotion>
                                    <p:animEffect transition="in" filter="fade">
                                      <p:cBhvr>
                                        <p:cTn id="24" dur="1000"/>
                                        <p:tgtEl>
                                          <p:spTgt spid="3">
                                            <p:txEl>
                                              <p:pRg st="3" end="3"/>
                                            </p:txEl>
                                          </p:spTgt>
                                        </p:tgtEl>
                                      </p:cBhvr>
                                    </p:animEffect>
                                  </p:childTnLst>
                                </p:cTn>
                              </p:par>
                              <p:par>
                                <p:cTn id="25" presetID="52" presetClass="entr" presetSubtype="0" fill="hold" nodeType="withEffect">
                                  <p:stCondLst>
                                    <p:cond delay="0"/>
                                  </p:stCondLst>
                                  <p:iterate type="lt">
                                    <p:tmPct val="0"/>
                                  </p:iterate>
                                  <p:childTnLst>
                                    <p:set>
                                      <p:cBhvr>
                                        <p:cTn id="26" dur="1" fill="hold">
                                          <p:stCondLst>
                                            <p:cond delay="0"/>
                                          </p:stCondLst>
                                        </p:cTn>
                                        <p:tgtEl>
                                          <p:spTgt spid="3">
                                            <p:txEl>
                                              <p:pRg st="4" end="4"/>
                                            </p:txEl>
                                          </p:spTgt>
                                        </p:tgtEl>
                                        <p:attrNameLst>
                                          <p:attrName>style.visibility</p:attrName>
                                        </p:attrNameLst>
                                      </p:cBhvr>
                                      <p:to>
                                        <p:strVal val="visible"/>
                                      </p:to>
                                    </p:set>
                                    <p:animScale>
                                      <p:cBhvr>
                                        <p:cTn id="27"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000" decel="50000" fill="hold">
                                          <p:stCondLst>
                                            <p:cond delay="0"/>
                                          </p:stCondLst>
                                        </p:cTn>
                                        <p:tgtEl>
                                          <p:spTgt spid="3">
                                            <p:txEl>
                                              <p:pRg st="4" end="4"/>
                                            </p:txEl>
                                          </p:spTgt>
                                        </p:tgtEl>
                                        <p:attrNameLst>
                                          <p:attrName>ppt_x</p:attrName>
                                          <p:attrName>ppt_y</p:attrName>
                                        </p:attrNameLst>
                                      </p:cBhvr>
                                    </p:animMotion>
                                    <p:animEffect transition="in" filter="fade">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4" presetClass="entr" presetSubtype="0" fill="hold" grpId="0" nodeType="clickEffect">
                                  <p:stCondLst>
                                    <p:cond delay="0"/>
                                  </p:stCondLst>
                                  <p:childTnLst>
                                    <p:set>
                                      <p:cBhvr>
                                        <p:cTn id="33" dur="1" fill="hold">
                                          <p:stCondLst>
                                            <p:cond delay="0"/>
                                          </p:stCondLst>
                                        </p:cTn>
                                        <p:tgtEl>
                                          <p:spTgt spid="28"/>
                                        </p:tgtEl>
                                        <p:attrNameLst>
                                          <p:attrName>style.visibility</p:attrName>
                                        </p:attrNameLst>
                                      </p:cBhvr>
                                      <p:to>
                                        <p:strVal val="visible"/>
                                      </p:to>
                                    </p:set>
                                    <p:anim to="" calcmode="lin" valueType="num">
                                      <p:cBhvr>
                                        <p:cTn id="34" dur="1" fill="hold"/>
                                        <p:tgtEl>
                                          <p:spTgt spid="28"/>
                                        </p:tgtEl>
                                        <p:attrNameLst>
                                          <p:attrName/>
                                        </p:attrNameLst>
                                      </p:cBhvr>
                                    </p:anim>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grpId="0" nodeType="clickEffect">
                                  <p:stCondLst>
                                    <p:cond delay="0"/>
                                  </p:stCondLst>
                                  <p:iterate type="lt">
                                    <p:tmPct val="10000"/>
                                  </p:iterate>
                                  <p:childTnLst>
                                    <p:set>
                                      <p:cBhvr>
                                        <p:cTn id="38" dur="1" fill="hold">
                                          <p:stCondLst>
                                            <p:cond delay="0"/>
                                          </p:stCondLst>
                                        </p:cTn>
                                        <p:tgtEl>
                                          <p:spTgt spid="50"/>
                                        </p:tgtEl>
                                        <p:attrNameLst>
                                          <p:attrName>style.visibility</p:attrName>
                                        </p:attrNameLst>
                                      </p:cBhvr>
                                      <p:to>
                                        <p:strVal val="visible"/>
                                      </p:to>
                                    </p:set>
                                    <p:anim calcmode="lin" valueType="num">
                                      <p:cBhvr>
                                        <p:cTn id="39"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50"/>
                                        </p:tgtEl>
                                        <p:attrNameLst>
                                          <p:attrName>ppt_y</p:attrName>
                                        </p:attrNameLst>
                                      </p:cBhvr>
                                      <p:tavLst>
                                        <p:tav tm="0">
                                          <p:val>
                                            <p:strVal val="#ppt_y"/>
                                          </p:val>
                                        </p:tav>
                                        <p:tav tm="100000">
                                          <p:val>
                                            <p:strVal val="#ppt_y"/>
                                          </p:val>
                                        </p:tav>
                                      </p:tavLst>
                                    </p:anim>
                                    <p:anim calcmode="lin" valueType="num">
                                      <p:cBhvr>
                                        <p:cTn id="41"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50"/>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51"/>
                                        </p:tgtEl>
                                        <p:attrNameLst>
                                          <p:attrName>style.visibility</p:attrName>
                                        </p:attrNameLst>
                                      </p:cBhvr>
                                      <p:to>
                                        <p:strVal val="visible"/>
                                      </p:to>
                                    </p:set>
                                    <p:anim calcmode="lin" valueType="num">
                                      <p:cBhvr>
                                        <p:cTn id="48" dur="500" fill="hold"/>
                                        <p:tgtEl>
                                          <p:spTgt spid="51"/>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51"/>
                                        </p:tgtEl>
                                        <p:attrNameLst>
                                          <p:attrName>ppt_y</p:attrName>
                                        </p:attrNameLst>
                                      </p:cBhvr>
                                      <p:tavLst>
                                        <p:tav tm="0">
                                          <p:val>
                                            <p:strVal val="#ppt_y"/>
                                          </p:val>
                                        </p:tav>
                                        <p:tav tm="100000">
                                          <p:val>
                                            <p:strVal val="#ppt_y"/>
                                          </p:val>
                                        </p:tav>
                                      </p:tavLst>
                                    </p:anim>
                                    <p:anim calcmode="lin" valueType="num">
                                      <p:cBhvr>
                                        <p:cTn id="50" dur="500" fill="hold"/>
                                        <p:tgtEl>
                                          <p:spTgt spid="51"/>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51"/>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5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down)">
                                      <p:cBhvr>
                                        <p:cTn id="57" dur="500"/>
                                        <p:tgtEl>
                                          <p:spTgt spid="52"/>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59"/>
                                        </p:tgtEl>
                                        <p:attrNameLst>
                                          <p:attrName>style.visibility</p:attrName>
                                        </p:attrNameLst>
                                      </p:cBhvr>
                                      <p:to>
                                        <p:strVal val="visible"/>
                                      </p:to>
                                    </p:set>
                                    <p:anim calcmode="lin" valueType="num">
                                      <p:cBhvr>
                                        <p:cTn id="62" dur="500" fill="hold"/>
                                        <p:tgtEl>
                                          <p:spTgt spid="59"/>
                                        </p:tgtEl>
                                        <p:attrNameLst>
                                          <p:attrName>ppt_w</p:attrName>
                                        </p:attrNameLst>
                                      </p:cBhvr>
                                      <p:tavLst>
                                        <p:tav tm="0">
                                          <p:val>
                                            <p:fltVal val="0"/>
                                          </p:val>
                                        </p:tav>
                                        <p:tav tm="100000">
                                          <p:val>
                                            <p:strVal val="#ppt_w"/>
                                          </p:val>
                                        </p:tav>
                                      </p:tavLst>
                                    </p:anim>
                                    <p:anim calcmode="lin" valueType="num">
                                      <p:cBhvr>
                                        <p:cTn id="63" dur="500" fill="hold"/>
                                        <p:tgtEl>
                                          <p:spTgt spid="59"/>
                                        </p:tgtEl>
                                        <p:attrNameLst>
                                          <p:attrName>ppt_h</p:attrName>
                                        </p:attrNameLst>
                                      </p:cBhvr>
                                      <p:tavLst>
                                        <p:tav tm="0">
                                          <p:val>
                                            <p:fltVal val="0"/>
                                          </p:val>
                                        </p:tav>
                                        <p:tav tm="100000">
                                          <p:val>
                                            <p:strVal val="#ppt_h"/>
                                          </p:val>
                                        </p:tav>
                                      </p:tavLst>
                                    </p:anim>
                                    <p:animEffect transition="in" filter="fade">
                                      <p:cBhvr>
                                        <p:cTn id="64"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50" grpId="0"/>
      <p:bldP spid="51" grpId="0"/>
      <p:bldP spid="52" grpId="0"/>
      <p:bldP spid="59" grpId="0"/>
    </p:bld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408</TotalTime>
  <Words>1832</Words>
  <Application>Microsoft Office PowerPoint</Application>
  <PresentationFormat>On-screen Show (4:3)</PresentationFormat>
  <Paragraphs>230</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Slipstream</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lpstr>Ôn tập học kì 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Ôn tập học kì ii</dc:title>
  <dc:creator>User</dc:creator>
  <cp:lastModifiedBy>Windows User</cp:lastModifiedBy>
  <cp:revision>104</cp:revision>
  <dcterms:created xsi:type="dcterms:W3CDTF">2012-04-18T15:03:51Z</dcterms:created>
  <dcterms:modified xsi:type="dcterms:W3CDTF">2023-05-14T15:11:43Z</dcterms:modified>
</cp:coreProperties>
</file>