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82" r:id="rId2"/>
    <p:sldId id="350" r:id="rId3"/>
    <p:sldId id="301" r:id="rId4"/>
    <p:sldId id="347" r:id="rId5"/>
    <p:sldId id="345" r:id="rId6"/>
    <p:sldId id="349" r:id="rId7"/>
    <p:sldId id="285" r:id="rId8"/>
    <p:sldId id="265" r:id="rId9"/>
    <p:sldId id="304" r:id="rId10"/>
    <p:sldId id="330" r:id="rId11"/>
    <p:sldId id="332" r:id="rId12"/>
    <p:sldId id="320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" initials="A" lastIdx="1" clrIdx="0">
    <p:extLst>
      <p:ext uri="{19B8F6BF-5375-455C-9EA6-DF929625EA0E}">
        <p15:presenceInfo xmlns:p15="http://schemas.microsoft.com/office/powerpoint/2012/main" userId="Admi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3333CC"/>
    <a:srgbClr val="FF0000"/>
    <a:srgbClr val="FF0066"/>
    <a:srgbClr val="CC0066"/>
    <a:srgbClr val="FF00FF"/>
    <a:srgbClr val="FFCCFF"/>
    <a:srgbClr val="CC00CC"/>
    <a:srgbClr val="9900CC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738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E907CA-8C46-46C3-AE5A-20978CE22B24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EDB108-CF2B-4BA7-9F7A-E3008B0160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704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B108-CF2B-4BA7-9F7A-E3008B01606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7629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B108-CF2B-4BA7-9F7A-E3008B01606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2917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B108-CF2B-4BA7-9F7A-E3008B01606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5751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B108-CF2B-4BA7-9F7A-E3008B01606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4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B108-CF2B-4BA7-9F7A-E3008B01606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1656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B108-CF2B-4BA7-9F7A-E3008B01606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6580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B108-CF2B-4BA7-9F7A-E3008B01606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9316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B108-CF2B-4BA7-9F7A-E3008B01606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2647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240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064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999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976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312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411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831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981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267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855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373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CA2CF3-161D-4290-9691-8A065EC2791C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558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gif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Theme237515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210800" y="0"/>
            <a:ext cx="19812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Rectangle 20"/>
          <p:cNvSpPr/>
          <p:nvPr/>
        </p:nvSpPr>
        <p:spPr>
          <a:xfrm>
            <a:off x="4505415" y="241479"/>
            <a:ext cx="3561873" cy="646331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3600" b="1" cap="all" dirty="0" err="1">
                <a:ln w="0"/>
                <a:solidFill>
                  <a:srgbClr val="0000CC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3600" b="1" cap="all" dirty="0">
                <a:ln w="0"/>
                <a:solidFill>
                  <a:srgbClr val="0000CC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: TIN </a:t>
            </a:r>
            <a:r>
              <a:rPr lang="en-US" sz="3600" b="1" cap="all" dirty="0" err="1">
                <a:ln w="0"/>
                <a:solidFill>
                  <a:srgbClr val="0000CC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3600" b="1" cap="all" dirty="0">
              <a:ln w="0"/>
              <a:solidFill>
                <a:srgbClr val="0000CC"/>
              </a:soli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62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87072" y="1250790"/>
            <a:ext cx="2301179" cy="1321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-65850" y="0"/>
            <a:ext cx="2196743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F2E52E4-3E79-5031-6BD1-B963B4E9755B}"/>
              </a:ext>
            </a:extLst>
          </p:cNvPr>
          <p:cNvSpPr txBox="1"/>
          <p:nvPr/>
        </p:nvSpPr>
        <p:spPr>
          <a:xfrm>
            <a:off x="2497676" y="2935725"/>
            <a:ext cx="8431305" cy="17996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vi-VN" sz="4000" b="1" u="sng" dirty="0">
                <a:ln w="28575">
                  <a:noFill/>
                </a:ln>
                <a:solidFill>
                  <a:srgbClr val="FF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BÀI </a:t>
            </a:r>
            <a:r>
              <a:rPr lang="en-US" sz="4000" b="1" u="sng" dirty="0">
                <a:ln w="28575">
                  <a:noFill/>
                </a:ln>
                <a:solidFill>
                  <a:srgbClr val="FF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23</a:t>
            </a:r>
            <a:endParaRPr lang="vi-VN" sz="4000" b="1" u="sng" dirty="0">
              <a:ln w="28575">
                <a:noFill/>
              </a:ln>
              <a:solidFill>
                <a:srgbClr val="FF000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20000"/>
              </a:lnSpc>
              <a:spcBef>
                <a:spcPts val="1200"/>
              </a:spcBef>
            </a:pPr>
            <a:r>
              <a:rPr lang="en-US" sz="4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TRANG TRÌNH CHIẾU CỦA EM</a:t>
            </a:r>
            <a:endParaRPr lang="vi-VN" sz="4400" b="1" dirty="0">
              <a:ln w="28575">
                <a:noFill/>
              </a:ln>
              <a:solidFill>
                <a:srgbClr val="FF000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012" y="-155685"/>
            <a:ext cx="8229600" cy="1143000"/>
          </a:xfrm>
        </p:spPr>
        <p:txBody>
          <a:bodyPr/>
          <a:lstStyle/>
          <a:p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trắc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endParaRPr lang="vi-VN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27613" y="863083"/>
            <a:ext cx="8229600" cy="1503551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nút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A. 	          B.		       C. 		   D. </a:t>
            </a:r>
            <a:endParaRPr lang="vi-VN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67676" y="1435197"/>
            <a:ext cx="571162" cy="10887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365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97070" y="1912603"/>
            <a:ext cx="1143000" cy="611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367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34200" y="1511105"/>
            <a:ext cx="762000" cy="10915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370" name="Picture 10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490685" y="1876275"/>
            <a:ext cx="204025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Oval 12"/>
          <p:cNvSpPr/>
          <p:nvPr/>
        </p:nvSpPr>
        <p:spPr>
          <a:xfrm>
            <a:off x="2171700" y="2145419"/>
            <a:ext cx="457200" cy="457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pic>
        <p:nvPicPr>
          <p:cNvPr id="14" name="Picture 5" descr="blumen-pflanzen094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8396132">
            <a:off x="1328737" y="-254000"/>
            <a:ext cx="1685926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6" descr="blumen-pflanzen094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-8380094">
            <a:off x="9451975" y="-273050"/>
            <a:ext cx="1600200" cy="124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5" descr="blumen-pflanzen094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-2652063">
            <a:off x="9172583" y="5688015"/>
            <a:ext cx="1685925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6" descr="blumen-pflanzen094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2722180">
            <a:off x="1168400" y="5619756"/>
            <a:ext cx="1685926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Content Placeholder 2"/>
          <p:cNvSpPr txBox="1">
            <a:spLocks/>
          </p:cNvSpPr>
          <p:nvPr/>
        </p:nvSpPr>
        <p:spPr>
          <a:xfrm>
            <a:off x="2171700" y="2848735"/>
            <a:ext cx="8039100" cy="32774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xóa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nháy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chuột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A. 	         B.		     C. 		   D. 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84746" y="3920206"/>
            <a:ext cx="744361" cy="14189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97071" y="4429001"/>
            <a:ext cx="1591679" cy="851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56714" y="4107463"/>
            <a:ext cx="818797" cy="1172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2" name="Oval 21"/>
          <p:cNvSpPr/>
          <p:nvPr/>
        </p:nvSpPr>
        <p:spPr>
          <a:xfrm>
            <a:off x="7876044" y="4957008"/>
            <a:ext cx="506405" cy="42955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pic>
        <p:nvPicPr>
          <p:cNvPr id="23" name="Picture 3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8443475" y="4684847"/>
            <a:ext cx="1864139" cy="595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3" grpId="0" animBg="1"/>
      <p:bldP spid="18" grpId="0" build="p"/>
      <p:bldP spid="2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0" y="246653"/>
            <a:ext cx="8229600" cy="26489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nút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A. 	            B.		     C. 		   D. </a:t>
            </a:r>
            <a:endParaRPr lang="vi-V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6781800" y="1816972"/>
            <a:ext cx="457200" cy="457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pic>
        <p:nvPicPr>
          <p:cNvPr id="14" name="Picture 5" descr="blumen-pflanzen09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8396132">
            <a:off x="1328737" y="-254000"/>
            <a:ext cx="1685926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6" descr="blumen-pflanzen09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8380094">
            <a:off x="9451975" y="-273050"/>
            <a:ext cx="1600200" cy="124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5" descr="blumen-pflanzen09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2652063">
            <a:off x="9172583" y="5688015"/>
            <a:ext cx="1685925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6" descr="blumen-pflanzen09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722180">
            <a:off x="1168400" y="5619756"/>
            <a:ext cx="1685926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34711" y="1492166"/>
            <a:ext cx="838200" cy="69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982262" y="1589345"/>
            <a:ext cx="914401" cy="6324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413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121676" y="1552492"/>
            <a:ext cx="946484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415" name="Picture 7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238838" y="1571128"/>
            <a:ext cx="838200" cy="619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Content Placeholder 2"/>
          <p:cNvSpPr txBox="1">
            <a:spLocks/>
          </p:cNvSpPr>
          <p:nvPr/>
        </p:nvSpPr>
        <p:spPr>
          <a:xfrm>
            <a:off x="2209800" y="343618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Câu 4: Trang trình chiếu có mấy phần soạn văn bản?</a:t>
            </a:r>
          </a:p>
          <a:p>
            <a:pPr>
              <a:buNone/>
            </a:pPr>
            <a:endParaRPr lang="en-US" sz="280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A. 1	            B. 2 		     C. 	3	   D. 4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4191000" y="4502978"/>
            <a:ext cx="457200" cy="457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3" grpId="0" animBg="1"/>
      <p:bldP spid="18" grpId="0" build="p"/>
      <p:bldP spid="1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404813" y="-80963"/>
            <a:ext cx="13001625" cy="7019925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727125" y="1633684"/>
            <a:ext cx="5452134" cy="3590629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en-US" sz="66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XIN CHÀO CÁC EM</a:t>
            </a:r>
          </a:p>
        </p:txBody>
      </p:sp>
    </p:spTree>
    <p:extLst>
      <p:ext uri="{BB962C8B-B14F-4D97-AF65-F5344CB8AC3E}">
        <p14:creationId xmlns:p14="http://schemas.microsoft.com/office/powerpoint/2010/main" val="6393623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FE154-AEFE-FA3C-ECB5-A01A7AB24A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7854" y="189571"/>
            <a:ext cx="10405946" cy="1501117"/>
          </a:xfrm>
        </p:spPr>
        <p:txBody>
          <a:bodyPr/>
          <a:lstStyle/>
          <a:p>
            <a:r>
              <a:rPr lang="en-US" dirty="0" err="1"/>
              <a:t>Mục</a:t>
            </a:r>
            <a:r>
              <a:rPr lang="en-US" dirty="0"/>
              <a:t> </a:t>
            </a:r>
            <a:r>
              <a:rPr lang="en-US" dirty="0" err="1"/>
              <a:t>tiêu</a:t>
            </a:r>
            <a:endParaRPr lang="vi-V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914FDD-534B-C124-2B91-16D6D7E33A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err="1"/>
              <a:t>Tạo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tệp</a:t>
            </a:r>
            <a:r>
              <a:rPr lang="en-US" dirty="0"/>
              <a:t> </a:t>
            </a:r>
            <a:r>
              <a:rPr lang="en-US" dirty="0" err="1"/>
              <a:t>trình</a:t>
            </a:r>
            <a:r>
              <a:rPr lang="en-US" dirty="0"/>
              <a:t> </a:t>
            </a:r>
            <a:r>
              <a:rPr lang="en-US" dirty="0" err="1"/>
              <a:t>chiếu</a:t>
            </a:r>
            <a:r>
              <a:rPr lang="en-US" dirty="0"/>
              <a:t> , </a:t>
            </a:r>
            <a:r>
              <a:rPr lang="en-US" dirty="0" err="1"/>
              <a:t>gõ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dòng</a:t>
            </a:r>
            <a:r>
              <a:rPr lang="en-US" dirty="0"/>
              <a:t> </a:t>
            </a:r>
            <a:r>
              <a:rPr lang="en-US" dirty="0" err="1"/>
              <a:t>văn</a:t>
            </a:r>
            <a:r>
              <a:rPr lang="en-US" dirty="0"/>
              <a:t> </a:t>
            </a:r>
            <a:r>
              <a:rPr lang="en-US" dirty="0" err="1"/>
              <a:t>bản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 err="1"/>
              <a:t>Thưc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 </a:t>
            </a:r>
            <a:r>
              <a:rPr lang="en-US" dirty="0" err="1"/>
              <a:t>trình</a:t>
            </a:r>
            <a:r>
              <a:rPr lang="en-US" dirty="0"/>
              <a:t> </a:t>
            </a:r>
            <a:r>
              <a:rPr lang="en-US" dirty="0" err="1"/>
              <a:t>chiếu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lưu</a:t>
            </a:r>
            <a:r>
              <a:rPr lang="en-US" dirty="0"/>
              <a:t> </a:t>
            </a:r>
            <a:r>
              <a:rPr lang="en-US" dirty="0" err="1"/>
              <a:t>tệp</a:t>
            </a:r>
            <a:r>
              <a:rPr lang="en-US" dirty="0"/>
              <a:t> </a:t>
            </a:r>
            <a:r>
              <a:rPr lang="en-US" dirty="0" err="1"/>
              <a:t>trình</a:t>
            </a:r>
            <a:r>
              <a:rPr lang="en-US" dirty="0"/>
              <a:t> </a:t>
            </a:r>
            <a:r>
              <a:rPr lang="en-US" dirty="0" err="1"/>
              <a:t>chiếu</a:t>
            </a:r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36754689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734169" y="1137134"/>
            <a:ext cx="3785190" cy="553998"/>
            <a:chOff x="689904" y="1379897"/>
            <a:chExt cx="3785190" cy="553998"/>
          </a:xfrm>
        </p:grpSpPr>
        <p:grpSp>
          <p:nvGrpSpPr>
            <p:cNvPr id="10" name="Group 9"/>
            <p:cNvGrpSpPr/>
            <p:nvPr/>
          </p:nvGrpSpPr>
          <p:grpSpPr>
            <a:xfrm>
              <a:off x="689904" y="1379897"/>
              <a:ext cx="429926" cy="553998"/>
              <a:chOff x="1082666" y="1379837"/>
              <a:chExt cx="429926" cy="553998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1089340" y="1470217"/>
                <a:ext cx="400792" cy="398384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1082666" y="1379837"/>
                <a:ext cx="429926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 b="1" dirty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1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1100452" y="1445277"/>
              <a:ext cx="3374642" cy="4770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5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Tạo</a:t>
              </a:r>
              <a:r>
                <a:rPr lang="en-US" sz="2500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trang</a:t>
              </a:r>
              <a:r>
                <a:rPr lang="en-US" sz="2500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trình</a:t>
              </a:r>
              <a:r>
                <a:rPr lang="en-US" sz="2500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chiếu</a:t>
              </a:r>
              <a:endParaRPr lang="en-US" sz="25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3934565" y="422671"/>
            <a:ext cx="4306335" cy="641127"/>
            <a:chOff x="4168573" y="1295284"/>
            <a:chExt cx="4353220" cy="701545"/>
          </a:xfrm>
          <a:noFill/>
        </p:grpSpPr>
        <p:sp>
          <p:nvSpPr>
            <p:cNvPr id="13" name="Rounded Rectangle 12"/>
            <p:cNvSpPr/>
            <p:nvPr/>
          </p:nvSpPr>
          <p:spPr>
            <a:xfrm>
              <a:off x="4168573" y="1295284"/>
              <a:ext cx="4353220" cy="701545"/>
            </a:xfrm>
            <a:prstGeom prst="roundRect">
              <a:avLst/>
            </a:pr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>
                  <a:solidFill>
                    <a:srgbClr val="41719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    </a:t>
              </a:r>
              <a:r>
                <a:rPr lang="en-US" sz="3200" b="1" dirty="0">
                  <a:solidFill>
                    <a:srgbClr val="3333C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KHÁM PHÁ</a:t>
              </a:r>
            </a:p>
          </p:txBody>
        </p:sp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764401" y="1309140"/>
              <a:ext cx="641786" cy="665379"/>
            </a:xfrm>
            <a:prstGeom prst="rect">
              <a:avLst/>
            </a:prstGeom>
            <a:grpFill/>
            <a:ln>
              <a:noFill/>
            </a:ln>
          </p:spPr>
        </p:pic>
      </p:grpSp>
      <p:sp>
        <p:nvSpPr>
          <p:cNvPr id="29" name="Rectangle 28"/>
          <p:cNvSpPr/>
          <p:nvPr/>
        </p:nvSpPr>
        <p:spPr>
          <a:xfrm>
            <a:off x="727563" y="1704456"/>
            <a:ext cx="9902337" cy="492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0050" indent="-400050" algn="just">
              <a:lnSpc>
                <a:spcPct val="130000"/>
              </a:lnSpc>
              <a:spcAft>
                <a:spcPts val="600"/>
              </a:spcAft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hãy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kích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hoạt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phần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mềm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PowerPoint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chọn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trang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chiếu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Blank Presentation.</a:t>
            </a:r>
          </a:p>
          <a:p>
            <a:pPr marL="400050" indent="-400050" algn="just">
              <a:lnSpc>
                <a:spcPct val="130000"/>
              </a:lnSpc>
              <a:spcBef>
                <a:spcPts val="300"/>
              </a:spcBef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vi-VN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Thực hiện theo hướng dẫn sau: </a:t>
            </a:r>
            <a:endParaRPr lang="en-US" sz="2300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285750" algn="just">
              <a:lnSpc>
                <a:spcPct val="130000"/>
              </a:lnSpc>
              <a:buClr>
                <a:srgbClr val="FF0000"/>
              </a:buClr>
            </a:pPr>
            <a:r>
              <a:rPr lang="en-US" sz="23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[1]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Nháy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chuột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vào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to add title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nhập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dòng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chữ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 VOI; </a:t>
            </a:r>
          </a:p>
          <a:p>
            <a:pPr indent="285750" algn="just">
              <a:lnSpc>
                <a:spcPct val="130000"/>
              </a:lnSpc>
              <a:spcBef>
                <a:spcPts val="600"/>
              </a:spcBef>
              <a:buClr>
                <a:srgbClr val="FF0000"/>
              </a:buClr>
            </a:pPr>
            <a:r>
              <a:rPr lang="en-US" sz="23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[2]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Nháy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chuột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vào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to add subtitle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indent="628650" algn="just">
              <a:lnSpc>
                <a:spcPct val="130000"/>
              </a:lnSpc>
              <a:buClr>
                <a:srgbClr val="FF0000"/>
              </a:buClr>
            </a:pP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nhập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dòng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indent="1257300" algn="just">
              <a:lnSpc>
                <a:spcPct val="130000"/>
              </a:lnSpc>
              <a:buClr>
                <a:srgbClr val="FF0000"/>
              </a:buClr>
            </a:pP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Nang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khoang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6000 kg </a:t>
            </a:r>
          </a:p>
          <a:p>
            <a:pPr indent="1257300" algn="just">
              <a:lnSpc>
                <a:spcPct val="130000"/>
              </a:lnSpc>
              <a:buClr>
                <a:srgbClr val="FF0000"/>
              </a:buClr>
            </a:pP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Cao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khoang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 m </a:t>
            </a:r>
          </a:p>
          <a:p>
            <a:pPr indent="1257300" algn="just">
              <a:lnSpc>
                <a:spcPct val="130000"/>
              </a:lnSpc>
              <a:buClr>
                <a:srgbClr val="FF0000"/>
              </a:buClr>
            </a:pP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Song den 70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indent="1257300" algn="just">
              <a:lnSpc>
                <a:spcPct val="130000"/>
              </a:lnSpc>
              <a:buClr>
                <a:srgbClr val="FF0000"/>
              </a:buClr>
            </a:pP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thuc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vat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9873" y="3700089"/>
            <a:ext cx="5317536" cy="2778107"/>
          </a:xfrm>
          <a:prstGeom prst="rect">
            <a:avLst/>
          </a:prstGeom>
        </p:spPr>
      </p:pic>
      <p:cxnSp>
        <p:nvCxnSpPr>
          <p:cNvPr id="15" name="Straight Arrow Connector 14"/>
          <p:cNvCxnSpPr/>
          <p:nvPr/>
        </p:nvCxnSpPr>
        <p:spPr>
          <a:xfrm>
            <a:off x="5533693" y="3606692"/>
            <a:ext cx="3500733" cy="1464396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4738054" y="4130828"/>
            <a:ext cx="4193013" cy="1643814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4148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758521" y="1257783"/>
            <a:ext cx="3888606" cy="553998"/>
            <a:chOff x="689904" y="1379897"/>
            <a:chExt cx="3888606" cy="553998"/>
          </a:xfrm>
        </p:grpSpPr>
        <p:grpSp>
          <p:nvGrpSpPr>
            <p:cNvPr id="10" name="Group 9"/>
            <p:cNvGrpSpPr/>
            <p:nvPr/>
          </p:nvGrpSpPr>
          <p:grpSpPr>
            <a:xfrm>
              <a:off x="689904" y="1379897"/>
              <a:ext cx="429926" cy="553998"/>
              <a:chOff x="1082666" y="1379837"/>
              <a:chExt cx="429926" cy="553998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1089340" y="1470217"/>
                <a:ext cx="400792" cy="398384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1082666" y="1379837"/>
                <a:ext cx="429926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 b="1" dirty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2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1114100" y="1445277"/>
              <a:ext cx="3464410" cy="4770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5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Thực</a:t>
              </a:r>
              <a:r>
                <a:rPr lang="en-US" sz="2500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hiện</a:t>
              </a:r>
              <a:r>
                <a:rPr lang="en-US" sz="2500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trình</a:t>
              </a:r>
              <a:r>
                <a:rPr lang="en-US" sz="2500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chiếu</a:t>
              </a:r>
              <a:endParaRPr lang="en-US" sz="25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3934565" y="422671"/>
            <a:ext cx="4306335" cy="641127"/>
            <a:chOff x="4168573" y="1295284"/>
            <a:chExt cx="4353220" cy="701545"/>
          </a:xfrm>
          <a:noFill/>
        </p:grpSpPr>
        <p:sp>
          <p:nvSpPr>
            <p:cNvPr id="19" name="Rounded Rectangle 18"/>
            <p:cNvSpPr/>
            <p:nvPr/>
          </p:nvSpPr>
          <p:spPr>
            <a:xfrm>
              <a:off x="4168573" y="1295284"/>
              <a:ext cx="4353220" cy="701545"/>
            </a:xfrm>
            <a:prstGeom prst="roundRect">
              <a:avLst/>
            </a:pr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>
                  <a:solidFill>
                    <a:srgbClr val="41719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    </a:t>
              </a:r>
              <a:r>
                <a:rPr lang="en-US" sz="3200" b="1" dirty="0">
                  <a:solidFill>
                    <a:srgbClr val="3333C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KHÁM PHÁ</a:t>
              </a:r>
            </a:p>
          </p:txBody>
        </p:sp>
        <p:pic>
          <p:nvPicPr>
            <p:cNvPr id="27" name="Picture 2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764401" y="1309140"/>
              <a:ext cx="641786" cy="665379"/>
            </a:xfrm>
            <a:prstGeom prst="rect">
              <a:avLst/>
            </a:prstGeom>
            <a:grpFill/>
            <a:ln>
              <a:noFill/>
            </a:ln>
          </p:spPr>
        </p:pic>
      </p:grpSp>
      <p:sp>
        <p:nvSpPr>
          <p:cNvPr id="3" name="Rectangle 2"/>
          <p:cNvSpPr/>
          <p:nvPr/>
        </p:nvSpPr>
        <p:spPr>
          <a:xfrm>
            <a:off x="1108105" y="2033402"/>
            <a:ext cx="8093045" cy="11808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95288" indent="-395288">
              <a:lnSpc>
                <a:spcPct val="130000"/>
              </a:lnSpc>
              <a:spcAft>
                <a:spcPts val="1000"/>
              </a:spcAft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gõ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phím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F5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chiếu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95288" indent="-395288">
              <a:lnSpc>
                <a:spcPct val="130000"/>
              </a:lnSpc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quay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lại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màn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soạn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thảo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gõ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phím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Esc</a:t>
            </a:r>
            <a:r>
              <a:rPr lang="en-US" sz="2400" dirty="0">
                <a:solidFill>
                  <a:srgbClr val="3333CC"/>
                </a:solidFill>
              </a:rPr>
              <a:t>.</a:t>
            </a:r>
            <a:endParaRPr lang="en-US" sz="2400" b="1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1014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801385" y="1243495"/>
            <a:ext cx="3532739" cy="553998"/>
            <a:chOff x="689904" y="1379897"/>
            <a:chExt cx="3532739" cy="553998"/>
          </a:xfrm>
        </p:grpSpPr>
        <p:grpSp>
          <p:nvGrpSpPr>
            <p:cNvPr id="20" name="Group 19"/>
            <p:cNvGrpSpPr/>
            <p:nvPr/>
          </p:nvGrpSpPr>
          <p:grpSpPr>
            <a:xfrm>
              <a:off x="689904" y="1379897"/>
              <a:ext cx="429926" cy="553998"/>
              <a:chOff x="1082666" y="1379837"/>
              <a:chExt cx="429926" cy="553998"/>
            </a:xfrm>
          </p:grpSpPr>
          <p:sp>
            <p:nvSpPr>
              <p:cNvPr id="22" name="Rectangle 21"/>
              <p:cNvSpPr/>
              <p:nvPr/>
            </p:nvSpPr>
            <p:spPr>
              <a:xfrm>
                <a:off x="1089340" y="1470217"/>
                <a:ext cx="400792" cy="398384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1082666" y="1379837"/>
                <a:ext cx="429926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 b="1" dirty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3</a:t>
                </a:r>
              </a:p>
            </p:txBody>
          </p:sp>
        </p:grpSp>
        <p:sp>
          <p:nvSpPr>
            <p:cNvPr id="21" name="TextBox 20"/>
            <p:cNvSpPr txBox="1"/>
            <p:nvPr/>
          </p:nvSpPr>
          <p:spPr>
            <a:xfrm>
              <a:off x="1114100" y="1445277"/>
              <a:ext cx="3108543" cy="4770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5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Lưu</a:t>
              </a:r>
              <a:r>
                <a:rPr lang="en-US" sz="2500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tệp</a:t>
              </a:r>
              <a:r>
                <a:rPr lang="en-US" sz="2500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trình</a:t>
              </a:r>
              <a:r>
                <a:rPr lang="en-US" sz="2500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chiếu</a:t>
              </a:r>
              <a:endParaRPr lang="en-US" sz="25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3934565" y="422671"/>
            <a:ext cx="4306335" cy="641127"/>
            <a:chOff x="4168573" y="1295284"/>
            <a:chExt cx="4353220" cy="701545"/>
          </a:xfrm>
          <a:noFill/>
        </p:grpSpPr>
        <p:sp>
          <p:nvSpPr>
            <p:cNvPr id="25" name="Rounded Rectangle 24"/>
            <p:cNvSpPr/>
            <p:nvPr/>
          </p:nvSpPr>
          <p:spPr>
            <a:xfrm>
              <a:off x="4168573" y="1295284"/>
              <a:ext cx="4353220" cy="701545"/>
            </a:xfrm>
            <a:prstGeom prst="roundRect">
              <a:avLst/>
            </a:pr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>
                  <a:solidFill>
                    <a:srgbClr val="41719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    </a:t>
              </a:r>
              <a:r>
                <a:rPr lang="en-US" sz="3200" b="1" dirty="0">
                  <a:solidFill>
                    <a:srgbClr val="3333C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KHÁM PHÁ</a:t>
              </a:r>
            </a:p>
          </p:txBody>
        </p:sp>
        <p:pic>
          <p:nvPicPr>
            <p:cNvPr id="26" name="Picture 2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764401" y="1309140"/>
              <a:ext cx="641786" cy="665379"/>
            </a:xfrm>
            <a:prstGeom prst="rect">
              <a:avLst/>
            </a:prstGeom>
            <a:grpFill/>
            <a:ln>
              <a:noFill/>
            </a:ln>
          </p:spPr>
        </p:pic>
      </p:grpSp>
      <p:sp>
        <p:nvSpPr>
          <p:cNvPr id="18" name="Rectangle 17"/>
          <p:cNvSpPr/>
          <p:nvPr/>
        </p:nvSpPr>
        <p:spPr>
          <a:xfrm>
            <a:off x="2779852" y="2809727"/>
            <a:ext cx="6426918" cy="991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sz="25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25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hãy</a:t>
            </a:r>
            <a:r>
              <a:rPr lang="en-US" sz="25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lưu</a:t>
            </a:r>
            <a:r>
              <a:rPr lang="en-US" sz="25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5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5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chiếu</a:t>
            </a:r>
            <a:r>
              <a:rPr lang="en-US" sz="25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5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tên</a:t>
            </a:r>
            <a:r>
              <a:rPr lang="en-US" sz="25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CONVOI</a:t>
            </a:r>
            <a:r>
              <a:rPr lang="en-US" sz="25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vào</a:t>
            </a:r>
            <a:r>
              <a:rPr lang="en-US" sz="25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thư</a:t>
            </a:r>
            <a:r>
              <a:rPr lang="en-US" sz="25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mục</a:t>
            </a:r>
            <a:r>
              <a:rPr lang="en-US" sz="25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 hoc </a:t>
            </a:r>
            <a:r>
              <a:rPr lang="en-US" sz="25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ở ổ </a:t>
            </a:r>
            <a:r>
              <a:rPr lang="en-US" sz="25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đĩa</a:t>
            </a:r>
            <a:r>
              <a:rPr lang="en-US" sz="25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D:</a:t>
            </a:r>
          </a:p>
        </p:txBody>
      </p:sp>
    </p:spTree>
    <p:extLst>
      <p:ext uri="{BB962C8B-B14F-4D97-AF65-F5344CB8AC3E}">
        <p14:creationId xmlns:p14="http://schemas.microsoft.com/office/powerpoint/2010/main" val="13867492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42913" y="256170"/>
            <a:ext cx="11301414" cy="96949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457200" indent="-457200">
              <a:lnSpc>
                <a:spcPct val="114000"/>
              </a:lnSpc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500" b="1" dirty="0">
                <a:latin typeface="Arial" panose="020B0604020202020204" pitchFamily="34" charset="0"/>
                <a:cs typeface="Arial" panose="020B0604020202020204" pitchFamily="34" charset="0"/>
              </a:rPr>
              <a:t>lưu tệp </a:t>
            </a:r>
            <a:r>
              <a:rPr lang="vi-VN" sz="25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 VOI </a:t>
            </a:r>
            <a:r>
              <a:rPr lang="vi-VN" sz="2500" b="1" dirty="0">
                <a:latin typeface="Arial" panose="020B0604020202020204" pitchFamily="34" charset="0"/>
                <a:cs typeface="Arial" panose="020B0604020202020204" pitchFamily="34" charset="0"/>
              </a:rPr>
              <a:t>vào thư mục </a:t>
            </a:r>
            <a:r>
              <a:rPr lang="vi-VN" sz="25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 hoc </a:t>
            </a:r>
            <a:r>
              <a:rPr lang="vi-VN" sz="2500" b="1" dirty="0">
                <a:latin typeface="Arial" panose="020B0604020202020204" pitchFamily="34" charset="0"/>
                <a:cs typeface="Arial" panose="020B0604020202020204" pitchFamily="34" charset="0"/>
              </a:rPr>
              <a:t>ở ổ đĩa </a:t>
            </a:r>
            <a:r>
              <a:rPr lang="vi-VN" sz="25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D: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, ta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bước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3" name="Rectangle 2"/>
          <p:cNvSpPr/>
          <p:nvPr/>
        </p:nvSpPr>
        <p:spPr>
          <a:xfrm>
            <a:off x="414346" y="1127882"/>
            <a:ext cx="1159670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vi-VN" sz="2400" dirty="0">
                <a:solidFill>
                  <a:srgbClr val="3333CC"/>
                </a:solidFill>
              </a:rPr>
              <a:t>Nháy chuột vào biểu tượng</a:t>
            </a:r>
            <a:r>
              <a:rPr lang="en-US" sz="2400" dirty="0">
                <a:solidFill>
                  <a:srgbClr val="3333CC"/>
                </a:solidFill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FF0000"/>
                </a:solidFill>
              </a:rPr>
              <a:t>    </a:t>
            </a:r>
            <a:r>
              <a:rPr lang="vi-VN" sz="2400" dirty="0"/>
              <a:t> </a:t>
            </a:r>
            <a:r>
              <a:rPr lang="vi-VN" sz="2400" dirty="0">
                <a:solidFill>
                  <a:srgbClr val="3333CC"/>
                </a:solidFill>
              </a:rPr>
              <a:t>Nháy chuột vào biểu tượng </a:t>
            </a:r>
            <a:endParaRPr lang="en-US" sz="2400" dirty="0">
              <a:solidFill>
                <a:srgbClr val="3333CC"/>
              </a:solidFill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3333FF"/>
                </a:solidFill>
              </a:rPr>
              <a:t> </a:t>
            </a:r>
            <a:r>
              <a:rPr lang="vi-VN" sz="2400" dirty="0">
                <a:solidFill>
                  <a:srgbClr val="3333CC"/>
                </a:solidFill>
              </a:rPr>
              <a:t>Chọn ổ đĩa </a:t>
            </a:r>
            <a:r>
              <a:rPr lang="vi-VN" sz="2400" b="1" dirty="0">
                <a:solidFill>
                  <a:srgbClr val="3333CC"/>
                </a:solidFill>
              </a:rPr>
              <a:t>D:</a:t>
            </a:r>
            <a:r>
              <a:rPr lang="vi-VN" sz="2400" dirty="0">
                <a:solidFill>
                  <a:srgbClr val="3333CC"/>
                </a:solidFill>
              </a:rPr>
              <a:t>; nháy chuột vào thư mục </a:t>
            </a:r>
            <a:r>
              <a:rPr lang="vi-VN" sz="2400" b="1" dirty="0">
                <a:solidFill>
                  <a:srgbClr val="3333CC"/>
                </a:solidFill>
              </a:rPr>
              <a:t>Tin hoc</a:t>
            </a:r>
            <a:r>
              <a:rPr lang="vi-VN" sz="2400" dirty="0">
                <a:solidFill>
                  <a:srgbClr val="3333CC"/>
                </a:solidFill>
              </a:rPr>
              <a:t>; nháy chuột vào nút lệnh </a:t>
            </a:r>
            <a:r>
              <a:rPr lang="vi-VN" sz="2400" b="1" dirty="0">
                <a:solidFill>
                  <a:srgbClr val="3333CC"/>
                </a:solidFill>
              </a:rPr>
              <a:t>Open</a:t>
            </a:r>
            <a:r>
              <a:rPr lang="vi-VN" sz="2400" dirty="0">
                <a:solidFill>
                  <a:srgbClr val="3333CC"/>
                </a:solidFill>
              </a:rPr>
              <a:t>; </a:t>
            </a:r>
            <a:endParaRPr lang="en-US" sz="2400" dirty="0">
              <a:solidFill>
                <a:srgbClr val="3333CC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97461" y="1090023"/>
            <a:ext cx="673443" cy="51911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25261" y="1755224"/>
            <a:ext cx="1347788" cy="48213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70624" y="2809782"/>
            <a:ext cx="6045992" cy="3906477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414337" y="2797494"/>
            <a:ext cx="8158162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vi-VN" sz="2300" dirty="0">
                <a:solidFill>
                  <a:srgbClr val="3333CC"/>
                </a:solidFill>
              </a:rPr>
              <a:t>Trong ô </a:t>
            </a:r>
            <a:r>
              <a:rPr lang="vi-VN" sz="2300" b="1" dirty="0">
                <a:solidFill>
                  <a:srgbClr val="3333CC"/>
                </a:solidFill>
              </a:rPr>
              <a:t>File name </a:t>
            </a:r>
            <a:r>
              <a:rPr lang="vi-VN" sz="2300" dirty="0">
                <a:solidFill>
                  <a:srgbClr val="3333CC"/>
                </a:solidFill>
              </a:rPr>
              <a:t>nhập tên tệp, ví dụ nhập CON VOI; </a:t>
            </a:r>
            <a:endParaRPr lang="en-US" sz="2300" dirty="0">
              <a:solidFill>
                <a:srgbClr val="3333CC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FF0000"/>
                </a:solidFill>
              </a:rPr>
              <a:t>      </a:t>
            </a:r>
            <a:r>
              <a:rPr lang="vi-VN" sz="2300" dirty="0">
                <a:solidFill>
                  <a:srgbClr val="3333CC"/>
                </a:solidFill>
              </a:rPr>
              <a:t>Nháy chuột vào nút lệnh </a:t>
            </a:r>
            <a:r>
              <a:rPr lang="vi-VN" sz="2300" b="1" dirty="0">
                <a:solidFill>
                  <a:srgbClr val="3333CC"/>
                </a:solidFill>
              </a:rPr>
              <a:t>Save</a:t>
            </a:r>
            <a:r>
              <a:rPr lang="vi-VN" sz="2300" dirty="0">
                <a:solidFill>
                  <a:srgbClr val="3333CC"/>
                </a:solidFill>
              </a:rPr>
              <a:t>.</a:t>
            </a:r>
            <a:endParaRPr lang="en-US" sz="2300" dirty="0">
              <a:solidFill>
                <a:srgbClr val="3333CC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172202" y="3960458"/>
            <a:ext cx="1144965" cy="22278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4656379" y="4427651"/>
            <a:ext cx="4340220" cy="20986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7240248" y="6403853"/>
            <a:ext cx="824459" cy="22485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62726" y="3335414"/>
            <a:ext cx="6917657" cy="3178988"/>
          </a:xfrm>
          <a:prstGeom prst="rect">
            <a:avLst/>
          </a:prstGeom>
        </p:spPr>
      </p:pic>
      <p:sp>
        <p:nvSpPr>
          <p:cNvPr id="30" name="Rectangle 29"/>
          <p:cNvSpPr/>
          <p:nvPr/>
        </p:nvSpPr>
        <p:spPr>
          <a:xfrm>
            <a:off x="5612537" y="5088529"/>
            <a:ext cx="6103214" cy="32429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9762176" y="6177122"/>
            <a:ext cx="810574" cy="33728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953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28" grpId="0" animBg="1"/>
      <p:bldP spid="28" grpId="1" animBg="1"/>
      <p:bldP spid="29" grpId="0" animBg="1"/>
      <p:bldP spid="29" grpId="1" animBg="1"/>
      <p:bldP spid="30" grpId="0" animBg="1"/>
      <p:bldP spid="3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4000585" y="439651"/>
            <a:ext cx="4353220" cy="62530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41719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</a:t>
            </a:r>
            <a:r>
              <a:rPr lang="en-US" sz="3200" b="1" dirty="0">
                <a:solidFill>
                  <a:srgbClr val="33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LUYỆN TẬP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2573" y="453939"/>
            <a:ext cx="642378" cy="598380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542926" y="1243007"/>
            <a:ext cx="11072813" cy="5143505"/>
            <a:chOff x="542926" y="1557343"/>
            <a:chExt cx="11072813" cy="5143505"/>
          </a:xfrm>
        </p:grpSpPr>
        <p:grpSp>
          <p:nvGrpSpPr>
            <p:cNvPr id="6" name="Group 5"/>
            <p:cNvGrpSpPr/>
            <p:nvPr/>
          </p:nvGrpSpPr>
          <p:grpSpPr>
            <a:xfrm>
              <a:off x="542926" y="1743074"/>
              <a:ext cx="11072813" cy="4957774"/>
              <a:chOff x="3586140" y="1621740"/>
              <a:chExt cx="9810678" cy="4957774"/>
            </a:xfrm>
          </p:grpSpPr>
          <p:sp>
            <p:nvSpPr>
              <p:cNvPr id="21" name="Rounded Rectangle 20"/>
              <p:cNvSpPr/>
              <p:nvPr/>
            </p:nvSpPr>
            <p:spPr>
              <a:xfrm>
                <a:off x="3586140" y="1621740"/>
                <a:ext cx="9810678" cy="4957774"/>
              </a:xfrm>
              <a:prstGeom prst="roundRect">
                <a:avLst/>
              </a:pr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3788682" y="1799153"/>
                <a:ext cx="9608136" cy="477361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 algn="just">
                  <a:lnSpc>
                    <a:spcPct val="130000"/>
                  </a:lnSpc>
                  <a:spcAft>
                    <a:spcPts val="300"/>
                  </a:spcAft>
                  <a:buClr>
                    <a:srgbClr val="FF0000"/>
                  </a:buClr>
                  <a:buFont typeface="Wingdings" panose="05000000000000000000" pitchFamily="2" charset="2"/>
                  <a:buChar char="v"/>
                </a:pPr>
                <a:r>
                  <a:rPr lang="en-US" sz="2400" b="1" dirty="0">
                    <a:solidFill>
                      <a:srgbClr val="3333C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vi-VN" sz="2400" b="1" dirty="0">
                    <a:solidFill>
                      <a:srgbClr val="3333CC"/>
                    </a:solidFill>
                  </a:rPr>
                  <a:t>Em hãy thực hiện các công việc sau: </a:t>
                </a:r>
                <a:endParaRPr lang="en-US" sz="2400" b="1" dirty="0">
                  <a:solidFill>
                    <a:srgbClr val="3333CC"/>
                  </a:solidFill>
                </a:endParaRPr>
              </a:p>
              <a:p>
                <a:pPr algn="just">
                  <a:lnSpc>
                    <a:spcPct val="120000"/>
                  </a:lnSpc>
                  <a:spcAft>
                    <a:spcPts val="300"/>
                  </a:spcAft>
                </a:pPr>
                <a:r>
                  <a:rPr lang="vi-VN" sz="2300" dirty="0">
                    <a:solidFill>
                      <a:srgbClr val="FF0000"/>
                    </a:solidFill>
                  </a:rPr>
                  <a:t>• </a:t>
                </a:r>
                <a:r>
                  <a:rPr lang="vi-VN" sz="2300" dirty="0">
                    <a:solidFill>
                      <a:srgbClr val="3333CC"/>
                    </a:solidFill>
                  </a:rPr>
                  <a:t>Kích hoạt phần mềm trình chiếu </a:t>
                </a:r>
                <a:r>
                  <a:rPr lang="vi-VN" sz="2300" dirty="0">
                    <a:solidFill>
                      <a:srgbClr val="FF0000"/>
                    </a:solidFill>
                  </a:rPr>
                  <a:t>PowerPoint</a:t>
                </a:r>
                <a:r>
                  <a:rPr lang="vi-VN" sz="2300" dirty="0">
                    <a:solidFill>
                      <a:srgbClr val="3333CC"/>
                    </a:solidFill>
                  </a:rPr>
                  <a:t> và tạo trang trình chiếu theo gợi ý</a:t>
                </a:r>
                <a:r>
                  <a:rPr lang="en-US" sz="2300" dirty="0">
                    <a:solidFill>
                      <a:srgbClr val="3333CC"/>
                    </a:solidFill>
                  </a:rPr>
                  <a:t> </a:t>
                </a:r>
                <a:r>
                  <a:rPr lang="vi-VN" sz="2300" dirty="0">
                    <a:solidFill>
                      <a:srgbClr val="3333CC"/>
                    </a:solidFill>
                  </a:rPr>
                  <a:t>hình 23.3; </a:t>
                </a:r>
                <a:endParaRPr lang="en-US" sz="2300" dirty="0">
                  <a:solidFill>
                    <a:srgbClr val="3333CC"/>
                  </a:solidFill>
                </a:endParaRPr>
              </a:p>
              <a:p>
                <a:pPr algn="just">
                  <a:lnSpc>
                    <a:spcPct val="120000"/>
                  </a:lnSpc>
                  <a:spcAft>
                    <a:spcPts val="300"/>
                  </a:spcAft>
                </a:pPr>
                <a:endParaRPr lang="en-US" sz="2300" dirty="0">
                  <a:solidFill>
                    <a:srgbClr val="3333CC"/>
                  </a:solidFill>
                </a:endParaRPr>
              </a:p>
              <a:p>
                <a:pPr algn="just">
                  <a:lnSpc>
                    <a:spcPct val="120000"/>
                  </a:lnSpc>
                  <a:spcAft>
                    <a:spcPts val="300"/>
                  </a:spcAft>
                </a:pPr>
                <a:endParaRPr lang="en-US" sz="2300" dirty="0">
                  <a:solidFill>
                    <a:srgbClr val="3333CC"/>
                  </a:solidFill>
                </a:endParaRPr>
              </a:p>
              <a:p>
                <a:pPr algn="just">
                  <a:lnSpc>
                    <a:spcPct val="120000"/>
                  </a:lnSpc>
                  <a:spcAft>
                    <a:spcPts val="300"/>
                  </a:spcAft>
                </a:pPr>
                <a:endParaRPr lang="en-US" sz="2300" dirty="0">
                  <a:solidFill>
                    <a:srgbClr val="3333CC"/>
                  </a:solidFill>
                </a:endParaRPr>
              </a:p>
              <a:p>
                <a:pPr algn="just">
                  <a:lnSpc>
                    <a:spcPct val="120000"/>
                  </a:lnSpc>
                  <a:spcAft>
                    <a:spcPts val="300"/>
                  </a:spcAft>
                </a:pPr>
                <a:endParaRPr lang="en-US" sz="2300" dirty="0">
                  <a:solidFill>
                    <a:srgbClr val="3333CC"/>
                  </a:solidFill>
                </a:endParaRPr>
              </a:p>
              <a:p>
                <a:pPr algn="just">
                  <a:lnSpc>
                    <a:spcPct val="120000"/>
                  </a:lnSpc>
                  <a:spcAft>
                    <a:spcPts val="300"/>
                  </a:spcAft>
                </a:pPr>
                <a:endParaRPr lang="en-US" sz="2300" dirty="0">
                  <a:solidFill>
                    <a:srgbClr val="3333CC"/>
                  </a:solidFill>
                </a:endParaRPr>
              </a:p>
              <a:p>
                <a:pPr algn="just">
                  <a:lnSpc>
                    <a:spcPct val="130000"/>
                  </a:lnSpc>
                  <a:spcAft>
                    <a:spcPts val="300"/>
                  </a:spcAft>
                </a:pPr>
                <a:r>
                  <a:rPr lang="vi-VN" sz="2300" dirty="0">
                    <a:solidFill>
                      <a:srgbClr val="FF0000"/>
                    </a:solidFill>
                  </a:rPr>
                  <a:t>•</a:t>
                </a:r>
                <a:r>
                  <a:rPr lang="vi-VN" sz="2300" dirty="0"/>
                  <a:t> </a:t>
                </a:r>
                <a:r>
                  <a:rPr lang="vi-VN" sz="2300" dirty="0">
                    <a:solidFill>
                      <a:srgbClr val="3333CC"/>
                    </a:solidFill>
                  </a:rPr>
                  <a:t>Thực hiện trình chiếu; </a:t>
                </a:r>
                <a:endParaRPr lang="en-US" sz="2300" dirty="0">
                  <a:solidFill>
                    <a:srgbClr val="3333CC"/>
                  </a:solidFill>
                </a:endParaRPr>
              </a:p>
              <a:p>
                <a:pPr algn="just">
                  <a:lnSpc>
                    <a:spcPct val="130000"/>
                  </a:lnSpc>
                  <a:spcAft>
                    <a:spcPts val="300"/>
                  </a:spcAft>
                </a:pPr>
                <a:r>
                  <a:rPr lang="vi-VN" sz="2300" dirty="0">
                    <a:solidFill>
                      <a:srgbClr val="FF0000"/>
                    </a:solidFill>
                  </a:rPr>
                  <a:t>•</a:t>
                </a:r>
                <a:r>
                  <a:rPr lang="vi-VN" sz="2300" dirty="0">
                    <a:solidFill>
                      <a:srgbClr val="3333CC"/>
                    </a:solidFill>
                  </a:rPr>
                  <a:t> Lưu tệp trình chiếu với tên là</a:t>
                </a:r>
                <a:r>
                  <a:rPr lang="en-US" sz="2300" dirty="0">
                    <a:solidFill>
                      <a:srgbClr val="3333CC"/>
                    </a:solidFill>
                  </a:rPr>
                  <a:t> </a:t>
                </a:r>
                <a:r>
                  <a:rPr lang="vi-VN" sz="2300" dirty="0">
                    <a:solidFill>
                      <a:srgbClr val="FF0000"/>
                    </a:solidFill>
                  </a:rPr>
                  <a:t>chucnammoi</a:t>
                </a:r>
                <a:r>
                  <a:rPr lang="vi-VN" sz="2300" dirty="0">
                    <a:solidFill>
                      <a:srgbClr val="3333CC"/>
                    </a:solidFill>
                  </a:rPr>
                  <a:t> vào thư mục </a:t>
                </a:r>
                <a:r>
                  <a:rPr lang="vi-VN" sz="2300" dirty="0">
                    <a:solidFill>
                      <a:srgbClr val="FF0000"/>
                    </a:solidFill>
                  </a:rPr>
                  <a:t>Tin hoc </a:t>
                </a:r>
                <a:r>
                  <a:rPr lang="vi-VN" sz="2300" dirty="0">
                    <a:solidFill>
                      <a:srgbClr val="3333CC"/>
                    </a:solidFill>
                  </a:rPr>
                  <a:t>ở ổ đĩa </a:t>
                </a:r>
                <a:r>
                  <a:rPr lang="vi-VN" sz="2300" dirty="0">
                    <a:solidFill>
                      <a:srgbClr val="FF0000"/>
                    </a:solidFill>
                  </a:rPr>
                  <a:t>D:</a:t>
                </a:r>
                <a:endParaRPr lang="en-US" sz="23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9" name="Oval 8"/>
            <p:cNvSpPr/>
            <p:nvPr/>
          </p:nvSpPr>
          <p:spPr>
            <a:xfrm>
              <a:off x="4023096" y="1557343"/>
              <a:ext cx="4353220" cy="370835"/>
            </a:xfrm>
            <a:prstGeom prst="ellipse">
              <a:avLst/>
            </a:prstGeom>
            <a:solidFill>
              <a:srgbClr val="FF0000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500" b="1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Nhóm</a:t>
              </a:r>
              <a:r>
                <a:rPr lang="en-US" sz="25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đôi</a:t>
              </a:r>
              <a:endParaRPr lang="en-US" sz="2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4"/>
          <a:srcRect r="1155"/>
          <a:stretch/>
        </p:blipFill>
        <p:spPr>
          <a:xfrm>
            <a:off x="2628357" y="2668557"/>
            <a:ext cx="6115593" cy="2619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5616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929145" y="428625"/>
            <a:ext cx="4353220" cy="59346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41719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</a:t>
            </a:r>
            <a:r>
              <a:rPr lang="en-US" sz="32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VẬN DỤNG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7808" y="454019"/>
            <a:ext cx="591416" cy="568071"/>
          </a:xfrm>
          <a:prstGeom prst="rect">
            <a:avLst/>
          </a:prstGeom>
        </p:spPr>
      </p:pic>
      <p:grpSp>
        <p:nvGrpSpPr>
          <p:cNvPr id="6" name="Group 5"/>
          <p:cNvGrpSpPr/>
          <p:nvPr/>
        </p:nvGrpSpPr>
        <p:grpSpPr>
          <a:xfrm>
            <a:off x="2071688" y="1529390"/>
            <a:ext cx="7943850" cy="4714246"/>
            <a:chOff x="2028824" y="1500817"/>
            <a:chExt cx="7943850" cy="4714246"/>
          </a:xfrm>
        </p:grpSpPr>
        <p:grpSp>
          <p:nvGrpSpPr>
            <p:cNvPr id="10" name="Group 9"/>
            <p:cNvGrpSpPr/>
            <p:nvPr/>
          </p:nvGrpSpPr>
          <p:grpSpPr>
            <a:xfrm>
              <a:off x="2028824" y="1743074"/>
              <a:ext cx="7943850" cy="4471989"/>
              <a:chOff x="4902669" y="1621740"/>
              <a:chExt cx="7038370" cy="4471989"/>
            </a:xfrm>
          </p:grpSpPr>
          <p:sp>
            <p:nvSpPr>
              <p:cNvPr id="12" name="Rounded Rectangle 11"/>
              <p:cNvSpPr/>
              <p:nvPr/>
            </p:nvSpPr>
            <p:spPr>
              <a:xfrm>
                <a:off x="4902669" y="1621740"/>
                <a:ext cx="7038370" cy="4471989"/>
              </a:xfrm>
              <a:prstGeom prst="roundRect">
                <a:avLst/>
              </a:prstGeom>
              <a:noFill/>
              <a:ln w="28575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5092552" y="2371297"/>
                <a:ext cx="6620625" cy="348608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 algn="just">
                  <a:lnSpc>
                    <a:spcPct val="130000"/>
                  </a:lnSpc>
                  <a:spcAft>
                    <a:spcPts val="1000"/>
                  </a:spcAft>
                  <a:buFont typeface="Wingdings" panose="05000000000000000000" pitchFamily="2" charset="2"/>
                  <a:buChar char="v"/>
                </a:pPr>
                <a:r>
                  <a:rPr lang="en-US" sz="2400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vi-VN" sz="2500" b="1" dirty="0">
                    <a:solidFill>
                      <a:srgbClr val="FF0000"/>
                    </a:solidFill>
                  </a:rPr>
                  <a:t>Em hãy thực hiện:</a:t>
                </a:r>
                <a:r>
                  <a:rPr lang="vi-VN" sz="2500" b="1" dirty="0">
                    <a:solidFill>
                      <a:srgbClr val="3333CC"/>
                    </a:solidFill>
                  </a:rPr>
                  <a:t> </a:t>
                </a:r>
                <a:endParaRPr lang="en-US" sz="2500" b="1" dirty="0">
                  <a:solidFill>
                    <a:srgbClr val="3333CC"/>
                  </a:solidFill>
                </a:endParaRPr>
              </a:p>
              <a:p>
                <a:pPr marL="457200" indent="-228600" algn="just">
                  <a:lnSpc>
                    <a:spcPct val="130000"/>
                  </a:lnSpc>
                  <a:spcAft>
                    <a:spcPts val="800"/>
                  </a:spcAft>
                </a:pPr>
                <a:r>
                  <a:rPr lang="vi-VN" sz="2400" dirty="0">
                    <a:solidFill>
                      <a:srgbClr val="FF0000"/>
                    </a:solidFill>
                  </a:rPr>
                  <a:t>•</a:t>
                </a:r>
                <a:r>
                  <a:rPr lang="vi-VN" sz="2400" dirty="0">
                    <a:solidFill>
                      <a:srgbClr val="3333CC"/>
                    </a:solidFill>
                  </a:rPr>
                  <a:t> </a:t>
                </a:r>
                <a:r>
                  <a:rPr lang="en-US" sz="2400" dirty="0">
                    <a:solidFill>
                      <a:srgbClr val="3333CC"/>
                    </a:solidFill>
                  </a:rPr>
                  <a:t> </a:t>
                </a:r>
                <a:r>
                  <a:rPr lang="vi-VN" sz="2400" dirty="0">
                    <a:solidFill>
                      <a:srgbClr val="3333CC"/>
                    </a:solidFill>
                  </a:rPr>
                  <a:t>Tạo trang trình chiếu giới thiệu bản thân em gồm: </a:t>
                </a:r>
                <a:r>
                  <a:rPr lang="vi-VN" sz="2400" b="1" i="1" dirty="0">
                    <a:solidFill>
                      <a:srgbClr val="3333CC"/>
                    </a:solidFill>
                  </a:rPr>
                  <a:t>họ và tên, tuổi, sở thích</a:t>
                </a:r>
                <a:r>
                  <a:rPr lang="vi-VN" sz="2400" dirty="0">
                    <a:solidFill>
                      <a:srgbClr val="3333CC"/>
                    </a:solidFill>
                  </a:rPr>
                  <a:t>; </a:t>
                </a:r>
                <a:endParaRPr lang="en-US" sz="2400" dirty="0">
                  <a:solidFill>
                    <a:srgbClr val="3333CC"/>
                  </a:solidFill>
                </a:endParaRPr>
              </a:p>
              <a:p>
                <a:pPr marL="457200" indent="-228600" algn="just">
                  <a:lnSpc>
                    <a:spcPct val="130000"/>
                  </a:lnSpc>
                  <a:spcAft>
                    <a:spcPts val="800"/>
                  </a:spcAft>
                </a:pPr>
                <a:r>
                  <a:rPr lang="vi-VN" sz="2400" dirty="0">
                    <a:solidFill>
                      <a:srgbClr val="FF0000"/>
                    </a:solidFill>
                  </a:rPr>
                  <a:t>•</a:t>
                </a:r>
                <a:r>
                  <a:rPr lang="vi-VN" sz="2400" dirty="0">
                    <a:solidFill>
                      <a:srgbClr val="3333CC"/>
                    </a:solidFill>
                  </a:rPr>
                  <a:t> </a:t>
                </a:r>
                <a:r>
                  <a:rPr lang="en-US" sz="2400" dirty="0">
                    <a:solidFill>
                      <a:srgbClr val="3333CC"/>
                    </a:solidFill>
                  </a:rPr>
                  <a:t> </a:t>
                </a:r>
                <a:r>
                  <a:rPr lang="vi-VN" sz="2400" dirty="0">
                    <a:solidFill>
                      <a:srgbClr val="3333CC"/>
                    </a:solidFill>
                  </a:rPr>
                  <a:t>Thực hiện trình chiếu; </a:t>
                </a:r>
                <a:endParaRPr lang="en-US" sz="2400" dirty="0">
                  <a:solidFill>
                    <a:srgbClr val="3333CC"/>
                  </a:solidFill>
                </a:endParaRPr>
              </a:p>
              <a:p>
                <a:pPr marL="457200" indent="-228600" algn="just">
                  <a:lnSpc>
                    <a:spcPct val="130000"/>
                  </a:lnSpc>
                  <a:spcAft>
                    <a:spcPts val="800"/>
                  </a:spcAft>
                </a:pPr>
                <a:r>
                  <a:rPr lang="vi-VN" sz="2400" dirty="0">
                    <a:solidFill>
                      <a:srgbClr val="FF0000"/>
                    </a:solidFill>
                  </a:rPr>
                  <a:t>•</a:t>
                </a:r>
                <a:r>
                  <a:rPr lang="vi-VN" sz="2400" dirty="0">
                    <a:solidFill>
                      <a:srgbClr val="3333CC"/>
                    </a:solidFill>
                  </a:rPr>
                  <a:t> </a:t>
                </a:r>
                <a:r>
                  <a:rPr lang="en-US" sz="2400" dirty="0">
                    <a:solidFill>
                      <a:srgbClr val="3333CC"/>
                    </a:solidFill>
                  </a:rPr>
                  <a:t> </a:t>
                </a:r>
                <a:r>
                  <a:rPr lang="vi-VN" sz="2400" dirty="0">
                    <a:solidFill>
                      <a:srgbClr val="3333CC"/>
                    </a:solidFill>
                  </a:rPr>
                  <a:t>Lưu tệp với tên của em; </a:t>
                </a:r>
                <a:endParaRPr lang="en-US" sz="2400" dirty="0">
                  <a:solidFill>
                    <a:srgbClr val="3333CC"/>
                  </a:solidFill>
                </a:endParaRPr>
              </a:p>
              <a:p>
                <a:pPr marL="457200" indent="-228600" algn="just">
                  <a:lnSpc>
                    <a:spcPct val="130000"/>
                  </a:lnSpc>
                  <a:spcAft>
                    <a:spcPts val="800"/>
                  </a:spcAft>
                </a:pPr>
                <a:r>
                  <a:rPr lang="vi-VN" sz="2400" dirty="0">
                    <a:solidFill>
                      <a:srgbClr val="FF0000"/>
                    </a:solidFill>
                  </a:rPr>
                  <a:t>•</a:t>
                </a:r>
                <a:r>
                  <a:rPr lang="vi-VN" sz="2400" dirty="0">
                    <a:solidFill>
                      <a:srgbClr val="3333CC"/>
                    </a:solidFill>
                  </a:rPr>
                  <a:t> </a:t>
                </a:r>
                <a:r>
                  <a:rPr lang="en-US" sz="2400" dirty="0">
                    <a:solidFill>
                      <a:srgbClr val="3333CC"/>
                    </a:solidFill>
                  </a:rPr>
                  <a:t> </a:t>
                </a:r>
                <a:r>
                  <a:rPr lang="vi-VN" sz="2400" dirty="0">
                    <a:solidFill>
                      <a:srgbClr val="3333CC"/>
                    </a:solidFill>
                  </a:rPr>
                  <a:t>Thoát khỏi phần mềm trình chiếu. </a:t>
                </a:r>
                <a:endParaRPr lang="en-US" sz="23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1" name="Oval 10"/>
            <p:cNvSpPr/>
            <p:nvPr/>
          </p:nvSpPr>
          <p:spPr>
            <a:xfrm>
              <a:off x="3908792" y="1500817"/>
              <a:ext cx="4353220" cy="484514"/>
            </a:xfrm>
            <a:prstGeom prst="ellipse">
              <a:avLst/>
            </a:prstGeom>
            <a:solidFill>
              <a:srgbClr val="00B050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500" b="1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Nhóm</a:t>
              </a:r>
              <a:r>
                <a:rPr lang="en-US" sz="25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đôi</a:t>
              </a:r>
              <a:endParaRPr lang="en-US" sz="2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3143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4502727" y="460628"/>
            <a:ext cx="3726873" cy="553786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GHI NHỚ</a:t>
            </a:r>
            <a:endParaRPr lang="en-US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Horizontal Scroll 2"/>
          <p:cNvSpPr/>
          <p:nvPr/>
        </p:nvSpPr>
        <p:spPr>
          <a:xfrm>
            <a:off x="1300164" y="1913117"/>
            <a:ext cx="10072686" cy="3423157"/>
          </a:xfrm>
          <a:prstGeom prst="horizontalScroll">
            <a:avLst/>
          </a:prstGeom>
          <a:solidFill>
            <a:srgbClr val="3333FF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20000"/>
              </a:lnSpc>
            </a:pPr>
            <a:r>
              <a:rPr lang="vi-VN" sz="2800" dirty="0"/>
              <a:t>Mỗi khi cần trình chiếu bằng phần mềm trình chiếu PowerPoint, em tạo tệp trình chiếu; nhập văn bản; thực hiện trình chiếu và lưu tệp.</a:t>
            </a:r>
            <a:endParaRPr lang="en-US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72600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2604</TotalTime>
  <Words>540</Words>
  <Application>Microsoft Office PowerPoint</Application>
  <PresentationFormat>Widescreen</PresentationFormat>
  <Paragraphs>78</Paragraphs>
  <Slides>12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Tahoma</vt:lpstr>
      <vt:lpstr>Times New Roman</vt:lpstr>
      <vt:lpstr>Wingdings</vt:lpstr>
      <vt:lpstr>Office Theme</vt:lpstr>
      <vt:lpstr>PowerPoint Presentation</vt:lpstr>
      <vt:lpstr>Mục tiêu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Bài tập trắc nghiệm</vt:lpstr>
      <vt:lpstr>PowerPoint Presentation</vt:lpstr>
      <vt:lpstr>PowerPoint Presentation</vt:lpstr>
    </vt:vector>
  </TitlesOfParts>
  <Company>Admin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Administrator</cp:lastModifiedBy>
  <cp:revision>460</cp:revision>
  <dcterms:created xsi:type="dcterms:W3CDTF">2022-01-27T15:18:21Z</dcterms:created>
  <dcterms:modified xsi:type="dcterms:W3CDTF">2023-03-13T08:31:30Z</dcterms:modified>
</cp:coreProperties>
</file>