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32" r:id="rId2"/>
  </p:sldMasterIdLst>
  <p:notesMasterIdLst>
    <p:notesMasterId r:id="rId15"/>
  </p:notesMasterIdLst>
  <p:sldIdLst>
    <p:sldId id="372" r:id="rId3"/>
    <p:sldId id="320" r:id="rId4"/>
    <p:sldId id="340" r:id="rId5"/>
    <p:sldId id="364" r:id="rId6"/>
    <p:sldId id="365" r:id="rId7"/>
    <p:sldId id="325" r:id="rId8"/>
    <p:sldId id="323" r:id="rId9"/>
    <p:sldId id="366" r:id="rId10"/>
    <p:sldId id="327" r:id="rId11"/>
    <p:sldId id="328" r:id="rId12"/>
    <p:sldId id="367" r:id="rId13"/>
    <p:sldId id="330" r:id="rId14"/>
  </p:sldIdLst>
  <p:sldSz cx="6858000" cy="5143500"/>
  <p:notesSz cx="6858000" cy="9144000"/>
  <p:embeddedFontLst>
    <p:embeddedFont>
      <p:font typeface="Microsoft YaHei" panose="020B0503020204020204" pitchFamily="34" charset="-122"/>
      <p:regular r:id="rId16"/>
      <p:bold r:id="rId17"/>
    </p:embeddedFont>
    <p:embeddedFont>
      <p:font typeface="Calibri" panose="020F0502020204030204" pitchFamily="34" charset="0"/>
      <p:regular r:id="rId18"/>
      <p:bold r:id="rId19"/>
      <p:italic r:id="rId20"/>
      <p:boldItalic r:id="rId21"/>
    </p:embeddedFont>
    <p:embeddedFont>
      <p:font typeface="Microsoft YaHei" panose="020B0503020204020204" pitchFamily="34" charset="-122"/>
      <p:regular r:id="rId16"/>
      <p:bold r:id="rId17"/>
    </p:embeddedFont>
    <p:embeddedFont>
      <p:font typeface="Kalam" panose="020B0604020202020204" charset="0"/>
      <p:regular r:id="rId22"/>
      <p:bold r:id="rId23"/>
    </p:embeddedFont>
    <p:embeddedFont>
      <p:font typeface="SimSun" panose="02010600030101010101" pitchFamily="2" charset="-122"/>
      <p:regular r:id="rId24"/>
    </p:embeddedFont>
    <p:embeddedFont>
      <p:font typeface="Montserrat"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7FB"/>
    <a:srgbClr val="E6F7F9"/>
    <a:srgbClr val="000000"/>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autoAdjust="0"/>
    <p:restoredTop sz="93883" autoAdjust="0"/>
  </p:normalViewPr>
  <p:slideViewPr>
    <p:cSldViewPr snapToGrid="0">
      <p:cViewPr varScale="1">
        <p:scale>
          <a:sx n="109" d="100"/>
          <a:sy n="109" d="100"/>
        </p:scale>
        <p:origin x="1219" y="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63383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57757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68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27845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82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65687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54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a:t>
            </a:fld>
            <a:endParaRPr lang="zh-CN" altLang="en-US" kern="1200">
              <a:solidFill>
                <a:prstClr val="black">
                  <a:tint val="75000"/>
                </a:prstClr>
              </a:solidFill>
              <a:latin typeface="Calibri"/>
              <a:ea typeface="微软雅黑"/>
              <a:cs typeface="+mn-cs"/>
            </a:endParaRPr>
          </a:p>
        </p:txBody>
      </p:sp>
      <p:sp>
        <p:nvSpPr>
          <p:cNvPr id="4" name="页脚占位符 3"/>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5" name="灯片编号占位符 4"/>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945329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a:t>
            </a:fld>
            <a:endParaRPr lang="zh-CN" altLang="en-US" kern="1200">
              <a:solidFill>
                <a:prstClr val="black">
                  <a:tint val="75000"/>
                </a:prstClr>
              </a:solidFill>
              <a:latin typeface="Calibri"/>
              <a:ea typeface="微软雅黑"/>
              <a:cs typeface="+mn-cs"/>
            </a:endParaRPr>
          </a:p>
        </p:txBody>
      </p:sp>
      <p:sp>
        <p:nvSpPr>
          <p:cNvPr id="3" name="页脚占位符 2"/>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4" name="灯片编号占位符 3"/>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97325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6858000" cy="5138438"/>
          </a:xfrm>
          <a:prstGeom prst="rect">
            <a:avLst/>
          </a:prstGeom>
        </p:spPr>
      </p:pic>
    </p:spTree>
    <p:extLst>
      <p:ext uri="{BB962C8B-B14F-4D97-AF65-F5344CB8AC3E}">
        <p14:creationId xmlns:p14="http://schemas.microsoft.com/office/powerpoint/2010/main" val="2782482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342900"/>
            <a:ext cx="2211883" cy="1200150"/>
          </a:xfrm>
        </p:spPr>
        <p:txBody>
          <a:bodyPr anchor="b"/>
          <a:lstStyle>
            <a:lvl1pPr>
              <a:defRPr sz="1350"/>
            </a:lvl1pPr>
          </a:lstStyle>
          <a:p>
            <a:r>
              <a:rPr lang="zh-CN" altLang="en-US"/>
              <a:t>单击此处编辑母版标题样式</a:t>
            </a:r>
          </a:p>
        </p:txBody>
      </p:sp>
      <p:sp>
        <p:nvSpPr>
          <p:cNvPr id="3" name="图片占位符 2"/>
          <p:cNvSpPr>
            <a:spLocks noGrp="1"/>
          </p:cNvSpPr>
          <p:nvPr>
            <p:ph type="pic" idx="1"/>
          </p:nvPr>
        </p:nvSpPr>
        <p:spPr>
          <a:xfrm>
            <a:off x="2915543" y="740570"/>
            <a:ext cx="3471863"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zh-CN" altLang="en-US"/>
          </a:p>
        </p:txBody>
      </p:sp>
      <p:sp>
        <p:nvSpPr>
          <p:cNvPr id="4" name="文本占位符 3"/>
          <p:cNvSpPr>
            <a:spLocks noGrp="1"/>
          </p:cNvSpPr>
          <p:nvPr>
            <p:ph type="body" sz="half" idx="2" hasCustomPrompt="1"/>
          </p:nvPr>
        </p:nvSpPr>
        <p:spPr>
          <a:xfrm>
            <a:off x="472381" y="1543050"/>
            <a:ext cx="2211883"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a:t>
            </a:fld>
            <a:endParaRPr lang="zh-CN" altLang="en-US" kern="1200">
              <a:solidFill>
                <a:prstClr val="black">
                  <a:tint val="75000"/>
                </a:prstClr>
              </a:solidFill>
              <a:latin typeface="Calibri"/>
              <a:ea typeface="微软雅黑"/>
              <a:cs typeface="+mn-cs"/>
            </a:endParaRPr>
          </a:p>
        </p:txBody>
      </p:sp>
      <p:sp>
        <p:nvSpPr>
          <p:cNvPr id="6" name="页脚占位符 5"/>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7" name="灯片编号占位符 6"/>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377799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319175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273844"/>
            <a:ext cx="1478756"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471488" y="273844"/>
            <a:ext cx="4350544"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43094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8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841772"/>
            <a:ext cx="5143500" cy="1790700"/>
          </a:xfrm>
        </p:spPr>
        <p:txBody>
          <a:bodyPr anchor="b"/>
          <a:lstStyle>
            <a:lvl1pPr algn="ctr">
              <a:defRPr sz="2531"/>
            </a:lvl1pPr>
          </a:lstStyle>
          <a:p>
            <a:r>
              <a:rPr lang="zh-CN" altLang="en-US"/>
              <a:t>单击此处编辑母版标题样式</a:t>
            </a:r>
          </a:p>
        </p:txBody>
      </p:sp>
      <p:sp>
        <p:nvSpPr>
          <p:cNvPr id="3" name="副标题 2"/>
          <p:cNvSpPr>
            <a:spLocks noGrp="1"/>
          </p:cNvSpPr>
          <p:nvPr>
            <p:ph type="subTitle" idx="1"/>
          </p:nvPr>
        </p:nvSpPr>
        <p:spPr>
          <a:xfrm>
            <a:off x="857250" y="2701528"/>
            <a:ext cx="5143500" cy="1241822"/>
          </a:xfrm>
        </p:spPr>
        <p:txBody>
          <a:bodyPr/>
          <a:lstStyle>
            <a:lvl1pPr marL="0" indent="0" algn="ctr">
              <a:buNone/>
              <a:defRPr sz="1013"/>
            </a:lvl1pPr>
            <a:lvl2pPr marL="192881" indent="0" algn="ctr">
              <a:buNone/>
              <a:defRPr sz="844"/>
            </a:lvl2pPr>
            <a:lvl3pPr marL="385763" indent="0" algn="ctr">
              <a:buNone/>
              <a:defRPr sz="759"/>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61556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22531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5"/>
            <a:ext cx="5915025" cy="2139553"/>
          </a:xfrm>
        </p:spPr>
        <p:txBody>
          <a:bodyPr anchor="b"/>
          <a:lstStyle>
            <a:lvl1pPr>
              <a:defRPr sz="2531"/>
            </a:lvl1pPr>
          </a:lstStyle>
          <a:p>
            <a:r>
              <a:rPr lang="zh-CN" altLang="en-US"/>
              <a:t>单击此处编辑母版标题样式</a:t>
            </a:r>
          </a:p>
        </p:txBody>
      </p:sp>
      <p:sp>
        <p:nvSpPr>
          <p:cNvPr id="3" name="文本占位符 2"/>
          <p:cNvSpPr>
            <a:spLocks noGrp="1"/>
          </p:cNvSpPr>
          <p:nvPr>
            <p:ph type="body" idx="1" hasCustomPrompt="1"/>
          </p:nvPr>
        </p:nvSpPr>
        <p:spPr>
          <a:xfrm>
            <a:off x="467916" y="3442099"/>
            <a:ext cx="5915025" cy="1125140"/>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59">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160326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471488"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3471863"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a:t>
            </a:fld>
            <a:endParaRPr lang="zh-CN" altLang="en-US" kern="1200">
              <a:solidFill>
                <a:prstClr val="black">
                  <a:tint val="75000"/>
                </a:prstClr>
              </a:solidFill>
              <a:latin typeface="Calibri"/>
              <a:ea typeface="微软雅黑"/>
              <a:cs typeface="+mn-cs"/>
            </a:endParaRPr>
          </a:p>
        </p:txBody>
      </p:sp>
      <p:sp>
        <p:nvSpPr>
          <p:cNvPr id="6" name="页脚占位符 5"/>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7" name="灯片编号占位符 6"/>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01605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5"/>
            <a:ext cx="5915025"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472381" y="1260872"/>
            <a:ext cx="2901255" cy="617934"/>
          </a:xfrm>
        </p:spPr>
        <p:txBody>
          <a:bodyPr anchor="b"/>
          <a:lstStyle>
            <a:lvl1pPr marL="0" indent="0">
              <a:buNone/>
              <a:defRPr sz="1013" b="1"/>
            </a:lvl1pPr>
            <a:lvl2pPr marL="192881" indent="0">
              <a:buNone/>
              <a:defRPr sz="844" b="1"/>
            </a:lvl2pPr>
            <a:lvl3pPr marL="385763" indent="0">
              <a:buNone/>
              <a:defRPr sz="759"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zh-CN" altLang="en-US"/>
              <a:t>编辑母版文本样式</a:t>
            </a:r>
          </a:p>
        </p:txBody>
      </p:sp>
      <p:sp>
        <p:nvSpPr>
          <p:cNvPr id="4" name="内容占位符 3"/>
          <p:cNvSpPr>
            <a:spLocks noGrp="1"/>
          </p:cNvSpPr>
          <p:nvPr>
            <p:ph sz="half" idx="2" hasCustomPrompt="1"/>
          </p:nvPr>
        </p:nvSpPr>
        <p:spPr>
          <a:xfrm>
            <a:off x="472381" y="1878806"/>
            <a:ext cx="2901255"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3471863" y="1260872"/>
            <a:ext cx="2915543" cy="617934"/>
          </a:xfrm>
        </p:spPr>
        <p:txBody>
          <a:bodyPr anchor="b"/>
          <a:lstStyle>
            <a:lvl1pPr marL="0" indent="0">
              <a:buNone/>
              <a:defRPr sz="1013" b="1"/>
            </a:lvl1pPr>
            <a:lvl2pPr marL="192881" indent="0">
              <a:buNone/>
              <a:defRPr sz="844" b="1"/>
            </a:lvl2pPr>
            <a:lvl3pPr marL="385763" indent="0">
              <a:buNone/>
              <a:defRPr sz="759"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zh-CN" altLang="en-US"/>
              <a:t>编辑母版文本样式</a:t>
            </a:r>
          </a:p>
        </p:txBody>
      </p:sp>
      <p:sp>
        <p:nvSpPr>
          <p:cNvPr id="6" name="内容占位符 5"/>
          <p:cNvSpPr>
            <a:spLocks noGrp="1"/>
          </p:cNvSpPr>
          <p:nvPr>
            <p:ph sz="quarter" idx="4" hasCustomPrompt="1"/>
          </p:nvPr>
        </p:nvSpPr>
        <p:spPr>
          <a:xfrm>
            <a:off x="3471863" y="1878806"/>
            <a:ext cx="2915543"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a:t>
            </a:fld>
            <a:endParaRPr lang="zh-CN" altLang="en-US" kern="1200">
              <a:solidFill>
                <a:prstClr val="black">
                  <a:tint val="75000"/>
                </a:prstClr>
              </a:solidFill>
              <a:latin typeface="Calibri"/>
              <a:ea typeface="微软雅黑"/>
              <a:cs typeface="+mn-cs"/>
            </a:endParaRPr>
          </a:p>
        </p:txBody>
      </p:sp>
      <p:sp>
        <p:nvSpPr>
          <p:cNvPr id="8" name="页脚占位符 7"/>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9" name="灯片编号占位符 8"/>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626582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506">
                <a:solidFill>
                  <a:schemeClr val="tx1">
                    <a:tint val="75000"/>
                  </a:schemeClr>
                </a:solidFill>
              </a:defRPr>
            </a:lvl1p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506">
                <a:solidFill>
                  <a:schemeClr val="tx1">
                    <a:tint val="75000"/>
                  </a:schemeClr>
                </a:solidFill>
              </a:defRPr>
            </a:lvl1p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506">
                <a:solidFill>
                  <a:schemeClr val="tx1">
                    <a:tint val="75000"/>
                  </a:schemeClr>
                </a:solidFill>
              </a:defRPr>
            </a:lvl1p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3897837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3"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4"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6pPr>
      <a:lvl7pPr marL="1253728"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7pPr>
      <a:lvl8pPr marL="1446609"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9pPr>
    </p:bodyStyle>
    <p:otherStyle>
      <a:defPPr>
        <a:defRPr lang="zh-CN"/>
      </a:defPPr>
      <a:lvl1pPr marL="0" algn="l" defTabSz="385763" rtl="0" eaLnBrk="1" latinLnBrk="0" hangingPunct="1">
        <a:defRPr sz="759" kern="1200">
          <a:solidFill>
            <a:schemeClr val="tx1"/>
          </a:solidFill>
          <a:latin typeface="+mn-lt"/>
          <a:ea typeface="+mn-ea"/>
          <a:cs typeface="+mn-cs"/>
        </a:defRPr>
      </a:lvl1pPr>
      <a:lvl2pPr marL="192881" algn="l" defTabSz="385763" rtl="0" eaLnBrk="1" latinLnBrk="0" hangingPunct="1">
        <a:defRPr sz="759" kern="1200">
          <a:solidFill>
            <a:schemeClr val="tx1"/>
          </a:solidFill>
          <a:latin typeface="+mn-lt"/>
          <a:ea typeface="+mn-ea"/>
          <a:cs typeface="+mn-cs"/>
        </a:defRPr>
      </a:lvl2pPr>
      <a:lvl3pPr marL="385763" algn="l" defTabSz="385763" rtl="0" eaLnBrk="1" latinLnBrk="0" hangingPunct="1">
        <a:defRPr sz="759" kern="1200">
          <a:solidFill>
            <a:schemeClr val="tx1"/>
          </a:solidFill>
          <a:latin typeface="+mn-lt"/>
          <a:ea typeface="+mn-ea"/>
          <a:cs typeface="+mn-cs"/>
        </a:defRPr>
      </a:lvl3pPr>
      <a:lvl4pPr marL="578644" algn="l" defTabSz="385763" rtl="0" eaLnBrk="1" latinLnBrk="0" hangingPunct="1">
        <a:defRPr sz="759" kern="1200">
          <a:solidFill>
            <a:schemeClr val="tx1"/>
          </a:solidFill>
          <a:latin typeface="+mn-lt"/>
          <a:ea typeface="+mn-ea"/>
          <a:cs typeface="+mn-cs"/>
        </a:defRPr>
      </a:lvl4pPr>
      <a:lvl5pPr marL="771525" algn="l" defTabSz="385763" rtl="0" eaLnBrk="1" latinLnBrk="0" hangingPunct="1">
        <a:defRPr sz="759" kern="1200">
          <a:solidFill>
            <a:schemeClr val="tx1"/>
          </a:solidFill>
          <a:latin typeface="+mn-lt"/>
          <a:ea typeface="+mn-ea"/>
          <a:cs typeface="+mn-cs"/>
        </a:defRPr>
      </a:lvl5pPr>
      <a:lvl6pPr marL="964406" algn="l" defTabSz="385763" rtl="0" eaLnBrk="1" latinLnBrk="0" hangingPunct="1">
        <a:defRPr sz="759" kern="1200">
          <a:solidFill>
            <a:schemeClr val="tx1"/>
          </a:solidFill>
          <a:latin typeface="+mn-lt"/>
          <a:ea typeface="+mn-ea"/>
          <a:cs typeface="+mn-cs"/>
        </a:defRPr>
      </a:lvl6pPr>
      <a:lvl7pPr marL="1157288" algn="l" defTabSz="385763" rtl="0" eaLnBrk="1" latinLnBrk="0" hangingPunct="1">
        <a:defRPr sz="759" kern="1200">
          <a:solidFill>
            <a:schemeClr val="tx1"/>
          </a:solidFill>
          <a:latin typeface="+mn-lt"/>
          <a:ea typeface="+mn-ea"/>
          <a:cs typeface="+mn-cs"/>
        </a:defRPr>
      </a:lvl7pPr>
      <a:lvl8pPr marL="1350169" algn="l" defTabSz="385763" rtl="0" eaLnBrk="1" latinLnBrk="0" hangingPunct="1">
        <a:defRPr sz="759" kern="1200">
          <a:solidFill>
            <a:schemeClr val="tx1"/>
          </a:solidFill>
          <a:latin typeface="+mn-lt"/>
          <a:ea typeface="+mn-ea"/>
          <a:cs typeface="+mn-cs"/>
        </a:defRPr>
      </a:lvl8pPr>
      <a:lvl9pPr marL="1543050" algn="l" defTabSz="385763" rtl="0" eaLnBrk="1" latinLnBrk="0" hangingPunct="1">
        <a:defRPr sz="7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4.wdp"/><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4.wdp"/><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4.wdp"/><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57250" y="988516"/>
            <a:ext cx="5143500" cy="4022276"/>
          </a:xfrm>
          <a:prstGeom prst="rect">
            <a:avLst/>
          </a:prstGeom>
        </p:spPr>
      </p:pic>
      <p:pic>
        <p:nvPicPr>
          <p:cNvPr id="3" name="图片 2"/>
          <p:cNvPicPr>
            <a:picLocks noChangeAspect="1"/>
          </p:cNvPicPr>
          <p:nvPr/>
        </p:nvPicPr>
        <p:blipFill>
          <a:blip r:embed="rId4"/>
          <a:stretch>
            <a:fillRect/>
          </a:stretch>
        </p:blipFill>
        <p:spPr>
          <a:xfrm>
            <a:off x="1179478" y="1492151"/>
            <a:ext cx="4467657" cy="2239566"/>
          </a:xfrm>
          <a:prstGeom prst="rect">
            <a:avLst/>
          </a:prstGeom>
        </p:spPr>
      </p:pic>
      <p:pic>
        <p:nvPicPr>
          <p:cNvPr id="4" name="图片 3"/>
          <p:cNvPicPr>
            <a:picLocks noChangeAspect="1"/>
          </p:cNvPicPr>
          <p:nvPr/>
        </p:nvPicPr>
        <p:blipFill>
          <a:blip r:embed="rId5"/>
          <a:stretch>
            <a:fillRect/>
          </a:stretch>
        </p:blipFill>
        <p:spPr>
          <a:xfrm>
            <a:off x="1003574" y="1202830"/>
            <a:ext cx="1074954" cy="1160218"/>
          </a:xfrm>
          <a:prstGeom prst="rect">
            <a:avLst/>
          </a:prstGeom>
        </p:spPr>
      </p:pic>
      <p:pic>
        <p:nvPicPr>
          <p:cNvPr id="5" name="图片 4"/>
          <p:cNvPicPr>
            <a:picLocks noChangeAspect="1"/>
          </p:cNvPicPr>
          <p:nvPr/>
        </p:nvPicPr>
        <p:blipFill>
          <a:blip r:embed="rId6"/>
          <a:stretch>
            <a:fillRect/>
          </a:stretch>
        </p:blipFill>
        <p:spPr>
          <a:xfrm>
            <a:off x="4936530" y="1152508"/>
            <a:ext cx="833903" cy="1029856"/>
          </a:xfrm>
          <a:prstGeom prst="rect">
            <a:avLst/>
          </a:prstGeom>
        </p:spPr>
      </p:pic>
      <p:pic>
        <p:nvPicPr>
          <p:cNvPr id="6" name="图片 5"/>
          <p:cNvPicPr>
            <a:picLocks noChangeAspect="1"/>
          </p:cNvPicPr>
          <p:nvPr/>
        </p:nvPicPr>
        <p:blipFill>
          <a:blip r:embed="rId7"/>
          <a:stretch>
            <a:fillRect/>
          </a:stretch>
        </p:blipFill>
        <p:spPr>
          <a:xfrm>
            <a:off x="1590200" y="3014306"/>
            <a:ext cx="3460343" cy="849749"/>
          </a:xfrm>
          <a:prstGeom prst="rect">
            <a:avLst/>
          </a:prstGeom>
        </p:spPr>
      </p:pic>
      <p:grpSp>
        <p:nvGrpSpPr>
          <p:cNvPr id="11" name="组合 10"/>
          <p:cNvGrpSpPr/>
          <p:nvPr/>
        </p:nvGrpSpPr>
        <p:grpSpPr>
          <a:xfrm rot="6329695" flipH="1">
            <a:off x="4435876" y="2284371"/>
            <a:ext cx="712879" cy="486904"/>
            <a:chOff x="9015984" y="2528554"/>
            <a:chExt cx="2157344" cy="1473489"/>
          </a:xfrm>
        </p:grpSpPr>
        <p:sp>
          <p:nvSpPr>
            <p:cNvPr id="23"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4"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5"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6"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dirty="0">
                <a:solidFill>
                  <a:srgbClr val="5FA080"/>
                </a:solidFill>
                <a:latin typeface="等线"/>
                <a:ea typeface="等线" panose="02010600030101010101" pitchFamily="2" charset="-122"/>
                <a:cs typeface="+mn-cs"/>
              </a:endParaRPr>
            </a:p>
          </p:txBody>
        </p:sp>
        <p:sp>
          <p:nvSpPr>
            <p:cNvPr id="27"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8"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9"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30"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31"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32"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grpSp>
      <p:sp>
        <p:nvSpPr>
          <p:cNvPr id="33" name="文本框 32"/>
          <p:cNvSpPr txBox="1"/>
          <p:nvPr/>
        </p:nvSpPr>
        <p:spPr>
          <a:xfrm>
            <a:off x="1930594" y="2104522"/>
            <a:ext cx="2639863" cy="840230"/>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257175">
              <a:buClrTx/>
              <a:defRPr/>
            </a:pPr>
            <a:r>
              <a:rPr lang="en-US" altLang="zh-CN" sz="4050" b="1" kern="1200"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4050" b="1" kern="1200"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16850261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2000" fill="hold">
                                          <p:stCondLst>
                                            <p:cond delay="0"/>
                                          </p:stCondLst>
                                        </p:cTn>
                                        <p:tgtEl>
                                          <p:spTgt spid="33"/>
                                        </p:tgtEl>
                                        <p:attrNameLst>
                                          <p:attrName>style.visibility</p:attrName>
                                        </p:attrNameLst>
                                      </p:cBhvr>
                                      <p:to>
                                        <p:strVal val="visible"/>
                                      </p:to>
                                    </p:set>
                                    <p:anim calcmode="lin" valueType="num">
                                      <p:cBhvr>
                                        <p:cTn id="35" dur="2000" fill="hold"/>
                                        <p:tgtEl>
                                          <p:spTgt spid="33"/>
                                        </p:tgtEl>
                                        <p:attrNameLst>
                                          <p:attrName>ppt_w</p:attrName>
                                        </p:attrNameLst>
                                      </p:cBhvr>
                                      <p:tavLst>
                                        <p:tav tm="0">
                                          <p:val>
                                            <p:fltVal val="0"/>
                                          </p:val>
                                        </p:tav>
                                        <p:tav tm="100000">
                                          <p:val>
                                            <p:strVal val="#ppt_w"/>
                                          </p:val>
                                        </p:tav>
                                      </p:tavLst>
                                    </p:anim>
                                    <p:anim calcmode="lin" valueType="num">
                                      <p:cBhvr>
                                        <p:cTn id="36" dur="2000" fill="hold"/>
                                        <p:tgtEl>
                                          <p:spTgt spid="33"/>
                                        </p:tgtEl>
                                        <p:attrNameLst>
                                          <p:attrName>ppt_h</p:attrName>
                                        </p:attrNameLst>
                                      </p:cBhvr>
                                      <p:tavLst>
                                        <p:tav tm="0">
                                          <p:val>
                                            <p:fltVal val="0"/>
                                          </p:val>
                                        </p:tav>
                                        <p:tav tm="100000">
                                          <p:val>
                                            <p:strVal val="#ppt_h"/>
                                          </p:val>
                                        </p:tav>
                                      </p:tavLst>
                                    </p:anim>
                                    <p:animEffect transition="in" filter="fade">
                                      <p:cBhvr>
                                        <p:cTn id="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548690" y="587309"/>
            <a:ext cx="5760620" cy="873572"/>
          </a:xfrm>
          <a:prstGeom prst="rect">
            <a:avLst/>
          </a:prstGeom>
          <a:noFill/>
        </p:spPr>
        <p:txBody>
          <a:bodyPr wrap="square" rtlCol="0">
            <a:spAutoFit/>
          </a:bodyPr>
          <a:lstStyle/>
          <a:p>
            <a:pPr marL="7938" indent="38100" algn="just">
              <a:lnSpc>
                <a:spcPct val="150000"/>
              </a:lnSpc>
            </a:pPr>
            <a:r>
              <a:rPr lang="vi-VN" sz="1800" b="1" dirty="0">
                <a:solidFill>
                  <a:srgbClr val="FF0000"/>
                </a:solidFill>
                <a:latin typeface="+mj-lt"/>
              </a:rPr>
              <a:t>3. </a:t>
            </a:r>
            <a:r>
              <a:rPr lang="vi-VN" sz="1800" dirty="0">
                <a:latin typeface="+mj-lt"/>
              </a:rPr>
              <a:t>Kể tên những công việc người nông dân phải làm để có mùa thu hoạch. </a:t>
            </a:r>
          </a:p>
        </p:txBody>
      </p:sp>
      <p:sp>
        <p:nvSpPr>
          <p:cNvPr id="14" name="TextBox 13">
            <a:extLst>
              <a:ext uri="{FF2B5EF4-FFF2-40B4-BE49-F238E27FC236}">
                <a16:creationId xmlns:a16="http://schemas.microsoft.com/office/drawing/2014/main" id="{29E6DC67-9AFD-9F44-AE16-92B28C235C95}"/>
              </a:ext>
            </a:extLst>
          </p:cNvPr>
          <p:cNvSpPr txBox="1"/>
          <p:nvPr/>
        </p:nvSpPr>
        <p:spPr>
          <a:xfrm>
            <a:off x="548690" y="145177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j-lt"/>
                <a:sym typeface="Wingdings" panose="05000000000000000000" pitchFamily="2" charset="2"/>
              </a:rPr>
              <a:t> </a:t>
            </a:r>
            <a:r>
              <a:rPr lang="vi-VN" sz="1800" dirty="0">
                <a:solidFill>
                  <a:schemeClr val="accent6">
                    <a:lumMod val="75000"/>
                  </a:schemeClr>
                </a:solidFill>
                <a:latin typeface="+mj-lt"/>
              </a:rPr>
              <a:t>Cày bừa, gieo hạt, ươm mầm, chăm sóc.</a:t>
            </a:r>
          </a:p>
        </p:txBody>
      </p:sp>
      <p:sp>
        <p:nvSpPr>
          <p:cNvPr id="15" name="TextBox 14">
            <a:extLst>
              <a:ext uri="{FF2B5EF4-FFF2-40B4-BE49-F238E27FC236}">
                <a16:creationId xmlns:a16="http://schemas.microsoft.com/office/drawing/2014/main" id="{430725AA-0FFC-FB42-8EAC-E521DF0083DF}"/>
              </a:ext>
            </a:extLst>
          </p:cNvPr>
          <p:cNvSpPr txBox="1"/>
          <p:nvPr/>
        </p:nvSpPr>
        <p:spPr>
          <a:xfrm>
            <a:off x="548689" y="2178240"/>
            <a:ext cx="5760620" cy="458074"/>
          </a:xfrm>
          <a:prstGeom prst="rect">
            <a:avLst/>
          </a:prstGeom>
          <a:noFill/>
        </p:spPr>
        <p:txBody>
          <a:bodyPr wrap="square" rtlCol="0">
            <a:spAutoFit/>
          </a:bodyPr>
          <a:lstStyle/>
          <a:p>
            <a:pPr marL="7938" indent="38100" algn="just">
              <a:lnSpc>
                <a:spcPct val="150000"/>
              </a:lnSpc>
            </a:pPr>
            <a:r>
              <a:rPr lang="vi-VN" sz="1800" b="1" dirty="0">
                <a:solidFill>
                  <a:srgbClr val="FF0000"/>
                </a:solidFill>
                <a:latin typeface="+mj-lt"/>
              </a:rPr>
              <a:t>4. </a:t>
            </a:r>
            <a:r>
              <a:rPr lang="vi-VN" sz="1800" dirty="0">
                <a:latin typeface="+mj-lt"/>
                <a:ea typeface="Calibri" panose="020F0502020204030204" pitchFamily="34" charset="0"/>
                <a:cs typeface="Times New Roman" panose="02020603050405020304" pitchFamily="18" charset="0"/>
              </a:rPr>
              <a:t>Bài đọc giúp em hiểu điều gì?</a:t>
            </a:r>
          </a:p>
        </p:txBody>
      </p:sp>
      <p:sp>
        <p:nvSpPr>
          <p:cNvPr id="16" name="TextBox 15">
            <a:extLst>
              <a:ext uri="{FF2B5EF4-FFF2-40B4-BE49-F238E27FC236}">
                <a16:creationId xmlns:a16="http://schemas.microsoft.com/office/drawing/2014/main" id="{4731BFB4-6F71-6E48-B2D8-BD28FA690A02}"/>
              </a:ext>
            </a:extLst>
          </p:cNvPr>
          <p:cNvSpPr txBox="1"/>
          <p:nvPr/>
        </p:nvSpPr>
        <p:spPr>
          <a:xfrm>
            <a:off x="548689" y="2631249"/>
            <a:ext cx="5930170" cy="873572"/>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j-lt"/>
                <a:sym typeface="Wingdings" panose="05000000000000000000" pitchFamily="2" charset="2"/>
              </a:rPr>
              <a:t> </a:t>
            </a:r>
            <a:r>
              <a:rPr lang="vi-VN" sz="1800" dirty="0">
                <a:solidFill>
                  <a:srgbClr val="FF0000"/>
                </a:solidFill>
                <a:latin typeface="+mj-lt"/>
              </a:rPr>
              <a:t>Để có cái thu hoạch người nông dân rất vất vả. Vì thế chúng ta cần có thái độ kính trọng và biết ơn người nông dân.</a:t>
            </a:r>
          </a:p>
        </p:txBody>
      </p:sp>
      <p:pic>
        <p:nvPicPr>
          <p:cNvPr id="2050" name="Picture 2" descr="Lúa Vàng Hình ảnh | Định dạng hình ảnh PNG 400280211| vn.lovepik.com">
            <a:extLst>
              <a:ext uri="{FF2B5EF4-FFF2-40B4-BE49-F238E27FC236}">
                <a16:creationId xmlns:a16="http://schemas.microsoft.com/office/drawing/2014/main" id="{E9A8E86C-207F-B54F-8087-FD797FCA53E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5538510" y="2913675"/>
            <a:ext cx="1360449" cy="2190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úa Vàng Hình ảnh | Định dạng hình ảnh PNG 400280211| vn.lovepik.com">
            <a:extLst>
              <a:ext uri="{FF2B5EF4-FFF2-40B4-BE49-F238E27FC236}">
                <a16:creationId xmlns:a16="http://schemas.microsoft.com/office/drawing/2014/main" id="{52AD9DBB-433B-8648-9A3D-3D9A4595973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645" b="97716" l="1628" r="28256">
                        <a14:foregroundMark x1="3140" y1="41624" x2="3140" y2="41624"/>
                        <a14:foregroundMark x1="2907" y1="41624" x2="6395" y2="22843"/>
                        <a14:foregroundMark x1="1744" y1="46954" x2="2093" y2="84518"/>
                        <a14:foregroundMark x1="2093" y1="84518" x2="1744" y2="97716"/>
                        <a14:foregroundMark x1="28256" y1="68020" x2="28256" y2="68020"/>
                      </a14:backgroundRemoval>
                    </a14:imgEffect>
                  </a14:imgLayer>
                </a14:imgProps>
              </a:ext>
              <a:ext uri="{28A0092B-C50C-407E-A947-70E740481C1C}">
                <a14:useLocalDpi xmlns:a14="http://schemas.microsoft.com/office/drawing/2010/main" val="0"/>
              </a:ext>
            </a:extLst>
          </a:blip>
          <a:srcRect r="69593"/>
          <a:stretch/>
        </p:blipFill>
        <p:spPr bwMode="auto">
          <a:xfrm>
            <a:off x="-44604" y="3243259"/>
            <a:ext cx="1294794" cy="195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719790"/>
            <a:ext cx="6703809" cy="3817712"/>
          </a:xfrm>
          <a:prstGeom prst="rect">
            <a:avLst/>
          </a:prstGeom>
          <a:noFill/>
        </p:spPr>
        <p:txBody>
          <a:bodyPr wrap="square" rtlCol="0">
            <a:spAutoFit/>
          </a:bodyPr>
          <a:lstStyle/>
          <a:p>
            <a:pPr marL="44450" algn="just">
              <a:lnSpc>
                <a:spcPct val="120000"/>
              </a:lnSpc>
              <a:defRPr/>
            </a:pPr>
            <a:r>
              <a:rPr kumimoji="0" lang="vi-VN" sz="1450" b="0" i="0" u="none" strike="noStrike" kern="0" cap="none" spc="0" normalizeH="0" baseline="0" noProof="0" dirty="0">
                <a:ln>
                  <a:noFill/>
                </a:ln>
                <a:solidFill>
                  <a:srgbClr val="000000"/>
                </a:solidFill>
                <a:effectLst/>
                <a:uLnTx/>
                <a:uFillTx/>
                <a:latin typeface="+mj-lt"/>
                <a:sym typeface="Arial"/>
              </a:rPr>
              <a:t>     </a:t>
            </a:r>
            <a:r>
              <a:rPr lang="vi-VN" sz="1450" dirty="0">
                <a:latin typeface="+mj-lt"/>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dirty="0">
                <a:latin typeface="+mj-lt"/>
              </a:rPr>
              <a:t>     Minh ríu rít bên mẹ:</a:t>
            </a:r>
          </a:p>
          <a:p>
            <a:pPr marL="44450" algn="just">
              <a:lnSpc>
                <a:spcPct val="120000"/>
              </a:lnSpc>
              <a:defRPr/>
            </a:pPr>
            <a:r>
              <a:rPr lang="vi-VN" sz="1450" dirty="0">
                <a:latin typeface="+mj-lt"/>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dirty="0">
                <a:latin typeface="+mj-lt"/>
              </a:rPr>
              <a:t>     - Đúng thế con ạ.</a:t>
            </a:r>
          </a:p>
          <a:p>
            <a:pPr marL="44450" algn="just">
              <a:lnSpc>
                <a:spcPct val="120000"/>
              </a:lnSpc>
              <a:defRPr/>
            </a:pPr>
            <a:r>
              <a:rPr lang="vi-VN" sz="1450" dirty="0">
                <a:latin typeface="+mj-lt"/>
              </a:rPr>
              <a:t>     - Nếu mùa nào cũng được thu hoạch thì thích lắm, phải không mẹ?</a:t>
            </a:r>
          </a:p>
          <a:p>
            <a:pPr marL="44450" algn="just">
              <a:lnSpc>
                <a:spcPct val="120000"/>
              </a:lnSpc>
              <a:defRPr/>
            </a:pPr>
            <a:r>
              <a:rPr lang="vi-VN" sz="1450" dirty="0">
                <a:latin typeface="+mj-lt"/>
              </a:rPr>
              <a:t>     Mẹ âu yếm nhìn Minh và bảo:</a:t>
            </a:r>
          </a:p>
          <a:p>
            <a:pPr marL="44450" algn="just">
              <a:lnSpc>
                <a:spcPct val="120000"/>
              </a:lnSpc>
              <a:defRPr/>
            </a:pPr>
            <a:r>
              <a:rPr lang="vi-VN" sz="1450" dirty="0">
                <a:latin typeface="+mj-lt"/>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dirty="0">
                <a:latin typeface="+mj-lt"/>
              </a:rPr>
              <a:t>    - Mẹ ơi, con hiểu rồi. Công việc của các bác nông dân vất vả quá mẹ nhỉ?</a:t>
            </a:r>
          </a:p>
        </p:txBody>
      </p:sp>
      <p:pic>
        <p:nvPicPr>
          <p:cNvPr id="8" name="Picture 7">
            <a:extLst>
              <a:ext uri="{FF2B5EF4-FFF2-40B4-BE49-F238E27FC236}">
                <a16:creationId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2892756"/>
            <a:ext cx="288000" cy="288000"/>
          </a:xfrm>
          <a:prstGeom prst="rect">
            <a:avLst/>
          </a:prstGeom>
        </p:spPr>
      </p:pic>
      <p:pic>
        <p:nvPicPr>
          <p:cNvPr id="11" name="Picture 10">
            <a:extLst>
              <a:ext uri="{FF2B5EF4-FFF2-40B4-BE49-F238E27FC236}">
                <a16:creationId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234785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18293" y="1057693"/>
            <a:ext cx="6038263"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Kết hợp từ ngữ ở cột A với từ ngữ ở cột B để tạo câu nêu đặc điểm.</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2706784" cy="507831"/>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3" name="Rounded Rectangle 12">
            <a:extLst>
              <a:ext uri="{FF2B5EF4-FFF2-40B4-BE49-F238E27FC236}">
                <a16:creationId xmlns:a16="http://schemas.microsoft.com/office/drawing/2014/main" id="{45AD0344-D15B-734F-AE0C-22123E614C82}"/>
              </a:ext>
            </a:extLst>
          </p:cNvPr>
          <p:cNvSpPr/>
          <p:nvPr/>
        </p:nvSpPr>
        <p:spPr>
          <a:xfrm>
            <a:off x="568136" y="2322605"/>
            <a:ext cx="1834844"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Quả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hồng</a:t>
            </a:r>
            <a:endParaRPr lang="en-US" sz="1800" dirty="0">
              <a:solidFill>
                <a:srgbClr val="000000"/>
              </a:solidFill>
              <a:latin typeface="UTM Avo" panose="02040603050506020204" pitchFamily="18" charset="0"/>
            </a:endParaRPr>
          </a:p>
        </p:txBody>
      </p:sp>
      <p:sp>
        <p:nvSpPr>
          <p:cNvPr id="14" name="Rounded Rectangle 13">
            <a:extLst>
              <a:ext uri="{FF2B5EF4-FFF2-40B4-BE49-F238E27FC236}">
                <a16:creationId xmlns:a16="http://schemas.microsoft.com/office/drawing/2014/main" id="{71262DD0-2D99-B444-8B14-F4B9727E7C0B}"/>
              </a:ext>
            </a:extLst>
          </p:cNvPr>
          <p:cNvSpPr/>
          <p:nvPr/>
        </p:nvSpPr>
        <p:spPr>
          <a:xfrm>
            <a:off x="568136" y="2956450"/>
            <a:ext cx="1834844"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Hạt</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dẻ</a:t>
            </a:r>
            <a:endParaRPr lang="en-US" sz="1800" dirty="0">
              <a:solidFill>
                <a:srgbClr val="000000"/>
              </a:solidFill>
              <a:latin typeface="UTM Avo" panose="02040603050506020204" pitchFamily="18" charset="0"/>
            </a:endParaRPr>
          </a:p>
        </p:txBody>
      </p:sp>
      <p:sp>
        <p:nvSpPr>
          <p:cNvPr id="15" name="Rounded Rectangle 14">
            <a:extLst>
              <a:ext uri="{FF2B5EF4-FFF2-40B4-BE49-F238E27FC236}">
                <a16:creationId xmlns:a16="http://schemas.microsoft.com/office/drawing/2014/main" id="{9294A276-0AA1-1746-AE79-AB9521556071}"/>
              </a:ext>
            </a:extLst>
          </p:cNvPr>
          <p:cNvSpPr/>
          <p:nvPr/>
        </p:nvSpPr>
        <p:spPr>
          <a:xfrm>
            <a:off x="568136" y="3590295"/>
            <a:ext cx="1834844"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Quả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na</a:t>
            </a:r>
            <a:endParaRPr lang="en-US" sz="1800" dirty="0">
              <a:solidFill>
                <a:srgbClr val="000000"/>
              </a:solidFill>
              <a:latin typeface="UTM Avo" panose="02040603050506020204" pitchFamily="18" charset="0"/>
            </a:endParaRPr>
          </a:p>
        </p:txBody>
      </p:sp>
      <p:sp>
        <p:nvSpPr>
          <p:cNvPr id="16" name="Rounded Rectangle 15">
            <a:extLst>
              <a:ext uri="{FF2B5EF4-FFF2-40B4-BE49-F238E27FC236}">
                <a16:creationId xmlns:a16="http://schemas.microsoft.com/office/drawing/2014/main" id="{D643137F-1943-D048-9DB1-32FEECA1139E}"/>
              </a:ext>
            </a:extLst>
          </p:cNvPr>
          <p:cNvSpPr/>
          <p:nvPr/>
        </p:nvSpPr>
        <p:spPr>
          <a:xfrm>
            <a:off x="3831496" y="2322605"/>
            <a:ext cx="2625060"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vàng</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ươm</a:t>
            </a:r>
            <a:r>
              <a:rPr lang="en-US" sz="1800" dirty="0">
                <a:solidFill>
                  <a:srgbClr val="000000"/>
                </a:solidFill>
                <a:latin typeface="UTM Avo" panose="02040603050506020204" pitchFamily="18" charset="0"/>
              </a:rPr>
              <a:t>.</a:t>
            </a:r>
          </a:p>
        </p:txBody>
      </p:sp>
      <p:sp>
        <p:nvSpPr>
          <p:cNvPr id="21" name="Rounded Rectangle 20">
            <a:extLst>
              <a:ext uri="{FF2B5EF4-FFF2-40B4-BE49-F238E27FC236}">
                <a16:creationId xmlns:a16="http://schemas.microsoft.com/office/drawing/2014/main" id="{ECC2E5B2-5EBA-2045-AB89-2CACCEF514D7}"/>
              </a:ext>
            </a:extLst>
          </p:cNvPr>
          <p:cNvSpPr/>
          <p:nvPr/>
        </p:nvSpPr>
        <p:spPr>
          <a:xfrm>
            <a:off x="3831496" y="2956450"/>
            <a:ext cx="2625060"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000000"/>
                </a:solidFill>
                <a:latin typeface="UTM Avo" panose="02040603050506020204" pitchFamily="18" charset="0"/>
              </a:rPr>
              <a:t>thơm dìu dịu.</a:t>
            </a:r>
            <a:endParaRPr lang="en-US" sz="1800" dirty="0">
              <a:solidFill>
                <a:srgbClr val="000000"/>
              </a:solidFill>
              <a:latin typeface="UTM Avo" panose="02040603050506020204" pitchFamily="18" charset="0"/>
            </a:endParaRPr>
          </a:p>
        </p:txBody>
      </p:sp>
      <p:sp>
        <p:nvSpPr>
          <p:cNvPr id="22" name="Rounded Rectangle 21">
            <a:extLst>
              <a:ext uri="{FF2B5EF4-FFF2-40B4-BE49-F238E27FC236}">
                <a16:creationId xmlns:a16="http://schemas.microsoft.com/office/drawing/2014/main" id="{C19DE42C-FCDF-DB41-8586-607E5D546448}"/>
              </a:ext>
            </a:extLst>
          </p:cNvPr>
          <p:cNvSpPr/>
          <p:nvPr/>
        </p:nvSpPr>
        <p:spPr>
          <a:xfrm>
            <a:off x="3831496" y="3590295"/>
            <a:ext cx="2625059"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đỏ</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mọng</a:t>
            </a:r>
            <a:r>
              <a:rPr lang="en-US" sz="1800" dirty="0">
                <a:solidFill>
                  <a:srgbClr val="000000"/>
                </a:solidFill>
                <a:latin typeface="UTM Avo" panose="02040603050506020204" pitchFamily="18" charset="0"/>
              </a:rPr>
              <a:t>.</a:t>
            </a:r>
          </a:p>
        </p:txBody>
      </p:sp>
      <p:sp>
        <p:nvSpPr>
          <p:cNvPr id="23" name="TextBox 22">
            <a:extLst>
              <a:ext uri="{FF2B5EF4-FFF2-40B4-BE49-F238E27FC236}">
                <a16:creationId xmlns:a16="http://schemas.microsoft.com/office/drawing/2014/main" id="{4E78AD0A-2BBF-264A-A9F4-1EDD1CE46092}"/>
              </a:ext>
            </a:extLst>
          </p:cNvPr>
          <p:cNvSpPr txBox="1"/>
          <p:nvPr/>
        </p:nvSpPr>
        <p:spPr>
          <a:xfrm>
            <a:off x="1467593" y="1875006"/>
            <a:ext cx="527538" cy="477054"/>
          </a:xfrm>
          <a:prstGeom prst="rect">
            <a:avLst/>
          </a:prstGeom>
          <a:noFill/>
        </p:spPr>
        <p:txBody>
          <a:bodyPr wrap="square" rtlCol="0">
            <a:spAutoFit/>
          </a:bodyPr>
          <a:lstStyle/>
          <a:p>
            <a:pPr>
              <a:lnSpc>
                <a:spcPts val="3000"/>
              </a:lnSpc>
            </a:pPr>
            <a:r>
              <a:rPr lang="en-US" sz="2400" b="1" dirty="0" smtClean="0">
                <a:ln>
                  <a:solidFill>
                    <a:schemeClr val="tx2">
                      <a:lumMod val="50000"/>
                    </a:schemeClr>
                  </a:solidFill>
                </a:ln>
                <a:solidFill>
                  <a:schemeClr val="tx2"/>
                </a:solidFill>
                <a:latin typeface="UTM Avo" panose="02040603050506020204" pitchFamily="18" charset="0"/>
              </a:rPr>
              <a:t>A</a:t>
            </a:r>
            <a:endParaRPr lang="en-US" sz="2400" b="1" dirty="0">
              <a:ln>
                <a:solidFill>
                  <a:schemeClr val="tx2">
                    <a:lumMod val="50000"/>
                  </a:schemeClr>
                </a:solidFill>
              </a:ln>
              <a:solidFill>
                <a:schemeClr val="tx2"/>
              </a:solidFill>
              <a:latin typeface="UTM Avo" panose="02040603050506020204" pitchFamily="18" charset="0"/>
            </a:endParaRPr>
          </a:p>
        </p:txBody>
      </p:sp>
      <p:grpSp>
        <p:nvGrpSpPr>
          <p:cNvPr id="24" name="Group 23">
            <a:extLst>
              <a:ext uri="{FF2B5EF4-FFF2-40B4-BE49-F238E27FC236}">
                <a16:creationId xmlns:a16="http://schemas.microsoft.com/office/drawing/2014/main" id="{F63E4E6A-2709-E949-AB6C-E0D49835233E}"/>
              </a:ext>
            </a:extLst>
          </p:cNvPr>
          <p:cNvGrpSpPr/>
          <p:nvPr/>
        </p:nvGrpSpPr>
        <p:grpSpPr>
          <a:xfrm>
            <a:off x="2365982" y="2498362"/>
            <a:ext cx="1490638" cy="1362082"/>
            <a:chOff x="2016413" y="2423935"/>
            <a:chExt cx="674827" cy="1313858"/>
          </a:xfrm>
        </p:grpSpPr>
        <p:sp>
          <p:nvSpPr>
            <p:cNvPr id="25" name="Oval 24">
              <a:extLst>
                <a:ext uri="{FF2B5EF4-FFF2-40B4-BE49-F238E27FC236}">
                  <a16:creationId xmlns:a16="http://schemas.microsoft.com/office/drawing/2014/main" id="{7B4CB270-F241-4C45-9B89-36157E8450C4}"/>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B20013B-158F-6B43-86B6-6F55C92308D8}"/>
                </a:ext>
              </a:extLst>
            </p:cNvPr>
            <p:cNvCxnSpPr>
              <a:stCxn id="25" idx="5"/>
              <a:endCxn id="27" idx="1"/>
            </p:cNvCxnSpPr>
            <p:nvPr/>
          </p:nvCxnSpPr>
          <p:spPr>
            <a:xfrm>
              <a:off x="2055437" y="2462959"/>
              <a:ext cx="600327" cy="1217698"/>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428D5CE-9D68-F449-9D17-355042C342C6}"/>
                </a:ext>
              </a:extLst>
            </p:cNvPr>
            <p:cNvSpPr/>
            <p:nvPr/>
          </p:nvSpPr>
          <p:spPr>
            <a:xfrm>
              <a:off x="2649677" y="3670854"/>
              <a:ext cx="41563" cy="6693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3EBA6AB4-986F-2348-8650-698833E7D26A}"/>
              </a:ext>
            </a:extLst>
          </p:cNvPr>
          <p:cNvGrpSpPr/>
          <p:nvPr/>
        </p:nvGrpSpPr>
        <p:grpSpPr>
          <a:xfrm flipV="1">
            <a:off x="2378404" y="3203588"/>
            <a:ext cx="1482413" cy="1329581"/>
            <a:chOff x="2022098" y="1794108"/>
            <a:chExt cx="678514" cy="669861"/>
          </a:xfrm>
        </p:grpSpPr>
        <p:sp>
          <p:nvSpPr>
            <p:cNvPr id="29" name="Oval 28">
              <a:extLst>
                <a:ext uri="{FF2B5EF4-FFF2-40B4-BE49-F238E27FC236}">
                  <a16:creationId xmlns:a16="http://schemas.microsoft.com/office/drawing/2014/main" id="{3FF927BA-4925-9944-9CE6-D78E232EBFE0}"/>
                </a:ext>
              </a:extLst>
            </p:cNvPr>
            <p:cNvSpPr/>
            <p:nvPr/>
          </p:nvSpPr>
          <p:spPr>
            <a:xfrm>
              <a:off x="2022098" y="2429619"/>
              <a:ext cx="34350"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37549FF-424E-F14A-A85A-9F3902CA625C}"/>
                </a:ext>
              </a:extLst>
            </p:cNvPr>
            <p:cNvCxnSpPr>
              <a:stCxn id="29" idx="7"/>
              <a:endCxn id="31" idx="3"/>
            </p:cNvCxnSpPr>
            <p:nvPr/>
          </p:nvCxnSpPr>
          <p:spPr>
            <a:xfrm flipV="1">
              <a:off x="2051417" y="1823427"/>
              <a:ext cx="616943" cy="61122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1B61E7C-2BC1-D64B-9C05-48CA42489748}"/>
                </a:ext>
              </a:extLst>
            </p:cNvPr>
            <p:cNvSpPr/>
            <p:nvPr/>
          </p:nvSpPr>
          <p:spPr>
            <a:xfrm>
              <a:off x="2662827" y="1794108"/>
              <a:ext cx="37785" cy="343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D18993C9-42A1-5048-A845-B6CFD42BD627}"/>
              </a:ext>
            </a:extLst>
          </p:cNvPr>
          <p:cNvGrpSpPr/>
          <p:nvPr/>
        </p:nvGrpSpPr>
        <p:grpSpPr>
          <a:xfrm>
            <a:off x="2348790" y="3220296"/>
            <a:ext cx="1516121" cy="624285"/>
            <a:chOff x="2013423" y="1777814"/>
            <a:chExt cx="689078" cy="631707"/>
          </a:xfrm>
        </p:grpSpPr>
        <p:sp>
          <p:nvSpPr>
            <p:cNvPr id="33" name="Oval 32">
              <a:extLst>
                <a:ext uri="{FF2B5EF4-FFF2-40B4-BE49-F238E27FC236}">
                  <a16:creationId xmlns:a16="http://schemas.microsoft.com/office/drawing/2014/main" id="{E994AC2F-65C0-514D-A3F4-B2371AB7F5E8}"/>
                </a:ext>
              </a:extLst>
            </p:cNvPr>
            <p:cNvSpPr/>
            <p:nvPr/>
          </p:nvSpPr>
          <p:spPr>
            <a:xfrm>
              <a:off x="2013423" y="2348669"/>
              <a:ext cx="41563" cy="6085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F900199-88AD-2C4D-9F51-5BD712955390}"/>
                </a:ext>
              </a:extLst>
            </p:cNvPr>
            <p:cNvCxnSpPr>
              <a:stCxn id="33" idx="7"/>
              <a:endCxn id="35" idx="3"/>
            </p:cNvCxnSpPr>
            <p:nvPr/>
          </p:nvCxnSpPr>
          <p:spPr>
            <a:xfrm flipV="1">
              <a:off x="2048900" y="1834948"/>
              <a:ext cx="618125" cy="522632"/>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840F232-FB53-734A-B2C5-88053B4781A3}"/>
                </a:ext>
              </a:extLst>
            </p:cNvPr>
            <p:cNvSpPr/>
            <p:nvPr/>
          </p:nvSpPr>
          <p:spPr>
            <a:xfrm>
              <a:off x="2660938" y="1777814"/>
              <a:ext cx="41563" cy="6693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D963AF30-1F28-9D4E-82B3-F13BC788DBCF}"/>
              </a:ext>
            </a:extLst>
          </p:cNvPr>
          <p:cNvSpPr/>
          <p:nvPr/>
        </p:nvSpPr>
        <p:spPr>
          <a:xfrm>
            <a:off x="633047" y="4238540"/>
            <a:ext cx="1807918" cy="446740"/>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Biển</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lúa</a:t>
            </a:r>
            <a:endParaRPr lang="en-US" sz="1800" dirty="0">
              <a:solidFill>
                <a:srgbClr val="000000"/>
              </a:solidFill>
              <a:latin typeface="UTM Avo" panose="02040603050506020204" pitchFamily="18" charset="0"/>
            </a:endParaRPr>
          </a:p>
        </p:txBody>
      </p:sp>
      <p:sp>
        <p:nvSpPr>
          <p:cNvPr id="37" name="Rounded Rectangle 36">
            <a:extLst>
              <a:ext uri="{FF2B5EF4-FFF2-40B4-BE49-F238E27FC236}">
                <a16:creationId xmlns:a16="http://schemas.microsoft.com/office/drawing/2014/main" id="{E8AF8E4F-F8D2-B747-B1C1-F75A01898B6C}"/>
              </a:ext>
            </a:extLst>
          </p:cNvPr>
          <p:cNvSpPr/>
          <p:nvPr/>
        </p:nvSpPr>
        <p:spPr>
          <a:xfrm>
            <a:off x="3861209" y="4238540"/>
            <a:ext cx="2595345" cy="446740"/>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000000"/>
                </a:solidFill>
                <a:latin typeface="UTM Avo" panose="02040603050506020204" pitchFamily="18" charset="0"/>
              </a:rPr>
              <a:t>nấu</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bóng</a:t>
            </a:r>
            <a:r>
              <a:rPr lang="en-US" sz="1800" dirty="0">
                <a:solidFill>
                  <a:srgbClr val="000000"/>
                </a:solidFill>
                <a:latin typeface="UTM Avo" panose="02040603050506020204" pitchFamily="18" charset="0"/>
              </a:rPr>
              <a:t>.</a:t>
            </a:r>
          </a:p>
        </p:txBody>
      </p:sp>
      <p:grpSp>
        <p:nvGrpSpPr>
          <p:cNvPr id="38" name="Group 37">
            <a:extLst>
              <a:ext uri="{FF2B5EF4-FFF2-40B4-BE49-F238E27FC236}">
                <a16:creationId xmlns:a16="http://schemas.microsoft.com/office/drawing/2014/main" id="{A0D188DD-DC6A-9F4E-8B2D-F249A30837E3}"/>
              </a:ext>
            </a:extLst>
          </p:cNvPr>
          <p:cNvGrpSpPr/>
          <p:nvPr/>
        </p:nvGrpSpPr>
        <p:grpSpPr>
          <a:xfrm>
            <a:off x="2421441" y="2524111"/>
            <a:ext cx="1429566" cy="1973417"/>
            <a:chOff x="2025078" y="1797087"/>
            <a:chExt cx="670834" cy="663901"/>
          </a:xfrm>
        </p:grpSpPr>
        <p:sp>
          <p:nvSpPr>
            <p:cNvPr id="39" name="Oval 38">
              <a:extLst>
                <a:ext uri="{FF2B5EF4-FFF2-40B4-BE49-F238E27FC236}">
                  <a16:creationId xmlns:a16="http://schemas.microsoft.com/office/drawing/2014/main" id="{37CBF04C-BFAC-F741-91D7-4E0DFB018871}"/>
                </a:ext>
              </a:extLst>
            </p:cNvPr>
            <p:cNvSpPr/>
            <p:nvPr/>
          </p:nvSpPr>
          <p:spPr>
            <a:xfrm>
              <a:off x="2025078" y="2432600"/>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2DD7F6F1-8353-9446-BDC4-30D75A118036}"/>
                </a:ext>
              </a:extLst>
            </p:cNvPr>
            <p:cNvCxnSpPr>
              <a:stCxn id="39" idx="7"/>
              <a:endCxn id="41" idx="3"/>
            </p:cNvCxnSpPr>
            <p:nvPr/>
          </p:nvCxnSpPr>
          <p:spPr>
            <a:xfrm flipV="1">
              <a:off x="2049309" y="1821318"/>
              <a:ext cx="622372" cy="615439"/>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D43C8192-00A2-A545-B6BE-6EF2E855C419}"/>
                </a:ext>
              </a:extLst>
            </p:cNvPr>
            <p:cNvSpPr/>
            <p:nvPr/>
          </p:nvSpPr>
          <p:spPr>
            <a:xfrm>
              <a:off x="2667524" y="1797087"/>
              <a:ext cx="28388" cy="28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4E78AD0A-2BBF-264A-A9F4-1EDD1CE46092}"/>
              </a:ext>
            </a:extLst>
          </p:cNvPr>
          <p:cNvSpPr txBox="1"/>
          <p:nvPr/>
        </p:nvSpPr>
        <p:spPr>
          <a:xfrm>
            <a:off x="4642492" y="1847458"/>
            <a:ext cx="527538" cy="477054"/>
          </a:xfrm>
          <a:prstGeom prst="rect">
            <a:avLst/>
          </a:prstGeom>
          <a:noFill/>
        </p:spPr>
        <p:txBody>
          <a:bodyPr wrap="square" rtlCol="0">
            <a:spAutoFit/>
          </a:bodyPr>
          <a:lstStyle/>
          <a:p>
            <a:pPr>
              <a:lnSpc>
                <a:spcPts val="3000"/>
              </a:lnSpc>
            </a:pPr>
            <a:r>
              <a:rPr lang="en-US" sz="2400" b="1">
                <a:ln>
                  <a:solidFill>
                    <a:schemeClr val="tx2">
                      <a:lumMod val="50000"/>
                    </a:schemeClr>
                  </a:solidFill>
                </a:ln>
                <a:solidFill>
                  <a:schemeClr val="tx2"/>
                </a:solidFill>
                <a:latin typeface="UTM Avo" panose="02040603050506020204" pitchFamily="18" charset="0"/>
              </a:rPr>
              <a:t>B</a:t>
            </a:r>
            <a:endParaRPr lang="en-US" sz="2400" b="1" dirty="0">
              <a:ln>
                <a:solidFill>
                  <a:schemeClr val="tx2">
                    <a:lumMod val="50000"/>
                  </a:schemeClr>
                </a:solidFill>
              </a:ln>
              <a:solidFill>
                <a:schemeClr val="tx2"/>
              </a:solidFill>
              <a:latin typeface="UTM Avo" panose="02040603050506020204" pitchFamily="18" charset="0"/>
            </a:endParaRPr>
          </a:p>
        </p:txBody>
      </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3" grpId="0" animBg="1"/>
      <p:bldP spid="14" grpId="0" animBg="1"/>
      <p:bldP spid="15" grpId="0" animBg="1"/>
      <p:bldP spid="16" grpId="0" animBg="1"/>
      <p:bldP spid="21" grpId="0" animBg="1"/>
      <p:bldP spid="22" grpId="0" animBg="1"/>
      <p:bldP spid="23" grpId="0"/>
      <p:bldP spid="36" grpId="0" animBg="1"/>
      <p:bldP spid="37" grpId="0" animBg="1"/>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00499" y="134985"/>
            <a:ext cx="4620268" cy="982128"/>
          </a:xfrm>
          <a:prstGeom prst="rect">
            <a:avLst/>
          </a:prstGeom>
          <a:noFill/>
        </p:spPr>
        <p:txBody>
          <a:bodyPr wrap="square" rtlCol="0">
            <a:spAutoFit/>
          </a:bodyPr>
          <a:lstStyle/>
          <a:p>
            <a:pPr algn="ctr">
              <a:lnSpc>
                <a:spcPct val="150000"/>
              </a:lnSpc>
            </a:pPr>
            <a:r>
              <a:rPr lang="vi-VN" sz="4400" b="1" dirty="0">
                <a:ln>
                  <a:solidFill>
                    <a:schemeClr val="accent1">
                      <a:lumMod val="75000"/>
                    </a:schemeClr>
                  </a:solidFill>
                </a:ln>
                <a:solidFill>
                  <a:srgbClr val="FFC000"/>
                </a:solidFill>
                <a:latin typeface="UTM Avo" panose="02040603050506020204" pitchFamily="18" charset="0"/>
              </a:rPr>
              <a:t>Giải đố</a:t>
            </a:r>
          </a:p>
        </p:txBody>
      </p:sp>
      <p:sp>
        <p:nvSpPr>
          <p:cNvPr id="2" name="TextBox 1">
            <a:extLst>
              <a:ext uri="{FF2B5EF4-FFF2-40B4-BE49-F238E27FC236}">
                <a16:creationId xmlns:a16="http://schemas.microsoft.com/office/drawing/2014/main" id="{CE6E3102-0A59-D941-8EFB-F68A7CC0ACCD}"/>
              </a:ext>
            </a:extLst>
          </p:cNvPr>
          <p:cNvSpPr txBox="1"/>
          <p:nvPr/>
        </p:nvSpPr>
        <p:spPr>
          <a:xfrm>
            <a:off x="311376" y="2098098"/>
            <a:ext cx="4089581" cy="1154547"/>
          </a:xfrm>
          <a:prstGeom prst="rect">
            <a:avLst/>
          </a:prstGeom>
          <a:noFill/>
        </p:spPr>
        <p:txBody>
          <a:bodyPr wrap="none" rtlCol="0">
            <a:spAutoFit/>
          </a:bodyPr>
          <a:lstStyle/>
          <a:p>
            <a:pPr>
              <a:lnSpc>
                <a:spcPct val="150000"/>
              </a:lnSpc>
            </a:pPr>
            <a:r>
              <a:rPr lang="vi-VN" sz="1600" dirty="0">
                <a:latin typeface="UTM Avo" panose="02040603050506020204" pitchFamily="18" charset="0"/>
                <a:ea typeface="Calibri" panose="020F0502020204030204" pitchFamily="34" charset="0"/>
              </a:rPr>
              <a:t>a.  Tròn như quả bóng màu xanh</a:t>
            </a:r>
            <a:endParaRPr lang="en-VN" sz="1600" dirty="0">
              <a:latin typeface="Times New Roman" panose="02020603050405020304" pitchFamily="18" charset="0"/>
              <a:ea typeface="Calibri" panose="020F0502020204030204" pitchFamily="34" charset="0"/>
            </a:endParaRPr>
          </a:p>
          <a:p>
            <a:pPr>
              <a:lnSpc>
                <a:spcPct val="150000"/>
              </a:lnSpc>
            </a:pPr>
            <a:r>
              <a:rPr lang="vi-VN" sz="1600" dirty="0">
                <a:latin typeface="UTM Avo" panose="02040603050506020204" pitchFamily="18" charset="0"/>
                <a:ea typeface="Calibri" panose="020F0502020204030204" pitchFamily="34" charset="0"/>
              </a:rPr>
              <a:t>Đung đưa trên cành chờ Tết trung thu.</a:t>
            </a:r>
            <a:endParaRPr lang="en-VN" sz="1600" dirty="0">
              <a:latin typeface="Times New Roman" panose="02020603050405020304" pitchFamily="18" charset="0"/>
              <a:ea typeface="Calibri" panose="020F0502020204030204" pitchFamily="34" charset="0"/>
            </a:endParaRPr>
          </a:p>
          <a:p>
            <a:pPr algn="r">
              <a:lnSpc>
                <a:spcPct val="150000"/>
              </a:lnSpc>
            </a:pPr>
            <a:r>
              <a:rPr lang="vi-VN" sz="1600" dirty="0">
                <a:latin typeface="UTM Avo" panose="02040603050506020204" pitchFamily="18" charset="0"/>
                <a:ea typeface="Calibri" panose="020F0502020204030204" pitchFamily="34" charset="0"/>
              </a:rPr>
              <a:t>(Là quả gì?)</a:t>
            </a:r>
            <a:endParaRPr lang="en-VN" sz="1600" dirty="0">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60CFD7E7-1A43-474B-94DF-24BC8FAF6EAB}"/>
              </a:ext>
            </a:extLst>
          </p:cNvPr>
          <p:cNvSpPr txBox="1"/>
          <p:nvPr/>
        </p:nvSpPr>
        <p:spPr>
          <a:xfrm>
            <a:off x="304743" y="3358202"/>
            <a:ext cx="4012637" cy="1154547"/>
          </a:xfrm>
          <a:prstGeom prst="rect">
            <a:avLst/>
          </a:prstGeom>
          <a:noFill/>
        </p:spPr>
        <p:txBody>
          <a:bodyPr wrap="none" rtlCol="0">
            <a:spAutoFit/>
          </a:bodyPr>
          <a:lstStyle/>
          <a:p>
            <a:pPr>
              <a:lnSpc>
                <a:spcPct val="150000"/>
              </a:lnSpc>
            </a:pPr>
            <a:r>
              <a:rPr lang="vi-VN" sz="1600" dirty="0">
                <a:latin typeface="UTM Avo" panose="02040603050506020204" pitchFamily="18" charset="0"/>
                <a:ea typeface="Calibri" panose="020F0502020204030204" pitchFamily="34" charset="0"/>
              </a:rPr>
              <a:t>b. Quả gì vỏ có gai mềm</a:t>
            </a:r>
          </a:p>
          <a:p>
            <a:pPr>
              <a:lnSpc>
                <a:spcPct val="150000"/>
              </a:lnSpc>
            </a:pPr>
            <a:r>
              <a:rPr lang="vi-VN" sz="1600" dirty="0">
                <a:latin typeface="UTM Avo" panose="02040603050506020204" pitchFamily="18" charset="0"/>
                <a:ea typeface="Calibri" panose="020F0502020204030204" pitchFamily="34" charset="0"/>
              </a:rPr>
              <a:t>Đến khi chín đỏ thoạt nhìn tưởng hoa?</a:t>
            </a:r>
          </a:p>
          <a:p>
            <a:pPr algn="r">
              <a:lnSpc>
                <a:spcPct val="150000"/>
              </a:lnSpc>
            </a:pPr>
            <a:r>
              <a:rPr lang="vi-VN" sz="1600" dirty="0">
                <a:latin typeface="UTM Avo" panose="02040603050506020204" pitchFamily="18" charset="0"/>
                <a:ea typeface="Calibri" panose="020F0502020204030204" pitchFamily="34" charset="0"/>
              </a:rPr>
              <a:t>(Là quả gì?)</a:t>
            </a:r>
          </a:p>
        </p:txBody>
      </p:sp>
      <p:pic>
        <p:nvPicPr>
          <p:cNvPr id="4" name="Picture 3">
            <a:extLst>
              <a:ext uri="{FF2B5EF4-FFF2-40B4-BE49-F238E27FC236}">
                <a16:creationId xmlns:a16="http://schemas.microsoft.com/office/drawing/2014/main" id="{2E7E9BBD-EA49-1D42-B983-A91C4C402B9E}"/>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4946365" y="1295716"/>
            <a:ext cx="1530980" cy="1304168"/>
          </a:xfrm>
          <a:prstGeom prst="rect">
            <a:avLst/>
          </a:prstGeom>
        </p:spPr>
      </p:pic>
      <p:pic>
        <p:nvPicPr>
          <p:cNvPr id="6" name="Picture 5">
            <a:extLst>
              <a:ext uri="{FF2B5EF4-FFF2-40B4-BE49-F238E27FC236}">
                <a16:creationId xmlns:a16="http://schemas.microsoft.com/office/drawing/2014/main" id="{E5401378-BB17-DB49-B753-58323B26CD98}"/>
              </a:ext>
            </a:extLst>
          </p:cNvPr>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26000"/>
                    </a14:imgEffect>
                    <a14:imgEffect>
                      <a14:saturation sat="200000"/>
                    </a14:imgEffect>
                  </a14:imgLayer>
                </a14:imgProps>
              </a:ext>
            </a:extLst>
          </a:blip>
          <a:srcRect t="11580"/>
          <a:stretch/>
        </p:blipFill>
        <p:spPr>
          <a:xfrm>
            <a:off x="4335352" y="2472251"/>
            <a:ext cx="983535" cy="885951"/>
          </a:xfrm>
          <a:prstGeom prst="rect">
            <a:avLst/>
          </a:prstGeom>
        </p:spPr>
      </p:pic>
      <p:pic>
        <p:nvPicPr>
          <p:cNvPr id="15" name="Picture 14">
            <a:extLst>
              <a:ext uri="{FF2B5EF4-FFF2-40B4-BE49-F238E27FC236}">
                <a16:creationId xmlns:a16="http://schemas.microsoft.com/office/drawing/2014/main" id="{94D6325E-23B9-6448-A213-07D087862EB9}"/>
              </a:ext>
            </a:extLst>
          </p:cNvPr>
          <p:cNvPicPr>
            <a:picLocks noChangeAspect="1"/>
          </p:cNvPicPr>
          <p:nvPr/>
        </p:nvPicPr>
        <p:blipFill rotWithShape="1">
          <a:blip r:embed="rId11">
            <a:clrChange>
              <a:clrFrom>
                <a:srgbClr val="FFFFFF"/>
              </a:clrFrom>
              <a:clrTo>
                <a:srgbClr val="FFFFFF">
                  <a:alpha val="0"/>
                </a:srgbClr>
              </a:clrTo>
            </a:clrChange>
          </a:blip>
          <a:srcRect l="4553" t="8743" b="-12002"/>
          <a:stretch/>
        </p:blipFill>
        <p:spPr>
          <a:xfrm>
            <a:off x="5444026" y="2793445"/>
            <a:ext cx="1356702" cy="1280680"/>
          </a:xfrm>
          <a:prstGeom prst="ellipse">
            <a:avLst/>
          </a:prstGeom>
        </p:spPr>
      </p:pic>
      <p:pic>
        <p:nvPicPr>
          <p:cNvPr id="1026" name="Picture 2" descr="1kg chôm chôm bao nhiêu calo? - Bác sĩ phụ khoa giỏi">
            <a:extLst>
              <a:ext uri="{FF2B5EF4-FFF2-40B4-BE49-F238E27FC236}">
                <a16:creationId xmlns:a16="http://schemas.microsoft.com/office/drawing/2014/main" id="{7736993E-BA0A-3845-BB81-D9ECEACACF55}"/>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5352" y="3690412"/>
            <a:ext cx="1441758" cy="115454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5">
            <a:extLst>
              <a:ext uri="{FF2B5EF4-FFF2-40B4-BE49-F238E27FC236}">
                <a16:creationId xmlns:a16="http://schemas.microsoft.com/office/drawing/2014/main" id="{E86D3390-30B6-9041-A381-D4DCBD774216}"/>
              </a:ext>
            </a:extLst>
          </p:cNvPr>
          <p:cNvSpPr/>
          <p:nvPr/>
        </p:nvSpPr>
        <p:spPr>
          <a:xfrm>
            <a:off x="3067485" y="2900872"/>
            <a:ext cx="1265855"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srgbClr val="FF0000"/>
                </a:solidFill>
                <a:effectLst/>
                <a:uLnTx/>
                <a:uFillTx/>
                <a:latin typeface="Arial" panose="020B0604020202020204" pitchFamily="34" charset="0"/>
                <a:ea typeface="+mn-ea"/>
                <a:cs typeface="+mn-cs"/>
              </a:rPr>
              <a:t>Quả bưởi</a:t>
            </a:r>
          </a:p>
        </p:txBody>
      </p:sp>
      <p:sp>
        <p:nvSpPr>
          <p:cNvPr id="24" name="Rectangle: Rounded Corners 5">
            <a:extLst>
              <a:ext uri="{FF2B5EF4-FFF2-40B4-BE49-F238E27FC236}">
                <a16:creationId xmlns:a16="http://schemas.microsoft.com/office/drawing/2014/main" id="{EDC3DD57-BEFD-3344-9D55-C2511D19AD0D}"/>
              </a:ext>
            </a:extLst>
          </p:cNvPr>
          <p:cNvSpPr/>
          <p:nvPr/>
        </p:nvSpPr>
        <p:spPr>
          <a:xfrm>
            <a:off x="2294667" y="4222037"/>
            <a:ext cx="2038673"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srgbClr val="FF0000"/>
                </a:solidFill>
                <a:effectLst/>
                <a:uLnTx/>
                <a:uFillTx/>
                <a:latin typeface="Arial" panose="020B0604020202020204" pitchFamily="34" charset="0"/>
                <a:ea typeface="+mn-ea"/>
                <a:cs typeface="+mn-cs"/>
              </a:rPr>
              <a:t>Quả chôm chôm</a:t>
            </a:r>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repeatCount="2000" fill="hold" nodeType="clickEffect">
                                  <p:stCondLst>
                                    <p:cond delay="0"/>
                                  </p:stCondLst>
                                  <p:childTnLst>
                                    <p:animEffect transition="out" filter="fade">
                                      <p:cBhvr>
                                        <p:cTn id="43" dur="500" tmFilter="0, 0; .2, .5; .8, .5; 1, 0"/>
                                        <p:tgtEl>
                                          <p:spTgt spid="15"/>
                                        </p:tgtEl>
                                      </p:cBhvr>
                                    </p:animEffect>
                                    <p:animScale>
                                      <p:cBhvr>
                                        <p:cTn id="44" dur="250" autoRev="1" fill="hold"/>
                                        <p:tgtEl>
                                          <p:spTgt spid="15"/>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6" presetClass="emph" presetSubtype="0" repeatCount="2000" fill="hold" nodeType="clickEffect">
                                  <p:stCondLst>
                                    <p:cond delay="0"/>
                                  </p:stCondLst>
                                  <p:childTnLst>
                                    <p:animEffect transition="out" filter="fade">
                                      <p:cBhvr>
                                        <p:cTn id="53" dur="500" tmFilter="0, 0; .2, .5; .8, .5; 1, 0"/>
                                        <p:tgtEl>
                                          <p:spTgt spid="1026"/>
                                        </p:tgtEl>
                                      </p:cBhvr>
                                    </p:animEffect>
                                    <p:animScale>
                                      <p:cBhvr>
                                        <p:cTn id="54" dur="250" autoRev="1" fill="hold"/>
                                        <p:tgtEl>
                                          <p:spTgt spid="1026"/>
                                        </p:tgtEl>
                                      </p:cBhvr>
                                      <p:by x="105000" y="105000"/>
                                    </p:animScale>
                                  </p:childTnLst>
                                  <p:subTnLst>
                                    <p:audio>
                                      <p:cMediaNode>
                                        <p:cTn display="0" masterRel="sameClick">
                                          <p:stCondLst>
                                            <p:cond evt="begin" delay="0">
                                              <p:tn val="52"/>
                                            </p:cond>
                                          </p:stCondLst>
                                          <p:endCondLst>
                                            <p:cond evt="onStopAudio" delay="0">
                                              <p:tgtEl>
                                                <p:sldTgt/>
                                              </p:tgtEl>
                                            </p:cond>
                                          </p:endCondLst>
                                        </p:cTn>
                                        <p:tgtEl>
                                          <p:sndTgt r:embed="rId3" name="chimes.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subTnLst>
                                    <p:audio>
                                      <p:cMediaNode>
                                        <p:cTn display="0" masterRel="sameClick">
                                          <p:stCondLst>
                                            <p:cond evt="begin" delay="0">
                                              <p:tn val="5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4" grpId="0"/>
      <p:bldP spid="22"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6830865-6480-FD41-9CA0-D8E592231A8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2" name="Group 11">
            <a:extLst>
              <a:ext uri="{FF2B5EF4-FFF2-40B4-BE49-F238E27FC236}">
                <a16:creationId xmlns:a16="http://schemas.microsoft.com/office/drawing/2014/main" id="{36A8F69C-EE23-0A41-96B6-049290D39D6E}"/>
              </a:ext>
            </a:extLst>
          </p:cNvPr>
          <p:cNvGrpSpPr/>
          <p:nvPr/>
        </p:nvGrpSpPr>
        <p:grpSpPr>
          <a:xfrm>
            <a:off x="386192" y="578414"/>
            <a:ext cx="1631953" cy="733740"/>
            <a:chOff x="360464" y="617893"/>
            <a:chExt cx="1631953" cy="733740"/>
          </a:xfrm>
        </p:grpSpPr>
        <p:sp>
          <p:nvSpPr>
            <p:cNvPr id="13" name="TextBox 12">
              <a:extLst>
                <a:ext uri="{FF2B5EF4-FFF2-40B4-BE49-F238E27FC236}">
                  <a16:creationId xmlns:a16="http://schemas.microsoft.com/office/drawing/2014/main" id="{1E1A4D85-8791-0B4F-9026-8C3BC51811B7}"/>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p>
          </p:txBody>
        </p:sp>
        <p:sp>
          <p:nvSpPr>
            <p:cNvPr id="14" name="TextBox 13">
              <a:extLst>
                <a:ext uri="{FF2B5EF4-FFF2-40B4-BE49-F238E27FC236}">
                  <a16:creationId xmlns:a16="http://schemas.microsoft.com/office/drawing/2014/main" id="{3D5179E7-A72D-084F-86E3-6E0071F57E12}"/>
                </a:ext>
              </a:extLst>
            </p:cNvPr>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p>
          </p:txBody>
        </p:sp>
      </p:grpSp>
    </p:spTree>
    <p:extLst>
      <p:ext uri="{BB962C8B-B14F-4D97-AF65-F5344CB8AC3E}">
        <p14:creationId xmlns:p14="http://schemas.microsoft.com/office/powerpoint/2010/main" val="334848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719790"/>
            <a:ext cx="6703809" cy="4352025"/>
          </a:xfrm>
          <a:prstGeom prst="rect">
            <a:avLst/>
          </a:prstGeom>
          <a:noFill/>
        </p:spPr>
        <p:txBody>
          <a:bodyPr wrap="square" rtlCol="0">
            <a:spAutoFit/>
          </a:bodyPr>
          <a:lstStyle/>
          <a:p>
            <a:pPr marL="44450" algn="just">
              <a:lnSpc>
                <a:spcPct val="120000"/>
              </a:lnSpc>
              <a:defRPr/>
            </a:pPr>
            <a:r>
              <a:rPr kumimoji="0" lang="vi-VN" sz="1450" b="1" i="0" u="none" strike="noStrike" kern="0" cap="none" spc="0" normalizeH="0" baseline="0" noProof="0" dirty="0">
                <a:ln>
                  <a:noFill/>
                </a:ln>
                <a:solidFill>
                  <a:srgbClr val="000000"/>
                </a:solidFill>
                <a:effectLst/>
                <a:uLnTx/>
                <a:uFillTx/>
                <a:latin typeface="+mn-lt"/>
                <a:sym typeface="Arial"/>
              </a:rPr>
              <a:t>     </a:t>
            </a:r>
            <a:r>
              <a:rPr lang="vi-VN" sz="1450" b="1" dirty="0">
                <a:latin typeface="+mn-lt"/>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b="1" dirty="0">
                <a:latin typeface="+mn-lt"/>
              </a:rPr>
              <a:t>     Minh ríu rít bên mẹ:</a:t>
            </a:r>
          </a:p>
          <a:p>
            <a:pPr marL="44450" algn="just">
              <a:lnSpc>
                <a:spcPct val="120000"/>
              </a:lnSpc>
              <a:defRPr/>
            </a:pPr>
            <a:r>
              <a:rPr lang="vi-VN" sz="1450" b="1" dirty="0">
                <a:latin typeface="+mn-lt"/>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b="1" dirty="0">
                <a:latin typeface="+mn-lt"/>
              </a:rPr>
              <a:t>     - Đúng thế con ạ.</a:t>
            </a:r>
          </a:p>
          <a:p>
            <a:pPr marL="44450" algn="just">
              <a:lnSpc>
                <a:spcPct val="120000"/>
              </a:lnSpc>
              <a:defRPr/>
            </a:pPr>
            <a:r>
              <a:rPr lang="vi-VN" sz="1450" b="1" dirty="0">
                <a:latin typeface="+mn-lt"/>
              </a:rPr>
              <a:t>     - Nếu mùa nào cũng được thu hoạch thì thích lắm, phải không mẹ?</a:t>
            </a:r>
          </a:p>
          <a:p>
            <a:pPr marL="44450" algn="just">
              <a:lnSpc>
                <a:spcPct val="120000"/>
              </a:lnSpc>
              <a:defRPr/>
            </a:pPr>
            <a:r>
              <a:rPr lang="vi-VN" sz="1450" b="1" dirty="0">
                <a:latin typeface="+mn-lt"/>
              </a:rPr>
              <a:t>     Mẹ âu yếm nhìn Minh và bảo:</a:t>
            </a:r>
          </a:p>
          <a:p>
            <a:pPr marL="44450" algn="just">
              <a:lnSpc>
                <a:spcPct val="120000"/>
              </a:lnSpc>
              <a:defRPr/>
            </a:pPr>
            <a:r>
              <a:rPr lang="vi-VN" sz="1450" b="1" dirty="0">
                <a:latin typeface="+mn-lt"/>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b="1" dirty="0">
                <a:latin typeface="+mn-lt"/>
              </a:rPr>
              <a:t>    - Mẹ ơi, con hiểu rồi. Công việc của các bác nông dân vất vả quá mẹ nhỉ?</a:t>
            </a:r>
          </a:p>
        </p:txBody>
      </p:sp>
      <p:pic>
        <p:nvPicPr>
          <p:cNvPr id="8" name="Picture 7">
            <a:extLst>
              <a:ext uri="{FF2B5EF4-FFF2-40B4-BE49-F238E27FC236}">
                <a16:creationId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893" y="3114064"/>
            <a:ext cx="288000" cy="288000"/>
          </a:xfrm>
          <a:prstGeom prst="rect">
            <a:avLst/>
          </a:prstGeom>
        </p:spPr>
      </p:pic>
      <p:pic>
        <p:nvPicPr>
          <p:cNvPr id="11" name="Picture 10">
            <a:extLst>
              <a:ext uri="{FF2B5EF4-FFF2-40B4-BE49-F238E27FC236}">
                <a16:creationId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174454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87936"/>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563676"/>
            <a:ext cx="6703809" cy="4352025"/>
          </a:xfrm>
          <a:prstGeom prst="rect">
            <a:avLst/>
          </a:prstGeom>
          <a:noFill/>
        </p:spPr>
        <p:txBody>
          <a:bodyPr wrap="square" rtlCol="0">
            <a:spAutoFit/>
          </a:bodyPr>
          <a:lstStyle/>
          <a:p>
            <a:pPr marL="44450" algn="just">
              <a:lnSpc>
                <a:spcPct val="120000"/>
              </a:lnSpc>
              <a:defRPr/>
            </a:pPr>
            <a:r>
              <a:rPr kumimoji="0" lang="vi-VN" sz="1450" b="1" i="0" u="none" strike="noStrike" kern="0" cap="none" spc="0" normalizeH="0" baseline="0" noProof="0" dirty="0">
                <a:ln>
                  <a:noFill/>
                </a:ln>
                <a:effectLst/>
                <a:uLnTx/>
                <a:uFillTx/>
                <a:latin typeface="+mn-lt"/>
                <a:sym typeface="Arial"/>
              </a:rPr>
              <a:t>     </a:t>
            </a:r>
            <a:r>
              <a:rPr lang="vi-VN" sz="1450" b="1" dirty="0">
                <a:latin typeface="+mn-lt"/>
              </a:rPr>
              <a:t>Thu về, những quả hồng đỏ mọng, những hạt dẻ nâu bóng, những quả na mở to mắt, thơm dìu dịu. Biển lúa vàng ươm. Gió nổi lên và sóng lúa vàng </a:t>
            </a:r>
            <a:r>
              <a:rPr lang="vi-VN" sz="1450" b="1" dirty="0">
                <a:solidFill>
                  <a:srgbClr val="FF0000"/>
                </a:solidFill>
                <a:latin typeface="+mn-lt"/>
              </a:rPr>
              <a:t>dập dờn </a:t>
            </a:r>
            <a:r>
              <a:rPr lang="vi-VN" sz="1450" b="1" dirty="0">
                <a:latin typeface="+mn-lt"/>
              </a:rPr>
              <a:t>trải tới chân trời.</a:t>
            </a:r>
          </a:p>
          <a:p>
            <a:pPr marL="44450" algn="just">
              <a:lnSpc>
                <a:spcPct val="120000"/>
              </a:lnSpc>
              <a:defRPr/>
            </a:pPr>
            <a:r>
              <a:rPr lang="vi-VN" sz="1450" b="1" dirty="0">
                <a:latin typeface="+mn-lt"/>
              </a:rPr>
              <a:t>     Minh </a:t>
            </a:r>
            <a:r>
              <a:rPr lang="vi-VN" sz="1450" b="1" dirty="0">
                <a:solidFill>
                  <a:srgbClr val="FF0000"/>
                </a:solidFill>
                <a:latin typeface="+mn-lt"/>
              </a:rPr>
              <a:t>ríu rít </a:t>
            </a:r>
            <a:r>
              <a:rPr lang="vi-VN" sz="1450" b="1" dirty="0">
                <a:latin typeface="+mn-lt"/>
              </a:rPr>
              <a:t>bên mẹ:</a:t>
            </a:r>
          </a:p>
          <a:p>
            <a:pPr marL="44450" algn="just">
              <a:lnSpc>
                <a:spcPct val="120000"/>
              </a:lnSpc>
              <a:defRPr/>
            </a:pPr>
            <a:r>
              <a:rPr lang="vi-VN" sz="1450" b="1" dirty="0">
                <a:latin typeface="+mn-lt"/>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b="1" dirty="0">
                <a:latin typeface="+mn-lt"/>
              </a:rPr>
              <a:t>     - Đúng thế con ạ.</a:t>
            </a:r>
          </a:p>
          <a:p>
            <a:pPr marL="44450" algn="just">
              <a:lnSpc>
                <a:spcPct val="120000"/>
              </a:lnSpc>
              <a:defRPr/>
            </a:pPr>
            <a:r>
              <a:rPr lang="vi-VN" sz="1450" b="1" dirty="0">
                <a:latin typeface="+mn-lt"/>
              </a:rPr>
              <a:t>     - Nếu mùa nào cũng được </a:t>
            </a:r>
            <a:r>
              <a:rPr lang="vi-VN" sz="1450" b="1" dirty="0">
                <a:solidFill>
                  <a:srgbClr val="FF0000"/>
                </a:solidFill>
                <a:latin typeface="+mn-lt"/>
              </a:rPr>
              <a:t>thu hoạch </a:t>
            </a:r>
            <a:r>
              <a:rPr lang="vi-VN" sz="1450" b="1" dirty="0">
                <a:latin typeface="+mn-lt"/>
              </a:rPr>
              <a:t>thì thích lắm, phải không mẹ?</a:t>
            </a:r>
          </a:p>
          <a:p>
            <a:pPr marL="44450" algn="just">
              <a:lnSpc>
                <a:spcPct val="120000"/>
              </a:lnSpc>
              <a:defRPr/>
            </a:pPr>
            <a:r>
              <a:rPr lang="vi-VN" sz="1450" b="1" dirty="0">
                <a:latin typeface="+mn-lt"/>
              </a:rPr>
              <a:t>     Mẹ âu yếm nhìn Minh và bảo:</a:t>
            </a:r>
          </a:p>
          <a:p>
            <a:pPr marL="44450" algn="just">
              <a:lnSpc>
                <a:spcPct val="120000"/>
              </a:lnSpc>
              <a:defRPr/>
            </a:pPr>
            <a:r>
              <a:rPr lang="vi-VN" sz="1450" b="1" dirty="0">
                <a:latin typeface="+mn-lt"/>
              </a:rPr>
              <a:t>     - Con nói đúng đấy! Mùa nào thức ấy. Nhưng để có cái thu hoạch, trước đó người nông dân phải làm rất nhiều việc. Họ phải cày bừa, </a:t>
            </a:r>
            <a:r>
              <a:rPr lang="vi-VN" sz="1450" b="1" dirty="0">
                <a:solidFill>
                  <a:srgbClr val="FF0000"/>
                </a:solidFill>
                <a:latin typeface="+mn-lt"/>
              </a:rPr>
              <a:t>gieo hạt</a:t>
            </a:r>
            <a:r>
              <a:rPr lang="vi-VN" sz="1450" b="1" dirty="0">
                <a:latin typeface="+mn-lt"/>
              </a:rPr>
              <a:t> và ươm mầm. Rồi mưa nắng, hạn hán, họ phải chăm sóc vườn cây, ruộng đồng. Nhờ thế mà cây lớn dần, </a:t>
            </a:r>
            <a:r>
              <a:rPr lang="vi-VN" sz="1450" b="1" dirty="0">
                <a:solidFill>
                  <a:srgbClr val="FF0000"/>
                </a:solidFill>
                <a:latin typeface="+mn-lt"/>
              </a:rPr>
              <a:t>ra hoa kết trái </a:t>
            </a:r>
            <a:r>
              <a:rPr lang="vi-VN" sz="1450" b="1" dirty="0">
                <a:latin typeface="+mn-lt"/>
              </a:rPr>
              <a:t>và chín rộ đấy.</a:t>
            </a:r>
          </a:p>
          <a:p>
            <a:pPr marL="44450" algn="just">
              <a:lnSpc>
                <a:spcPct val="120000"/>
              </a:lnSpc>
              <a:defRPr/>
            </a:pPr>
            <a:r>
              <a:rPr lang="vi-VN" sz="1450" b="1" dirty="0">
                <a:latin typeface="+mn-lt"/>
              </a:rPr>
              <a:t>    - Mẹ ơi, con hiểu rồi. Công việc của các bác nông dân vất vả quá mẹ nhỉ?</a:t>
            </a:r>
          </a:p>
        </p:txBody>
      </p:sp>
    </p:spTree>
    <p:extLst>
      <p:ext uri="{BB962C8B-B14F-4D97-AF65-F5344CB8AC3E}">
        <p14:creationId xmlns:p14="http://schemas.microsoft.com/office/powerpoint/2010/main" val="3789897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507831"/>
          </a:xfrm>
          <a:prstGeom prst="rect">
            <a:avLst/>
          </a:prstGeom>
          <a:noFill/>
        </p:spPr>
        <p:txBody>
          <a:bodyPr wrap="square" rtlCol="0">
            <a:spAutoFit/>
          </a:bodyPr>
          <a:lstStyle/>
          <a:p>
            <a:pPr algn="ctr">
              <a:lnSpc>
                <a:spcPct val="150000"/>
              </a:lnSpc>
            </a:pPr>
            <a:r>
              <a:rPr lang="vi-VN" sz="1800" b="1" dirty="0">
                <a:solidFill>
                  <a:srgbClr val="17479D"/>
                </a:solidFill>
                <a:latin typeface="+mn-lt"/>
              </a:rPr>
              <a:t>ĐỌC</a:t>
            </a:r>
            <a:endParaRPr lang="en-US" sz="1800" b="1" dirty="0">
              <a:solidFill>
                <a:srgbClr val="17479D"/>
              </a:solidFill>
              <a:latin typeface="+mn-lt"/>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43403"/>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583707"/>
            <a:ext cx="5365827" cy="646331"/>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mn-lt"/>
              </a:rPr>
              <a:t>Từ ngữ</a:t>
            </a:r>
            <a:endParaRPr lang="en-US" sz="2400" b="1" dirty="0">
              <a:solidFill>
                <a:schemeClr val="accent6">
                  <a:lumMod val="50000"/>
                </a:schemeClr>
              </a:solidFill>
              <a:latin typeface="+mn-lt"/>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21850" y="1158095"/>
            <a:ext cx="5595465" cy="507831"/>
          </a:xfrm>
          <a:prstGeom prst="rect">
            <a:avLst/>
          </a:prstGeom>
        </p:spPr>
        <p:txBody>
          <a:bodyPr wrap="square">
            <a:spAutoFit/>
          </a:bodyPr>
          <a:lstStyle/>
          <a:p>
            <a:pPr algn="just">
              <a:lnSpc>
                <a:spcPct val="150000"/>
              </a:lnSpc>
            </a:pPr>
            <a:r>
              <a:rPr lang="vi-VN" sz="1800" dirty="0">
                <a:latin typeface="+mn-lt"/>
              </a:rPr>
              <a:t> dập dờn</a:t>
            </a:r>
            <a:endParaRPr lang="vi-VN" sz="1800" b="1" dirty="0">
              <a:latin typeface="+mn-lt"/>
            </a:endParaRPr>
          </a:p>
        </p:txBody>
      </p:sp>
      <p:sp>
        <p:nvSpPr>
          <p:cNvPr id="8" name="Oval 7">
            <a:extLst>
              <a:ext uri="{FF2B5EF4-FFF2-40B4-BE49-F238E27FC236}">
                <a16:creationId xmlns:a16="http://schemas.microsoft.com/office/drawing/2014/main" id="{2C8AD751-7B5F-4219-A003-AE328012CD5C}"/>
              </a:ext>
            </a:extLst>
          </p:cNvPr>
          <p:cNvSpPr/>
          <p:nvPr/>
        </p:nvSpPr>
        <p:spPr>
          <a:xfrm>
            <a:off x="540685" y="13338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1760636" y="1148562"/>
            <a:ext cx="4995047" cy="507831"/>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mn-lt"/>
              </a:rPr>
              <a:t>: (lúa) chuyển động lên xuống nhịp nhàng</a:t>
            </a:r>
            <a:endParaRPr lang="en-US" sz="1800" dirty="0">
              <a:solidFill>
                <a:schemeClr val="accent6">
                  <a:lumMod val="50000"/>
                </a:schemeClr>
              </a:solidFill>
              <a:latin typeface="+mn-lt"/>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1972506" y="2300245"/>
            <a:ext cx="4816630" cy="369332"/>
          </a:xfrm>
          <a:prstGeom prst="rect">
            <a:avLst/>
          </a:prstGeom>
        </p:spPr>
        <p:txBody>
          <a:bodyPr wrap="square">
            <a:spAutoFit/>
          </a:bodyPr>
          <a:lstStyle/>
          <a:p>
            <a:r>
              <a:rPr lang="vi-VN" sz="1800" dirty="0">
                <a:solidFill>
                  <a:schemeClr val="accent6">
                    <a:lumMod val="50000"/>
                  </a:schemeClr>
                </a:solidFill>
                <a:latin typeface="+mn-lt"/>
              </a:rPr>
              <a:t>: gieo hạt cho mọc thành cây non.</a:t>
            </a:r>
            <a:endParaRPr lang="en-VN" dirty="0">
              <a:latin typeface="+mn-lt"/>
            </a:endParaRPr>
          </a:p>
        </p:txBody>
      </p:sp>
      <p:sp>
        <p:nvSpPr>
          <p:cNvPr id="12" name="Rectangle 11">
            <a:extLst>
              <a:ext uri="{FF2B5EF4-FFF2-40B4-BE49-F238E27FC236}">
                <a16:creationId xmlns:a16="http://schemas.microsoft.com/office/drawing/2014/main" id="{EF00572A-79BD-EC42-8362-0265447F1B81}"/>
              </a:ext>
            </a:extLst>
          </p:cNvPr>
          <p:cNvSpPr/>
          <p:nvPr/>
        </p:nvSpPr>
        <p:spPr>
          <a:xfrm>
            <a:off x="708707" y="2218336"/>
            <a:ext cx="5595465" cy="507831"/>
          </a:xfrm>
          <a:prstGeom prst="rect">
            <a:avLst/>
          </a:prstGeom>
        </p:spPr>
        <p:txBody>
          <a:bodyPr wrap="square">
            <a:spAutoFit/>
          </a:bodyPr>
          <a:lstStyle/>
          <a:p>
            <a:pPr algn="just">
              <a:lnSpc>
                <a:spcPct val="150000"/>
              </a:lnSpc>
            </a:pPr>
            <a:r>
              <a:rPr lang="vi-VN" sz="1800" dirty="0">
                <a:latin typeface="+mn-lt"/>
              </a:rPr>
              <a:t> ươm mầm</a:t>
            </a:r>
            <a:endParaRPr lang="vi-VN" sz="1800" b="1" dirty="0">
              <a:latin typeface="+mn-lt"/>
            </a:endParaRPr>
          </a:p>
        </p:txBody>
      </p:sp>
      <p:sp>
        <p:nvSpPr>
          <p:cNvPr id="13" name="Oval 12">
            <a:extLst>
              <a:ext uri="{FF2B5EF4-FFF2-40B4-BE49-F238E27FC236}">
                <a16:creationId xmlns:a16="http://schemas.microsoft.com/office/drawing/2014/main" id="{049D240A-30EF-4945-90DE-20683E4CD139}"/>
              </a:ext>
            </a:extLst>
          </p:cNvPr>
          <p:cNvSpPr/>
          <p:nvPr/>
        </p:nvSpPr>
        <p:spPr>
          <a:xfrm>
            <a:off x="540685" y="235871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12FDB7CE-ADBA-0641-AC4E-BCA076726925}"/>
              </a:ext>
            </a:extLst>
          </p:cNvPr>
          <p:cNvSpPr/>
          <p:nvPr/>
        </p:nvSpPr>
        <p:spPr>
          <a:xfrm>
            <a:off x="774601" y="1649670"/>
            <a:ext cx="1197764" cy="369332"/>
          </a:xfrm>
          <a:prstGeom prst="rect">
            <a:avLst/>
          </a:prstGeom>
        </p:spPr>
        <p:txBody>
          <a:bodyPr wrap="none">
            <a:spAutoFit/>
          </a:bodyPr>
          <a:lstStyle/>
          <a:p>
            <a:r>
              <a:rPr lang="vi-VN" sz="1800" dirty="0">
                <a:solidFill>
                  <a:srgbClr val="FC7D77">
                    <a:lumMod val="50000"/>
                  </a:srgbClr>
                </a:solidFill>
                <a:latin typeface="+mn-lt"/>
              </a:rPr>
              <a:t>theo gió . </a:t>
            </a:r>
            <a:endParaRPr lang="en-VN" dirty="0">
              <a:latin typeface="+mn-lt"/>
            </a:endParaRPr>
          </a:p>
        </p:txBody>
      </p:sp>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6535"/>
          </a:xfrm>
          <a:prstGeom prst="rect">
            <a:avLst/>
          </a:prstGeom>
          <a:noFill/>
        </p:spPr>
        <p:txBody>
          <a:bodyPr wrap="square" rtlCol="0">
            <a:spAutoFit/>
          </a:bodyPr>
          <a:lstStyle/>
          <a:p>
            <a:pPr algn="ctr">
              <a:lnSpc>
                <a:spcPct val="150000"/>
              </a:lnSpc>
            </a:pPr>
            <a:r>
              <a:rPr lang="vi-VN" sz="1800" b="1" dirty="0">
                <a:solidFill>
                  <a:srgbClr val="17479D"/>
                </a:solidFill>
                <a:latin typeface="+mn-lt"/>
              </a:rPr>
              <a:t>ĐỌC</a:t>
            </a:r>
            <a:endParaRPr lang="en-US" sz="1800" b="1" dirty="0">
              <a:solidFill>
                <a:srgbClr val="17479D"/>
              </a:solidFill>
              <a:latin typeface="+mn-lt"/>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6996"/>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mn-lt"/>
              </a:rPr>
              <a:t>Ngắt nghỉ câu dài</a:t>
            </a:r>
            <a:endParaRPr lang="en-US" sz="2000" b="1" dirty="0">
              <a:solidFill>
                <a:schemeClr val="accent6">
                  <a:lumMod val="50000"/>
                </a:schemeClr>
              </a:solidFill>
              <a:latin typeface="+mn-lt"/>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950260"/>
          </a:xfrm>
          <a:prstGeom prst="rect">
            <a:avLst/>
          </a:prstGeom>
        </p:spPr>
        <p:txBody>
          <a:bodyPr wrap="square">
            <a:spAutoFit/>
          </a:bodyPr>
          <a:lstStyle/>
          <a:p>
            <a:pPr marL="44450" lvl="0" algn="just">
              <a:lnSpc>
                <a:spcPct val="150000"/>
              </a:lnSpc>
              <a:defRPr/>
            </a:pPr>
            <a:r>
              <a:rPr lang="vi-VN" sz="2000" b="1" dirty="0">
                <a:latin typeface="+mn-lt"/>
              </a:rPr>
              <a:t>   Gió nổi lên và sóng lúa vàng dập dờn trải tới chân trời.</a:t>
            </a:r>
          </a:p>
        </p:txBody>
      </p: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2139079" y="1275652"/>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1908872" y="1681040"/>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793B5F5-9E89-3347-9FAE-DEE49D9EE6AC}"/>
              </a:ext>
            </a:extLst>
          </p:cNvPr>
          <p:cNvCxnSpPr/>
          <p:nvPr/>
        </p:nvCxnSpPr>
        <p:spPr>
          <a:xfrm flipH="1">
            <a:off x="4358085" y="122321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FB3E53-A51D-404F-9D91-23E8F892E1FD}"/>
              </a:ext>
            </a:extLst>
          </p:cNvPr>
          <p:cNvSpPr/>
          <p:nvPr/>
        </p:nvSpPr>
        <p:spPr>
          <a:xfrm>
            <a:off x="466701" y="2732991"/>
            <a:ext cx="5996762" cy="958660"/>
          </a:xfrm>
          <a:prstGeom prst="rect">
            <a:avLst/>
          </a:prstGeom>
        </p:spPr>
        <p:txBody>
          <a:bodyPr wrap="square">
            <a:spAutoFit/>
          </a:bodyPr>
          <a:lstStyle/>
          <a:p>
            <a:pPr marL="44450" algn="just">
              <a:lnSpc>
                <a:spcPct val="150000"/>
              </a:lnSpc>
              <a:defRPr/>
            </a:pPr>
            <a:r>
              <a:rPr lang="vi-VN" sz="2000" b="1" dirty="0">
                <a:latin typeface="+mn-lt"/>
              </a:rPr>
              <a:t>   Nếu mùa nào cũng được thu hoạch thì thích lắm, phải không mẹ?</a:t>
            </a:r>
          </a:p>
        </p:txBody>
      </p:sp>
      <p:sp>
        <p:nvSpPr>
          <p:cNvPr id="28" name="Oval 27">
            <a:extLst>
              <a:ext uri="{FF2B5EF4-FFF2-40B4-BE49-F238E27FC236}">
                <a16:creationId xmlns:a16="http://schemas.microsoft.com/office/drawing/2014/main"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p>
        </p:txBody>
      </p:sp>
      <p:cxnSp>
        <p:nvCxnSpPr>
          <p:cNvPr id="29" name="Straight Connector 28">
            <a:extLst>
              <a:ext uri="{FF2B5EF4-FFF2-40B4-BE49-F238E27FC236}">
                <a16:creationId xmlns:a16="http://schemas.microsoft.com/office/drawing/2014/main" id="{41972CF3-BCE2-154F-B369-0C389398F5A3}"/>
              </a:ext>
            </a:extLst>
          </p:cNvPr>
          <p:cNvCxnSpPr/>
          <p:nvPr/>
        </p:nvCxnSpPr>
        <p:spPr>
          <a:xfrm flipH="1">
            <a:off x="5250110" y="273247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E17A43B-BCD6-554A-8CB7-2ECFA5E6282A}"/>
              </a:ext>
            </a:extLst>
          </p:cNvPr>
          <p:cNvGrpSpPr/>
          <p:nvPr/>
        </p:nvGrpSpPr>
        <p:grpSpPr>
          <a:xfrm>
            <a:off x="3064880" y="3203289"/>
            <a:ext cx="230207" cy="470813"/>
            <a:chOff x="4944388" y="3399410"/>
            <a:chExt cx="230207" cy="470813"/>
          </a:xfrm>
        </p:grpSpPr>
        <p:cxnSp>
          <p:nvCxnSpPr>
            <p:cNvPr id="32" name="Straight Connector 31">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69E608FD-E818-5F4F-A242-4CD90E526DCC}"/>
              </a:ext>
            </a:extLst>
          </p:cNvPr>
          <p:cNvCxnSpPr/>
          <p:nvPr/>
        </p:nvCxnSpPr>
        <p:spPr>
          <a:xfrm flipH="1">
            <a:off x="2434021" y="271572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D7121-92BD-5E4D-9AF0-05001C5DDB40}"/>
              </a:ext>
            </a:extLst>
          </p:cNvPr>
          <p:cNvCxnSpPr/>
          <p:nvPr/>
        </p:nvCxnSpPr>
        <p:spPr>
          <a:xfrm flipH="1">
            <a:off x="1132008" y="3203290"/>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93B5F5-9E89-3347-9FAE-DEE49D9EE6AC}"/>
              </a:ext>
            </a:extLst>
          </p:cNvPr>
          <p:cNvCxnSpPr/>
          <p:nvPr/>
        </p:nvCxnSpPr>
        <p:spPr>
          <a:xfrm flipH="1">
            <a:off x="5397958" y="122321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89901" y="244050"/>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vàng</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72376" y="719790"/>
            <a:ext cx="6703809" cy="4352025"/>
          </a:xfrm>
          <a:prstGeom prst="rect">
            <a:avLst/>
          </a:prstGeom>
          <a:noFill/>
        </p:spPr>
        <p:txBody>
          <a:bodyPr wrap="square" rtlCol="0">
            <a:spAutoFit/>
          </a:bodyPr>
          <a:lstStyle/>
          <a:p>
            <a:pPr marL="44450" algn="just">
              <a:lnSpc>
                <a:spcPct val="120000"/>
              </a:lnSpc>
              <a:defRPr/>
            </a:pPr>
            <a:r>
              <a:rPr kumimoji="0" lang="vi-VN" sz="1450" b="1" i="0" u="none" strike="noStrike" kern="0" cap="none" spc="0" normalizeH="0" baseline="0" noProof="0" dirty="0">
                <a:ln>
                  <a:noFill/>
                </a:ln>
                <a:solidFill>
                  <a:srgbClr val="000000"/>
                </a:solidFill>
                <a:effectLst/>
                <a:uLnTx/>
                <a:uFillTx/>
                <a:latin typeface="+mn-lt"/>
                <a:sym typeface="Arial"/>
              </a:rPr>
              <a:t>     </a:t>
            </a:r>
            <a:r>
              <a:rPr lang="vi-VN" sz="1450" b="1" dirty="0">
                <a:latin typeface="+mn-lt"/>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1450" b="1" dirty="0">
                <a:latin typeface="+mn-lt"/>
              </a:rPr>
              <a:t>     Minh ríu rít bên mẹ:</a:t>
            </a:r>
          </a:p>
          <a:p>
            <a:pPr marL="44450" algn="just">
              <a:lnSpc>
                <a:spcPct val="120000"/>
              </a:lnSpc>
              <a:defRPr/>
            </a:pPr>
            <a:r>
              <a:rPr lang="vi-VN" sz="1450" b="1" dirty="0">
                <a:latin typeface="+mn-lt"/>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1450" b="1" dirty="0">
                <a:latin typeface="+mn-lt"/>
              </a:rPr>
              <a:t>     - Đúng thế con ạ.</a:t>
            </a:r>
          </a:p>
          <a:p>
            <a:pPr marL="44450" algn="just">
              <a:lnSpc>
                <a:spcPct val="120000"/>
              </a:lnSpc>
              <a:defRPr/>
            </a:pPr>
            <a:r>
              <a:rPr lang="vi-VN" sz="1450" b="1" dirty="0">
                <a:latin typeface="+mn-lt"/>
              </a:rPr>
              <a:t>     - Nếu mùa nào cũng được thu hoạch thì thích lắm, phải không mẹ?</a:t>
            </a:r>
          </a:p>
          <a:p>
            <a:pPr marL="44450" algn="just">
              <a:lnSpc>
                <a:spcPct val="120000"/>
              </a:lnSpc>
              <a:defRPr/>
            </a:pPr>
            <a:r>
              <a:rPr lang="vi-VN" sz="1450" b="1" dirty="0">
                <a:latin typeface="+mn-lt"/>
              </a:rPr>
              <a:t>     Mẹ âu yếm nhìn Minh và bảo:</a:t>
            </a:r>
          </a:p>
          <a:p>
            <a:pPr marL="44450" algn="just">
              <a:lnSpc>
                <a:spcPct val="120000"/>
              </a:lnSpc>
              <a:defRPr/>
            </a:pPr>
            <a:r>
              <a:rPr lang="vi-VN" sz="1450" b="1" dirty="0">
                <a:latin typeface="+mn-lt"/>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1450" b="1" dirty="0">
                <a:latin typeface="+mn-lt"/>
              </a:rPr>
              <a:t>    - Mẹ ơi, con hiểu rồi. Công việc của các bác nông dân vất vả quá mẹ nhỉ?</a:t>
            </a:r>
          </a:p>
        </p:txBody>
      </p:sp>
      <p:pic>
        <p:nvPicPr>
          <p:cNvPr id="8" name="Picture 7">
            <a:extLst>
              <a:ext uri="{FF2B5EF4-FFF2-40B4-BE49-F238E27FC236}">
                <a16:creationId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56" y="729415"/>
            <a:ext cx="304770" cy="288000"/>
          </a:xfrm>
          <a:prstGeom prst="rect">
            <a:avLst/>
          </a:prstGeom>
        </p:spPr>
      </p:pic>
      <p:pic>
        <p:nvPicPr>
          <p:cNvPr id="9" name="Picture 8">
            <a:extLst>
              <a:ext uri="{FF2B5EF4-FFF2-40B4-BE49-F238E27FC236}">
                <a16:creationId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6682" y="1543391"/>
            <a:ext cx="288000" cy="288000"/>
          </a:xfrm>
          <a:prstGeom prst="rect">
            <a:avLst/>
          </a:prstGeom>
        </p:spPr>
      </p:pic>
      <p:pic>
        <p:nvPicPr>
          <p:cNvPr id="10" name="Picture 9">
            <a:extLst>
              <a:ext uri="{FF2B5EF4-FFF2-40B4-BE49-F238E27FC236}">
                <a16:creationId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11" y="2892756"/>
            <a:ext cx="288000" cy="288000"/>
          </a:xfrm>
          <a:prstGeom prst="rect">
            <a:avLst/>
          </a:prstGeom>
        </p:spPr>
      </p:pic>
      <p:pic>
        <p:nvPicPr>
          <p:cNvPr id="11" name="Picture 10">
            <a:extLst>
              <a:ext uri="{FF2B5EF4-FFF2-40B4-BE49-F238E27FC236}">
                <a16:creationId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81815" y="4414085"/>
            <a:ext cx="342793" cy="377072"/>
          </a:xfrm>
          <a:prstGeom prst="rect">
            <a:avLst/>
          </a:prstGeom>
        </p:spPr>
      </p:pic>
    </p:spTree>
    <p:extLst>
      <p:ext uri="{BB962C8B-B14F-4D97-AF65-F5344CB8AC3E}">
        <p14:creationId xmlns:p14="http://schemas.microsoft.com/office/powerpoint/2010/main" val="16971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264869" y="1601303"/>
            <a:ext cx="6357953" cy="458074"/>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mj-lt"/>
              </a:rPr>
              <a:t>1. </a:t>
            </a:r>
            <a:r>
              <a:rPr lang="vi-VN" sz="1800" dirty="0">
                <a:latin typeface="+mj-lt"/>
              </a:rPr>
              <a:t>Những loại cây loại quả nào được nhắc đến khi mùa thu về?</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mj-lt"/>
              </a:rPr>
              <a:t>TRẢ LỜI CÂU HỎI</a:t>
            </a:r>
            <a:endParaRPr lang="en-US" sz="3600" dirty="0">
              <a:solidFill>
                <a:schemeClr val="accent2"/>
              </a:solidFill>
              <a:latin typeface="+mj-lt"/>
            </a:endParaRPr>
          </a:p>
        </p:txBody>
      </p:sp>
      <p:sp>
        <p:nvSpPr>
          <p:cNvPr id="9" name="TextBox 8">
            <a:extLst>
              <a:ext uri="{FF2B5EF4-FFF2-40B4-BE49-F238E27FC236}">
                <a16:creationId xmlns:a16="http://schemas.microsoft.com/office/drawing/2014/main" id="{BE012C5D-02DC-B244-89AC-6B146FC301A3}"/>
              </a:ext>
            </a:extLst>
          </p:cNvPr>
          <p:cNvSpPr txBox="1"/>
          <p:nvPr/>
        </p:nvSpPr>
        <p:spPr>
          <a:xfrm>
            <a:off x="264869" y="240064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j-lt"/>
                <a:sym typeface="Wingdings" panose="05000000000000000000" pitchFamily="2" charset="2"/>
              </a:rPr>
              <a:t> </a:t>
            </a:r>
            <a:r>
              <a:rPr lang="vi-VN" sz="1800" dirty="0">
                <a:solidFill>
                  <a:schemeClr val="accent6">
                    <a:lumMod val="75000"/>
                  </a:schemeClr>
                </a:solidFill>
                <a:latin typeface="+mj-lt"/>
              </a:rPr>
              <a:t>Quả hồng, hạt dẻ, quả na, cây lúa.</a:t>
            </a:r>
          </a:p>
        </p:txBody>
      </p:sp>
      <p:sp>
        <p:nvSpPr>
          <p:cNvPr id="10" name="TextBox 9">
            <a:extLst>
              <a:ext uri="{FF2B5EF4-FFF2-40B4-BE49-F238E27FC236}">
                <a16:creationId xmlns:a16="http://schemas.microsoft.com/office/drawing/2014/main" id="{72B4C0C9-1370-FE4F-9E4A-E58F0FEA7D50}"/>
              </a:ext>
            </a:extLst>
          </p:cNvPr>
          <p:cNvSpPr txBox="1"/>
          <p:nvPr/>
        </p:nvSpPr>
        <p:spPr>
          <a:xfrm>
            <a:off x="302084" y="2951746"/>
            <a:ext cx="6357953" cy="458074"/>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mj-lt"/>
              </a:rPr>
              <a:t>2. </a:t>
            </a:r>
            <a:r>
              <a:rPr lang="vi-VN" sz="1800" dirty="0">
                <a:latin typeface="+mj-lt"/>
              </a:rPr>
              <a:t>Bạn nhỏ nghĩ gì khi nhìn thấy quả chín? </a:t>
            </a:r>
          </a:p>
        </p:txBody>
      </p:sp>
      <p:sp>
        <p:nvSpPr>
          <p:cNvPr id="11" name="TextBox 10">
            <a:extLst>
              <a:ext uri="{FF2B5EF4-FFF2-40B4-BE49-F238E27FC236}">
                <a16:creationId xmlns:a16="http://schemas.microsoft.com/office/drawing/2014/main" id="{0FF907D3-87C8-D347-8A7E-D712942273EE}"/>
              </a:ext>
            </a:extLst>
          </p:cNvPr>
          <p:cNvSpPr txBox="1"/>
          <p:nvPr/>
        </p:nvSpPr>
        <p:spPr>
          <a:xfrm>
            <a:off x="264869" y="3427057"/>
            <a:ext cx="6291047" cy="873572"/>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j-lt"/>
                <a:sym typeface="Wingdings" panose="05000000000000000000" pitchFamily="2" charset="2"/>
              </a:rPr>
              <a:t> </a:t>
            </a:r>
            <a:r>
              <a:rPr lang="vi-VN" sz="1800" dirty="0">
                <a:solidFill>
                  <a:schemeClr val="accent6">
                    <a:lumMod val="75000"/>
                  </a:schemeClr>
                </a:solidFill>
                <a:latin typeface="+mj-lt"/>
              </a:rPr>
              <a:t>Quả trên cây đang chờ người đến hái. Nhìn quả chín ngon thế này, chắc các bác nông dân vui lắm. </a:t>
            </a:r>
          </a:p>
        </p:txBody>
      </p:sp>
      <p:pic>
        <p:nvPicPr>
          <p:cNvPr id="13"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id="{881AB39D-E97A-614C-AB72-B8B1E42E8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11"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2526</TotalTime>
  <Words>1237</Words>
  <Application>Microsoft Office PowerPoint</Application>
  <PresentationFormat>Custom</PresentationFormat>
  <Paragraphs>88</Paragraphs>
  <Slides>12</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Microsoft YaHei</vt:lpstr>
      <vt:lpstr>Calibri</vt:lpstr>
      <vt:lpstr>Microsoft YaHei</vt:lpstr>
      <vt:lpstr>Kalam</vt:lpstr>
      <vt:lpstr>等线</vt:lpstr>
      <vt:lpstr>UTM Avo</vt:lpstr>
      <vt:lpstr>Arial</vt:lpstr>
      <vt:lpstr>SimSun</vt:lpstr>
      <vt:lpstr>Montserrat</vt:lpstr>
      <vt:lpstr>UTM Cookies</vt:lpstr>
      <vt:lpstr>Times New Roman</vt:lpstr>
      <vt:lpstr>Wingdings</vt:lpstr>
      <vt:lpstr>Doodle Sketchbook by Slidesgo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DELL</cp:lastModifiedBy>
  <cp:revision>227</cp:revision>
  <dcterms:modified xsi:type="dcterms:W3CDTF">2023-02-01T01:28:21Z</dcterms:modified>
</cp:coreProperties>
</file>