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380" r:id="rId3"/>
    <p:sldId id="351" r:id="rId4"/>
    <p:sldId id="353" r:id="rId5"/>
    <p:sldId id="322" r:id="rId6"/>
    <p:sldId id="370" r:id="rId7"/>
    <p:sldId id="368" r:id="rId8"/>
    <p:sldId id="354" r:id="rId9"/>
    <p:sldId id="374" r:id="rId10"/>
    <p:sldId id="367" r:id="rId11"/>
    <p:sldId id="375" r:id="rId12"/>
    <p:sldId id="373" r:id="rId13"/>
    <p:sldId id="372" r:id="rId14"/>
    <p:sldId id="376" r:id="rId15"/>
    <p:sldId id="378" r:id="rId16"/>
    <p:sldId id="377" r:id="rId17"/>
    <p:sldId id="352" r:id="rId18"/>
    <p:sldId id="357" r:id="rId19"/>
    <p:sldId id="362" r:id="rId20"/>
    <p:sldId id="363" r:id="rId21"/>
    <p:sldId id="359" r:id="rId22"/>
    <p:sldId id="355" r:id="rId23"/>
    <p:sldId id="364" r:id="rId24"/>
    <p:sldId id="356" r:id="rId25"/>
    <p:sldId id="358" r:id="rId26"/>
    <p:sldId id="365" r:id="rId27"/>
    <p:sldId id="381" r:id="rId28"/>
    <p:sldId id="371" r:id="rId29"/>
    <p:sldId id="30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94D5"/>
    <a:srgbClr val="4A5A9F"/>
    <a:srgbClr val="C9877E"/>
    <a:srgbClr val="EDB5AE"/>
    <a:srgbClr val="4472C4"/>
    <a:srgbClr val="1F2957"/>
    <a:srgbClr val="8B9CDE"/>
    <a:srgbClr val="EDB4AD"/>
    <a:srgbClr val="E6E6E6"/>
    <a:srgbClr val="CCD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740F7-7D00-44D8-B480-7DAA827D3373}" type="datetimeFigureOut">
              <a:rPr lang="zh-CN" altLang="en-US" smtClean="0"/>
              <a:t>2023/5/8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1EF-44F8-4A68-A628-C93C70430C93}" type="slidenum">
              <a:rPr lang="zh-CN" altLang="en-US" smtClean="0"/>
              <a:t>‹#›</a:t>
            </a:fld>
            <a:endParaRPr lang="zh-CN" altLang="en-US"/>
          </a:p>
        </p:txBody>
      </p:sp>
    </p:spTree>
    <p:extLst>
      <p:ext uri="{BB962C8B-B14F-4D97-AF65-F5344CB8AC3E}">
        <p14:creationId xmlns:p14="http://schemas.microsoft.com/office/powerpoint/2010/main" val="40316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103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3155037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1321841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1069608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0068057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663381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1283473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5893787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19757600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2744786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3001545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5539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24039517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05194581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9599166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6" name="页脚占位符 5">
            <a:extLst>
              <a:ext uri="{FF2B5EF4-FFF2-40B4-BE49-F238E27FC236}">
                <a16:creationId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010762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6" name="页脚占位符 5">
            <a:extLst>
              <a:ext uri="{FF2B5EF4-FFF2-40B4-BE49-F238E27FC236}">
                <a16:creationId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79731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78605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3372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32856BD-9718-44F1-A717-018F0F3DAE24}"/>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2023/5/8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5D3A5-20E9-4BD1-83EC-B9F0CDFA4D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A311341-6842-422C-B02B-98035B5C130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83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32856BD-9718-44F1-A717-018F0F3DAE24}"/>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2023/5/8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5D3A5-20E9-4BD1-83EC-B9F0CDFA4D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A311341-6842-422C-B02B-98035B5C130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547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32856BD-9718-44F1-A717-018F0F3DAE24}"/>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2023/5/8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5D3A5-20E9-4BD1-83EC-B9F0CDFA4D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A311341-6842-422C-B02B-98035B5C130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34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65670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2023/5/8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81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2023/5/8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9762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1200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5195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034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53289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35258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9010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9320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0736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6" name="页脚占位符 5">
            <a:extLst>
              <a:ext uri="{FF2B5EF4-FFF2-40B4-BE49-F238E27FC236}">
                <a16:creationId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562501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2312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07360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79993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568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3192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94903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33816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428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50449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7423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380397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417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505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71365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82607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5122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7094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3432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9089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6186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7757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5121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81716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701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68658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237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0295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8019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4" name="页脚占位符 3">
            <a:extLst>
              <a:ext uri="{FF2B5EF4-FFF2-40B4-BE49-F238E27FC236}">
                <a16:creationId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450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20423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2023/5/8</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5941704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2023/5/8</a:t>
            </a:fld>
            <a:endParaRPr lang="zh-CN" altLang="en-US"/>
          </a:p>
        </p:txBody>
      </p:sp>
      <p:sp>
        <p:nvSpPr>
          <p:cNvPr id="5" name="页脚占位符 4">
            <a:extLst>
              <a:ext uri="{FF2B5EF4-FFF2-40B4-BE49-F238E27FC236}">
                <a16:creationId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05160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83" r:id="rId9"/>
    <p:sldLayoutId id="2147483682" r:id="rId10"/>
    <p:sldLayoutId id="2147483681" r:id="rId11"/>
    <p:sldLayoutId id="2147483680" r:id="rId12"/>
    <p:sldLayoutId id="2147483679" r:id="rId13"/>
    <p:sldLayoutId id="2147483677" r:id="rId14"/>
    <p:sldLayoutId id="2147483676" r:id="rId15"/>
    <p:sldLayoutId id="2147483675" r:id="rId16"/>
    <p:sldLayoutId id="2147483674" r:id="rId17"/>
    <p:sldLayoutId id="2147483673" r:id="rId18"/>
    <p:sldLayoutId id="2147483672" r:id="rId19"/>
    <p:sldLayoutId id="2147483671" r:id="rId20"/>
    <p:sldLayoutId id="2147483670" r:id="rId21"/>
    <p:sldLayoutId id="2147483666" r:id="rId22"/>
    <p:sldLayoutId id="2147483656" r:id="rId23"/>
    <p:sldLayoutId id="2147483657" r:id="rId24"/>
    <p:sldLayoutId id="2147483658" r:id="rId25"/>
    <p:sldLayoutId id="2147483659" r:id="rId26"/>
    <p:sldLayoutId id="2147483669" r:id="rId27"/>
    <p:sldLayoutId id="2147483668" r:id="rId28"/>
    <p:sldLayoutId id="214748366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5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 id="2147483708" r:id="rId12"/>
    <p:sldLayoutId id="2147483707" r:id="rId13"/>
    <p:sldLayoutId id="2147483706" r:id="rId14"/>
    <p:sldLayoutId id="2147483705" r:id="rId15"/>
    <p:sldLayoutId id="2147483704" r:id="rId16"/>
    <p:sldLayoutId id="2147483703" r:id="rId17"/>
    <p:sldLayoutId id="2147483702" r:id="rId18"/>
    <p:sldLayoutId id="2147483701" r:id="rId19"/>
    <p:sldLayoutId id="2147483700" r:id="rId20"/>
    <p:sldLayoutId id="2147483699" r:id="rId21"/>
    <p:sldLayoutId id="2147483698" r:id="rId22"/>
    <p:sldLayoutId id="2147483697" r:id="rId23"/>
    <p:sldLayoutId id="2147483696" r:id="rId24"/>
    <p:sldLayoutId id="2147483695" r:id="rId25"/>
    <p:sldLayoutId id="2147483694" r:id="rId26"/>
    <p:sldLayoutId id="2147483693" r:id="rId27"/>
    <p:sldLayoutId id="2147483692" r:id="rId28"/>
    <p:sldLayoutId id="2147483691" r:id="rId29"/>
    <p:sldLayoutId id="2147483689" r:id="rId30"/>
    <p:sldLayoutId id="2147483688" r:id="rId31"/>
    <p:sldLayoutId id="2147483687" r:id="rId32"/>
    <p:sldLayoutId id="2147483686" r:id="rId33"/>
    <p:sldLayoutId id="2147483685" r:id="rId34"/>
    <p:sldLayoutId id="2147483684" r:id="rId35"/>
    <p:sldLayoutId id="2147483678" r:id="rId3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3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26.gif"/><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26.gif"/><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26.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2.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3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4715" t="21480" r="6517" b="14885"/>
          <a:stretch/>
        </p:blipFill>
        <p:spPr>
          <a:xfrm>
            <a:off x="0" y="0"/>
            <a:ext cx="12192000" cy="6858000"/>
          </a:xfrm>
          <a:prstGeom prst="rect">
            <a:avLst/>
          </a:prstGeom>
        </p:spPr>
      </p:pic>
      <p:sp>
        <p:nvSpPr>
          <p:cNvPr id="3" name="Rectangle 2"/>
          <p:cNvSpPr/>
          <p:nvPr/>
        </p:nvSpPr>
        <p:spPr>
          <a:xfrm>
            <a:off x="-554182" y="1997839"/>
            <a:ext cx="8446589" cy="2862322"/>
          </a:xfrm>
          <a:prstGeom prst="rect">
            <a:avLst/>
          </a:prstGeom>
        </p:spPr>
        <p:txBody>
          <a:bodyPr wrap="square">
            <a:spAutoFit/>
          </a:bodyPr>
          <a:lstStyle/>
          <a:p>
            <a:pPr algn="ctr"/>
            <a:r>
              <a:rPr lang="en-US" sz="60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CHÀO MỪNG CÁC CON </a:t>
            </a:r>
          </a:p>
          <a:p>
            <a:pPr algn="ctr"/>
            <a:r>
              <a:rPr lang="en-US" sz="60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ĐẾN VỚI TIẾT HỌC </a:t>
            </a:r>
          </a:p>
          <a:p>
            <a:pPr algn="ctr"/>
            <a:r>
              <a:rPr lang="en-US" sz="60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TIẾNG VIỆT </a:t>
            </a:r>
            <a:endParaRPr lang="en-US" sz="600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endParaRPr>
          </a:p>
        </p:txBody>
      </p:sp>
      <p:sp>
        <p:nvSpPr>
          <p:cNvPr id="4" name="Rectangle 3"/>
          <p:cNvSpPr/>
          <p:nvPr/>
        </p:nvSpPr>
        <p:spPr>
          <a:xfrm>
            <a:off x="-1226328" y="1997839"/>
            <a:ext cx="9790880" cy="2862322"/>
          </a:xfrm>
          <a:prstGeom prst="rect">
            <a:avLst/>
          </a:prstGeom>
        </p:spPr>
        <p:txBody>
          <a:bodyPr wrap="square">
            <a:spAutoFit/>
          </a:bodyPr>
          <a:lstStyle/>
          <a:p>
            <a:pPr algn="ctr"/>
            <a:r>
              <a:rPr lang="en-US" sz="6000" smtClean="0">
                <a:ln w="28575">
                  <a:noFill/>
                </a:ln>
                <a:solidFill>
                  <a:srgbClr val="002060"/>
                </a:solidFill>
                <a:effectLst>
                  <a:outerShdw blurRad="50800" dist="38100" dir="16200000" rotWithShape="0">
                    <a:prstClr val="black">
                      <a:alpha val="40000"/>
                    </a:prstClr>
                  </a:outerShdw>
                </a:effectLst>
                <a:latin typeface="SVN-Hole Hearted" panose="020B0A06020104020203" pitchFamily="34" charset="0"/>
              </a:rPr>
              <a:t>CHÀO MỪNG CÁC CON </a:t>
            </a:r>
          </a:p>
          <a:p>
            <a:pPr algn="ctr"/>
            <a:r>
              <a:rPr lang="en-US" sz="6000" smtClean="0">
                <a:ln w="28575">
                  <a:noFill/>
                </a:ln>
                <a:solidFill>
                  <a:srgbClr val="002060"/>
                </a:solidFill>
                <a:effectLst>
                  <a:outerShdw blurRad="50800" dist="38100" dir="16200000" rotWithShape="0">
                    <a:prstClr val="black">
                      <a:alpha val="40000"/>
                    </a:prstClr>
                  </a:outerShdw>
                </a:effectLst>
                <a:latin typeface="SVN-Hole Hearted" panose="020B0A06020104020203" pitchFamily="34" charset="0"/>
              </a:rPr>
              <a:t>ĐẾN VỚI TIẾT HỌC </a:t>
            </a:r>
          </a:p>
          <a:p>
            <a:pPr algn="ctr"/>
            <a:r>
              <a:rPr lang="en-US" sz="6000" smtClean="0">
                <a:ln w="28575">
                  <a:noFill/>
                </a:ln>
                <a:solidFill>
                  <a:srgbClr val="002060"/>
                </a:solidFill>
                <a:effectLst>
                  <a:outerShdw blurRad="50800" dist="38100" dir="16200000" rotWithShape="0">
                    <a:prstClr val="black">
                      <a:alpha val="40000"/>
                    </a:prstClr>
                  </a:outerShdw>
                </a:effectLst>
                <a:latin typeface="SVN-Hole Hearted" panose="020B0A06020104020203" pitchFamily="34" charset="0"/>
              </a:rPr>
              <a:t>TIẾNG VIỆT </a:t>
            </a:r>
            <a:endParaRPr lang="en-US" sz="6000">
              <a:ln w="28575">
                <a:noFill/>
              </a:ln>
              <a:solidFill>
                <a:srgbClr val="002060"/>
              </a:solidFill>
              <a:effectLst>
                <a:outerShdw blurRad="50800" dist="38100" dir="16200000" rotWithShape="0">
                  <a:prstClr val="black">
                    <a:alpha val="40000"/>
                  </a:prstClr>
                </a:outerShdw>
              </a:effectLst>
              <a:latin typeface="SVN-Hole Hearted" panose="020B0A06020104020203" pitchFamily="34" charset="0"/>
            </a:endParaRPr>
          </a:p>
        </p:txBody>
      </p:sp>
    </p:spTree>
    <p:extLst>
      <p:ext uri="{BB962C8B-B14F-4D97-AF65-F5344CB8AC3E}">
        <p14:creationId xmlns:p14="http://schemas.microsoft.com/office/powerpoint/2010/main" val="199000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717" y="5104514"/>
            <a:ext cx="2211464" cy="2211464"/>
          </a:xfrm>
          <a:prstGeom prst="rect">
            <a:avLst/>
          </a:prstGeom>
        </p:spPr>
      </p:pic>
      <p:sp>
        <p:nvSpPr>
          <p:cNvPr id="2" name="TextBox 1"/>
          <p:cNvSpPr txBox="1"/>
          <p:nvPr/>
        </p:nvSpPr>
        <p:spPr>
          <a:xfrm>
            <a:off x="575638" y="1210486"/>
            <a:ext cx="11430000" cy="6063198"/>
          </a:xfrm>
          <a:prstGeom prst="rect">
            <a:avLst/>
          </a:prstGeom>
          <a:noFill/>
        </p:spPr>
        <p:txBody>
          <a:bodyPr wrap="square" rtlCol="0">
            <a:spAutoFit/>
          </a:bodyPr>
          <a:lstStyle/>
          <a:p>
            <a:r>
              <a:rPr lang="en-US" sz="3200" smtClean="0">
                <a:latin typeface="+mj-lt"/>
              </a:rPr>
              <a:t>            Nhắc đ</a:t>
            </a:r>
            <a:r>
              <a:rPr lang="vi-VN" sz="3200" smtClean="0">
                <a:latin typeface="+mj-lt"/>
              </a:rPr>
              <a:t>ến </a:t>
            </a:r>
            <a:r>
              <a:rPr lang="vi-VN" sz="3200">
                <a:latin typeface="+mj-lt"/>
              </a:rPr>
              <a:t>Trường Sa, ngoài các đảo, người ta nhắc đến biển. Mà biển thì </a:t>
            </a:r>
            <a:r>
              <a:rPr lang="en-US" sz="3200">
                <a:latin typeface="+mj-lt"/>
              </a:rPr>
              <a:t>c</a:t>
            </a:r>
            <a:r>
              <a:rPr lang="vi-VN" sz="3200" smtClean="0">
                <a:latin typeface="+mj-lt"/>
              </a:rPr>
              <a:t>ó </a:t>
            </a:r>
            <a:r>
              <a:rPr lang="vi-VN" sz="3200">
                <a:latin typeface="+mj-lt"/>
              </a:rPr>
              <a:t>muôn vàn điều kì thú. Thám hiểm đáy biển ở Trường Sa của nước ta sẽ thấy bao điều thú vị.</a:t>
            </a:r>
          </a:p>
          <a:p>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r>
              <a:rPr lang="en-US" sz="3200" smtClean="0">
                <a:latin typeface="+mj-lt"/>
              </a:rPr>
              <a:t>          </a:t>
            </a:r>
            <a:r>
              <a:rPr lang="vi-VN" sz="3200" smtClean="0">
                <a:latin typeface="+mj-lt"/>
              </a:rPr>
              <a:t>Trường </a:t>
            </a:r>
            <a:r>
              <a:rPr lang="vi-VN" sz="3200">
                <a:latin typeface="+mj-lt"/>
              </a:rPr>
              <a:t>Sa là vùng biển thân yêu của Tổ quốc, có cảnh đẹp kì thú và hàng nghìn loài vật sống dưới biển.</a:t>
            </a:r>
          </a:p>
          <a:p>
            <a:r>
              <a:rPr lang="en-US" sz="3200" smtClean="0">
                <a:latin typeface="+mj-lt"/>
              </a:rPr>
              <a:t>                                                        </a:t>
            </a:r>
            <a:r>
              <a:rPr lang="vi-VN" sz="3200" i="1" smtClean="0">
                <a:latin typeface="+mj-lt"/>
              </a:rPr>
              <a:t>(</a:t>
            </a:r>
            <a:r>
              <a:rPr lang="vi-VN" sz="3200" i="1">
                <a:latin typeface="+mj-lt"/>
              </a:rPr>
              <a:t>Theo Nguyễn Xuân </a:t>
            </a:r>
            <a:r>
              <a:rPr lang="vi-VN" sz="3200" i="1" smtClean="0">
                <a:latin typeface="+mj-lt"/>
              </a:rPr>
              <a:t>Thuỷ</a:t>
            </a:r>
            <a:r>
              <a:rPr lang="vi-VN"/>
              <a:t/>
            </a:r>
            <a:br>
              <a:rPr lang="vi-VN"/>
            </a:br>
            <a:r>
              <a:rPr lang="vi-VN"/>
              <a:t/>
            </a:r>
            <a:br>
              <a:rPr lang="vi-VN"/>
            </a:br>
            <a:endParaRPr lang="en-US"/>
          </a:p>
        </p:txBody>
      </p:sp>
      <p:sp>
        <p:nvSpPr>
          <p:cNvPr id="6" name="Rectangle 5"/>
          <p:cNvSpPr/>
          <p:nvPr/>
        </p:nvSpPr>
        <p:spPr>
          <a:xfrm>
            <a:off x="2597158" y="757164"/>
            <a:ext cx="7386959" cy="523220"/>
          </a:xfrm>
          <a:prstGeom prst="rect">
            <a:avLst/>
          </a:prstGeom>
        </p:spPr>
        <p:txBody>
          <a:bodyPr wrap="none">
            <a:spAutoFit/>
          </a:bodyPr>
          <a:lstStyle/>
          <a:p>
            <a:r>
              <a:rPr lang="en-GB" sz="2800" b="1" smtClean="0">
                <a:solidFill>
                  <a:srgbClr val="FF0000"/>
                </a:solidFill>
                <a:latin typeface="UTM Amherst" panose="02040603050506020204" pitchFamily="18" charset="0"/>
              </a:rPr>
              <a:t>KHÁM PHÁ ĐÁY BIỂN Ở TRƯỜNG SA</a:t>
            </a:r>
            <a:endParaRPr lang="en-US" sz="2800" b="1">
              <a:solidFill>
                <a:srgbClr val="FF0000"/>
              </a:solidFill>
              <a:latin typeface="UTM Amherst" panose="02040603050506020204" pitchFamily="18" charset="0"/>
            </a:endParaRPr>
          </a:p>
        </p:txBody>
      </p:sp>
      <p:grpSp>
        <p:nvGrpSpPr>
          <p:cNvPr id="13" name="Group 12"/>
          <p:cNvGrpSpPr/>
          <p:nvPr/>
        </p:nvGrpSpPr>
        <p:grpSpPr>
          <a:xfrm>
            <a:off x="-93180" y="-167058"/>
            <a:ext cx="3555319" cy="1205345"/>
            <a:chOff x="6571676" y="-214936"/>
            <a:chExt cx="2562313" cy="822007"/>
          </a:xfrm>
        </p:grpSpPr>
        <p:sp>
          <p:nvSpPr>
            <p:cNvPr id="14" name="Rounded Rectangle 13"/>
            <p:cNvSpPr/>
            <p:nvPr/>
          </p:nvSpPr>
          <p:spPr>
            <a:xfrm>
              <a:off x="7110285" y="11084"/>
              <a:ext cx="2023704" cy="42460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r>
                <a:rPr lang="en-US" sz="2800" dirty="0" err="1">
                  <a:solidFill>
                    <a:prstClr val="black"/>
                  </a:solidFill>
                  <a:latin typeface="Times New Roman" pitchFamily="18" charset="0"/>
                  <a:ea typeface="Arial-Rounded" panose="020B0500000000000000" pitchFamily="34" charset="0"/>
                  <a:cs typeface="Times New Roman" pitchFamily="18" charset="0"/>
                </a:rPr>
                <a:t>Tìm</a:t>
              </a:r>
              <a:r>
                <a:rPr lang="en-US" sz="2800" dirty="0">
                  <a:solidFill>
                    <a:prstClr val="black"/>
                  </a:solidFill>
                  <a:latin typeface="Times New Roman" pitchFamily="18" charset="0"/>
                  <a:ea typeface="Arial-Rounded" panose="020B0500000000000000" pitchFamily="34" charset="0"/>
                  <a:cs typeface="Times New Roman" pitchFamily="18" charset="0"/>
                </a:rPr>
                <a:t> </a:t>
              </a:r>
              <a:r>
                <a:rPr lang="en-US" sz="2800" dirty="0" err="1">
                  <a:solidFill>
                    <a:prstClr val="black"/>
                  </a:solidFill>
                  <a:latin typeface="Times New Roman" pitchFamily="18" charset="0"/>
                  <a:ea typeface="Arial-Rounded" panose="020B0500000000000000" pitchFamily="34" charset="0"/>
                  <a:cs typeface="Times New Roman" pitchFamily="18" charset="0"/>
                </a:rPr>
                <a:t>từ</a:t>
              </a:r>
              <a:r>
                <a:rPr lang="en-US" sz="2800" dirty="0">
                  <a:solidFill>
                    <a:prstClr val="black"/>
                  </a:solidFill>
                  <a:latin typeface="Times New Roman" pitchFamily="18" charset="0"/>
                  <a:ea typeface="Arial-Rounded" panose="020B0500000000000000" pitchFamily="34" charset="0"/>
                  <a:cs typeface="Times New Roman" pitchFamily="18" charset="0"/>
                </a:rPr>
                <a:t> </a:t>
              </a:r>
              <a:r>
                <a:rPr lang="en-US" sz="2800" dirty="0" err="1">
                  <a:solidFill>
                    <a:prstClr val="black"/>
                  </a:solidFill>
                  <a:latin typeface="Times New Roman" pitchFamily="18" charset="0"/>
                  <a:ea typeface="Arial-Rounded" panose="020B0500000000000000" pitchFamily="34" charset="0"/>
                  <a:cs typeface="Times New Roman" pitchFamily="18" charset="0"/>
                </a:rPr>
                <a:t>khó</a:t>
              </a:r>
              <a:r>
                <a:rPr lang="en-US" sz="2800" dirty="0">
                  <a:solidFill>
                    <a:prstClr val="black"/>
                  </a:solidFill>
                  <a:latin typeface="Times New Roman" pitchFamily="18" charset="0"/>
                  <a:ea typeface="Arial-Rounded" panose="020B0500000000000000" pitchFamily="34" charset="0"/>
                  <a:cs typeface="Times New Roman" pitchFamily="18" charset="0"/>
                </a:rPr>
                <a:t> </a:t>
              </a:r>
              <a:r>
                <a:rPr lang="en-US" sz="2800" dirty="0" err="1">
                  <a:solidFill>
                    <a:prstClr val="black"/>
                  </a:solidFill>
                  <a:latin typeface="Times New Roman" pitchFamily="18" charset="0"/>
                  <a:ea typeface="Arial-Rounded" panose="020B0500000000000000" pitchFamily="34" charset="0"/>
                  <a:cs typeface="Times New Roman" pitchFamily="18" charset="0"/>
                </a:rPr>
                <a:t>đọc</a:t>
              </a:r>
              <a:endParaRPr lang="en-US" sz="2800" dirty="0">
                <a:solidFill>
                  <a:prstClr val="black"/>
                </a:solidFill>
                <a:latin typeface="Times New Roman" pitchFamily="18" charset="0"/>
                <a:ea typeface="Arial-Rounded" panose="020B0500000000000000" pitchFamily="34" charset="0"/>
                <a:cs typeface="Times New Roman" pitchFamily="18"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71676" y="-214936"/>
              <a:ext cx="822007" cy="822007"/>
            </a:xfrm>
            <a:prstGeom prst="rect">
              <a:avLst/>
            </a:prstGeom>
          </p:spPr>
        </p:pic>
      </p:grpSp>
      <p:cxnSp>
        <p:nvCxnSpPr>
          <p:cNvPr id="17" name="Straight Connector 16"/>
          <p:cNvCxnSpPr/>
          <p:nvPr/>
        </p:nvCxnSpPr>
        <p:spPr>
          <a:xfrm>
            <a:off x="6858000" y="2202873"/>
            <a:ext cx="1745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4163" y="2715491"/>
            <a:ext cx="1745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1545" y="4170218"/>
            <a:ext cx="1745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135617" y="3200400"/>
            <a:ext cx="966819" cy="138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18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39337" y="193964"/>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9">
            <a:extLst>
              <a:ext uri="{FF2B5EF4-FFF2-40B4-BE49-F238E27FC236}">
                <a16:creationId xmlns:a16="http://schemas.microsoft.com/office/drawing/2014/main" id="{B743884C-6A1A-489D-838F-4F1CAFF9FEC7}"/>
              </a:ext>
            </a:extLst>
          </p:cNvPr>
          <p:cNvGrpSpPr/>
          <p:nvPr/>
        </p:nvGrpSpPr>
        <p:grpSpPr>
          <a:xfrm>
            <a:off x="259674" y="1200561"/>
            <a:ext cx="3941830" cy="4091875"/>
            <a:chOff x="1442192" y="1795126"/>
            <a:chExt cx="3997186" cy="4404360"/>
          </a:xfrm>
        </p:grpSpPr>
        <p:pic>
          <p:nvPicPr>
            <p:cNvPr id="6" name="图片 8">
              <a:extLst>
                <a:ext uri="{FF2B5EF4-FFF2-40B4-BE49-F238E27FC236}">
                  <a16:creationId xmlns:a16="http://schemas.microsoft.com/office/drawing/2014/main" id="{CBD5D85E-DE68-41CC-9D84-BF0BE1D24D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7" name="矩形 54">
              <a:extLst>
                <a:ext uri="{FF2B5EF4-FFF2-40B4-BE49-F238E27FC236}">
                  <a16:creationId xmlns:a16="http://schemas.microsoft.com/office/drawing/2014/main" id="{CC9991EC-7565-4A8B-8AEA-548651031DEC}"/>
                </a:ext>
              </a:extLst>
            </p:cNvPr>
            <p:cNvSpPr>
              <a:spLocks noChangeArrowheads="1"/>
            </p:cNvSpPr>
            <p:nvPr/>
          </p:nvSpPr>
          <p:spPr bwMode="auto">
            <a:xfrm>
              <a:off x="1869011" y="4055651"/>
              <a:ext cx="2623939" cy="94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200" b="1" smtClean="0">
                  <a:solidFill>
                    <a:srgbClr val="FF0000"/>
                  </a:solidFill>
                  <a:latin typeface="UTM Amherst" panose="02040603050506020204" pitchFamily="18" charset="0"/>
                </a:rPr>
                <a:t>LUYỆN ĐỌC</a:t>
              </a:r>
            </a:p>
            <a:p>
              <a:pPr algn="ctr"/>
              <a:r>
                <a:rPr lang="en-GB" sz="3200" b="1" smtClean="0">
                  <a:solidFill>
                    <a:srgbClr val="FF0000"/>
                  </a:solidFill>
                  <a:latin typeface="UTM Amherst" panose="02040603050506020204" pitchFamily="18" charset="0"/>
                </a:rPr>
                <a:t>TỪ KHÓ </a:t>
              </a:r>
              <a:endParaRPr lang="en-US" sz="3200" b="1">
                <a:solidFill>
                  <a:srgbClr val="FF0000"/>
                </a:solidFill>
                <a:latin typeface="UTM Amherst" panose="02040603050506020204" pitchFamily="18" charset="0"/>
              </a:endParaRPr>
            </a:p>
          </p:txBody>
        </p:sp>
      </p:grpSp>
      <p:grpSp>
        <p:nvGrpSpPr>
          <p:cNvPr id="8" name="Group 7"/>
          <p:cNvGrpSpPr/>
          <p:nvPr/>
        </p:nvGrpSpPr>
        <p:grpSpPr>
          <a:xfrm>
            <a:off x="4535492" y="456245"/>
            <a:ext cx="3856016" cy="2370081"/>
            <a:chOff x="3312352" y="1494856"/>
            <a:chExt cx="2519295" cy="1839854"/>
          </a:xfrm>
        </p:grpSpPr>
        <p:pic>
          <p:nvPicPr>
            <p:cNvPr id="9"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0" name="TextBox 9"/>
            <p:cNvSpPr txBox="1"/>
            <p:nvPr/>
          </p:nvSpPr>
          <p:spPr>
            <a:xfrm>
              <a:off x="3708417" y="2575379"/>
              <a:ext cx="1752600" cy="597304"/>
            </a:xfrm>
            <a:prstGeom prst="rect">
              <a:avLst/>
            </a:prstGeom>
            <a:noFill/>
          </p:spPr>
          <p:txBody>
            <a:bodyPr wrap="square" rtlCol="0" anchor="ctr">
              <a:spAutoFit/>
            </a:bodyPr>
            <a:lstStyle/>
            <a:p>
              <a:pPr algn="ctr"/>
              <a:r>
                <a:rPr lang="en-US" sz="4400">
                  <a:solidFill>
                    <a:srgbClr val="006600"/>
                  </a:solidFill>
                  <a:latin typeface="Times New Roman" pitchFamily="18" charset="0"/>
                  <a:ea typeface="Arial-Rounded" panose="020B0500000000000000" pitchFamily="34" charset="0"/>
                  <a:cs typeface="Times New Roman" pitchFamily="18" charset="0"/>
                </a:rPr>
                <a:t>t</a:t>
              </a:r>
              <a:r>
                <a:rPr lang="en-US" sz="4400" smtClean="0">
                  <a:solidFill>
                    <a:srgbClr val="006600"/>
                  </a:solidFill>
                  <a:latin typeface="Times New Roman" pitchFamily="18" charset="0"/>
                  <a:ea typeface="Arial-Rounded" panose="020B0500000000000000" pitchFamily="34" charset="0"/>
                  <a:cs typeface="Times New Roman" pitchFamily="18" charset="0"/>
                </a:rPr>
                <a:t>hám hiểm</a:t>
              </a:r>
              <a:endParaRPr lang="en-US" sz="4400" dirty="0">
                <a:solidFill>
                  <a:srgbClr val="006600"/>
                </a:solidFill>
                <a:latin typeface="Times New Roman" pitchFamily="18" charset="0"/>
                <a:ea typeface="Arial-Rounded" panose="020B0500000000000000" pitchFamily="34" charset="0"/>
                <a:cs typeface="Times New Roman" pitchFamily="18" charset="0"/>
              </a:endParaRPr>
            </a:p>
          </p:txBody>
        </p:sp>
      </p:grpSp>
      <p:grpSp>
        <p:nvGrpSpPr>
          <p:cNvPr id="20" name="Group 19"/>
          <p:cNvGrpSpPr/>
          <p:nvPr/>
        </p:nvGrpSpPr>
        <p:grpSpPr>
          <a:xfrm>
            <a:off x="8202600" y="456246"/>
            <a:ext cx="3856016" cy="2370081"/>
            <a:chOff x="3312352" y="1494856"/>
            <a:chExt cx="2519295" cy="1839854"/>
          </a:xfrm>
        </p:grpSpPr>
        <p:pic>
          <p:nvPicPr>
            <p:cNvPr id="2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2" name="TextBox 21"/>
            <p:cNvSpPr txBox="1"/>
            <p:nvPr/>
          </p:nvSpPr>
          <p:spPr>
            <a:xfrm>
              <a:off x="3685407" y="2534708"/>
              <a:ext cx="1752600" cy="597304"/>
            </a:xfrm>
            <a:prstGeom prst="rect">
              <a:avLst/>
            </a:prstGeom>
            <a:noFill/>
          </p:spPr>
          <p:txBody>
            <a:bodyPr wrap="square" rtlCol="0" anchor="ctr">
              <a:spAutoFit/>
            </a:bodyPr>
            <a:lstStyle/>
            <a:p>
              <a:pPr algn="ctr"/>
              <a:r>
                <a:rPr lang="en-US" sz="4400">
                  <a:solidFill>
                    <a:srgbClr val="006600"/>
                  </a:solidFill>
                  <a:latin typeface="Times New Roman" pitchFamily="18" charset="0"/>
                  <a:ea typeface="Arial-Rounded" panose="020B0500000000000000" pitchFamily="34" charset="0"/>
                  <a:cs typeface="Times New Roman" pitchFamily="18" charset="0"/>
                </a:rPr>
                <a:t>v</a:t>
              </a:r>
              <a:r>
                <a:rPr lang="en-US" sz="4400" smtClean="0">
                  <a:solidFill>
                    <a:srgbClr val="006600"/>
                  </a:solidFill>
                  <a:latin typeface="Times New Roman" pitchFamily="18" charset="0"/>
                  <a:ea typeface="Arial-Rounded" panose="020B0500000000000000" pitchFamily="34" charset="0"/>
                  <a:cs typeface="Times New Roman" pitchFamily="18" charset="0"/>
                </a:rPr>
                <a:t>ỉa san hô</a:t>
              </a:r>
              <a:endParaRPr lang="en-US" sz="4400" dirty="0">
                <a:solidFill>
                  <a:srgbClr val="006600"/>
                </a:solidFill>
                <a:latin typeface="Times New Roman" pitchFamily="18" charset="0"/>
                <a:ea typeface="Arial-Rounded" panose="020B0500000000000000" pitchFamily="34" charset="0"/>
                <a:cs typeface="Times New Roman" pitchFamily="18" charset="0"/>
              </a:endParaRPr>
            </a:p>
          </p:txBody>
        </p:sp>
      </p:grpSp>
      <p:grpSp>
        <p:nvGrpSpPr>
          <p:cNvPr id="23" name="Group 22"/>
          <p:cNvGrpSpPr/>
          <p:nvPr/>
        </p:nvGrpSpPr>
        <p:grpSpPr>
          <a:xfrm>
            <a:off x="4602184" y="2782244"/>
            <a:ext cx="3856016" cy="2370081"/>
            <a:chOff x="3312352" y="1494856"/>
            <a:chExt cx="2519295" cy="1839854"/>
          </a:xfrm>
        </p:grpSpPr>
        <p:pic>
          <p:nvPicPr>
            <p:cNvPr id="24"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5" name="TextBox 24"/>
            <p:cNvSpPr txBox="1"/>
            <p:nvPr/>
          </p:nvSpPr>
          <p:spPr>
            <a:xfrm>
              <a:off x="3685407" y="2534707"/>
              <a:ext cx="1752600" cy="597304"/>
            </a:xfrm>
            <a:prstGeom prst="rect">
              <a:avLst/>
            </a:prstGeom>
            <a:noFill/>
          </p:spPr>
          <p:txBody>
            <a:bodyPr wrap="square" rtlCol="0" anchor="ctr">
              <a:spAutoFit/>
            </a:bodyPr>
            <a:lstStyle/>
            <a:p>
              <a:pPr algn="ctr"/>
              <a:r>
                <a:rPr lang="en-US" sz="4400" smtClean="0">
                  <a:solidFill>
                    <a:srgbClr val="006600"/>
                  </a:solidFill>
                  <a:latin typeface="Times New Roman" pitchFamily="18" charset="0"/>
                  <a:ea typeface="Arial-Rounded" panose="020B0500000000000000" pitchFamily="34" charset="0"/>
                  <a:cs typeface="Times New Roman" pitchFamily="18" charset="0"/>
                </a:rPr>
                <a:t>Trường Sa</a:t>
              </a:r>
              <a:endParaRPr lang="en-US" sz="4400" dirty="0">
                <a:solidFill>
                  <a:srgbClr val="006600"/>
                </a:solidFill>
                <a:latin typeface="Times New Roman" pitchFamily="18" charset="0"/>
                <a:ea typeface="Arial-Rounded" panose="020B0500000000000000" pitchFamily="34" charset="0"/>
                <a:cs typeface="Times New Roman" pitchFamily="18" charset="0"/>
              </a:endParaRPr>
            </a:p>
          </p:txBody>
        </p:sp>
      </p:grpSp>
      <p:grpSp>
        <p:nvGrpSpPr>
          <p:cNvPr id="26" name="Group 25"/>
          <p:cNvGrpSpPr/>
          <p:nvPr/>
        </p:nvGrpSpPr>
        <p:grpSpPr>
          <a:xfrm>
            <a:off x="8241530" y="2789955"/>
            <a:ext cx="3856016" cy="2370081"/>
            <a:chOff x="3312352" y="1494856"/>
            <a:chExt cx="2519295" cy="1839854"/>
          </a:xfrm>
        </p:grpSpPr>
        <p:pic>
          <p:nvPicPr>
            <p:cNvPr id="27"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8" name="TextBox 27"/>
            <p:cNvSpPr txBox="1"/>
            <p:nvPr/>
          </p:nvSpPr>
          <p:spPr>
            <a:xfrm>
              <a:off x="3685407" y="2510815"/>
              <a:ext cx="1752600" cy="645089"/>
            </a:xfrm>
            <a:prstGeom prst="rect">
              <a:avLst/>
            </a:prstGeom>
            <a:noFill/>
          </p:spPr>
          <p:txBody>
            <a:bodyPr wrap="square" rtlCol="0" anchor="ctr">
              <a:spAutoFit/>
            </a:bodyPr>
            <a:lstStyle/>
            <a:p>
              <a:pPr algn="ctr"/>
              <a:r>
                <a:rPr lang="en-US" sz="4800">
                  <a:solidFill>
                    <a:srgbClr val="006600"/>
                  </a:solidFill>
                  <a:latin typeface="Times New Roman" pitchFamily="18" charset="0"/>
                  <a:ea typeface="Arial-Rounded" panose="020B0500000000000000" pitchFamily="34" charset="0"/>
                  <a:cs typeface="Times New Roman" pitchFamily="18" charset="0"/>
                </a:rPr>
                <a:t>r</a:t>
              </a:r>
              <a:r>
                <a:rPr lang="en-US" sz="4800" smtClean="0">
                  <a:solidFill>
                    <a:srgbClr val="006600"/>
                  </a:solidFill>
                  <a:latin typeface="Times New Roman" pitchFamily="18" charset="0"/>
                  <a:ea typeface="Arial-Rounded" panose="020B0500000000000000" pitchFamily="34" charset="0"/>
                  <a:cs typeface="Times New Roman" pitchFamily="18" charset="0"/>
                </a:rPr>
                <a:t>ực rỡ</a:t>
              </a:r>
              <a:endParaRPr lang="en-US" sz="4800" dirty="0">
                <a:solidFill>
                  <a:srgbClr val="00660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4999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Flowchart: Punched Tape 4"/>
          <p:cNvSpPr/>
          <p:nvPr/>
        </p:nvSpPr>
        <p:spPr>
          <a:xfrm>
            <a:off x="3672971" y="736022"/>
            <a:ext cx="4542774" cy="1148195"/>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4000" err="1">
                <a:solidFill>
                  <a:srgbClr val="FF0000"/>
                </a:solidFill>
                <a:latin typeface="Georgia" panose="02040502050405020303" pitchFamily="18" charset="0"/>
                <a:ea typeface="Arial-Rounded" pitchFamily="34" charset="0"/>
                <a:cs typeface="Times New Roman" pitchFamily="18" charset="0"/>
              </a:rPr>
              <a:t>Luyện</a:t>
            </a:r>
            <a:r>
              <a:rPr lang="en-US" sz="4000">
                <a:solidFill>
                  <a:srgbClr val="FF0000"/>
                </a:solidFill>
                <a:latin typeface="Georgia" panose="02040502050405020303" pitchFamily="18" charset="0"/>
                <a:ea typeface="Arial-Rounded" pitchFamily="34" charset="0"/>
                <a:cs typeface="Times New Roman" pitchFamily="18" charset="0"/>
              </a:rPr>
              <a:t> </a:t>
            </a:r>
            <a:r>
              <a:rPr lang="en-US" sz="4000" smtClean="0">
                <a:solidFill>
                  <a:srgbClr val="FF0000"/>
                </a:solidFill>
                <a:latin typeface="Georgia" panose="02040502050405020303" pitchFamily="18" charset="0"/>
                <a:ea typeface="Arial-Rounded" pitchFamily="34" charset="0"/>
                <a:cs typeface="Times New Roman" pitchFamily="18" charset="0"/>
              </a:rPr>
              <a:t>đọc câu khó</a:t>
            </a:r>
            <a:endParaRPr lang="en-US" sz="4000" dirty="0">
              <a:solidFill>
                <a:srgbClr val="FF0000"/>
              </a:solidFill>
              <a:latin typeface="Georgia" panose="02040502050405020303" pitchFamily="18" charset="0"/>
              <a:ea typeface="Arial-Rounded" pitchFamily="34" charset="0"/>
              <a:cs typeface="Times New Roman" pitchFamily="18" charset="0"/>
            </a:endParaRPr>
          </a:p>
        </p:txBody>
      </p:sp>
      <p:sp>
        <p:nvSpPr>
          <p:cNvPr id="7" name="TextBox 6"/>
          <p:cNvSpPr txBox="1"/>
          <p:nvPr/>
        </p:nvSpPr>
        <p:spPr>
          <a:xfrm>
            <a:off x="955366" y="2211926"/>
            <a:ext cx="10322233" cy="1938992"/>
          </a:xfrm>
          <a:prstGeom prst="rect">
            <a:avLst/>
          </a:prstGeom>
          <a:noFill/>
        </p:spPr>
        <p:txBody>
          <a:bodyPr wrap="square" rtlCol="0">
            <a:spAutoFit/>
          </a:bodyPr>
          <a:lstStyle/>
          <a:p>
            <a:pPr algn="just"/>
            <a:r>
              <a:rPr lang="vi-VN" sz="4000" dirty="0">
                <a:latin typeface="+mj-lt"/>
              </a:rPr>
              <a:t>   Trường Sa là vùng biển thân yêu của Tổ quốc, có cảnh đẹp kì thú và hàng nghìn loài vật sống dưới biển.</a:t>
            </a:r>
            <a:endParaRPr lang="en-US" sz="4000" dirty="0">
              <a:latin typeface="+mj-lt"/>
            </a:endParaRPr>
          </a:p>
        </p:txBody>
      </p:sp>
      <p:cxnSp>
        <p:nvCxnSpPr>
          <p:cNvPr id="8" name="Straight Connector 7"/>
          <p:cNvCxnSpPr/>
          <p:nvPr/>
        </p:nvCxnSpPr>
        <p:spPr>
          <a:xfrm flipH="1">
            <a:off x="11148471" y="2433242"/>
            <a:ext cx="196210" cy="412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105786" y="3649223"/>
            <a:ext cx="196210" cy="412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203891" y="3679829"/>
            <a:ext cx="196210" cy="412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6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p:cNvSpPr txBox="1"/>
          <p:nvPr/>
        </p:nvSpPr>
        <p:spPr>
          <a:xfrm>
            <a:off x="478905" y="1510822"/>
            <a:ext cx="3578323" cy="707886"/>
          </a:xfrm>
          <a:prstGeom prst="rect">
            <a:avLst/>
          </a:prstGeom>
          <a:noFill/>
        </p:spPr>
        <p:txBody>
          <a:bodyPr wrap="square" rtlCol="0">
            <a:spAutoFit/>
          </a:bodyPr>
          <a:lstStyle/>
          <a:p>
            <a:r>
              <a:rPr lang="vi-VN" sz="3600" dirty="0">
                <a:solidFill>
                  <a:srgbClr val="FF0000"/>
                </a:solidFill>
                <a:latin typeface="+mj-lt"/>
              </a:rPr>
              <a:t>Thám hiểm</a:t>
            </a:r>
            <a:r>
              <a:rPr lang="vi-VN" sz="4000" dirty="0">
                <a:solidFill>
                  <a:schemeClr val="tx2">
                    <a:lumMod val="50000"/>
                  </a:schemeClr>
                </a:solidFill>
                <a:latin typeface="+mj-lt"/>
              </a:rPr>
              <a:t>:</a:t>
            </a:r>
            <a:endParaRPr lang="en-US" sz="4000" dirty="0">
              <a:solidFill>
                <a:schemeClr val="tx2">
                  <a:lumMod val="50000"/>
                </a:schemeClr>
              </a:solidFill>
              <a:latin typeface="+mj-lt"/>
            </a:endParaRPr>
          </a:p>
        </p:txBody>
      </p:sp>
      <p:sp>
        <p:nvSpPr>
          <p:cNvPr id="15" name="TextBox 14"/>
          <p:cNvSpPr txBox="1"/>
          <p:nvPr/>
        </p:nvSpPr>
        <p:spPr>
          <a:xfrm>
            <a:off x="2769792" y="1533258"/>
            <a:ext cx="9323075" cy="1200329"/>
          </a:xfrm>
          <a:prstGeom prst="rect">
            <a:avLst/>
          </a:prstGeom>
          <a:noFill/>
        </p:spPr>
        <p:txBody>
          <a:bodyPr wrap="square" rtlCol="0">
            <a:spAutoFit/>
          </a:bodyPr>
          <a:lstStyle/>
          <a:p>
            <a:r>
              <a:rPr lang="en-US" sz="3600" smtClean="0">
                <a:latin typeface="+mj-lt"/>
              </a:rPr>
              <a:t>đi vào vùng xa lạ, hiểm trở để khám phá những điều lạ mới.</a:t>
            </a:r>
            <a:endParaRPr lang="en-US" sz="3600" dirty="0">
              <a:latin typeface="+mj-lt"/>
            </a:endParaRPr>
          </a:p>
        </p:txBody>
      </p:sp>
      <p:sp>
        <p:nvSpPr>
          <p:cNvPr id="16" name="TextBox 15"/>
          <p:cNvSpPr txBox="1"/>
          <p:nvPr/>
        </p:nvSpPr>
        <p:spPr>
          <a:xfrm>
            <a:off x="716911" y="3248467"/>
            <a:ext cx="2317621" cy="646331"/>
          </a:xfrm>
          <a:prstGeom prst="rect">
            <a:avLst/>
          </a:prstGeom>
          <a:noFill/>
        </p:spPr>
        <p:txBody>
          <a:bodyPr wrap="square" rtlCol="0">
            <a:spAutoFit/>
          </a:bodyPr>
          <a:lstStyle/>
          <a:p>
            <a:r>
              <a:rPr lang="vi-VN" sz="3600" dirty="0">
                <a:solidFill>
                  <a:srgbClr val="FF0000"/>
                </a:solidFill>
                <a:latin typeface="+mj-lt"/>
              </a:rPr>
              <a:t>San hô:</a:t>
            </a:r>
            <a:endParaRPr lang="en-US" sz="3600" dirty="0">
              <a:solidFill>
                <a:srgbClr val="FF0000"/>
              </a:solidFill>
              <a:latin typeface="+mj-lt"/>
            </a:endParaRPr>
          </a:p>
        </p:txBody>
      </p:sp>
      <p:sp>
        <p:nvSpPr>
          <p:cNvPr id="17" name="TextBox 16"/>
          <p:cNvSpPr txBox="1"/>
          <p:nvPr/>
        </p:nvSpPr>
        <p:spPr>
          <a:xfrm>
            <a:off x="2324975" y="3222224"/>
            <a:ext cx="9049607" cy="1261884"/>
          </a:xfrm>
          <a:prstGeom prst="rect">
            <a:avLst/>
          </a:prstGeom>
          <a:noFill/>
        </p:spPr>
        <p:txBody>
          <a:bodyPr wrap="square" rtlCol="0">
            <a:spAutoFit/>
          </a:bodyPr>
          <a:lstStyle/>
          <a:p>
            <a:r>
              <a:rPr lang="en-US" sz="3800" dirty="0">
                <a:latin typeface="+mj-lt"/>
              </a:rPr>
              <a:t>đ</a:t>
            </a:r>
            <a:r>
              <a:rPr lang="vi-VN" sz="3800" smtClean="0">
                <a:latin typeface="+mj-lt"/>
              </a:rPr>
              <a:t>ộng </a:t>
            </a:r>
            <a:r>
              <a:rPr lang="vi-VN" sz="3800" dirty="0">
                <a:latin typeface="+mj-lt"/>
              </a:rPr>
              <a:t>vật biển, có </a:t>
            </a:r>
            <a:r>
              <a:rPr lang="vi-VN" sz="3800">
                <a:latin typeface="+mj-lt"/>
              </a:rPr>
              <a:t>bộ </a:t>
            </a:r>
            <a:r>
              <a:rPr lang="vi-VN" sz="3800" smtClean="0">
                <a:latin typeface="+mj-lt"/>
              </a:rPr>
              <a:t>xương</a:t>
            </a:r>
            <a:r>
              <a:rPr lang="en-US" sz="3800" smtClean="0">
                <a:latin typeface="+mj-lt"/>
              </a:rPr>
              <a:t> dạng</a:t>
            </a:r>
            <a:r>
              <a:rPr lang="vi-VN" sz="3800" smtClean="0">
                <a:latin typeface="+mj-lt"/>
              </a:rPr>
              <a:t> cánh </a:t>
            </a:r>
            <a:r>
              <a:rPr lang="vi-VN" sz="3800" dirty="0">
                <a:latin typeface="+mj-lt"/>
              </a:rPr>
              <a:t>hoa</a:t>
            </a:r>
            <a:r>
              <a:rPr lang="vi-VN" sz="3800">
                <a:latin typeface="+mj-lt"/>
              </a:rPr>
              <a:t>, </a:t>
            </a:r>
            <a:endParaRPr lang="en-US" sz="3800" smtClean="0">
              <a:latin typeface="+mj-lt"/>
            </a:endParaRPr>
          </a:p>
          <a:p>
            <a:r>
              <a:rPr lang="vi-VN" sz="3800" smtClean="0">
                <a:latin typeface="+mj-lt"/>
              </a:rPr>
              <a:t>nhiều </a:t>
            </a:r>
            <a:r>
              <a:rPr lang="vi-VN" sz="3800" dirty="0">
                <a:latin typeface="+mj-lt"/>
              </a:rPr>
              <a:t>màu sắc.</a:t>
            </a:r>
            <a:endParaRPr lang="en-US" sz="3800" dirty="0">
              <a:latin typeface="+mj-lt"/>
            </a:endParaRPr>
          </a:p>
        </p:txBody>
      </p:sp>
      <p:sp>
        <p:nvSpPr>
          <p:cNvPr id="18" name="TextBox 17"/>
          <p:cNvSpPr txBox="1"/>
          <p:nvPr/>
        </p:nvSpPr>
        <p:spPr>
          <a:xfrm>
            <a:off x="511971" y="4969181"/>
            <a:ext cx="3350598" cy="646331"/>
          </a:xfrm>
          <a:prstGeom prst="rect">
            <a:avLst/>
          </a:prstGeom>
          <a:noFill/>
        </p:spPr>
        <p:txBody>
          <a:bodyPr wrap="square" rtlCol="0">
            <a:spAutoFit/>
          </a:bodyPr>
          <a:lstStyle/>
          <a:p>
            <a:r>
              <a:rPr lang="vi-VN" sz="3600" dirty="0">
                <a:solidFill>
                  <a:srgbClr val="FF0000"/>
                </a:solidFill>
                <a:latin typeface="+mj-lt"/>
              </a:rPr>
              <a:t>Vỉa san hô</a:t>
            </a:r>
            <a:r>
              <a:rPr lang="vi-VN" sz="3600" dirty="0">
                <a:latin typeface="+mj-lt"/>
              </a:rPr>
              <a:t>:</a:t>
            </a:r>
            <a:endParaRPr lang="en-US" sz="3600" dirty="0">
              <a:latin typeface="+mj-lt"/>
            </a:endParaRPr>
          </a:p>
        </p:txBody>
      </p:sp>
      <p:sp>
        <p:nvSpPr>
          <p:cNvPr id="19" name="TextBox 18"/>
          <p:cNvSpPr txBox="1"/>
          <p:nvPr/>
        </p:nvSpPr>
        <p:spPr>
          <a:xfrm>
            <a:off x="2798313" y="4933627"/>
            <a:ext cx="8470596" cy="646331"/>
          </a:xfrm>
          <a:prstGeom prst="rect">
            <a:avLst/>
          </a:prstGeom>
          <a:noFill/>
        </p:spPr>
        <p:txBody>
          <a:bodyPr wrap="square" rtlCol="0">
            <a:spAutoFit/>
          </a:bodyPr>
          <a:lstStyle/>
          <a:p>
            <a:r>
              <a:rPr lang="en-US" sz="3600" dirty="0">
                <a:latin typeface="+mj-lt"/>
              </a:rPr>
              <a:t>s</a:t>
            </a:r>
            <a:r>
              <a:rPr lang="vi-VN" sz="3600" smtClean="0">
                <a:latin typeface="+mj-lt"/>
              </a:rPr>
              <a:t>an </a:t>
            </a:r>
            <a:r>
              <a:rPr lang="vi-VN" sz="3600" dirty="0">
                <a:latin typeface="+mj-lt"/>
              </a:rPr>
              <a:t>hô tập trung thành bờ như bức tường đá.</a:t>
            </a:r>
            <a:endParaRPr lang="en-US" sz="3600" dirty="0">
              <a:latin typeface="+mj-lt"/>
            </a:endParaRPr>
          </a:p>
        </p:txBody>
      </p:sp>
      <p:sp>
        <p:nvSpPr>
          <p:cNvPr id="20" name="Flowchart: Punched Tape 19"/>
          <p:cNvSpPr/>
          <p:nvPr/>
        </p:nvSpPr>
        <p:spPr>
          <a:xfrm>
            <a:off x="3659117" y="221784"/>
            <a:ext cx="4542774" cy="1148195"/>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4000" smtClean="0">
                <a:solidFill>
                  <a:srgbClr val="FF0000"/>
                </a:solidFill>
                <a:latin typeface="Georgia" panose="02040502050405020303" pitchFamily="18" charset="0"/>
                <a:ea typeface="Arial-Rounded" pitchFamily="34" charset="0"/>
                <a:cs typeface="Times New Roman" pitchFamily="18" charset="0"/>
              </a:rPr>
              <a:t>Giải nghĩa từ </a:t>
            </a:r>
            <a:endParaRPr lang="en-US" sz="4000" dirty="0">
              <a:solidFill>
                <a:srgbClr val="FF0000"/>
              </a:solidFill>
              <a:latin typeface="Georgia" panose="02040502050405020303" pitchFamily="18" charset="0"/>
              <a:ea typeface="Arial-Rounded" pitchFamily="34" charset="0"/>
              <a:cs typeface="Times New Roman" pitchFamily="18" charset="0"/>
            </a:endParaRPr>
          </a:p>
        </p:txBody>
      </p:sp>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2073407" y="13118"/>
            <a:ext cx="1789162" cy="1604005"/>
          </a:xfrm>
          <a:prstGeom prst="rect">
            <a:avLst/>
          </a:prstGeom>
        </p:spPr>
      </p:pic>
    </p:spTree>
    <p:extLst>
      <p:ext uri="{BB962C8B-B14F-4D97-AF65-F5344CB8AC3E}">
        <p14:creationId xmlns:p14="http://schemas.microsoft.com/office/powerpoint/2010/main" val="19531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Effect transition="in" filter="barn(inVertical)">
                                      <p:cBhvr>
                                        <p:cTn id="3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3543"/>
            <a:ext cx="5706716" cy="3810000"/>
          </a:xfrm>
          <a:prstGeom prst="rect">
            <a:avLst/>
          </a:prstGeom>
        </p:spPr>
      </p:pic>
      <p:pic>
        <p:nvPicPr>
          <p:cNvPr id="10"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44292" y="-1353880"/>
            <a:ext cx="5996458" cy="4291044"/>
          </a:xfrm>
          <a:prstGeom prst="rect">
            <a:avLst/>
          </a:prstGeom>
        </p:spPr>
      </p:pic>
      <p:sp>
        <p:nvSpPr>
          <p:cNvPr id="11" name="矩形 16">
            <a:extLst>
              <a:ext uri="{FF2B5EF4-FFF2-40B4-BE49-F238E27FC236}">
                <a16:creationId xmlns:a16="http://schemas.microsoft.com/office/drawing/2014/main" id="{6004F4CE-0067-4731-8ED0-651D5735978B}"/>
              </a:ext>
            </a:extLst>
          </p:cNvPr>
          <p:cNvSpPr/>
          <p:nvPr/>
        </p:nvSpPr>
        <p:spPr>
          <a:xfrm rot="21172124">
            <a:off x="5802387" y="656053"/>
            <a:ext cx="3048000" cy="1731241"/>
          </a:xfrm>
          <a:prstGeom prst="rect">
            <a:avLst/>
          </a:prstGeom>
        </p:spPr>
        <p:txBody>
          <a:bodyPr wrap="square" lIns="68579" tIns="34289" rIns="68579" bIns="34289">
            <a:spAutoFit/>
          </a:bodyPr>
          <a:lstStyle/>
          <a:p>
            <a:pPr algn="ctr" defTabSz="685783"/>
            <a:r>
              <a:rPr lang="en-US" altLang="zh-CN" sz="3600" b="1" dirty="0">
                <a:solidFill>
                  <a:srgbClr val="0070C0"/>
                </a:solidFill>
                <a:latin typeface="Times New Roman" pitchFamily="18" charset="0"/>
                <a:ea typeface="Arial-Rounded" panose="020B0500000000000000" pitchFamily="34" charset="0"/>
                <a:cs typeface="Times New Roman" pitchFamily="18" charset="0"/>
                <a:sym typeface="+mn-lt"/>
              </a:rPr>
              <a:t>LUYỆN ĐỌC TRONG NHÓM</a:t>
            </a:r>
            <a:endParaRPr lang="zh-CN" altLang="en-US" sz="3600" b="1" dirty="0">
              <a:solidFill>
                <a:srgbClr val="0070C0"/>
              </a:solidFill>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8248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706629" y="337714"/>
            <a:ext cx="5971355" cy="6946018"/>
          </a:xfrm>
          <a:prstGeom prst="rect">
            <a:avLst/>
          </a:prstGeom>
        </p:spPr>
      </p:pic>
      <p:sp>
        <p:nvSpPr>
          <p:cNvPr id="13" name="Rectangle 12"/>
          <p:cNvSpPr/>
          <p:nvPr/>
        </p:nvSpPr>
        <p:spPr>
          <a:xfrm>
            <a:off x="4634345" y="1413108"/>
            <a:ext cx="4343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Đọc</a:t>
            </a:r>
            <a:r>
              <a:rPr lang="en-GB" altLang="zh-CN" sz="5400" dirty="0">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 </a:t>
            </a:r>
            <a:r>
              <a:rPr lang="en-GB" altLang="zh-CN" sz="5400" dirty="0" err="1">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trước</a:t>
            </a:r>
            <a:r>
              <a:rPr lang="en-GB" altLang="zh-CN" sz="5400" dirty="0">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 </a:t>
            </a:r>
            <a:r>
              <a:rPr lang="en-GB" altLang="zh-CN" sz="5400" dirty="0" err="1">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lớp</a:t>
            </a:r>
            <a:r>
              <a:rPr lang="en-GB" altLang="zh-CN" sz="5400" dirty="0">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rPr>
              <a:t>.</a:t>
            </a:r>
            <a:endParaRPr lang="zh-CN" altLang="en-US" sz="5400" dirty="0">
              <a:solidFill>
                <a:prstClr val="black"/>
              </a:solidFill>
              <a:effectLst>
                <a:outerShdw blurRad="38100" dist="38100" dir="2700000" algn="tl">
                  <a:srgbClr val="000000">
                    <a:alpha val="43137"/>
                  </a:srgbClr>
                </a:outerShdw>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6299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bed, underwater world. Background in cartoon style. Vector illustration.  Ocean depth 2310316 Vector Art at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38400" y="207820"/>
            <a:ext cx="7869381" cy="3498414"/>
          </a:xfrm>
          <a:prstGeom prst="roundRect">
            <a:avLst>
              <a:gd name="adj" fmla="val 20627"/>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6367" y="1481553"/>
            <a:ext cx="7066358" cy="1200329"/>
          </a:xfrm>
          <a:prstGeom prst="rect">
            <a:avLst/>
          </a:prstGeom>
          <a:noFill/>
        </p:spPr>
        <p:txBody>
          <a:bodyPr wrap="none" rtlCol="0">
            <a:spAutoFit/>
          </a:bodyPr>
          <a:lstStyle/>
          <a:p>
            <a:r>
              <a:rPr lang="en-GB" sz="7200" smtClean="0">
                <a:solidFill>
                  <a:srgbClr val="002060"/>
                </a:solidFill>
                <a:latin typeface="SVN-Caprica Script" pitchFamily="2" charset="0"/>
              </a:rPr>
              <a:t>TRẢ LỜI CÂU HỎI</a:t>
            </a:r>
            <a:r>
              <a:rPr lang="en-GB" sz="7200" smtClean="0">
                <a:solidFill>
                  <a:srgbClr val="FF0000"/>
                </a:solidFill>
                <a:latin typeface="SVN-Caprica Script" pitchFamily="2" charset="0"/>
              </a:rPr>
              <a:t> </a:t>
            </a:r>
            <a:endParaRPr lang="en-GB" sz="7200">
              <a:solidFill>
                <a:srgbClr val="FF0000"/>
              </a:solidFill>
              <a:latin typeface="SVN-Caprica Script"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41" y="3464216"/>
            <a:ext cx="2687782" cy="20158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9" y="4282467"/>
            <a:ext cx="2805264" cy="23347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682">
            <a:off x="8575876" y="4560149"/>
            <a:ext cx="2805264" cy="2334704"/>
          </a:xfrm>
          <a:prstGeom prst="rect">
            <a:avLst/>
          </a:prstGeom>
        </p:spPr>
      </p:pic>
    </p:spTree>
    <p:extLst>
      <p:ext uri="{BB962C8B-B14F-4D97-AF65-F5344CB8AC3E}">
        <p14:creationId xmlns:p14="http://schemas.microsoft.com/office/powerpoint/2010/main" val="1238388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110836"/>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TextBox 18"/>
          <p:cNvSpPr txBox="1"/>
          <p:nvPr/>
        </p:nvSpPr>
        <p:spPr>
          <a:xfrm>
            <a:off x="5846154" y="2147439"/>
            <a:ext cx="6119421" cy="1404615"/>
          </a:xfrm>
          <a:prstGeom prst="rect">
            <a:avLst/>
          </a:prstGeom>
          <a:noFill/>
        </p:spPr>
        <p:txBody>
          <a:bodyPr wrap="square" lIns="139397" tIns="69723" rIns="139397" bIns="69723" rtlCol="0">
            <a:spAutoFit/>
          </a:bodyPr>
          <a:lstStyle/>
          <a:p>
            <a:pPr algn="just" defTabSz="1452293">
              <a:lnSpc>
                <a:spcPct val="110000"/>
              </a:lnSpc>
            </a:pPr>
            <a:r>
              <a:rPr lang="en-US" sz="3733">
                <a:solidFill>
                  <a:srgbClr val="FF0000"/>
                </a:solidFill>
                <a:latin typeface="Times New Roman" pitchFamily="18" charset="0"/>
                <a:ea typeface="Arial-Rounded" panose="020B0500000000000000" pitchFamily="34" charset="0"/>
                <a:cs typeface="Times New Roman" pitchFamily="18" charset="0"/>
                <a:sym typeface="Wingdings"/>
              </a:rPr>
              <a:t> </a:t>
            </a:r>
            <a:r>
              <a:rPr lang="en-US" sz="3733" smtClean="0">
                <a:solidFill>
                  <a:srgbClr val="FF0000"/>
                </a:solidFill>
                <a:latin typeface="Times New Roman" pitchFamily="18" charset="0"/>
                <a:ea typeface="Arial-Rounded" panose="020B0500000000000000" pitchFamily="34" charset="0"/>
                <a:cs typeface="Times New Roman" pitchFamily="18" charset="0"/>
                <a:sym typeface="Wingdings"/>
              </a:rPr>
              <a:t>Nhắc đến Trường Sa, người ta nhắc đến biển.</a:t>
            </a:r>
            <a:endParaRPr lang="vi-VN" sz="3733" dirty="0">
              <a:solidFill>
                <a:srgbClr val="FF0000"/>
              </a:solidFill>
              <a:latin typeface="Times New Roman" pitchFamily="18" charset="0"/>
              <a:ea typeface="Arial-Rounded" panose="020B0500000000000000" pitchFamily="34" charset="0"/>
              <a:cs typeface="Times New Roman" pitchFamily="18" charset="0"/>
            </a:endParaRPr>
          </a:p>
        </p:txBody>
      </p:sp>
      <p:sp>
        <p:nvSpPr>
          <p:cNvPr id="20" name="Notched Right Arrow 19"/>
          <p:cNvSpPr/>
          <p:nvPr/>
        </p:nvSpPr>
        <p:spPr>
          <a:xfrm>
            <a:off x="234254" y="1127836"/>
            <a:ext cx="2508577" cy="944457"/>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defTabSz="1381705">
              <a:defRPr/>
            </a:pPr>
            <a:r>
              <a:rPr lang="en-US" sz="2667" kern="0" err="1">
                <a:solidFill>
                  <a:prstClr val="white"/>
                </a:solidFill>
                <a:latin typeface="Times New Roman" pitchFamily="18" charset="0"/>
                <a:ea typeface="Arial-Rounded" panose="020B0500000000000000" pitchFamily="34" charset="0"/>
                <a:cs typeface="Times New Roman" pitchFamily="18" charset="0"/>
              </a:rPr>
              <a:t>Đọc</a:t>
            </a:r>
            <a:r>
              <a:rPr lang="en-US" sz="2667" kern="0">
                <a:solidFill>
                  <a:prstClr val="white"/>
                </a:solidFill>
                <a:latin typeface="Times New Roman" pitchFamily="18" charset="0"/>
                <a:ea typeface="Arial-Rounded" panose="020B0500000000000000" pitchFamily="34" charset="0"/>
                <a:cs typeface="Times New Roman" pitchFamily="18" charset="0"/>
              </a:rPr>
              <a:t> </a:t>
            </a:r>
            <a:r>
              <a:rPr lang="en-US" sz="2667" kern="0" smtClean="0">
                <a:solidFill>
                  <a:prstClr val="white"/>
                </a:solidFill>
                <a:latin typeface="Times New Roman" pitchFamily="18" charset="0"/>
                <a:ea typeface="Arial-Rounded" panose="020B0500000000000000" pitchFamily="34" charset="0"/>
                <a:cs typeface="Times New Roman" pitchFamily="18" charset="0"/>
              </a:rPr>
              <a:t>đoạn 1 </a:t>
            </a:r>
            <a:endParaRPr lang="en-US" sz="2667" kern="0" dirty="0">
              <a:solidFill>
                <a:prstClr val="white"/>
              </a:solidFill>
              <a:latin typeface="Times New Roman" pitchFamily="18" charset="0"/>
              <a:ea typeface="Arial-Rounded" panose="020B0500000000000000" pitchFamily="34" charset="0"/>
              <a:cs typeface="Times New Roman" pitchFamily="18" charset="0"/>
            </a:endParaRPr>
          </a:p>
        </p:txBody>
      </p:sp>
      <p:cxnSp>
        <p:nvCxnSpPr>
          <p:cNvPr id="21" name="Straight Connector 20"/>
          <p:cNvCxnSpPr/>
          <p:nvPr/>
        </p:nvCxnSpPr>
        <p:spPr>
          <a:xfrm>
            <a:off x="5774348" y="1372056"/>
            <a:ext cx="44769" cy="50804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6341" y="2143290"/>
            <a:ext cx="5442868" cy="3046988"/>
          </a:xfrm>
          <a:prstGeom prst="rect">
            <a:avLst/>
          </a:prstGeom>
        </p:spPr>
        <p:txBody>
          <a:bodyPr wrap="square">
            <a:spAutoFit/>
          </a:bodyPr>
          <a:lstStyle/>
          <a:p>
            <a:pPr fontAlgn="t"/>
            <a:r>
              <a:rPr lang="en-US" sz="3200" smtClean="0">
                <a:latin typeface="+mj-lt"/>
              </a:rPr>
              <a:t>     </a:t>
            </a:r>
            <a:r>
              <a:rPr lang="vi-VN" sz="3200" smtClean="0">
                <a:latin typeface="+mj-lt"/>
              </a:rPr>
              <a:t>Nhắc </a:t>
            </a:r>
            <a:r>
              <a:rPr lang="vi-VN" sz="3200">
                <a:latin typeface="+mj-lt"/>
              </a:rPr>
              <a:t>đến Trường Sa, ngoài các đảo, người ta nhắc đến biển. Mà biển thì có muôn vàn điều kì thú. Thám hiểm đáy biển ở Trường Sa của nước ta sẽ thấy bao điều thú vị</a:t>
            </a:r>
            <a:r>
              <a:rPr lang="vi-VN" sz="3200" smtClean="0">
                <a:latin typeface="+mj-lt"/>
              </a:rPr>
              <a:t>.</a:t>
            </a:r>
            <a:endParaRPr lang="en-US" sz="3200" dirty="0">
              <a:solidFill>
                <a:srgbClr val="CC00CC"/>
              </a:solidFill>
              <a:latin typeface="+mj-lt"/>
              <a:ea typeface="Arial-Rounded" panose="020B0500000000000000" pitchFamily="34" charset="0"/>
              <a:cs typeface="Times New Roman" pitchFamily="18" charset="0"/>
            </a:endParaRPr>
          </a:p>
        </p:txBody>
      </p:sp>
      <p:pic>
        <p:nvPicPr>
          <p:cNvPr id="23" name="Picture 2" descr="Fun Love Sticker by Tonton Friends for iOS &amp;amp; Android | GIPHY in 2021 |  Happy stickers, Cute little drawings, Cut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0461" y="4935012"/>
            <a:ext cx="1692542" cy="16678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765" y="4040017"/>
            <a:ext cx="2615521" cy="2615521"/>
          </a:xfrm>
          <a:prstGeom prst="rect">
            <a:avLst/>
          </a:prstGeom>
        </p:spPr>
      </p:pic>
      <p:sp>
        <p:nvSpPr>
          <p:cNvPr id="25" name="Hexagon 24"/>
          <p:cNvSpPr/>
          <p:nvPr/>
        </p:nvSpPr>
        <p:spPr>
          <a:xfrm>
            <a:off x="340172" y="113411"/>
            <a:ext cx="11625405" cy="87526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p:cNvSpPr txBox="1"/>
          <p:nvPr/>
        </p:nvSpPr>
        <p:spPr>
          <a:xfrm>
            <a:off x="956675" y="216855"/>
            <a:ext cx="10877065" cy="646331"/>
          </a:xfrm>
          <a:prstGeom prst="rect">
            <a:avLst/>
          </a:prstGeom>
          <a:noFill/>
        </p:spPr>
        <p:txBody>
          <a:bodyPr wrap="square" rtlCol="0">
            <a:spAutoFit/>
          </a:bodyPr>
          <a:lstStyle/>
          <a:p>
            <a:pPr algn="just" defTabSz="913108" fontAlgn="base">
              <a:spcBef>
                <a:spcPct val="0"/>
              </a:spcBef>
              <a:spcAft>
                <a:spcPct val="0"/>
              </a:spcAft>
              <a:defRPr/>
            </a:pPr>
            <a:r>
              <a:rPr lang="en-US" sz="3200" b="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Nhắc đến Trường Sa, người ta nhắc đến những gì </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7" name="Group 26"/>
          <p:cNvGrpSpPr/>
          <p:nvPr/>
        </p:nvGrpSpPr>
        <p:grpSpPr>
          <a:xfrm>
            <a:off x="373060" y="114337"/>
            <a:ext cx="1100881" cy="872663"/>
            <a:chOff x="1187619" y="2049661"/>
            <a:chExt cx="1235133" cy="1206833"/>
          </a:xfrm>
        </p:grpSpPr>
        <p:sp>
          <p:nvSpPr>
            <p:cNvPr id="2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29" name="TextBox 28"/>
            <p:cNvSpPr txBox="1"/>
            <p:nvPr/>
          </p:nvSpPr>
          <p:spPr>
            <a:xfrm>
              <a:off x="1488095" y="2214132"/>
              <a:ext cx="708622" cy="893832"/>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1.</a:t>
              </a: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317" y="5113008"/>
            <a:ext cx="2211464" cy="2211464"/>
          </a:xfrm>
          <a:prstGeom prst="rect">
            <a:avLst/>
          </a:prstGeom>
        </p:spPr>
      </p:pic>
    </p:spTree>
    <p:extLst>
      <p:ext uri="{BB962C8B-B14F-4D97-AF65-F5344CB8AC3E}">
        <p14:creationId xmlns:p14="http://schemas.microsoft.com/office/powerpoint/2010/main" val="182957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0" presetClass="exit" presetSubtype="0" fill="hold"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46298" y="181689"/>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TextBox 18"/>
          <p:cNvSpPr txBox="1"/>
          <p:nvPr/>
        </p:nvSpPr>
        <p:spPr>
          <a:xfrm>
            <a:off x="1902301" y="4427282"/>
            <a:ext cx="9436063" cy="1947328"/>
          </a:xfrm>
          <a:prstGeom prst="rect">
            <a:avLst/>
          </a:prstGeom>
          <a:noFill/>
        </p:spPr>
        <p:txBody>
          <a:bodyPr wrap="square" lIns="139397" tIns="69723" rIns="139397" bIns="69723" rtlCol="0">
            <a:spAutoFit/>
          </a:bodyPr>
          <a:lstStyle/>
          <a:p>
            <a:pPr algn="just" defTabSz="1452293">
              <a:lnSpc>
                <a:spcPct val="110000"/>
              </a:lnSpc>
            </a:pPr>
            <a:r>
              <a:rPr lang="en-US" sz="3733" smtClean="0">
                <a:solidFill>
                  <a:srgbClr val="FF0000"/>
                </a:solidFill>
                <a:latin typeface="Times New Roman" pitchFamily="18" charset="0"/>
                <a:ea typeface="Arial-Rounded" panose="020B0500000000000000" pitchFamily="34" charset="0"/>
                <a:cs typeface="Times New Roman" pitchFamily="18" charset="0"/>
                <a:sym typeface="Wingdings"/>
              </a:rPr>
              <a:t></a:t>
            </a:r>
            <a:r>
              <a:rPr lang="en-US" sz="3600">
                <a:solidFill>
                  <a:srgbClr val="FF0000"/>
                </a:solidFill>
                <a:latin typeface="Times New Roman" panose="02020603050405020304" pitchFamily="18" charset="0"/>
                <a:cs typeface="Times New Roman" panose="02020603050405020304" pitchFamily="18" charset="0"/>
              </a:rPr>
              <a:t>Những loài cá đẹp rực rỡ và lạ mắt. Từng đàn cá đủ màu sắc, dày đặc đến hàng trăm con tạo nên một tấm thảm hoa di động</a:t>
            </a:r>
            <a:r>
              <a:rPr lang="en-US" sz="360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itchFamily="18" charset="0"/>
              <a:ea typeface="Arial-Rounded" panose="020B0500000000000000" pitchFamily="34" charset="0"/>
              <a:cs typeface="Times New Roman" pitchFamily="18" charset="0"/>
            </a:endParaRPr>
          </a:p>
        </p:txBody>
      </p:sp>
      <p:sp>
        <p:nvSpPr>
          <p:cNvPr id="20" name="Notched Right Arrow 19"/>
          <p:cNvSpPr/>
          <p:nvPr/>
        </p:nvSpPr>
        <p:spPr>
          <a:xfrm>
            <a:off x="86760" y="866124"/>
            <a:ext cx="2413554" cy="944457"/>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defTabSz="1381705">
              <a:defRPr/>
            </a:pPr>
            <a:r>
              <a:rPr lang="en-US" sz="2667" kern="0" err="1">
                <a:solidFill>
                  <a:prstClr val="white"/>
                </a:solidFill>
                <a:latin typeface="Times New Roman" pitchFamily="18" charset="0"/>
                <a:ea typeface="Arial-Rounded" panose="020B0500000000000000" pitchFamily="34" charset="0"/>
                <a:cs typeface="Times New Roman" pitchFamily="18" charset="0"/>
              </a:rPr>
              <a:t>Đọc</a:t>
            </a:r>
            <a:r>
              <a:rPr lang="en-US" sz="2667" kern="0">
                <a:solidFill>
                  <a:prstClr val="white"/>
                </a:solidFill>
                <a:latin typeface="Times New Roman" pitchFamily="18" charset="0"/>
                <a:ea typeface="Arial-Rounded" panose="020B0500000000000000" pitchFamily="34" charset="0"/>
                <a:cs typeface="Times New Roman" pitchFamily="18" charset="0"/>
              </a:rPr>
              <a:t> </a:t>
            </a:r>
            <a:r>
              <a:rPr lang="en-US" sz="2667" kern="0" smtClean="0">
                <a:solidFill>
                  <a:prstClr val="white"/>
                </a:solidFill>
                <a:latin typeface="Times New Roman" pitchFamily="18" charset="0"/>
                <a:ea typeface="Arial-Rounded" panose="020B0500000000000000" pitchFamily="34" charset="0"/>
                <a:cs typeface="Times New Roman" pitchFamily="18" charset="0"/>
              </a:rPr>
              <a:t>đoạn 2 </a:t>
            </a:r>
            <a:endParaRPr lang="en-US" sz="2667" kern="0" dirty="0">
              <a:solidFill>
                <a:prstClr val="white"/>
              </a:solidFill>
              <a:latin typeface="Times New Roman" pitchFamily="18" charset="0"/>
              <a:ea typeface="Arial-Rounded" panose="020B0500000000000000" pitchFamily="34" charset="0"/>
              <a:cs typeface="Times New Roman" pitchFamily="18" charset="0"/>
            </a:endParaRPr>
          </a:p>
        </p:txBody>
      </p:sp>
      <p:sp>
        <p:nvSpPr>
          <p:cNvPr id="22" name="Rectangle 21"/>
          <p:cNvSpPr/>
          <p:nvPr/>
        </p:nvSpPr>
        <p:spPr>
          <a:xfrm>
            <a:off x="373060" y="1691048"/>
            <a:ext cx="11749298" cy="2554545"/>
          </a:xfrm>
          <a:prstGeom prst="rect">
            <a:avLst/>
          </a:prstGeom>
        </p:spPr>
        <p:txBody>
          <a:bodyPr wrap="square">
            <a:spAutoFit/>
          </a:bodyPr>
          <a:lstStyle/>
          <a:p>
            <a:pPr fontAlgn="t"/>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r>
              <a:rPr lang="vi-VN" sz="3200" smtClean="0">
                <a:latin typeface="+mj-lt"/>
              </a:rPr>
              <a:t>.</a:t>
            </a:r>
            <a:endParaRPr lang="vi-VN" sz="3200">
              <a:latin typeface="+mj-lt"/>
            </a:endParaRPr>
          </a:p>
        </p:txBody>
      </p:sp>
      <p:pic>
        <p:nvPicPr>
          <p:cNvPr id="23" name="Picture 2" descr="Fun Love Sticker by Tonton Friends for iOS &amp;amp; Android | GIPHY in 2021 |  Happy stickers, Cute little drawings, Cut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107" y="5022061"/>
            <a:ext cx="1692542" cy="16678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3" y="4185344"/>
            <a:ext cx="2615521" cy="2615521"/>
          </a:xfrm>
          <a:prstGeom prst="rect">
            <a:avLst/>
          </a:prstGeom>
        </p:spPr>
      </p:pic>
      <p:sp>
        <p:nvSpPr>
          <p:cNvPr id="25" name="Hexagon 24"/>
          <p:cNvSpPr/>
          <p:nvPr/>
        </p:nvSpPr>
        <p:spPr>
          <a:xfrm>
            <a:off x="340172" y="113411"/>
            <a:ext cx="11625405" cy="87526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p:cNvSpPr txBox="1"/>
          <p:nvPr/>
        </p:nvSpPr>
        <p:spPr>
          <a:xfrm>
            <a:off x="956675" y="216855"/>
            <a:ext cx="11235324" cy="646331"/>
          </a:xfrm>
          <a:prstGeom prst="rect">
            <a:avLst/>
          </a:prstGeom>
          <a:noFill/>
        </p:spPr>
        <p:txBody>
          <a:bodyPr wrap="square" rtlCol="0">
            <a:spAutoFit/>
          </a:bodyPr>
          <a:lstStyle/>
          <a:p>
            <a:pPr algn="just" defTabSz="913108" fontAlgn="base">
              <a:spcBef>
                <a:spcPct val="0"/>
              </a:spcBef>
              <a:spcAft>
                <a:spcPct val="0"/>
              </a:spcAft>
              <a:defRPr/>
            </a:pPr>
            <a:r>
              <a:rPr lang="en-US" sz="3200" b="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 đẹp của những loài cá được miêu tả như thế nào?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p:cNvGrpSpPr/>
          <p:nvPr/>
        </p:nvGrpSpPr>
        <p:grpSpPr>
          <a:xfrm>
            <a:off x="373060" y="114337"/>
            <a:ext cx="1100881" cy="872663"/>
            <a:chOff x="1187619" y="2049661"/>
            <a:chExt cx="1235133" cy="1206833"/>
          </a:xfrm>
        </p:grpSpPr>
        <p:sp>
          <p:nvSpPr>
            <p:cNvPr id="2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29" name="TextBox 28"/>
            <p:cNvSpPr txBox="1"/>
            <p:nvPr/>
          </p:nvSpPr>
          <p:spPr>
            <a:xfrm>
              <a:off x="1488095" y="2214132"/>
              <a:ext cx="708622" cy="893832"/>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2</a:t>
              </a:r>
              <a:r>
                <a:rPr lang="en-US" sz="3600" b="1" smtClean="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317" y="5113008"/>
            <a:ext cx="2211464" cy="2211464"/>
          </a:xfrm>
          <a:prstGeom prst="rect">
            <a:avLst/>
          </a:prstGeom>
        </p:spPr>
      </p:pic>
    </p:spTree>
    <p:extLst>
      <p:ext uri="{BB962C8B-B14F-4D97-AF65-F5344CB8AC3E}">
        <p14:creationId xmlns:p14="http://schemas.microsoft.com/office/powerpoint/2010/main" val="131274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0" presetClass="exit" presetSubtype="0" fill="hold"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46298" y="181689"/>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TextBox 18"/>
          <p:cNvSpPr txBox="1"/>
          <p:nvPr/>
        </p:nvSpPr>
        <p:spPr>
          <a:xfrm>
            <a:off x="1902301" y="4427282"/>
            <a:ext cx="9436063" cy="2036520"/>
          </a:xfrm>
          <a:prstGeom prst="rect">
            <a:avLst/>
          </a:prstGeom>
          <a:noFill/>
        </p:spPr>
        <p:txBody>
          <a:bodyPr wrap="square" lIns="139397" tIns="69723" rIns="139397" bIns="69723" rtlCol="0">
            <a:spAutoFit/>
          </a:bodyPr>
          <a:lstStyle/>
          <a:p>
            <a:pPr algn="just" defTabSz="1452293">
              <a:lnSpc>
                <a:spcPct val="110000"/>
              </a:lnSpc>
            </a:pPr>
            <a:r>
              <a:rPr lang="en-US" sz="3733">
                <a:solidFill>
                  <a:srgbClr val="FF0000"/>
                </a:solidFill>
                <a:latin typeface="Times New Roman" pitchFamily="18" charset="0"/>
                <a:ea typeface="Arial-Rounded" panose="020B0500000000000000" pitchFamily="34" charset="0"/>
                <a:cs typeface="Times New Roman" pitchFamily="18" charset="0"/>
                <a:sym typeface="Wingdings"/>
              </a:rPr>
              <a:t> </a:t>
            </a:r>
            <a:r>
              <a:rPr lang="en-US" sz="3733" smtClean="0">
                <a:solidFill>
                  <a:srgbClr val="FF0000"/>
                </a:solidFill>
                <a:latin typeface="Times New Roman" pitchFamily="18" charset="0"/>
                <a:ea typeface="Arial-Rounded" panose="020B0500000000000000" pitchFamily="34" charset="0"/>
                <a:cs typeface="Times New Roman" pitchFamily="18" charset="0"/>
                <a:sym typeface="Wingdings"/>
              </a:rPr>
              <a:t>San hô dưới đáy biển được so sánh với một bức tranh khổng lồ đẹp như những tòa lâu đài trong truyện cổ tích.</a:t>
            </a:r>
            <a:endParaRPr lang="vi-VN" sz="3733" dirty="0">
              <a:solidFill>
                <a:srgbClr val="FF0000"/>
              </a:solidFill>
              <a:latin typeface="Times New Roman" pitchFamily="18" charset="0"/>
              <a:ea typeface="Arial-Rounded" panose="020B0500000000000000" pitchFamily="34" charset="0"/>
              <a:cs typeface="Times New Roman" pitchFamily="18" charset="0"/>
            </a:endParaRPr>
          </a:p>
        </p:txBody>
      </p:sp>
      <p:sp>
        <p:nvSpPr>
          <p:cNvPr id="20" name="Notched Right Arrow 19"/>
          <p:cNvSpPr/>
          <p:nvPr/>
        </p:nvSpPr>
        <p:spPr>
          <a:xfrm>
            <a:off x="86760" y="866124"/>
            <a:ext cx="2413554" cy="944457"/>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defTabSz="1381705">
              <a:defRPr/>
            </a:pPr>
            <a:r>
              <a:rPr lang="en-US" sz="2667" kern="0" err="1">
                <a:solidFill>
                  <a:prstClr val="white"/>
                </a:solidFill>
                <a:latin typeface="Times New Roman" pitchFamily="18" charset="0"/>
                <a:ea typeface="Arial-Rounded" panose="020B0500000000000000" pitchFamily="34" charset="0"/>
                <a:cs typeface="Times New Roman" pitchFamily="18" charset="0"/>
              </a:rPr>
              <a:t>Đọc</a:t>
            </a:r>
            <a:r>
              <a:rPr lang="en-US" sz="2667" kern="0">
                <a:solidFill>
                  <a:prstClr val="white"/>
                </a:solidFill>
                <a:latin typeface="Times New Roman" pitchFamily="18" charset="0"/>
                <a:ea typeface="Arial-Rounded" panose="020B0500000000000000" pitchFamily="34" charset="0"/>
                <a:cs typeface="Times New Roman" pitchFamily="18" charset="0"/>
              </a:rPr>
              <a:t> </a:t>
            </a:r>
            <a:r>
              <a:rPr lang="en-US" sz="2667" kern="0" smtClean="0">
                <a:solidFill>
                  <a:prstClr val="white"/>
                </a:solidFill>
                <a:latin typeface="Times New Roman" pitchFamily="18" charset="0"/>
                <a:ea typeface="Arial-Rounded" panose="020B0500000000000000" pitchFamily="34" charset="0"/>
                <a:cs typeface="Times New Roman" pitchFamily="18" charset="0"/>
              </a:rPr>
              <a:t>đoạn 2 </a:t>
            </a:r>
            <a:endParaRPr lang="en-US" sz="2667" kern="0" dirty="0">
              <a:solidFill>
                <a:prstClr val="white"/>
              </a:solidFill>
              <a:latin typeface="Times New Roman" pitchFamily="18" charset="0"/>
              <a:ea typeface="Arial-Rounded" panose="020B0500000000000000" pitchFamily="34" charset="0"/>
              <a:cs typeface="Times New Roman" pitchFamily="18" charset="0"/>
            </a:endParaRPr>
          </a:p>
        </p:txBody>
      </p:sp>
      <p:sp>
        <p:nvSpPr>
          <p:cNvPr id="22" name="Rectangle 21"/>
          <p:cNvSpPr/>
          <p:nvPr/>
        </p:nvSpPr>
        <p:spPr>
          <a:xfrm>
            <a:off x="373060" y="1691048"/>
            <a:ext cx="11749298" cy="2554545"/>
          </a:xfrm>
          <a:prstGeom prst="rect">
            <a:avLst/>
          </a:prstGeom>
        </p:spPr>
        <p:txBody>
          <a:bodyPr wrap="square">
            <a:spAutoFit/>
          </a:bodyPr>
          <a:lstStyle/>
          <a:p>
            <a:pPr fontAlgn="t"/>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r>
              <a:rPr lang="vi-VN" sz="3200" smtClean="0">
                <a:latin typeface="+mj-lt"/>
              </a:rPr>
              <a:t>.</a:t>
            </a:r>
            <a:endParaRPr lang="vi-VN" sz="3200">
              <a:latin typeface="+mj-lt"/>
            </a:endParaRPr>
          </a:p>
        </p:txBody>
      </p:sp>
      <p:pic>
        <p:nvPicPr>
          <p:cNvPr id="23" name="Picture 2" descr="Fun Love Sticker by Tonton Friends for iOS &amp;amp; Android | GIPHY in 2021 |  Happy stickers, Cute little drawings, Cut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107" y="5022061"/>
            <a:ext cx="1692542" cy="16678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3" y="4185344"/>
            <a:ext cx="2615521" cy="2615521"/>
          </a:xfrm>
          <a:prstGeom prst="rect">
            <a:avLst/>
          </a:prstGeom>
        </p:spPr>
      </p:pic>
      <p:sp>
        <p:nvSpPr>
          <p:cNvPr id="25" name="Hexagon 24"/>
          <p:cNvSpPr/>
          <p:nvPr/>
        </p:nvSpPr>
        <p:spPr>
          <a:xfrm>
            <a:off x="340172" y="113411"/>
            <a:ext cx="11625405" cy="87526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p:cNvSpPr txBox="1"/>
          <p:nvPr/>
        </p:nvSpPr>
        <p:spPr>
          <a:xfrm>
            <a:off x="956675" y="216855"/>
            <a:ext cx="11235324" cy="646331"/>
          </a:xfrm>
          <a:prstGeom prst="rect">
            <a:avLst/>
          </a:prstGeom>
          <a:noFill/>
        </p:spPr>
        <p:txBody>
          <a:bodyPr wrap="square" rtlCol="0">
            <a:spAutoFit/>
          </a:bodyPr>
          <a:lstStyle/>
          <a:p>
            <a:pPr algn="just" defTabSz="913108" fontAlgn="base">
              <a:spcBef>
                <a:spcPct val="0"/>
              </a:spcBef>
              <a:spcAft>
                <a:spcPct val="0"/>
              </a:spcAft>
              <a:defRPr/>
            </a:pPr>
            <a:r>
              <a:rPr lang="en-US" sz="3200" b="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San hô dưới đáy biển được so sánh với những gì?</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p:cNvGrpSpPr/>
          <p:nvPr/>
        </p:nvGrpSpPr>
        <p:grpSpPr>
          <a:xfrm>
            <a:off x="373060" y="114337"/>
            <a:ext cx="1100881" cy="872663"/>
            <a:chOff x="1187619" y="2049661"/>
            <a:chExt cx="1235133" cy="1206833"/>
          </a:xfrm>
        </p:grpSpPr>
        <p:sp>
          <p:nvSpPr>
            <p:cNvPr id="2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29" name="TextBox 28"/>
            <p:cNvSpPr txBox="1"/>
            <p:nvPr/>
          </p:nvSpPr>
          <p:spPr>
            <a:xfrm>
              <a:off x="1488095" y="2214132"/>
              <a:ext cx="708622" cy="893832"/>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3</a:t>
              </a:r>
              <a:r>
                <a:rPr lang="en-US" sz="3600" b="1" smtClean="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317" y="5113008"/>
            <a:ext cx="2211464" cy="2211464"/>
          </a:xfrm>
          <a:prstGeom prst="rect">
            <a:avLst/>
          </a:prstGeom>
        </p:spPr>
      </p:pic>
    </p:spTree>
    <p:extLst>
      <p:ext uri="{BB962C8B-B14F-4D97-AF65-F5344CB8AC3E}">
        <p14:creationId xmlns:p14="http://schemas.microsoft.com/office/powerpoint/2010/main" val="5802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0" presetClass="exit" presetSubtype="0" fill="hold"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bed, underwater world. Background in cartoon style. Vector illustration.  Ocean depth 2310316 Vector Art at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10448" y="337062"/>
            <a:ext cx="7869381" cy="3498414"/>
          </a:xfrm>
          <a:prstGeom prst="roundRect">
            <a:avLst>
              <a:gd name="adj" fmla="val 20627"/>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47757" y="1047591"/>
            <a:ext cx="7688323" cy="1862048"/>
          </a:xfrm>
          <a:prstGeom prst="rect">
            <a:avLst/>
          </a:prstGeom>
          <a:noFill/>
        </p:spPr>
        <p:txBody>
          <a:bodyPr wrap="none" rtlCol="0">
            <a:spAutoFit/>
          </a:bodyPr>
          <a:lstStyle/>
          <a:p>
            <a:r>
              <a:rPr lang="en-GB" sz="11500" smtClean="0">
                <a:solidFill>
                  <a:srgbClr val="002060"/>
                </a:solidFill>
                <a:latin typeface="SVN-Caprica Script" pitchFamily="2" charset="0"/>
              </a:rPr>
              <a:t>KHỞI ĐỘNG </a:t>
            </a:r>
            <a:r>
              <a:rPr lang="en-GB" sz="11500" smtClean="0">
                <a:solidFill>
                  <a:srgbClr val="002060"/>
                </a:solidFill>
                <a:latin typeface="Coiny" panose="02000903060500060000" pitchFamily="2" charset="0"/>
              </a:rPr>
              <a:t> </a:t>
            </a:r>
            <a:endParaRPr lang="en-GB" sz="11500">
              <a:solidFill>
                <a:srgbClr val="002060"/>
              </a:solidFill>
              <a:latin typeface="Coiny" panose="0200090306050006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41" y="3464216"/>
            <a:ext cx="2687782" cy="20158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9" y="4282467"/>
            <a:ext cx="2805264" cy="23347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682">
            <a:off x="8977196" y="4435887"/>
            <a:ext cx="2805264" cy="2334704"/>
          </a:xfrm>
          <a:prstGeom prst="rect">
            <a:avLst/>
          </a:prstGeom>
        </p:spPr>
      </p:pic>
    </p:spTree>
    <p:extLst>
      <p:ext uri="{BB962C8B-B14F-4D97-AF65-F5344CB8AC3E}">
        <p14:creationId xmlns:p14="http://schemas.microsoft.com/office/powerpoint/2010/main" val="2804337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49726"/>
            <a:ext cx="12192000" cy="6747164"/>
          </a:xfrm>
          <a:prstGeom prst="rect">
            <a:avLst/>
          </a:prstGeom>
        </p:spPr>
      </p:pic>
      <p:sp>
        <p:nvSpPr>
          <p:cNvPr id="8" name="Rectangle: Rounded Corners 36"/>
          <p:cNvSpPr/>
          <p:nvPr/>
        </p:nvSpPr>
        <p:spPr>
          <a:xfrm>
            <a:off x="256918" y="1282112"/>
            <a:ext cx="11587604" cy="31042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571500" indent="-571500">
              <a:buFont typeface="Wingdings" panose="05000000000000000000" pitchFamily="2" charset="2"/>
              <a:buChar char="Ø"/>
            </a:pPr>
            <a:r>
              <a:rPr lang="vi-VN" sz="4000" smtClean="0">
                <a:solidFill>
                  <a:srgbClr val="FF0000"/>
                </a:solidFill>
              </a:rPr>
              <a:t>Sau </a:t>
            </a:r>
            <a:r>
              <a:rPr lang="vi-VN" sz="4000">
                <a:solidFill>
                  <a:srgbClr val="FF0000"/>
                </a:solidFill>
              </a:rPr>
              <a:t>bài học em biết rằng Trường Sa là vùng biển thân yêu của Tổ Quốc ta, thuộc về Tổ quốc ta. Dưới đáy biển có rất nhiều loài sinh vật xinh đẹp tạo nên một thế giới kì thú dưới đáy biển.</a:t>
            </a:r>
            <a:br>
              <a:rPr lang="vi-VN" sz="4000">
                <a:solidFill>
                  <a:srgbClr val="FF0000"/>
                </a:solidFill>
              </a:rPr>
            </a:br>
            <a:r>
              <a:rPr lang="vi-VN" sz="4000">
                <a:solidFill>
                  <a:srgbClr val="FF0000"/>
                </a:solidFill>
              </a:rPr>
              <a:t> </a:t>
            </a:r>
            <a:endPar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nvGrpSpPr>
          <p:cNvPr id="9" name="Google Shape;789;p36"/>
          <p:cNvGrpSpPr/>
          <p:nvPr/>
        </p:nvGrpSpPr>
        <p:grpSpPr>
          <a:xfrm rot="-10790834">
            <a:off x="119" y="-99088"/>
            <a:ext cx="12073301" cy="1193385"/>
            <a:chOff x="1881479" y="1597500"/>
            <a:chExt cx="1106346" cy="402847"/>
          </a:xfrm>
          <a:solidFill>
            <a:schemeClr val="accent6">
              <a:lumMod val="40000"/>
              <a:lumOff val="60000"/>
            </a:schemeClr>
          </a:solidFill>
        </p:grpSpPr>
        <p:sp>
          <p:nvSpPr>
            <p:cNvPr id="10" name="Google Shape;790;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grpFill/>
            <a:ln>
              <a:noFill/>
            </a:ln>
          </p:spPr>
          <p:txBody>
            <a:bodyPr spcFirstLastPara="1" wrap="square" lIns="121900" tIns="121900" rIns="121900" bIns="121900" anchor="ctr" anchorCtr="0">
              <a:noAutofit/>
            </a:bodyPr>
            <a:lstStyle/>
            <a:p>
              <a:endParaRPr sz="2400"/>
            </a:p>
          </p:txBody>
        </p:sp>
        <p:sp>
          <p:nvSpPr>
            <p:cNvPr id="11" name="Google Shape;791;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grpFill/>
            <a:ln>
              <a:noFill/>
            </a:ln>
          </p:spPr>
        </p:sp>
      </p:grpSp>
      <p:sp>
        <p:nvSpPr>
          <p:cNvPr id="12" name="Rectangle 11"/>
          <p:cNvSpPr/>
          <p:nvPr/>
        </p:nvSpPr>
        <p:spPr>
          <a:xfrm>
            <a:off x="26450" y="125366"/>
            <a:ext cx="11367920" cy="646331"/>
          </a:xfrm>
          <a:prstGeom prst="rect">
            <a:avLst/>
          </a:prstGeom>
        </p:spPr>
        <p:txBody>
          <a:bodyPr wrap="none">
            <a:spAutoFit/>
          </a:bodyPr>
          <a:lstStyle/>
          <a:p>
            <a:r>
              <a:rPr lang="en-US" sz="3600" b="1" smtClean="0">
                <a:solidFill>
                  <a:srgbClr val="002060"/>
                </a:solidFill>
                <a:latin typeface="Times New Roman" pitchFamily="18" charset="0"/>
                <a:cs typeface="Times New Roman" pitchFamily="18" charset="0"/>
              </a:rPr>
              <a:t>4.Sau bài đọc, em biết thêm điều gì về biển ở Trường Sa</a:t>
            </a:r>
            <a:r>
              <a:rPr lang="vi-VN" sz="3600" b="1" smtClean="0">
                <a:solidFill>
                  <a:srgbClr val="002060"/>
                </a:solidFill>
                <a:latin typeface="Times New Roman" pitchFamily="18" charset="0"/>
                <a:cs typeface="Times New Roman" pitchFamily="18" charset="0"/>
              </a:rPr>
              <a:t>?</a:t>
            </a:r>
            <a:endParaRPr lang="en-US" sz="3600" b="1" dirty="0">
              <a:solidFill>
                <a:srgbClr val="002060"/>
              </a:solidFill>
              <a:latin typeface="Times New Roman" pitchFamily="18" charset="0"/>
              <a:cs typeface="Times New Roman" pitchFamily="18" charset="0"/>
            </a:endParaRPr>
          </a:p>
        </p:txBody>
      </p:sp>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70773" y="5410276"/>
            <a:ext cx="1803388" cy="135254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59" y="4335250"/>
            <a:ext cx="2207895" cy="183753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75037">
            <a:off x="9188443" y="4335251"/>
            <a:ext cx="2207895" cy="183753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28" y="4213095"/>
            <a:ext cx="1900135" cy="2484343"/>
          </a:xfrm>
          <a:prstGeom prst="rect">
            <a:avLst/>
          </a:prstGeom>
        </p:spPr>
      </p:pic>
    </p:spTree>
    <p:extLst>
      <p:ext uri="{BB962C8B-B14F-4D97-AF65-F5344CB8AC3E}">
        <p14:creationId xmlns:p14="http://schemas.microsoft.com/office/powerpoint/2010/main" val="384420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bed, underwater world. Background in cartoon style. Vector illustration.  Ocean depth 2310316 Vector Art at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38400" y="207820"/>
            <a:ext cx="7869381" cy="3498414"/>
          </a:xfrm>
          <a:prstGeom prst="roundRect">
            <a:avLst>
              <a:gd name="adj" fmla="val 20627"/>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41" y="3464216"/>
            <a:ext cx="2687782" cy="20158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9" y="4282467"/>
            <a:ext cx="2805264" cy="23347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682">
            <a:off x="8575876" y="4560149"/>
            <a:ext cx="2805264" cy="2334704"/>
          </a:xfrm>
          <a:prstGeom prst="rect">
            <a:avLst/>
          </a:prstGeom>
        </p:spPr>
      </p:pic>
      <p:sp>
        <p:nvSpPr>
          <p:cNvPr id="10" name="TextBox 9"/>
          <p:cNvSpPr txBox="1"/>
          <p:nvPr/>
        </p:nvSpPr>
        <p:spPr>
          <a:xfrm>
            <a:off x="3035582" y="1139424"/>
            <a:ext cx="6942926" cy="1323439"/>
          </a:xfrm>
          <a:prstGeom prst="rect">
            <a:avLst/>
          </a:prstGeom>
          <a:noFill/>
        </p:spPr>
        <p:txBody>
          <a:bodyPr wrap="none" rtlCol="0">
            <a:spAutoFit/>
          </a:bodyPr>
          <a:lstStyle/>
          <a:p>
            <a:r>
              <a:rPr lang="en-GB" sz="8000" smtClean="0">
                <a:solidFill>
                  <a:srgbClr val="002060"/>
                </a:solidFill>
                <a:latin typeface="SVN-Caprica Script" pitchFamily="2" charset="0"/>
              </a:rPr>
              <a:t>LUYỆN ĐỌC LẠI </a:t>
            </a:r>
            <a:endParaRPr lang="en-GB" sz="8000">
              <a:solidFill>
                <a:srgbClr val="002060"/>
              </a:solidFill>
              <a:latin typeface="SVN-Caprica Script" pitchFamily="2" charset="0"/>
            </a:endParaRPr>
          </a:p>
        </p:txBody>
      </p:sp>
    </p:spTree>
    <p:extLst>
      <p:ext uri="{BB962C8B-B14F-4D97-AF65-F5344CB8AC3E}">
        <p14:creationId xmlns:p14="http://schemas.microsoft.com/office/powerpoint/2010/main" val="2545419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110836"/>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717" y="5104514"/>
            <a:ext cx="2211464" cy="2211464"/>
          </a:xfrm>
          <a:prstGeom prst="rect">
            <a:avLst/>
          </a:prstGeom>
        </p:spPr>
      </p:pic>
      <p:sp>
        <p:nvSpPr>
          <p:cNvPr id="2" name="TextBox 1"/>
          <p:cNvSpPr txBox="1"/>
          <p:nvPr/>
        </p:nvSpPr>
        <p:spPr>
          <a:xfrm>
            <a:off x="575639" y="848537"/>
            <a:ext cx="11430000" cy="6063198"/>
          </a:xfrm>
          <a:prstGeom prst="rect">
            <a:avLst/>
          </a:prstGeom>
          <a:noFill/>
        </p:spPr>
        <p:txBody>
          <a:bodyPr wrap="square" rtlCol="0">
            <a:spAutoFit/>
          </a:bodyPr>
          <a:lstStyle/>
          <a:p>
            <a:r>
              <a:rPr lang="en-US" sz="3200" smtClean="0">
                <a:latin typeface="+mj-lt"/>
              </a:rPr>
              <a:t>            Nhắc đ</a:t>
            </a:r>
            <a:r>
              <a:rPr lang="vi-VN" sz="3200" smtClean="0">
                <a:latin typeface="+mj-lt"/>
              </a:rPr>
              <a:t>ến </a:t>
            </a:r>
            <a:r>
              <a:rPr lang="vi-VN" sz="3200">
                <a:latin typeface="+mj-lt"/>
              </a:rPr>
              <a:t>Trường Sa, ngoài các đảo, người ta nhắc đến biển. Mà biển thì </a:t>
            </a:r>
            <a:r>
              <a:rPr lang="vi-VN" sz="3200" smtClean="0">
                <a:latin typeface="+mj-lt"/>
              </a:rPr>
              <a:t>có </a:t>
            </a:r>
            <a:r>
              <a:rPr lang="vi-VN" sz="3200">
                <a:latin typeface="+mj-lt"/>
              </a:rPr>
              <a:t>muôn vàn điều kì thú. Thám hiểm đáy biển ở Trường Sa của nước ta sẽ thấy bao điều thú vị.</a:t>
            </a:r>
          </a:p>
          <a:p>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r>
              <a:rPr lang="en-US" sz="3200" smtClean="0">
                <a:latin typeface="+mj-lt"/>
              </a:rPr>
              <a:t>          </a:t>
            </a:r>
            <a:r>
              <a:rPr lang="vi-VN" sz="3200" smtClean="0">
                <a:latin typeface="+mj-lt"/>
              </a:rPr>
              <a:t>Trường </a:t>
            </a:r>
            <a:r>
              <a:rPr lang="vi-VN" sz="3200">
                <a:latin typeface="+mj-lt"/>
              </a:rPr>
              <a:t>Sa là vùng biển thân yêu của Tổ quốc, có cảnh đẹp kì thú và hàng nghìn loài vật sống dưới biển.</a:t>
            </a:r>
          </a:p>
          <a:p>
            <a:r>
              <a:rPr lang="en-US" sz="3200" smtClean="0">
                <a:latin typeface="+mj-lt"/>
              </a:rPr>
              <a:t>                                                        </a:t>
            </a:r>
            <a:r>
              <a:rPr lang="vi-VN" sz="3200" i="1" smtClean="0">
                <a:latin typeface="+mj-lt"/>
              </a:rPr>
              <a:t>(</a:t>
            </a:r>
            <a:r>
              <a:rPr lang="vi-VN" sz="3200" i="1">
                <a:latin typeface="+mj-lt"/>
              </a:rPr>
              <a:t>Theo Nguyễn Xuân </a:t>
            </a:r>
            <a:r>
              <a:rPr lang="vi-VN" sz="3200" i="1" smtClean="0">
                <a:latin typeface="+mj-lt"/>
              </a:rPr>
              <a:t>Thuỷ</a:t>
            </a:r>
            <a:r>
              <a:rPr lang="vi-VN"/>
              <a:t/>
            </a:r>
            <a:br>
              <a:rPr lang="vi-VN"/>
            </a:br>
            <a:r>
              <a:rPr lang="vi-VN"/>
              <a:t/>
            </a:r>
            <a:br>
              <a:rPr lang="vi-VN"/>
            </a:br>
            <a:endParaRPr lang="en-US"/>
          </a:p>
        </p:txBody>
      </p:sp>
      <p:sp>
        <p:nvSpPr>
          <p:cNvPr id="6" name="Rectangle 5"/>
          <p:cNvSpPr/>
          <p:nvPr/>
        </p:nvSpPr>
        <p:spPr>
          <a:xfrm>
            <a:off x="2559614" y="208344"/>
            <a:ext cx="8427115" cy="584775"/>
          </a:xfrm>
          <a:prstGeom prst="rect">
            <a:avLst/>
          </a:prstGeom>
        </p:spPr>
        <p:txBody>
          <a:bodyPr wrap="none">
            <a:spAutoFit/>
          </a:bodyPr>
          <a:lstStyle/>
          <a:p>
            <a:r>
              <a:rPr lang="en-GB" sz="3200" b="1" smtClean="0">
                <a:solidFill>
                  <a:srgbClr val="FF0000"/>
                </a:solidFill>
                <a:latin typeface="UTM Amherst" panose="02040603050506020204" pitchFamily="18" charset="0"/>
              </a:rPr>
              <a:t>KHÁM PHÁ ĐÁY BIỂN Ở TRƯỜNG SA</a:t>
            </a:r>
            <a:endParaRPr lang="en-US" sz="3200" b="1">
              <a:solidFill>
                <a:srgbClr val="FF0000"/>
              </a:solidFill>
              <a:latin typeface="UTM Amherst" panose="02040603050506020204" pitchFamily="18" charset="0"/>
            </a:endParaRPr>
          </a:p>
        </p:txBody>
      </p:sp>
    </p:spTree>
    <p:extLst>
      <p:ext uri="{BB962C8B-B14F-4D97-AF65-F5344CB8AC3E}">
        <p14:creationId xmlns:p14="http://schemas.microsoft.com/office/powerpoint/2010/main" val="3965019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bed, underwater world. Background in cartoon style. Vector illustration.  Ocean depth 2310316 Vector Art at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38400" y="207820"/>
            <a:ext cx="7869381" cy="3498414"/>
          </a:xfrm>
          <a:prstGeom prst="roundRect">
            <a:avLst>
              <a:gd name="adj" fmla="val 20627"/>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41" y="3464216"/>
            <a:ext cx="2687782" cy="20158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9" y="4282467"/>
            <a:ext cx="2805264" cy="23347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682">
            <a:off x="8575876" y="4560149"/>
            <a:ext cx="2805264" cy="2334704"/>
          </a:xfrm>
          <a:prstGeom prst="rect">
            <a:avLst/>
          </a:prstGeom>
        </p:spPr>
      </p:pic>
      <p:sp>
        <p:nvSpPr>
          <p:cNvPr id="11" name="TextBox 10"/>
          <p:cNvSpPr txBox="1"/>
          <p:nvPr/>
        </p:nvSpPr>
        <p:spPr>
          <a:xfrm>
            <a:off x="3142878" y="570037"/>
            <a:ext cx="6460423" cy="2554545"/>
          </a:xfrm>
          <a:prstGeom prst="rect">
            <a:avLst/>
          </a:prstGeom>
          <a:noFill/>
        </p:spPr>
        <p:txBody>
          <a:bodyPr wrap="none" rtlCol="0">
            <a:spAutoFit/>
          </a:bodyPr>
          <a:lstStyle/>
          <a:p>
            <a:pPr algn="ctr"/>
            <a:r>
              <a:rPr lang="en-GB" sz="8000" smtClean="0">
                <a:solidFill>
                  <a:srgbClr val="002060"/>
                </a:solidFill>
                <a:latin typeface="SVN-Caprica Script" pitchFamily="2" charset="0"/>
              </a:rPr>
              <a:t>LUYỆN TẬP </a:t>
            </a:r>
          </a:p>
          <a:p>
            <a:pPr algn="ctr"/>
            <a:r>
              <a:rPr lang="en-GB" sz="8000" smtClean="0">
                <a:solidFill>
                  <a:srgbClr val="002060"/>
                </a:solidFill>
                <a:latin typeface="SVN-Caprica Script" pitchFamily="2" charset="0"/>
              </a:rPr>
              <a:t>VĂN BẢN ĐỌC </a:t>
            </a:r>
            <a:endParaRPr lang="en-GB" sz="8000">
              <a:solidFill>
                <a:srgbClr val="002060"/>
              </a:solidFill>
              <a:latin typeface="SVN-Caprica Script" pitchFamily="2" charset="0"/>
            </a:endParaRPr>
          </a:p>
        </p:txBody>
      </p:sp>
    </p:spTree>
    <p:extLst>
      <p:ext uri="{BB962C8B-B14F-4D97-AF65-F5344CB8AC3E}">
        <p14:creationId xmlns:p14="http://schemas.microsoft.com/office/powerpoint/2010/main" val="2650470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p:cNvSpPr txBox="1"/>
          <p:nvPr/>
        </p:nvSpPr>
        <p:spPr>
          <a:xfrm>
            <a:off x="314325" y="246994"/>
            <a:ext cx="12958763" cy="584775"/>
          </a:xfrm>
          <a:prstGeom prst="rect">
            <a:avLst/>
          </a:prstGeom>
          <a:noFill/>
        </p:spPr>
        <p:txBody>
          <a:bodyPr wrap="square" rtlCol="0">
            <a:spAutoFit/>
          </a:bodyPr>
          <a:lstStyle/>
          <a:p>
            <a:r>
              <a:rPr lang="vi-VN" sz="2800" b="1" smtClean="0">
                <a:solidFill>
                  <a:schemeClr val="bg1">
                    <a:lumMod val="10000"/>
                  </a:schemeClr>
                </a:solidFill>
                <a:latin typeface="Cambria" panose="02040503050406030204" pitchFamily="18" charset="0"/>
                <a:ea typeface="Cambria" panose="02040503050406030204" pitchFamily="18" charset="0"/>
              </a:rPr>
              <a:t> </a:t>
            </a:r>
            <a:r>
              <a:rPr lang="vi-VN" sz="3200" b="1" smtClean="0">
                <a:solidFill>
                  <a:srgbClr val="002060"/>
                </a:solidFill>
                <a:latin typeface="Cambria" panose="02040503050406030204" pitchFamily="18" charset="0"/>
                <a:ea typeface="Cambria" panose="02040503050406030204" pitchFamily="18" charset="0"/>
              </a:rPr>
              <a:t>1</a:t>
            </a:r>
            <a:r>
              <a:rPr lang="en-US" sz="3200" b="1" smtClean="0">
                <a:solidFill>
                  <a:srgbClr val="002060"/>
                </a:solidFill>
                <a:latin typeface="Cambria" panose="02040503050406030204" pitchFamily="18" charset="0"/>
                <a:ea typeface="Cambria" panose="02040503050406030204" pitchFamily="18" charset="0"/>
              </a:rPr>
              <a:t>.</a:t>
            </a:r>
            <a:r>
              <a:rPr lang="vi-VN" sz="3200" b="1" smtClean="0">
                <a:solidFill>
                  <a:srgbClr val="002060"/>
                </a:solidFill>
                <a:latin typeface="Cambria" panose="02040503050406030204" pitchFamily="18" charset="0"/>
                <a:ea typeface="Cambria" panose="02040503050406030204" pitchFamily="18" charset="0"/>
              </a:rPr>
              <a:t> </a:t>
            </a:r>
            <a:r>
              <a:rPr lang="en-US" sz="3200" b="1" i="1" smtClean="0">
                <a:solidFill>
                  <a:srgbClr val="002060"/>
                </a:solidFill>
                <a:latin typeface="Cambria" panose="02040503050406030204" pitchFamily="18" charset="0"/>
                <a:ea typeface="Cambria" panose="02040503050406030204" pitchFamily="18" charset="0"/>
              </a:rPr>
              <a:t>Tìm những từ ngữ chỉ đặc điểm trong các từ ngữ dưới đây?</a:t>
            </a:r>
            <a:endParaRPr lang="en-US" sz="3200" b="1" i="1">
              <a:solidFill>
                <a:srgbClr val="002060"/>
              </a:solidFill>
              <a:latin typeface="Cambria" panose="02040503050406030204" pitchFamily="18" charset="0"/>
              <a:ea typeface="Cambria" panose="02040503050406030204" pitchFamily="18" charset="0"/>
            </a:endParaRPr>
          </a:p>
        </p:txBody>
      </p:sp>
      <p:grpSp>
        <p:nvGrpSpPr>
          <p:cNvPr id="11" name="Group 10"/>
          <p:cNvGrpSpPr/>
          <p:nvPr/>
        </p:nvGrpSpPr>
        <p:grpSpPr>
          <a:xfrm>
            <a:off x="843585" y="1431451"/>
            <a:ext cx="2760553" cy="2154118"/>
            <a:chOff x="314325" y="1586408"/>
            <a:chExt cx="2194558" cy="1746951"/>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13" name="Oval 12"/>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65821" y="2075163"/>
              <a:ext cx="1643062" cy="769441"/>
            </a:xfrm>
            <a:prstGeom prst="rect">
              <a:avLst/>
            </a:prstGeom>
            <a:noFill/>
          </p:spPr>
          <p:txBody>
            <a:bodyPr wrap="square" rtlCol="0">
              <a:spAutoFit/>
            </a:bodyPr>
            <a:lstStyle/>
            <a:p>
              <a:r>
                <a:rPr lang="en-US" sz="4400" smtClean="0">
                  <a:latin typeface="Times New Roman" panose="02020603050405020304" pitchFamily="18" charset="0"/>
                  <a:cs typeface="Times New Roman" panose="02020603050405020304" pitchFamily="18" charset="0"/>
                </a:rPr>
                <a:t>đảo</a:t>
              </a:r>
              <a:endParaRPr lang="en-US" sz="440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4210673" y="1410984"/>
            <a:ext cx="2624345" cy="2154118"/>
            <a:chOff x="314325" y="1586408"/>
            <a:chExt cx="2086277" cy="1746951"/>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25" name="Oval 24"/>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57540" y="2093950"/>
              <a:ext cx="1643062" cy="624003"/>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b</a:t>
              </a:r>
              <a:r>
                <a:rPr lang="en-US" sz="4400" smtClean="0">
                  <a:latin typeface="Times New Roman" panose="02020603050405020304" pitchFamily="18" charset="0"/>
                  <a:cs typeface="Times New Roman" panose="02020603050405020304" pitchFamily="18" charset="0"/>
                </a:rPr>
                <a:t>iển</a:t>
              </a:r>
              <a:endParaRPr lang="en-US" sz="44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8821080" y="3456967"/>
            <a:ext cx="3156711" cy="2479493"/>
            <a:chOff x="314325" y="1586408"/>
            <a:chExt cx="2028825" cy="1746951"/>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29" name="Oval 28"/>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00088" y="2100286"/>
              <a:ext cx="1643062" cy="624003"/>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r</a:t>
              </a:r>
              <a:r>
                <a:rPr lang="en-US" sz="4400" smtClean="0">
                  <a:latin typeface="Times New Roman" panose="02020603050405020304" pitchFamily="18" charset="0"/>
                  <a:cs typeface="Times New Roman" panose="02020603050405020304" pitchFamily="18" charset="0"/>
                </a:rPr>
                <a:t>ực rỡ</a:t>
              </a:r>
              <a:endParaRPr lang="en-US" sz="4400">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1867914" y="3594207"/>
            <a:ext cx="2563864" cy="2253338"/>
            <a:chOff x="314325" y="1586408"/>
            <a:chExt cx="1746951" cy="1746951"/>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33" name="Oval 32"/>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62050" y="1900250"/>
              <a:ext cx="1588400" cy="1121470"/>
            </a:xfrm>
            <a:prstGeom prst="rect">
              <a:avLst/>
            </a:prstGeom>
            <a:noFill/>
          </p:spPr>
          <p:txBody>
            <a:bodyPr wrap="square" rtlCol="0">
              <a:spAutoFit/>
            </a:bodyPr>
            <a:lstStyle/>
            <a:p>
              <a:pPr algn="ctr"/>
              <a:r>
                <a:rPr lang="en-US" sz="4400">
                  <a:latin typeface="Times New Roman" panose="02020603050405020304" pitchFamily="18" charset="0"/>
                  <a:cs typeface="Times New Roman" panose="02020603050405020304" pitchFamily="18" charset="0"/>
                </a:rPr>
                <a:t>k</a:t>
              </a:r>
              <a:r>
                <a:rPr lang="en-US" sz="4400" smtClean="0">
                  <a:latin typeface="Times New Roman" panose="02020603050405020304" pitchFamily="18" charset="0"/>
                  <a:cs typeface="Times New Roman" panose="02020603050405020304" pitchFamily="18" charset="0"/>
                </a:rPr>
                <a:t>hổng</a:t>
              </a:r>
            </a:p>
            <a:p>
              <a:pPr algn="ctr"/>
              <a:r>
                <a:rPr lang="en-US" sz="4400" smtClean="0">
                  <a:latin typeface="Times New Roman" panose="02020603050405020304" pitchFamily="18" charset="0"/>
                  <a:cs typeface="Times New Roman" panose="02020603050405020304" pitchFamily="18" charset="0"/>
                </a:rPr>
                <a:t> lồ</a:t>
              </a:r>
              <a:endParaRPr lang="en-US" sz="4400">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5333847" y="3511174"/>
            <a:ext cx="3403132" cy="2517957"/>
            <a:chOff x="214208" y="1497469"/>
            <a:chExt cx="2112936" cy="1746951"/>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8" y="1497469"/>
              <a:ext cx="1746951" cy="1746951"/>
            </a:xfrm>
            <a:prstGeom prst="rect">
              <a:avLst/>
            </a:prstGeom>
          </p:spPr>
        </p:pic>
        <p:sp>
          <p:nvSpPr>
            <p:cNvPr id="37" name="Oval 36"/>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84082" y="2115778"/>
              <a:ext cx="1643062" cy="624003"/>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s</a:t>
              </a:r>
              <a:r>
                <a:rPr lang="en-US" sz="4400" smtClean="0">
                  <a:latin typeface="Times New Roman" panose="02020603050405020304" pitchFamily="18" charset="0"/>
                  <a:cs typeface="Times New Roman" panose="02020603050405020304" pitchFamily="18" charset="0"/>
                </a:rPr>
                <a:t>an hô</a:t>
              </a:r>
              <a:endParaRPr lang="en-US" sz="44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7928344" y="1460946"/>
            <a:ext cx="2682759" cy="2154118"/>
            <a:chOff x="314325" y="1586408"/>
            <a:chExt cx="2132714" cy="1746951"/>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41" name="Oval 40"/>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03977" y="2083775"/>
              <a:ext cx="1643062" cy="624003"/>
            </a:xfrm>
            <a:prstGeom prst="rect">
              <a:avLst/>
            </a:prstGeom>
            <a:noFill/>
          </p:spPr>
          <p:txBody>
            <a:bodyPr wrap="square" rtlCol="0">
              <a:spAutoFit/>
            </a:bodyPr>
            <a:lstStyle/>
            <a:p>
              <a:r>
                <a:rPr lang="en-US" sz="4400" smtClean="0">
                  <a:latin typeface="Times New Roman" panose="02020603050405020304" pitchFamily="18" charset="0"/>
                  <a:cs typeface="Times New Roman" panose="02020603050405020304" pitchFamily="18" charset="0"/>
                </a:rPr>
                <a:t>đẹp</a:t>
              </a:r>
              <a:endParaRPr lang="en-US" sz="4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15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p:cNvSpPr txBox="1"/>
          <p:nvPr/>
        </p:nvSpPr>
        <p:spPr>
          <a:xfrm>
            <a:off x="557214" y="304144"/>
            <a:ext cx="7129462" cy="584775"/>
          </a:xfrm>
          <a:prstGeom prst="rect">
            <a:avLst/>
          </a:prstGeom>
          <a:noFill/>
        </p:spPr>
        <p:txBody>
          <a:bodyPr wrap="square" rtlCol="0">
            <a:spAutoFit/>
          </a:bodyPr>
          <a:lstStyle/>
          <a:p>
            <a:r>
              <a:rPr lang="vi-VN" sz="2800" b="1" smtClean="0">
                <a:solidFill>
                  <a:schemeClr val="bg1">
                    <a:lumMod val="10000"/>
                  </a:schemeClr>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2. Đặt một câu với từ vừa tìm được.</a:t>
            </a:r>
            <a:endParaRPr lang="en-US" sz="3200" b="1" i="1">
              <a:solidFill>
                <a:srgbClr val="002060"/>
              </a:solidFill>
              <a:latin typeface="Cambria" panose="02040503050406030204" pitchFamily="18" charset="0"/>
              <a:ea typeface="Cambria" panose="02040503050406030204" pitchFamily="18" charset="0"/>
            </a:endParaRPr>
          </a:p>
        </p:txBody>
      </p:sp>
      <p:grpSp>
        <p:nvGrpSpPr>
          <p:cNvPr id="43" name="Group 42"/>
          <p:cNvGrpSpPr/>
          <p:nvPr/>
        </p:nvGrpSpPr>
        <p:grpSpPr>
          <a:xfrm>
            <a:off x="8439090" y="675382"/>
            <a:ext cx="3156711" cy="2479493"/>
            <a:chOff x="314325" y="1586408"/>
            <a:chExt cx="2028825" cy="1746951"/>
          </a:xfrm>
        </p:grpSpPr>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45" name="Oval 44"/>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00088" y="2100286"/>
              <a:ext cx="1643062" cy="624003"/>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r</a:t>
              </a:r>
              <a:r>
                <a:rPr lang="en-US" sz="4400" smtClean="0">
                  <a:latin typeface="Times New Roman" panose="02020603050405020304" pitchFamily="18" charset="0"/>
                  <a:cs typeface="Times New Roman" panose="02020603050405020304" pitchFamily="18" charset="0"/>
                </a:rPr>
                <a:t>ực rỡ</a:t>
              </a:r>
              <a:endParaRPr lang="en-US" sz="4400">
                <a:latin typeface="Times New Roman" panose="02020603050405020304" pitchFamily="18" charset="0"/>
                <a:cs typeface="Times New Roman" panose="02020603050405020304" pitchFamily="18" charset="0"/>
              </a:endParaRPr>
            </a:p>
          </p:txBody>
        </p:sp>
      </p:grpSp>
      <p:grpSp>
        <p:nvGrpSpPr>
          <p:cNvPr id="47" name="Group 46"/>
          <p:cNvGrpSpPr/>
          <p:nvPr/>
        </p:nvGrpSpPr>
        <p:grpSpPr>
          <a:xfrm>
            <a:off x="1710751" y="888919"/>
            <a:ext cx="2563864" cy="2253338"/>
            <a:chOff x="314325" y="1586408"/>
            <a:chExt cx="1746951" cy="1746951"/>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49" name="Oval 48"/>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62050" y="1900250"/>
              <a:ext cx="1588400" cy="1121470"/>
            </a:xfrm>
            <a:prstGeom prst="rect">
              <a:avLst/>
            </a:prstGeom>
            <a:noFill/>
          </p:spPr>
          <p:txBody>
            <a:bodyPr wrap="square" rtlCol="0">
              <a:spAutoFit/>
            </a:bodyPr>
            <a:lstStyle/>
            <a:p>
              <a:pPr algn="ctr"/>
              <a:r>
                <a:rPr lang="en-US" sz="4400">
                  <a:latin typeface="Times New Roman" panose="02020603050405020304" pitchFamily="18" charset="0"/>
                  <a:cs typeface="Times New Roman" panose="02020603050405020304" pitchFamily="18" charset="0"/>
                </a:rPr>
                <a:t>k</a:t>
              </a:r>
              <a:r>
                <a:rPr lang="en-US" sz="4400" smtClean="0">
                  <a:latin typeface="Times New Roman" panose="02020603050405020304" pitchFamily="18" charset="0"/>
                  <a:cs typeface="Times New Roman" panose="02020603050405020304" pitchFamily="18" charset="0"/>
                </a:rPr>
                <a:t>hổng</a:t>
              </a:r>
            </a:p>
            <a:p>
              <a:pPr algn="ctr"/>
              <a:r>
                <a:rPr lang="en-US" sz="4400" smtClean="0">
                  <a:latin typeface="Times New Roman" panose="02020603050405020304" pitchFamily="18" charset="0"/>
                  <a:cs typeface="Times New Roman" panose="02020603050405020304" pitchFamily="18" charset="0"/>
                </a:rPr>
                <a:t> lồ</a:t>
              </a:r>
              <a:endParaRPr lang="en-US" sz="4400">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5156569" y="917119"/>
            <a:ext cx="2682759" cy="2154118"/>
            <a:chOff x="314325" y="1586408"/>
            <a:chExt cx="2132714" cy="1746951"/>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86408"/>
              <a:ext cx="1746951" cy="1746951"/>
            </a:xfrm>
            <a:prstGeom prst="rect">
              <a:avLst/>
            </a:prstGeom>
          </p:spPr>
        </p:pic>
        <p:sp>
          <p:nvSpPr>
            <p:cNvPr id="53" name="Oval 52"/>
            <p:cNvSpPr/>
            <p:nvPr/>
          </p:nvSpPr>
          <p:spPr>
            <a:xfrm>
              <a:off x="700088" y="2014537"/>
              <a:ext cx="1014256" cy="85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803977" y="2083775"/>
              <a:ext cx="1643062" cy="624003"/>
            </a:xfrm>
            <a:prstGeom prst="rect">
              <a:avLst/>
            </a:prstGeom>
            <a:noFill/>
          </p:spPr>
          <p:txBody>
            <a:bodyPr wrap="square" rtlCol="0">
              <a:spAutoFit/>
            </a:bodyPr>
            <a:lstStyle/>
            <a:p>
              <a:r>
                <a:rPr lang="en-US" sz="4400" smtClean="0">
                  <a:latin typeface="Times New Roman" panose="02020603050405020304" pitchFamily="18" charset="0"/>
                  <a:cs typeface="Times New Roman" panose="02020603050405020304" pitchFamily="18" charset="0"/>
                </a:rPr>
                <a:t>đẹp</a:t>
              </a:r>
              <a:endParaRPr lang="en-US" sz="440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5577"/>
          <a:stretch/>
        </p:blipFill>
        <p:spPr>
          <a:xfrm>
            <a:off x="259155" y="3547072"/>
            <a:ext cx="11833712" cy="3117210"/>
          </a:xfrm>
          <a:prstGeom prst="rect">
            <a:avLst/>
          </a:prstGeom>
        </p:spPr>
      </p:pic>
      <p:sp>
        <p:nvSpPr>
          <p:cNvPr id="5" name="TextBox 4"/>
          <p:cNvSpPr txBox="1"/>
          <p:nvPr/>
        </p:nvSpPr>
        <p:spPr>
          <a:xfrm>
            <a:off x="1505514" y="3986763"/>
            <a:ext cx="7790437" cy="584775"/>
          </a:xfrm>
          <a:prstGeom prst="rect">
            <a:avLst/>
          </a:prstGeom>
          <a:noFill/>
        </p:spPr>
        <p:txBody>
          <a:bodyPr wrap="square" rtlCol="0">
            <a:spAutoFit/>
          </a:bodyPr>
          <a:lstStyle/>
          <a:p>
            <a:r>
              <a:rPr lang="vi-VN" smtClean="0"/>
              <a:t>-</a:t>
            </a:r>
            <a:r>
              <a:rPr lang="en-US" smtClean="0"/>
              <a:t> </a:t>
            </a:r>
            <a:r>
              <a:rPr lang="vi-VN" smtClean="0"/>
              <a:t> </a:t>
            </a:r>
            <a:r>
              <a:rPr lang="vi-VN" sz="3200" b="1">
                <a:solidFill>
                  <a:srgbClr val="7030A0"/>
                </a:solidFill>
                <a:latin typeface="HP001 4 hàng" panose="020B0603050302020204" pitchFamily="34" charset="0"/>
              </a:rPr>
              <a:t>Trong vườn, hoa nở rực rỡ</a:t>
            </a:r>
            <a:r>
              <a:rPr lang="vi-VN" sz="3200" b="1" smtClean="0">
                <a:solidFill>
                  <a:srgbClr val="7030A0"/>
                </a:solidFill>
                <a:latin typeface="HP001 4 hàng" panose="020B0603050302020204" pitchFamily="34" charset="0"/>
              </a:rPr>
              <a:t>.</a:t>
            </a:r>
            <a:endParaRPr lang="vi-VN" sz="3200" b="1">
              <a:solidFill>
                <a:srgbClr val="7030A0"/>
              </a:solidFill>
              <a:latin typeface="HP001 4 hàng" panose="020B0603050302020204" pitchFamily="34" charset="0"/>
            </a:endParaRPr>
          </a:p>
        </p:txBody>
      </p:sp>
      <p:sp>
        <p:nvSpPr>
          <p:cNvPr id="55" name="TextBox 54"/>
          <p:cNvSpPr txBox="1"/>
          <p:nvPr/>
        </p:nvSpPr>
        <p:spPr>
          <a:xfrm>
            <a:off x="1505514" y="4766702"/>
            <a:ext cx="10824301" cy="584775"/>
          </a:xfrm>
          <a:prstGeom prst="rect">
            <a:avLst/>
          </a:prstGeom>
          <a:noFill/>
        </p:spPr>
        <p:txBody>
          <a:bodyPr wrap="square" rtlCol="0">
            <a:spAutoFit/>
          </a:bodyPr>
          <a:lstStyle/>
          <a:p>
            <a:r>
              <a:rPr lang="vi-VN" sz="3200" b="1" smtClean="0">
                <a:solidFill>
                  <a:srgbClr val="7030A0"/>
                </a:solidFill>
                <a:latin typeface="HP001 4 hàng" panose="020B0603050302020204" pitchFamily="34" charset="0"/>
              </a:rPr>
              <a:t>- </a:t>
            </a:r>
            <a:r>
              <a:rPr lang="vi-VN" sz="3200" b="1">
                <a:solidFill>
                  <a:srgbClr val="7030A0"/>
                </a:solidFill>
                <a:latin typeface="HP001 4 hàng" panose="020B0603050302020204" pitchFamily="34" charset="0"/>
              </a:rPr>
              <a:t>Phong cảnh nơi đây giống như một bức tranh khổng lồ</a:t>
            </a:r>
            <a:r>
              <a:rPr lang="vi-VN" sz="3200" b="1" smtClean="0">
                <a:solidFill>
                  <a:srgbClr val="7030A0"/>
                </a:solidFill>
                <a:latin typeface="HP001 4 hàng" panose="020B0603050302020204" pitchFamily="34" charset="0"/>
              </a:rPr>
              <a:t>.</a:t>
            </a:r>
            <a:endParaRPr lang="vi-VN" sz="3200" b="1">
              <a:solidFill>
                <a:srgbClr val="7030A0"/>
              </a:solidFill>
              <a:latin typeface="HP001 4 hàng" panose="020B0603050302020204" pitchFamily="34" charset="0"/>
            </a:endParaRPr>
          </a:p>
        </p:txBody>
      </p:sp>
      <p:sp>
        <p:nvSpPr>
          <p:cNvPr id="56" name="TextBox 55"/>
          <p:cNvSpPr txBox="1"/>
          <p:nvPr/>
        </p:nvSpPr>
        <p:spPr>
          <a:xfrm>
            <a:off x="1505513" y="5569308"/>
            <a:ext cx="7790437" cy="584775"/>
          </a:xfrm>
          <a:prstGeom prst="rect">
            <a:avLst/>
          </a:prstGeom>
          <a:noFill/>
        </p:spPr>
        <p:txBody>
          <a:bodyPr wrap="square" rtlCol="0">
            <a:spAutoFit/>
          </a:bodyPr>
          <a:lstStyle/>
          <a:p>
            <a:r>
              <a:rPr lang="vi-VN" sz="3200" b="1" smtClean="0">
                <a:solidFill>
                  <a:srgbClr val="7030A0"/>
                </a:solidFill>
                <a:latin typeface="HP001 4 hàng" panose="020B0603050302020204" pitchFamily="34" charset="0"/>
              </a:rPr>
              <a:t>- </a:t>
            </a:r>
            <a:r>
              <a:rPr lang="vi-VN" sz="3200" b="1">
                <a:solidFill>
                  <a:srgbClr val="7030A0"/>
                </a:solidFill>
                <a:latin typeface="HP001 4 hàng" panose="020B0603050302020204" pitchFamily="34" charset="0"/>
              </a:rPr>
              <a:t>Ngôi nhà này thật đẹp</a:t>
            </a:r>
            <a:r>
              <a:rPr lang="vi-VN" sz="3200" b="1" smtClean="0">
                <a:solidFill>
                  <a:srgbClr val="7030A0"/>
                </a:solidFill>
                <a:latin typeface="HP001 4 hàng" panose="020B0603050302020204" pitchFamily="34" charset="0"/>
              </a:rPr>
              <a:t>!</a:t>
            </a:r>
            <a:endParaRPr lang="vi-VN" sz="3200" b="1">
              <a:solidFill>
                <a:srgbClr val="7030A0"/>
              </a:solidFill>
              <a:latin typeface="HP001 4 hàng" panose="020B0603050302020204" pitchFamily="34" charset="0"/>
            </a:endParaRPr>
          </a:p>
        </p:txBody>
      </p:sp>
    </p:spTree>
    <p:extLst>
      <p:ext uri="{BB962C8B-B14F-4D97-AF65-F5344CB8AC3E}">
        <p14:creationId xmlns:p14="http://schemas.microsoft.com/office/powerpoint/2010/main" val="8115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5532" y="137879"/>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Group 4">
            <a:extLst>
              <a:ext uri="{FF2B5EF4-FFF2-40B4-BE49-F238E27FC236}">
                <a16:creationId xmlns:a16="http://schemas.microsoft.com/office/drawing/2014/main" id="{B7B32974-FB0D-4988-A055-D21F73852239}"/>
              </a:ext>
            </a:extLst>
          </p:cNvPr>
          <p:cNvGrpSpPr/>
          <p:nvPr/>
        </p:nvGrpSpPr>
        <p:grpSpPr>
          <a:xfrm>
            <a:off x="189283" y="1099792"/>
            <a:ext cx="2954290" cy="4629373"/>
            <a:chOff x="979714" y="1581705"/>
            <a:chExt cx="3081384" cy="4828529"/>
          </a:xfrm>
        </p:grpSpPr>
        <p:sp>
          <p:nvSpPr>
            <p:cNvPr id="7" name="Rectangle 53">
              <a:extLst>
                <a:ext uri="{FF2B5EF4-FFF2-40B4-BE49-F238E27FC236}">
                  <a16:creationId xmlns:a16="http://schemas.microsoft.com/office/drawing/2014/main" id="{D7F6C616-3AF7-4759-9AC0-18E062CE0BF8}"/>
                </a:ext>
              </a:extLst>
            </p:cNvPr>
            <p:cNvSpPr/>
            <p:nvPr/>
          </p:nvSpPr>
          <p:spPr>
            <a:xfrm>
              <a:off x="979714" y="1581705"/>
              <a:ext cx="3081384" cy="4677953"/>
            </a:xfrm>
            <a:prstGeom prst="rect">
              <a:avLst/>
            </a:prstGeom>
            <a:blipFill dpi="0" rotWithShape="1">
              <a:blip r:embed="rId3"/>
              <a:srcRect/>
              <a:stretch>
                <a:fillRect l="-146440" t="1739" r="-23200" b="-1739"/>
              </a:stretch>
            </a:blipFill>
            <a:ln w="12700" cap="flat" cmpd="sng" algn="ctr">
              <a:noFill/>
              <a:prstDash val="solid"/>
              <a:miter lim="800000"/>
            </a:ln>
            <a:effectLst/>
          </p:spPr>
          <p:txBody>
            <a:bodyPr rtlCol="0" anchor="ctr"/>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8" name="Rectangle 54">
              <a:extLst>
                <a:ext uri="{FF2B5EF4-FFF2-40B4-BE49-F238E27FC236}">
                  <a16:creationId xmlns:a16="http://schemas.microsoft.com/office/drawing/2014/main" id="{7210CBC2-F5B9-423A-B9AB-9EDACCDEBE2D}"/>
                </a:ext>
              </a:extLst>
            </p:cNvPr>
            <p:cNvSpPr/>
            <p:nvPr/>
          </p:nvSpPr>
          <p:spPr>
            <a:xfrm>
              <a:off x="979714" y="1732280"/>
              <a:ext cx="3081384" cy="4677954"/>
            </a:xfrm>
            <a:prstGeom prst="rect">
              <a:avLst/>
            </a:prstGeom>
            <a:noFill/>
            <a:ln w="22225" cap="flat" cmpd="sng" algn="ctr">
              <a:solidFill>
                <a:srgbClr val="8494D5"/>
              </a:solidFill>
              <a:prstDash val="solid"/>
              <a:miter lim="800000"/>
            </a:ln>
            <a:effectLst/>
          </p:spPr>
          <p:txBody>
            <a:bodyPr rtlCol="0" anchor="ctr"/>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grpSp>
      <p:grpSp>
        <p:nvGrpSpPr>
          <p:cNvPr id="9" name="Group 59">
            <a:extLst>
              <a:ext uri="{FF2B5EF4-FFF2-40B4-BE49-F238E27FC236}">
                <a16:creationId xmlns:a16="http://schemas.microsoft.com/office/drawing/2014/main" id="{D8D2C544-5AB2-47E9-9BF9-2A5B9A25F4C6}"/>
              </a:ext>
            </a:extLst>
          </p:cNvPr>
          <p:cNvGrpSpPr/>
          <p:nvPr/>
        </p:nvGrpSpPr>
        <p:grpSpPr>
          <a:xfrm>
            <a:off x="3145654" y="1545931"/>
            <a:ext cx="1155400" cy="726005"/>
            <a:chOff x="4928372" y="1814284"/>
            <a:chExt cx="978408" cy="484632"/>
          </a:xfrm>
          <a:solidFill>
            <a:srgbClr val="4A5A9F"/>
          </a:solidFill>
        </p:grpSpPr>
        <p:sp>
          <p:nvSpPr>
            <p:cNvPr id="10" name="Pentagon 60">
              <a:extLst>
                <a:ext uri="{FF2B5EF4-FFF2-40B4-BE49-F238E27FC236}">
                  <a16:creationId xmlns:a16="http://schemas.microsoft.com/office/drawing/2014/main" id="{1B2557EF-0A22-4494-AFBB-7BC79F06D59D}"/>
                </a:ext>
              </a:extLst>
            </p:cNvPr>
            <p:cNvSpPr/>
            <p:nvPr/>
          </p:nvSpPr>
          <p:spPr>
            <a:xfrm>
              <a:off x="4928372" y="1814284"/>
              <a:ext cx="978408" cy="484632"/>
            </a:xfrm>
            <a:prstGeom prst="homePlate">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1" name="TextBox 61">
              <a:extLst>
                <a:ext uri="{FF2B5EF4-FFF2-40B4-BE49-F238E27FC236}">
                  <a16:creationId xmlns:a16="http://schemas.microsoft.com/office/drawing/2014/main" id="{A5725A6F-00D3-4309-8EFD-80F08442C2BC}"/>
                </a:ext>
              </a:extLst>
            </p:cNvPr>
            <p:cNvSpPr txBox="1"/>
            <p:nvPr/>
          </p:nvSpPr>
          <p:spPr>
            <a:xfrm>
              <a:off x="5104229" y="1856545"/>
              <a:ext cx="398003" cy="431447"/>
            </a:xfrm>
            <a:prstGeom prst="rect">
              <a:avLst/>
            </a:prstGeom>
            <a:grp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a:solidFill>
                    <a:schemeClr val="bg1"/>
                  </a:solidFill>
                  <a:cs typeface="+mn-ea"/>
                  <a:sym typeface="+mn-lt"/>
                </a:rPr>
                <a:t>1</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grpSp>
        <p:nvGrpSpPr>
          <p:cNvPr id="12" name="Group 65">
            <a:extLst>
              <a:ext uri="{FF2B5EF4-FFF2-40B4-BE49-F238E27FC236}">
                <a16:creationId xmlns:a16="http://schemas.microsoft.com/office/drawing/2014/main" id="{6D5191D5-5189-4B5A-8447-F96EA1D0A89A}"/>
              </a:ext>
            </a:extLst>
          </p:cNvPr>
          <p:cNvGrpSpPr/>
          <p:nvPr/>
        </p:nvGrpSpPr>
        <p:grpSpPr>
          <a:xfrm>
            <a:off x="3175316" y="4034053"/>
            <a:ext cx="1155400" cy="726005"/>
            <a:chOff x="4928372" y="4204732"/>
            <a:chExt cx="978408" cy="484632"/>
          </a:xfrm>
        </p:grpSpPr>
        <p:sp>
          <p:nvSpPr>
            <p:cNvPr id="13" name="Pentagon 66">
              <a:extLst>
                <a:ext uri="{FF2B5EF4-FFF2-40B4-BE49-F238E27FC236}">
                  <a16:creationId xmlns:a16="http://schemas.microsoft.com/office/drawing/2014/main" id="{F48A6237-5E64-40E7-B49F-EBF01DDD62F6}"/>
                </a:ext>
              </a:extLst>
            </p:cNvPr>
            <p:cNvSpPr/>
            <p:nvPr/>
          </p:nvSpPr>
          <p:spPr>
            <a:xfrm>
              <a:off x="4928372" y="4204732"/>
              <a:ext cx="978408" cy="484632"/>
            </a:xfrm>
            <a:prstGeom prst="homePlate">
              <a:avLst/>
            </a:prstGeom>
            <a:solidFill>
              <a:srgbClr val="4A5A9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4" name="TextBox 67">
              <a:extLst>
                <a:ext uri="{FF2B5EF4-FFF2-40B4-BE49-F238E27FC236}">
                  <a16:creationId xmlns:a16="http://schemas.microsoft.com/office/drawing/2014/main" id="{0DA7EC8F-CF21-4612-9349-F31219AD81BF}"/>
                </a:ext>
              </a:extLst>
            </p:cNvPr>
            <p:cNvSpPr txBox="1"/>
            <p:nvPr/>
          </p:nvSpPr>
          <p:spPr>
            <a:xfrm>
              <a:off x="5104229" y="4246353"/>
              <a:ext cx="398003" cy="431447"/>
            </a:xfrm>
            <a:prstGeom prst="rect">
              <a:avLst/>
            </a:prstGeom>
            <a:no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a:solidFill>
                    <a:schemeClr val="bg1"/>
                  </a:solidFill>
                  <a:cs typeface="+mn-ea"/>
                  <a:sym typeface="+mn-lt"/>
                </a:rPr>
                <a:t>3</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grpSp>
        <p:nvGrpSpPr>
          <p:cNvPr id="15" name="Group 68">
            <a:extLst>
              <a:ext uri="{FF2B5EF4-FFF2-40B4-BE49-F238E27FC236}">
                <a16:creationId xmlns:a16="http://schemas.microsoft.com/office/drawing/2014/main" id="{3BD22A33-4F06-479B-B958-155F88DF887C}"/>
              </a:ext>
            </a:extLst>
          </p:cNvPr>
          <p:cNvGrpSpPr/>
          <p:nvPr/>
        </p:nvGrpSpPr>
        <p:grpSpPr>
          <a:xfrm>
            <a:off x="3175316" y="2845456"/>
            <a:ext cx="1155400" cy="726005"/>
            <a:chOff x="4928372" y="3009508"/>
            <a:chExt cx="978408" cy="484632"/>
          </a:xfrm>
          <a:solidFill>
            <a:srgbClr val="C9877E"/>
          </a:solidFill>
        </p:grpSpPr>
        <p:sp>
          <p:nvSpPr>
            <p:cNvPr id="16" name="Pentagon 69">
              <a:extLst>
                <a:ext uri="{FF2B5EF4-FFF2-40B4-BE49-F238E27FC236}">
                  <a16:creationId xmlns:a16="http://schemas.microsoft.com/office/drawing/2014/main" id="{7513FD46-6F4C-443A-B0DD-1079F999096F}"/>
                </a:ext>
              </a:extLst>
            </p:cNvPr>
            <p:cNvSpPr/>
            <p:nvPr/>
          </p:nvSpPr>
          <p:spPr>
            <a:xfrm>
              <a:off x="4928372" y="3009508"/>
              <a:ext cx="978408" cy="484632"/>
            </a:xfrm>
            <a:prstGeom prst="homePlate">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7" name="TextBox 70">
              <a:extLst>
                <a:ext uri="{FF2B5EF4-FFF2-40B4-BE49-F238E27FC236}">
                  <a16:creationId xmlns:a16="http://schemas.microsoft.com/office/drawing/2014/main" id="{7FD46597-CF7E-47A2-B1D7-C41C092D7C05}"/>
                </a:ext>
              </a:extLst>
            </p:cNvPr>
            <p:cNvSpPr txBox="1"/>
            <p:nvPr/>
          </p:nvSpPr>
          <p:spPr>
            <a:xfrm>
              <a:off x="5104229" y="3046076"/>
              <a:ext cx="398003" cy="431447"/>
            </a:xfrm>
            <a:prstGeom prst="rect">
              <a:avLst/>
            </a:prstGeom>
            <a:grp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chemeClr val="bg1"/>
                  </a:solidFill>
                  <a:effectLst/>
                  <a:uLnTx/>
                  <a:uFillTx/>
                  <a:cs typeface="+mn-ea"/>
                  <a:sym typeface="+mn-lt"/>
                </a:rPr>
                <a:t>2</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sp>
        <p:nvSpPr>
          <p:cNvPr id="18" name="TextBox 17"/>
          <p:cNvSpPr txBox="1"/>
          <p:nvPr/>
        </p:nvSpPr>
        <p:spPr>
          <a:xfrm>
            <a:off x="3047999" y="349444"/>
            <a:ext cx="6096000" cy="1118319"/>
          </a:xfrm>
          <a:prstGeom prst="rect">
            <a:avLst/>
          </a:prstGeom>
          <a:noFill/>
        </p:spPr>
        <p:txBody>
          <a:bodyPr wrap="square" rtlCol="0">
            <a:spAutoFit/>
          </a:bodyPr>
          <a:lstStyle/>
          <a:p>
            <a:r>
              <a:rPr lang="en-US" altLang="zh-CN" sz="4267" i="1">
                <a:solidFill>
                  <a:srgbClr val="FF0000"/>
                </a:solidFill>
                <a:latin typeface="SVN-Ziclets" panose="02000603000000000000" pitchFamily="2" charset="0"/>
                <a:cs typeface="+mn-ea"/>
                <a:sym typeface="+mn-lt"/>
              </a:rPr>
              <a:t>YÊU CẦU CẦN ĐẠT</a:t>
            </a:r>
            <a:endParaRPr lang="zh-CN" altLang="en-US" sz="4267" i="1">
              <a:solidFill>
                <a:srgbClr val="FF0000"/>
              </a:solidFill>
              <a:latin typeface="SVN-Ziclets" panose="02000603000000000000" pitchFamily="2" charset="0"/>
              <a:cs typeface="+mn-ea"/>
              <a:sym typeface="+mn-lt"/>
            </a:endParaRPr>
          </a:p>
          <a:p>
            <a:endParaRPr lang="en-US" sz="2400"/>
          </a:p>
        </p:txBody>
      </p:sp>
      <p:sp>
        <p:nvSpPr>
          <p:cNvPr id="19" name="TextBox 71"/>
          <p:cNvSpPr txBox="1"/>
          <p:nvPr/>
        </p:nvSpPr>
        <p:spPr>
          <a:xfrm>
            <a:off x="4462095" y="1464326"/>
            <a:ext cx="7144036" cy="1077218"/>
          </a:xfrm>
          <a:prstGeom prst="rect">
            <a:avLst/>
          </a:prstGeom>
          <a:noFill/>
          <a:ln w="9525">
            <a:noFill/>
          </a:ln>
        </p:spPr>
        <p:txBody>
          <a:bodyPr wrap="square">
            <a:spAutoFit/>
          </a:bodyPr>
          <a:lstStyle/>
          <a:p>
            <a:pPr lvl="0" eaLnBrk="0" hangingPunct="0"/>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 tiếng dễ đọc sai, lẫn do ảnh hưởng của phát âm địa phương.</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71"/>
          <p:cNvSpPr txBox="1"/>
          <p:nvPr/>
        </p:nvSpPr>
        <p:spPr>
          <a:xfrm>
            <a:off x="4424264" y="2840067"/>
            <a:ext cx="6512752" cy="584775"/>
          </a:xfrm>
          <a:prstGeom prst="rect">
            <a:avLst/>
          </a:prstGeom>
          <a:noFill/>
          <a:ln w="9525">
            <a:noFill/>
          </a:ln>
        </p:spPr>
        <p:txBody>
          <a:bodyPr wrap="square">
            <a:spAutoFit/>
          </a:bodyPr>
          <a:lstStyle/>
          <a:p>
            <a:pPr lvl="0" eaLnBrk="0" hangingPunct="0"/>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lời được các câu hỏi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 </a:t>
            </a:r>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71"/>
          <p:cNvSpPr txBox="1"/>
          <p:nvPr/>
        </p:nvSpPr>
        <p:spPr>
          <a:xfrm>
            <a:off x="4309026" y="3625649"/>
            <a:ext cx="7603031" cy="3539430"/>
          </a:xfrm>
          <a:prstGeom prst="rect">
            <a:avLst/>
          </a:prstGeom>
          <a:noFill/>
          <a:ln w="9525">
            <a:noFill/>
          </a:ln>
        </p:spPr>
        <p:txBody>
          <a:bodyPr wrap="square">
            <a:spAutoFit/>
          </a:bodyPr>
          <a:lstStyle/>
          <a:p>
            <a:pPr lvl="0" eaLnBrk="0" hangingPunct="0"/>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 </a:t>
            </a:r>
            <a:r>
              <a:rPr lang="vi-VN" sz="3200">
                <a:latin typeface="Times New Roman" panose="02020603050405020304" pitchFamily="18" charset="0"/>
                <a:cs typeface="Times New Roman" panose="02020603050405020304" pitchFamily="18" charset="0"/>
              </a:rPr>
              <a:t>Trường Sa là vùng biển của Tổ quốc ta. Trường Sa thuộc về chủ quyền của đất nước ta. Dưới đáy biển Trường Sa là một thế giới kì thú với rất nhiều động vật kì bí, xinh đẹp.</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
            </a:r>
            <a:br>
              <a:rPr lang="vi-VN" sz="3200">
                <a:latin typeface="Times New Roman" panose="02020603050405020304" pitchFamily="18" charset="0"/>
                <a:cs typeface="Times New Roman" panose="02020603050405020304" pitchFamily="18" charset="0"/>
              </a:rPr>
            </a:b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平行四边形 34">
            <a:extLst>
              <a:ext uri="{FF2B5EF4-FFF2-40B4-BE49-F238E27FC236}">
                <a16:creationId xmlns:a16="http://schemas.microsoft.com/office/drawing/2014/main" id="{94144827-6384-4F37-9086-A64CD27E559F}"/>
              </a:ext>
            </a:extLst>
          </p:cNvPr>
          <p:cNvSpPr/>
          <p:nvPr/>
        </p:nvSpPr>
        <p:spPr>
          <a:xfrm>
            <a:off x="2441429" y="2360995"/>
            <a:ext cx="2487923" cy="1967911"/>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sz="2365">
              <a:solidFill>
                <a:schemeClr val="tx1">
                  <a:lumMod val="85000"/>
                  <a:lumOff val="15000"/>
                </a:schemeClr>
              </a:solidFill>
              <a:cs typeface="+mn-ea"/>
              <a:sym typeface="+mn-lt"/>
            </a:endParaRPr>
          </a:p>
        </p:txBody>
      </p:sp>
      <p:pic>
        <p:nvPicPr>
          <p:cNvPr id="23" name="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00000">
            <a:off x="10352775" y="4377445"/>
            <a:ext cx="2396490" cy="234442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859" y="5549655"/>
            <a:ext cx="1766321" cy="1766321"/>
          </a:xfrm>
          <a:prstGeom prst="rect">
            <a:avLst/>
          </a:prstGeom>
        </p:spPr>
      </p:pic>
    </p:spTree>
    <p:extLst>
      <p:ext uri="{BB962C8B-B14F-4D97-AF65-F5344CB8AC3E}">
        <p14:creationId xmlns:p14="http://schemas.microsoft.com/office/powerpoint/2010/main" val="423524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图片 14">
            <a:extLst>
              <a:ext uri="{FF2B5EF4-FFF2-40B4-BE49-F238E27FC236}">
                <a16:creationId xmlns:a16="http://schemas.microsoft.com/office/drawing/2014/main" id="{4C028B51-67C3-4108-8D7A-699FF77F1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22627"/>
            <a:ext cx="4775200" cy="6862373"/>
          </a:xfrm>
          <a:prstGeom prst="rect">
            <a:avLst/>
          </a:prstGeom>
        </p:spPr>
      </p:pic>
      <p:sp>
        <p:nvSpPr>
          <p:cNvPr id="22" name="Rectangle 21"/>
          <p:cNvSpPr/>
          <p:nvPr/>
        </p:nvSpPr>
        <p:spPr>
          <a:xfrm>
            <a:off x="4700580" y="580387"/>
            <a:ext cx="6096000" cy="4154984"/>
          </a:xfrm>
          <a:prstGeom prst="rect">
            <a:avLst/>
          </a:prstGeom>
        </p:spPr>
        <p:txBody>
          <a:bodyPr>
            <a:spAutoFit/>
          </a:bodyPr>
          <a:lstStyle/>
          <a:p>
            <a:pPr algn="ctr"/>
            <a:r>
              <a:rPr lang="en-GB" sz="8800">
                <a:solidFill>
                  <a:srgbClr val="002060"/>
                </a:solidFill>
                <a:latin typeface="SVN-Caprica Script" pitchFamily="2" charset="0"/>
              </a:rPr>
              <a:t>CỦNG CỐ </a:t>
            </a:r>
          </a:p>
          <a:p>
            <a:pPr algn="ctr"/>
            <a:r>
              <a:rPr lang="en-GB" sz="8800">
                <a:solidFill>
                  <a:srgbClr val="002060"/>
                </a:solidFill>
                <a:latin typeface="SVN-Caprica Script" pitchFamily="2" charset="0"/>
              </a:rPr>
              <a:t>VÀ </a:t>
            </a:r>
          </a:p>
          <a:p>
            <a:pPr algn="ctr"/>
            <a:r>
              <a:rPr lang="en-GB" sz="8800">
                <a:solidFill>
                  <a:srgbClr val="002060"/>
                </a:solidFill>
                <a:latin typeface="SVN-Caprica Script" pitchFamily="2" charset="0"/>
              </a:rPr>
              <a:t>DẶN DÒ </a:t>
            </a:r>
          </a:p>
        </p:txBody>
      </p:sp>
    </p:spTree>
    <p:extLst>
      <p:ext uri="{BB962C8B-B14F-4D97-AF65-F5344CB8AC3E}">
        <p14:creationId xmlns:p14="http://schemas.microsoft.com/office/powerpoint/2010/main" val="15002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9" name="Rectangle 8"/>
          <p:cNvSpPr/>
          <p:nvPr/>
        </p:nvSpPr>
        <p:spPr>
          <a:xfrm>
            <a:off x="-1175518" y="1265111"/>
            <a:ext cx="9790880" cy="3416320"/>
          </a:xfrm>
          <a:prstGeom prst="rect">
            <a:avLst/>
          </a:prstGeom>
        </p:spPr>
        <p:txBody>
          <a:bodyPr wrap="square">
            <a:spAutoFit/>
          </a:bodyPr>
          <a:lstStyle/>
          <a:p>
            <a:pPr algn="ctr"/>
            <a:r>
              <a:rPr lang="en-US" sz="72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CHÀO TẠM BIỆT </a:t>
            </a:r>
          </a:p>
          <a:p>
            <a:pPr algn="ctr"/>
            <a:r>
              <a:rPr lang="en-US" sz="72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VÀ</a:t>
            </a:r>
          </a:p>
          <a:p>
            <a:pPr algn="ctr"/>
            <a:r>
              <a:rPr lang="en-US" sz="7200" smtClean="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rPr>
              <a:t>HẸN GẶP LẠI </a:t>
            </a:r>
            <a:endParaRPr lang="en-US" sz="7200">
              <a:ln w="28575">
                <a:noFill/>
              </a:ln>
              <a:solidFill>
                <a:schemeClr val="bg1"/>
              </a:solidFill>
              <a:effectLst>
                <a:outerShdw blurRad="50800" dist="38100" dir="16200000" rotWithShape="0">
                  <a:prstClr val="black">
                    <a:alpha val="40000"/>
                  </a:prstClr>
                </a:outerShdw>
              </a:effectLst>
              <a:latin typeface="SVN-Hole Hearted" panose="020B0A06020104020203" pitchFamily="34" charset="0"/>
            </a:endParaRPr>
          </a:p>
        </p:txBody>
      </p:sp>
      <p:sp>
        <p:nvSpPr>
          <p:cNvPr id="13" name="Rectangle 12"/>
          <p:cNvSpPr/>
          <p:nvPr/>
        </p:nvSpPr>
        <p:spPr>
          <a:xfrm>
            <a:off x="-1123267" y="1265111"/>
            <a:ext cx="9790880" cy="3416320"/>
          </a:xfrm>
          <a:prstGeom prst="rect">
            <a:avLst/>
          </a:prstGeom>
        </p:spPr>
        <p:txBody>
          <a:bodyPr wrap="square">
            <a:spAutoFit/>
          </a:bodyPr>
          <a:lstStyle/>
          <a:p>
            <a:pPr algn="ctr"/>
            <a:r>
              <a:rPr lang="en-US" sz="7200" smtClean="0">
                <a:ln w="28575">
                  <a:noFill/>
                </a:ln>
                <a:solidFill>
                  <a:schemeClr val="accent5">
                    <a:lumMod val="50000"/>
                  </a:schemeClr>
                </a:solidFill>
                <a:effectLst>
                  <a:outerShdw blurRad="50800" dist="38100" dir="16200000" rotWithShape="0">
                    <a:prstClr val="black">
                      <a:alpha val="40000"/>
                    </a:prstClr>
                  </a:outerShdw>
                </a:effectLst>
                <a:latin typeface="SVN-Hole Hearted" panose="020B0A06020104020203" pitchFamily="34" charset="0"/>
              </a:rPr>
              <a:t>CHÀO TẠM BIỆT </a:t>
            </a:r>
          </a:p>
          <a:p>
            <a:pPr algn="ctr"/>
            <a:r>
              <a:rPr lang="en-US" sz="7200" smtClean="0">
                <a:ln w="28575">
                  <a:noFill/>
                </a:ln>
                <a:solidFill>
                  <a:schemeClr val="accent5">
                    <a:lumMod val="50000"/>
                  </a:schemeClr>
                </a:solidFill>
                <a:effectLst>
                  <a:outerShdw blurRad="50800" dist="38100" dir="16200000" rotWithShape="0">
                    <a:prstClr val="black">
                      <a:alpha val="40000"/>
                    </a:prstClr>
                  </a:outerShdw>
                </a:effectLst>
                <a:latin typeface="SVN-Hole Hearted" panose="020B0A06020104020203" pitchFamily="34" charset="0"/>
              </a:rPr>
              <a:t>VÀ</a:t>
            </a:r>
          </a:p>
          <a:p>
            <a:pPr algn="ctr"/>
            <a:r>
              <a:rPr lang="en-US" sz="7200" smtClean="0">
                <a:ln w="28575">
                  <a:noFill/>
                </a:ln>
                <a:solidFill>
                  <a:schemeClr val="accent5">
                    <a:lumMod val="50000"/>
                  </a:schemeClr>
                </a:solidFill>
                <a:effectLst>
                  <a:outerShdw blurRad="50800" dist="38100" dir="16200000" rotWithShape="0">
                    <a:prstClr val="black">
                      <a:alpha val="40000"/>
                    </a:prstClr>
                  </a:outerShdw>
                </a:effectLst>
                <a:latin typeface="SVN-Hole Hearted" panose="020B0A06020104020203" pitchFamily="34" charset="0"/>
              </a:rPr>
              <a:t>HẸN GẶP LẠI </a:t>
            </a:r>
            <a:endParaRPr lang="en-US" sz="7200">
              <a:ln w="28575">
                <a:noFill/>
              </a:ln>
              <a:solidFill>
                <a:schemeClr val="accent5">
                  <a:lumMod val="50000"/>
                </a:schemeClr>
              </a:solidFill>
              <a:effectLst>
                <a:outerShdw blurRad="50800" dist="38100" dir="16200000" rotWithShape="0">
                  <a:prstClr val="black">
                    <a:alpha val="40000"/>
                  </a:prstClr>
                </a:outerShdw>
              </a:effectLst>
              <a:latin typeface="SVN-Hole Hearted" panose="020B0A06020104020203" pitchFamily="34" charset="0"/>
            </a:endParaRPr>
          </a:p>
        </p:txBody>
      </p:sp>
    </p:spTree>
    <p:extLst>
      <p:ext uri="{BB962C8B-B14F-4D97-AF65-F5344CB8AC3E}">
        <p14:creationId xmlns:p14="http://schemas.microsoft.com/office/powerpoint/2010/main" val="2861716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110836"/>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平行四边形 34">
            <a:extLst>
              <a:ext uri="{FF2B5EF4-FFF2-40B4-BE49-F238E27FC236}">
                <a16:creationId xmlns:a16="http://schemas.microsoft.com/office/drawing/2014/main" id="{94144827-6384-4F37-9086-A64CD27E559F}"/>
              </a:ext>
            </a:extLst>
          </p:cNvPr>
          <p:cNvSpPr/>
          <p:nvPr/>
        </p:nvSpPr>
        <p:spPr>
          <a:xfrm>
            <a:off x="2441429" y="2360995"/>
            <a:ext cx="2487923" cy="1967911"/>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sz="2365">
              <a:solidFill>
                <a:schemeClr val="tx1">
                  <a:lumMod val="85000"/>
                  <a:lumOff val="15000"/>
                </a:schemeClr>
              </a:solidFill>
              <a:cs typeface="+mn-ea"/>
              <a:sym typeface="+mn-lt"/>
            </a:endParaRPr>
          </a:p>
        </p:txBody>
      </p:sp>
      <p:pic>
        <p:nvPicPr>
          <p:cNvPr id="23" name="1" descr="E:\素材\春\7ff96c0408d5f1ad90e6490e1fb39ea4.png7ff96c0408d5f1ad90e6490e1fb39ea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000000">
            <a:off x="10352775" y="4377445"/>
            <a:ext cx="2396490" cy="2344420"/>
          </a:xfrm>
          <a:prstGeom prst="rect">
            <a:avLst/>
          </a:prstGeom>
        </p:spPr>
      </p:pic>
      <p:pic>
        <p:nvPicPr>
          <p:cNvPr id="26" name="Picture 25"/>
          <p:cNvPicPr>
            <a:picLocks noChangeAspect="1"/>
          </p:cNvPicPr>
          <p:nvPr/>
        </p:nvPicPr>
        <p:blipFill>
          <a:blip r:embed="rId4"/>
          <a:stretch>
            <a:fillRect/>
          </a:stretch>
        </p:blipFill>
        <p:spPr>
          <a:xfrm>
            <a:off x="17316" y="50474"/>
            <a:ext cx="1116917" cy="926561"/>
          </a:xfrm>
          <a:prstGeom prst="ellipse">
            <a:avLst/>
          </a:prstGeom>
        </p:spPr>
      </p:pic>
      <p:sp>
        <p:nvSpPr>
          <p:cNvPr id="27" name="Rectangle 26"/>
          <p:cNvSpPr/>
          <p:nvPr/>
        </p:nvSpPr>
        <p:spPr>
          <a:xfrm>
            <a:off x="1151549" y="148011"/>
            <a:ext cx="7072770" cy="584775"/>
          </a:xfrm>
          <a:prstGeom prst="rect">
            <a:avLst/>
          </a:prstGeom>
        </p:spPr>
        <p:txBody>
          <a:bodyPr wrap="none">
            <a:spAutoFit/>
          </a:bodyPr>
          <a:lstStyle/>
          <a:p>
            <a:r>
              <a:rPr lang="en-GB" sz="3200" b="1" smtClean="0">
                <a:solidFill>
                  <a:srgbClr val="002060"/>
                </a:solidFill>
                <a:latin typeface="UTM Amherst" panose="02040603050506020204" pitchFamily="18" charset="0"/>
              </a:rPr>
              <a:t>Nói những điều em biết về biển.</a:t>
            </a:r>
            <a:endParaRPr lang="en-US" sz="3200" b="1">
              <a:solidFill>
                <a:srgbClr val="002060"/>
              </a:solidFill>
              <a:latin typeface="UTM Amherst" panose="02040603050506020204" pitchFamily="18" charset="0"/>
            </a:endParaRPr>
          </a:p>
        </p:txBody>
      </p:sp>
      <p:pic>
        <p:nvPicPr>
          <p:cNvPr id="28" name="Picture 2" descr="https://img.loigiaihay.com/picture/question_lgh/2021_51/1624002456-p89z.jpg"/>
          <p:cNvPicPr>
            <a:picLocks noChangeAspect="1" noChangeArrowheads="1"/>
          </p:cNvPicPr>
          <p:nvPr/>
        </p:nvPicPr>
        <p:blipFill rotWithShape="1">
          <a:blip r:embed="rId5">
            <a:extLst>
              <a:ext uri="{28A0092B-C50C-407E-A947-70E740481C1C}">
                <a14:useLocalDpi xmlns:a14="http://schemas.microsoft.com/office/drawing/2010/main" val="0"/>
              </a:ext>
            </a:extLst>
          </a:blip>
          <a:srcRect t="6965"/>
          <a:stretch/>
        </p:blipFill>
        <p:spPr bwMode="auto">
          <a:xfrm>
            <a:off x="406734" y="2632365"/>
            <a:ext cx="11378531" cy="39667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6734" y="928865"/>
            <a:ext cx="8991600" cy="523220"/>
          </a:xfrm>
          <a:prstGeom prst="rect">
            <a:avLst/>
          </a:prstGeom>
          <a:noFill/>
        </p:spPr>
        <p:txBody>
          <a:bodyPr wrap="square" rtlCol="0">
            <a:spAutoFit/>
          </a:bodyPr>
          <a:lstStyle/>
          <a:p>
            <a:pPr marL="742950" lvl="1" indent="-285750">
              <a:buFont typeface="Wingdings" panose="05000000000000000000" pitchFamily="2" charset="2"/>
              <a:buChar char="ü"/>
            </a:pPr>
            <a:r>
              <a:rPr lang="en-GB" sz="2800" b="1" smtClean="0">
                <a:solidFill>
                  <a:srgbClr val="FF0000"/>
                </a:solidFill>
                <a:latin typeface="Times New Roman" panose="02020603050405020304" pitchFamily="18" charset="0"/>
                <a:cs typeface="Times New Roman" panose="02020603050405020304" pitchFamily="18" charset="0"/>
              </a:rPr>
              <a:t>Biển là không gian rộng mênh mông. </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06734" y="1466700"/>
            <a:ext cx="11304956" cy="523220"/>
          </a:xfrm>
          <a:prstGeom prst="rect">
            <a:avLst/>
          </a:prstGeom>
          <a:noFill/>
        </p:spPr>
        <p:txBody>
          <a:bodyPr wrap="square" rtlCol="0">
            <a:spAutoFit/>
          </a:bodyPr>
          <a:lstStyle/>
          <a:p>
            <a:pPr marL="742950" lvl="1" indent="-285750">
              <a:buFont typeface="Wingdings" panose="05000000000000000000" pitchFamily="2" charset="2"/>
              <a:buChar char="ü"/>
            </a:pPr>
            <a:r>
              <a:rPr lang="en-GB" sz="2800" b="1" smtClean="0">
                <a:solidFill>
                  <a:srgbClr val="FF0000"/>
                </a:solidFill>
                <a:latin typeface="Times New Roman" panose="02020603050405020304" pitchFamily="18" charset="0"/>
                <a:cs typeface="Times New Roman" panose="02020603050405020304" pitchFamily="18" charset="0"/>
              </a:rPr>
              <a:t>Biển là hệ thống kết nối tất cả các vùng chứa nước trên Trái Đất.</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859334" y="2007786"/>
            <a:ext cx="12357901" cy="523220"/>
          </a:xfrm>
          <a:prstGeom prst="rect">
            <a:avLst/>
          </a:prstGeom>
          <a:noFill/>
        </p:spPr>
        <p:txBody>
          <a:bodyPr wrap="square" rtlCol="0">
            <a:spAutoFit/>
          </a:bodyPr>
          <a:lstStyle/>
          <a:p>
            <a:pPr marL="285750" indent="-285750">
              <a:buFont typeface="Wingdings" panose="05000000000000000000" pitchFamily="2" charset="2"/>
              <a:buChar char="ü"/>
            </a:pPr>
            <a:r>
              <a:rPr lang="en-GB" sz="2800" b="1" smtClean="0">
                <a:solidFill>
                  <a:srgbClr val="FF0000"/>
                </a:solidFill>
                <a:latin typeface="Times New Roman" panose="02020603050405020304" pitchFamily="18" charset="0"/>
                <a:cs typeface="Times New Roman" panose="02020603050405020304" pitchFamily="18" charset="0"/>
              </a:rPr>
              <a:t>Dưới biển có nhiều sinh vật sinh sống như: cá, san hô, bạch tuộc, …...</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8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2" y="1"/>
            <a:ext cx="12188239" cy="6947295"/>
            <a:chOff x="0" y="0"/>
            <a:chExt cx="12192000" cy="694943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3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56"/>
            <a:stretch/>
          </p:blipFill>
          <p:spPr>
            <a:xfrm>
              <a:off x="169818" y="248194"/>
              <a:ext cx="11782696" cy="6466114"/>
            </a:xfrm>
            <a:prstGeom prst="rect">
              <a:avLst/>
            </a:prstGeom>
          </p:spPr>
        </p:pic>
      </p:grpSp>
      <p:sp>
        <p:nvSpPr>
          <p:cNvPr id="5" name="TextBox 4"/>
          <p:cNvSpPr txBox="1"/>
          <p:nvPr/>
        </p:nvSpPr>
        <p:spPr>
          <a:xfrm>
            <a:off x="2654665" y="687683"/>
            <a:ext cx="8697179" cy="646203"/>
          </a:xfrm>
          <a:prstGeom prst="rect">
            <a:avLst/>
          </a:prstGeom>
          <a:noFill/>
        </p:spPr>
        <p:txBody>
          <a:bodyPr wrap="square" rtlCol="0">
            <a:spAutoFit/>
          </a:bodyPr>
          <a:lstStyle/>
          <a:p>
            <a:r>
              <a:rPr lang="en-US" sz="3599" b="1">
                <a:solidFill>
                  <a:schemeClr val="bg1"/>
                </a:solidFill>
                <a:latin typeface="HP001 4 hàng" panose="020B0603050302020204" pitchFamily="34" charset="0"/>
              </a:rPr>
              <a:t>Thứ </a:t>
            </a:r>
            <a:r>
              <a:rPr lang="en-US" sz="3599" b="1" smtClean="0">
                <a:solidFill>
                  <a:schemeClr val="bg1"/>
                </a:solidFill>
                <a:latin typeface="HP001 4 hàng" panose="020B0603050302020204" pitchFamily="34" charset="0"/>
              </a:rPr>
              <a:t> </a:t>
            </a:r>
            <a:r>
              <a:rPr lang="en-US" sz="3599" b="1">
                <a:solidFill>
                  <a:schemeClr val="bg1"/>
                </a:solidFill>
                <a:latin typeface="HP001 4 hàng" panose="020B0603050302020204" pitchFamily="34" charset="0"/>
              </a:rPr>
              <a:t>ngày </a:t>
            </a:r>
            <a:r>
              <a:rPr lang="en-US" sz="3599" b="1" smtClean="0">
                <a:solidFill>
                  <a:schemeClr val="bg1"/>
                </a:solidFill>
                <a:latin typeface="HP001 4 hàng" panose="020B0603050302020204" pitchFamily="34" charset="0"/>
              </a:rPr>
              <a:t>  </a:t>
            </a:r>
            <a:r>
              <a:rPr lang="en-US" sz="3599" b="1">
                <a:solidFill>
                  <a:schemeClr val="bg1"/>
                </a:solidFill>
                <a:latin typeface="HP001 4 hàng" panose="020B0603050302020204" pitchFamily="34" charset="0"/>
              </a:rPr>
              <a:t>tháng </a:t>
            </a:r>
            <a:r>
              <a:rPr lang="en-US" sz="3599" b="1" smtClean="0">
                <a:solidFill>
                  <a:schemeClr val="bg1"/>
                </a:solidFill>
                <a:latin typeface="HP001 4 hàng" panose="020B0603050302020204" pitchFamily="34" charset="0"/>
              </a:rPr>
              <a:t> </a:t>
            </a:r>
            <a:r>
              <a:rPr lang="en-US" sz="3599" b="1">
                <a:solidFill>
                  <a:schemeClr val="bg1"/>
                </a:solidFill>
                <a:latin typeface="HP001 4 hàng" panose="020B0603050302020204" pitchFamily="34" charset="0"/>
              </a:rPr>
              <a:t>năm 2022 </a:t>
            </a:r>
            <a:endParaRPr lang="en-US" sz="3599" b="1" dirty="0">
              <a:solidFill>
                <a:schemeClr val="bg1"/>
              </a:solidFill>
              <a:latin typeface="HP001 4 hàng" panose="020B0603050302020204" pitchFamily="34" charset="0"/>
            </a:endParaRPr>
          </a:p>
        </p:txBody>
      </p:sp>
      <p:sp>
        <p:nvSpPr>
          <p:cNvPr id="6" name="TextBox 5"/>
          <p:cNvSpPr txBox="1"/>
          <p:nvPr/>
        </p:nvSpPr>
        <p:spPr>
          <a:xfrm>
            <a:off x="4478794" y="1505379"/>
            <a:ext cx="2921221" cy="646203"/>
          </a:xfrm>
          <a:prstGeom prst="rect">
            <a:avLst/>
          </a:prstGeom>
          <a:noFill/>
        </p:spPr>
        <p:txBody>
          <a:bodyPr wrap="square" rtlCol="0">
            <a:spAutoFit/>
          </a:bodyPr>
          <a:lstStyle/>
          <a:p>
            <a:r>
              <a:rPr lang="en-US" sz="3599" b="1" dirty="0">
                <a:solidFill>
                  <a:schemeClr val="bg1"/>
                </a:solidFill>
                <a:latin typeface="HP001 4 hàng" panose="020B0603050302020204" pitchFamily="34" charset="0"/>
              </a:rPr>
              <a:t>Tiếng Việt </a:t>
            </a:r>
          </a:p>
        </p:txBody>
      </p:sp>
      <p:sp>
        <p:nvSpPr>
          <p:cNvPr id="7" name="TextBox 6"/>
          <p:cNvSpPr txBox="1"/>
          <p:nvPr/>
        </p:nvSpPr>
        <p:spPr>
          <a:xfrm>
            <a:off x="1108363" y="2265391"/>
            <a:ext cx="10723417" cy="646203"/>
          </a:xfrm>
          <a:prstGeom prst="rect">
            <a:avLst/>
          </a:prstGeom>
          <a:noFill/>
        </p:spPr>
        <p:txBody>
          <a:bodyPr wrap="square" rtlCol="0">
            <a:spAutoFit/>
          </a:bodyPr>
          <a:lstStyle/>
          <a:p>
            <a:r>
              <a:rPr lang="en-US" sz="3599" b="1">
                <a:solidFill>
                  <a:srgbClr val="FFFF00"/>
                </a:solidFill>
                <a:latin typeface="HP001 4 hàng" panose="020B0603050302020204" pitchFamily="34" charset="0"/>
              </a:rPr>
              <a:t>Bài </a:t>
            </a:r>
            <a:r>
              <a:rPr lang="en-US" sz="3599" b="1" smtClean="0">
                <a:solidFill>
                  <a:srgbClr val="FFFF00"/>
                </a:solidFill>
                <a:latin typeface="HP001 4 hàng" panose="020B0603050302020204" pitchFamily="34" charset="0"/>
              </a:rPr>
              <a:t>28: </a:t>
            </a:r>
            <a:r>
              <a:rPr lang="en-US" sz="3599" b="1">
                <a:solidFill>
                  <a:srgbClr val="FFFF00"/>
                </a:solidFill>
                <a:latin typeface="HP001 4 hàng" panose="020B0603050302020204" pitchFamily="34" charset="0"/>
              </a:rPr>
              <a:t>Đọc – </a:t>
            </a:r>
            <a:r>
              <a:rPr lang="en-US" sz="3599" b="1" smtClean="0">
                <a:solidFill>
                  <a:srgbClr val="FFFF00"/>
                </a:solidFill>
                <a:latin typeface="HP001 4 hàng" panose="020B0603050302020204" pitchFamily="34" charset="0"/>
              </a:rPr>
              <a:t>Khám phá đáy biển ở Trường Sa   </a:t>
            </a:r>
            <a:endParaRPr lang="en-US" sz="3599" b="1" dirty="0">
              <a:solidFill>
                <a:srgbClr val="FFFF00"/>
              </a:solidFill>
              <a:latin typeface="HP001 4 hàng" panose="020B0603050302020204" pitchFamily="34" charset="0"/>
            </a:endParaRPr>
          </a:p>
        </p:txBody>
      </p:sp>
      <p:pic>
        <p:nvPicPr>
          <p:cNvPr id="9" name="Picture 8"/>
          <p:cNvPicPr>
            <a:picLocks noChangeAspect="1"/>
          </p:cNvPicPr>
          <p:nvPr/>
        </p:nvPicPr>
        <p:blipFill>
          <a:blip r:embed="rId4"/>
          <a:stretch>
            <a:fillRect/>
          </a:stretch>
        </p:blipFill>
        <p:spPr>
          <a:xfrm>
            <a:off x="8783372" y="5139818"/>
            <a:ext cx="3169217" cy="1572419"/>
          </a:xfrm>
          <a:prstGeom prst="rect">
            <a:avLst/>
          </a:prstGeom>
        </p:spPr>
      </p:pic>
      <p:sp>
        <p:nvSpPr>
          <p:cNvPr id="10" name="Rectangle 9">
            <a:extLst>
              <a:ext uri="{FF2B5EF4-FFF2-40B4-BE49-F238E27FC236}">
                <a16:creationId xmlns:a16="http://schemas.microsoft.com/office/drawing/2014/main" id="{99AD56D0-03BD-4F43-A5DD-CAB437E18F59}"/>
              </a:ext>
            </a:extLst>
          </p:cNvPr>
          <p:cNvSpPr/>
          <p:nvPr/>
        </p:nvSpPr>
        <p:spPr>
          <a:xfrm>
            <a:off x="1005975" y="191702"/>
            <a:ext cx="10231927" cy="439565"/>
          </a:xfrm>
          <a:prstGeom prst="rect">
            <a:avLst/>
          </a:prstGeom>
          <a:noFill/>
        </p:spPr>
        <p:txBody>
          <a:bodyPr wrap="square" lIns="87081" tIns="43540" rIns="87081" bIns="435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62863"/>
            <a:r>
              <a:rPr lang="en-US" sz="2285" b="1">
                <a:ln w="11430"/>
                <a:solidFill>
                  <a:srgbClr val="FF0000"/>
                </a:solidFill>
                <a:effectLst>
                  <a:outerShdw blurRad="50800" dist="39000" dir="5460000" algn="tl">
                    <a:srgbClr val="000000">
                      <a:alpha val="38000"/>
                    </a:srgbClr>
                  </a:outerShdw>
                </a:effectLst>
                <a:latin typeface="+mj-lt"/>
                <a:cs typeface="Times New Roman" pitchFamily="18" charset="0"/>
              </a:rPr>
              <a:t> </a:t>
            </a:r>
            <a:endParaRPr lang="en-US" sz="2667" b="1" dirty="0">
              <a:ln w="11430"/>
              <a:solidFill>
                <a:srgbClr val="FF0000"/>
              </a:solidFill>
              <a:effectLst>
                <a:outerShdw blurRad="50800" dist="39000" dir="5460000" algn="tl">
                  <a:srgbClr val="000000">
                    <a:alpha val="38000"/>
                  </a:srgbClr>
                </a:outerShdw>
              </a:effectLst>
              <a:latin typeface="+mj-lt"/>
              <a:cs typeface="Times New Roman" pitchFamily="18" charset="0"/>
            </a:endParaRPr>
          </a:p>
        </p:txBody>
      </p:sp>
      <p:pic>
        <p:nvPicPr>
          <p:cNvPr id="12" name="Picture 11"/>
          <p:cNvPicPr>
            <a:picLocks noChangeAspect="1"/>
          </p:cNvPicPr>
          <p:nvPr/>
        </p:nvPicPr>
        <p:blipFill>
          <a:blip r:embed="rId5"/>
          <a:stretch>
            <a:fillRect/>
          </a:stretch>
        </p:blipFill>
        <p:spPr>
          <a:xfrm>
            <a:off x="249547" y="5011305"/>
            <a:ext cx="1214845" cy="1700931"/>
          </a:xfrm>
          <a:prstGeom prst="rect">
            <a:avLst/>
          </a:prstGeom>
        </p:spPr>
      </p:pic>
    </p:spTree>
    <p:extLst>
      <p:ext uri="{BB962C8B-B14F-4D97-AF65-F5344CB8AC3E}">
        <p14:creationId xmlns:p14="http://schemas.microsoft.com/office/powerpoint/2010/main" val="15107831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5532" y="137879"/>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Group 4">
            <a:extLst>
              <a:ext uri="{FF2B5EF4-FFF2-40B4-BE49-F238E27FC236}">
                <a16:creationId xmlns:a16="http://schemas.microsoft.com/office/drawing/2014/main" id="{B7B32974-FB0D-4988-A055-D21F73852239}"/>
              </a:ext>
            </a:extLst>
          </p:cNvPr>
          <p:cNvGrpSpPr/>
          <p:nvPr/>
        </p:nvGrpSpPr>
        <p:grpSpPr>
          <a:xfrm>
            <a:off x="189283" y="1099792"/>
            <a:ext cx="2954290" cy="4629373"/>
            <a:chOff x="979714" y="1581705"/>
            <a:chExt cx="3081384" cy="4828529"/>
          </a:xfrm>
        </p:grpSpPr>
        <p:sp>
          <p:nvSpPr>
            <p:cNvPr id="7" name="Rectangle 53">
              <a:extLst>
                <a:ext uri="{FF2B5EF4-FFF2-40B4-BE49-F238E27FC236}">
                  <a16:creationId xmlns:a16="http://schemas.microsoft.com/office/drawing/2014/main" id="{D7F6C616-3AF7-4759-9AC0-18E062CE0BF8}"/>
                </a:ext>
              </a:extLst>
            </p:cNvPr>
            <p:cNvSpPr/>
            <p:nvPr/>
          </p:nvSpPr>
          <p:spPr>
            <a:xfrm>
              <a:off x="979714" y="1581705"/>
              <a:ext cx="3081384" cy="4677953"/>
            </a:xfrm>
            <a:prstGeom prst="rect">
              <a:avLst/>
            </a:prstGeom>
            <a:blipFill dpi="0" rotWithShape="1">
              <a:blip r:embed="rId3"/>
              <a:srcRect/>
              <a:stretch>
                <a:fillRect l="-146440" t="1739" r="-23200" b="-1739"/>
              </a:stretch>
            </a:blipFill>
            <a:ln w="12700" cap="flat" cmpd="sng" algn="ctr">
              <a:noFill/>
              <a:prstDash val="solid"/>
              <a:miter lim="800000"/>
            </a:ln>
            <a:effectLst/>
          </p:spPr>
          <p:txBody>
            <a:bodyPr rtlCol="0" anchor="ctr"/>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8" name="Rectangle 54">
              <a:extLst>
                <a:ext uri="{FF2B5EF4-FFF2-40B4-BE49-F238E27FC236}">
                  <a16:creationId xmlns:a16="http://schemas.microsoft.com/office/drawing/2014/main" id="{7210CBC2-F5B9-423A-B9AB-9EDACCDEBE2D}"/>
                </a:ext>
              </a:extLst>
            </p:cNvPr>
            <p:cNvSpPr/>
            <p:nvPr/>
          </p:nvSpPr>
          <p:spPr>
            <a:xfrm>
              <a:off x="979714" y="1732280"/>
              <a:ext cx="3081384" cy="4677954"/>
            </a:xfrm>
            <a:prstGeom prst="rect">
              <a:avLst/>
            </a:prstGeom>
            <a:noFill/>
            <a:ln w="22225" cap="flat" cmpd="sng" algn="ctr">
              <a:solidFill>
                <a:srgbClr val="8494D5"/>
              </a:solidFill>
              <a:prstDash val="solid"/>
              <a:miter lim="800000"/>
            </a:ln>
            <a:effectLst/>
          </p:spPr>
          <p:txBody>
            <a:bodyPr rtlCol="0" anchor="ctr"/>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grpSp>
      <p:grpSp>
        <p:nvGrpSpPr>
          <p:cNvPr id="9" name="Group 59">
            <a:extLst>
              <a:ext uri="{FF2B5EF4-FFF2-40B4-BE49-F238E27FC236}">
                <a16:creationId xmlns:a16="http://schemas.microsoft.com/office/drawing/2014/main" id="{D8D2C544-5AB2-47E9-9BF9-2A5B9A25F4C6}"/>
              </a:ext>
            </a:extLst>
          </p:cNvPr>
          <p:cNvGrpSpPr/>
          <p:nvPr/>
        </p:nvGrpSpPr>
        <p:grpSpPr>
          <a:xfrm>
            <a:off x="3145654" y="1545931"/>
            <a:ext cx="1155400" cy="726005"/>
            <a:chOff x="4928372" y="1814284"/>
            <a:chExt cx="978408" cy="484632"/>
          </a:xfrm>
          <a:solidFill>
            <a:srgbClr val="4A5A9F"/>
          </a:solidFill>
        </p:grpSpPr>
        <p:sp>
          <p:nvSpPr>
            <p:cNvPr id="10" name="Pentagon 60">
              <a:extLst>
                <a:ext uri="{FF2B5EF4-FFF2-40B4-BE49-F238E27FC236}">
                  <a16:creationId xmlns:a16="http://schemas.microsoft.com/office/drawing/2014/main" id="{1B2557EF-0A22-4494-AFBB-7BC79F06D59D}"/>
                </a:ext>
              </a:extLst>
            </p:cNvPr>
            <p:cNvSpPr/>
            <p:nvPr/>
          </p:nvSpPr>
          <p:spPr>
            <a:xfrm>
              <a:off x="4928372" y="1814284"/>
              <a:ext cx="978408" cy="484632"/>
            </a:xfrm>
            <a:prstGeom prst="homePlate">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1" name="TextBox 61">
              <a:extLst>
                <a:ext uri="{FF2B5EF4-FFF2-40B4-BE49-F238E27FC236}">
                  <a16:creationId xmlns:a16="http://schemas.microsoft.com/office/drawing/2014/main" id="{A5725A6F-00D3-4309-8EFD-80F08442C2BC}"/>
                </a:ext>
              </a:extLst>
            </p:cNvPr>
            <p:cNvSpPr txBox="1"/>
            <p:nvPr/>
          </p:nvSpPr>
          <p:spPr>
            <a:xfrm>
              <a:off x="5104229" y="1856545"/>
              <a:ext cx="398003" cy="431447"/>
            </a:xfrm>
            <a:prstGeom prst="rect">
              <a:avLst/>
            </a:prstGeom>
            <a:grp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a:solidFill>
                    <a:schemeClr val="bg1"/>
                  </a:solidFill>
                  <a:cs typeface="+mn-ea"/>
                  <a:sym typeface="+mn-lt"/>
                </a:rPr>
                <a:t>1</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grpSp>
        <p:nvGrpSpPr>
          <p:cNvPr id="12" name="Group 65">
            <a:extLst>
              <a:ext uri="{FF2B5EF4-FFF2-40B4-BE49-F238E27FC236}">
                <a16:creationId xmlns:a16="http://schemas.microsoft.com/office/drawing/2014/main" id="{6D5191D5-5189-4B5A-8447-F96EA1D0A89A}"/>
              </a:ext>
            </a:extLst>
          </p:cNvPr>
          <p:cNvGrpSpPr/>
          <p:nvPr/>
        </p:nvGrpSpPr>
        <p:grpSpPr>
          <a:xfrm>
            <a:off x="3175316" y="4034053"/>
            <a:ext cx="1155400" cy="726005"/>
            <a:chOff x="4928372" y="4204732"/>
            <a:chExt cx="978408" cy="484632"/>
          </a:xfrm>
        </p:grpSpPr>
        <p:sp>
          <p:nvSpPr>
            <p:cNvPr id="13" name="Pentagon 66">
              <a:extLst>
                <a:ext uri="{FF2B5EF4-FFF2-40B4-BE49-F238E27FC236}">
                  <a16:creationId xmlns:a16="http://schemas.microsoft.com/office/drawing/2014/main" id="{F48A6237-5E64-40E7-B49F-EBF01DDD62F6}"/>
                </a:ext>
              </a:extLst>
            </p:cNvPr>
            <p:cNvSpPr/>
            <p:nvPr/>
          </p:nvSpPr>
          <p:spPr>
            <a:xfrm>
              <a:off x="4928372" y="4204732"/>
              <a:ext cx="978408" cy="484632"/>
            </a:xfrm>
            <a:prstGeom prst="homePlate">
              <a:avLst/>
            </a:prstGeom>
            <a:solidFill>
              <a:srgbClr val="4A5A9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4" name="TextBox 67">
              <a:extLst>
                <a:ext uri="{FF2B5EF4-FFF2-40B4-BE49-F238E27FC236}">
                  <a16:creationId xmlns:a16="http://schemas.microsoft.com/office/drawing/2014/main" id="{0DA7EC8F-CF21-4612-9349-F31219AD81BF}"/>
                </a:ext>
              </a:extLst>
            </p:cNvPr>
            <p:cNvSpPr txBox="1"/>
            <p:nvPr/>
          </p:nvSpPr>
          <p:spPr>
            <a:xfrm>
              <a:off x="5104229" y="4246353"/>
              <a:ext cx="398003" cy="431447"/>
            </a:xfrm>
            <a:prstGeom prst="rect">
              <a:avLst/>
            </a:prstGeom>
            <a:no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a:solidFill>
                    <a:schemeClr val="bg1"/>
                  </a:solidFill>
                  <a:cs typeface="+mn-ea"/>
                  <a:sym typeface="+mn-lt"/>
                </a:rPr>
                <a:t>3</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grpSp>
        <p:nvGrpSpPr>
          <p:cNvPr id="15" name="Group 68">
            <a:extLst>
              <a:ext uri="{FF2B5EF4-FFF2-40B4-BE49-F238E27FC236}">
                <a16:creationId xmlns:a16="http://schemas.microsoft.com/office/drawing/2014/main" id="{3BD22A33-4F06-479B-B958-155F88DF887C}"/>
              </a:ext>
            </a:extLst>
          </p:cNvPr>
          <p:cNvGrpSpPr/>
          <p:nvPr/>
        </p:nvGrpSpPr>
        <p:grpSpPr>
          <a:xfrm>
            <a:off x="3175316" y="2845456"/>
            <a:ext cx="1155400" cy="726005"/>
            <a:chOff x="4928372" y="3009508"/>
            <a:chExt cx="978408" cy="484632"/>
          </a:xfrm>
          <a:solidFill>
            <a:srgbClr val="C9877E"/>
          </a:solidFill>
        </p:grpSpPr>
        <p:sp>
          <p:nvSpPr>
            <p:cNvPr id="16" name="Pentagon 69">
              <a:extLst>
                <a:ext uri="{FF2B5EF4-FFF2-40B4-BE49-F238E27FC236}">
                  <a16:creationId xmlns:a16="http://schemas.microsoft.com/office/drawing/2014/main" id="{7513FD46-6F4C-443A-B0DD-1079F999096F}"/>
                </a:ext>
              </a:extLst>
            </p:cNvPr>
            <p:cNvSpPr/>
            <p:nvPr/>
          </p:nvSpPr>
          <p:spPr>
            <a:xfrm>
              <a:off x="4928372" y="3009508"/>
              <a:ext cx="978408" cy="484632"/>
            </a:xfrm>
            <a:prstGeom prst="homePlate">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bg1"/>
                </a:solidFill>
                <a:effectLst/>
                <a:uLnTx/>
                <a:uFillTx/>
                <a:cs typeface="+mn-ea"/>
                <a:sym typeface="+mn-lt"/>
              </a:endParaRPr>
            </a:p>
          </p:txBody>
        </p:sp>
        <p:sp>
          <p:nvSpPr>
            <p:cNvPr id="17" name="TextBox 70">
              <a:extLst>
                <a:ext uri="{FF2B5EF4-FFF2-40B4-BE49-F238E27FC236}">
                  <a16:creationId xmlns:a16="http://schemas.microsoft.com/office/drawing/2014/main" id="{7FD46597-CF7E-47A2-B1D7-C41C092D7C05}"/>
                </a:ext>
              </a:extLst>
            </p:cNvPr>
            <p:cNvSpPr txBox="1"/>
            <p:nvPr/>
          </p:nvSpPr>
          <p:spPr>
            <a:xfrm>
              <a:off x="5104229" y="3046076"/>
              <a:ext cx="398003" cy="431447"/>
            </a:xfrm>
            <a:prstGeom prst="rect">
              <a:avLst/>
            </a:prstGeom>
            <a:grp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chemeClr val="bg1"/>
                  </a:solidFill>
                  <a:effectLst/>
                  <a:uLnTx/>
                  <a:uFillTx/>
                  <a:cs typeface="+mn-ea"/>
                  <a:sym typeface="+mn-lt"/>
                </a:rPr>
                <a:t>2</a:t>
              </a:r>
              <a:endParaRPr kumimoji="0" lang="en-GB" sz="3600" b="1" i="0" u="none" strike="noStrike" kern="0" cap="none" spc="0" normalizeH="0" baseline="0" noProof="0" dirty="0">
                <a:ln>
                  <a:noFill/>
                </a:ln>
                <a:solidFill>
                  <a:schemeClr val="bg1"/>
                </a:solidFill>
                <a:effectLst/>
                <a:uLnTx/>
                <a:uFillTx/>
                <a:cs typeface="+mn-ea"/>
                <a:sym typeface="+mn-lt"/>
              </a:endParaRPr>
            </a:p>
          </p:txBody>
        </p:sp>
      </p:grpSp>
      <p:sp>
        <p:nvSpPr>
          <p:cNvPr id="18" name="TextBox 17"/>
          <p:cNvSpPr txBox="1"/>
          <p:nvPr/>
        </p:nvSpPr>
        <p:spPr>
          <a:xfrm>
            <a:off x="3047999" y="349444"/>
            <a:ext cx="6096000" cy="1118319"/>
          </a:xfrm>
          <a:prstGeom prst="rect">
            <a:avLst/>
          </a:prstGeom>
          <a:noFill/>
        </p:spPr>
        <p:txBody>
          <a:bodyPr wrap="square" rtlCol="0">
            <a:spAutoFit/>
          </a:bodyPr>
          <a:lstStyle/>
          <a:p>
            <a:r>
              <a:rPr lang="en-US" altLang="zh-CN" sz="4267" i="1">
                <a:solidFill>
                  <a:srgbClr val="FF0000"/>
                </a:solidFill>
                <a:latin typeface="SVN-Ziclets" panose="02000603000000000000" pitchFamily="2" charset="0"/>
                <a:cs typeface="+mn-ea"/>
                <a:sym typeface="+mn-lt"/>
              </a:rPr>
              <a:t>YÊU CẦU CẦN ĐẠT</a:t>
            </a:r>
            <a:endParaRPr lang="zh-CN" altLang="en-US" sz="4267" i="1">
              <a:solidFill>
                <a:srgbClr val="FF0000"/>
              </a:solidFill>
              <a:latin typeface="SVN-Ziclets" panose="02000603000000000000" pitchFamily="2" charset="0"/>
              <a:cs typeface="+mn-ea"/>
              <a:sym typeface="+mn-lt"/>
            </a:endParaRPr>
          </a:p>
          <a:p>
            <a:endParaRPr lang="en-US" sz="2400"/>
          </a:p>
        </p:txBody>
      </p:sp>
      <p:sp>
        <p:nvSpPr>
          <p:cNvPr id="19" name="TextBox 71"/>
          <p:cNvSpPr txBox="1"/>
          <p:nvPr/>
        </p:nvSpPr>
        <p:spPr>
          <a:xfrm>
            <a:off x="4462095" y="1464326"/>
            <a:ext cx="7144036" cy="1077218"/>
          </a:xfrm>
          <a:prstGeom prst="rect">
            <a:avLst/>
          </a:prstGeom>
          <a:noFill/>
          <a:ln w="9525">
            <a:noFill/>
          </a:ln>
        </p:spPr>
        <p:txBody>
          <a:bodyPr wrap="square">
            <a:spAutoFit/>
          </a:bodyPr>
          <a:lstStyle/>
          <a:p>
            <a:pPr lvl="0" eaLnBrk="0" hangingPunct="0"/>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 tiếng dễ đọc sai, lẫn do ảnh hưởng của phát âm địa phương.</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71"/>
          <p:cNvSpPr txBox="1"/>
          <p:nvPr/>
        </p:nvSpPr>
        <p:spPr>
          <a:xfrm>
            <a:off x="4424264" y="2840067"/>
            <a:ext cx="6512752" cy="584775"/>
          </a:xfrm>
          <a:prstGeom prst="rect">
            <a:avLst/>
          </a:prstGeom>
          <a:noFill/>
          <a:ln w="9525">
            <a:noFill/>
          </a:ln>
        </p:spPr>
        <p:txBody>
          <a:bodyPr wrap="square">
            <a:spAutoFit/>
          </a:bodyPr>
          <a:lstStyle/>
          <a:p>
            <a:pPr lvl="0" eaLnBrk="0" hangingPunct="0"/>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lời được các câu hỏi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 </a:t>
            </a:r>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71"/>
          <p:cNvSpPr txBox="1"/>
          <p:nvPr/>
        </p:nvSpPr>
        <p:spPr>
          <a:xfrm>
            <a:off x="4309026" y="3625649"/>
            <a:ext cx="7603031" cy="3539430"/>
          </a:xfrm>
          <a:prstGeom prst="rect">
            <a:avLst/>
          </a:prstGeom>
          <a:noFill/>
          <a:ln w="9525">
            <a:noFill/>
          </a:ln>
        </p:spPr>
        <p:txBody>
          <a:bodyPr wrap="square">
            <a:spAutoFit/>
          </a:bodyPr>
          <a:lstStyle/>
          <a:p>
            <a:pPr lvl="0" eaLnBrk="0" hangingPunct="0"/>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 </a:t>
            </a:r>
            <a:r>
              <a:rPr lang="vi-VN" sz="3200">
                <a:latin typeface="Times New Roman" panose="02020603050405020304" pitchFamily="18" charset="0"/>
                <a:cs typeface="Times New Roman" panose="02020603050405020304" pitchFamily="18" charset="0"/>
              </a:rPr>
              <a:t>Trường Sa là vùng biển của Tổ quốc ta. Trường Sa thuộc về chủ quyền của đất nước ta. Dưới đáy biển Trường Sa là một thế giới kì thú với rất nhiều động vật kì bí, xinh đẹp.</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
            </a:r>
            <a:br>
              <a:rPr lang="vi-VN" sz="3200">
                <a:latin typeface="Times New Roman" panose="02020603050405020304" pitchFamily="18" charset="0"/>
                <a:cs typeface="Times New Roman" panose="02020603050405020304" pitchFamily="18" charset="0"/>
              </a:rPr>
            </a:b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平行四边形 34">
            <a:extLst>
              <a:ext uri="{FF2B5EF4-FFF2-40B4-BE49-F238E27FC236}">
                <a16:creationId xmlns:a16="http://schemas.microsoft.com/office/drawing/2014/main" id="{94144827-6384-4F37-9086-A64CD27E559F}"/>
              </a:ext>
            </a:extLst>
          </p:cNvPr>
          <p:cNvSpPr/>
          <p:nvPr/>
        </p:nvSpPr>
        <p:spPr>
          <a:xfrm>
            <a:off x="2441429" y="2360995"/>
            <a:ext cx="2487923" cy="1967911"/>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sz="2365">
              <a:solidFill>
                <a:schemeClr val="tx1">
                  <a:lumMod val="85000"/>
                  <a:lumOff val="15000"/>
                </a:schemeClr>
              </a:solidFill>
              <a:cs typeface="+mn-ea"/>
              <a:sym typeface="+mn-lt"/>
            </a:endParaRPr>
          </a:p>
        </p:txBody>
      </p:sp>
      <p:pic>
        <p:nvPicPr>
          <p:cNvPr id="23" name="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00000">
            <a:off x="10352775" y="4377445"/>
            <a:ext cx="2396490" cy="234442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859" y="5549655"/>
            <a:ext cx="1766321" cy="1766321"/>
          </a:xfrm>
          <a:prstGeom prst="rect">
            <a:avLst/>
          </a:prstGeom>
        </p:spPr>
      </p:pic>
    </p:spTree>
    <p:extLst>
      <p:ext uri="{BB962C8B-B14F-4D97-AF65-F5344CB8AC3E}">
        <p14:creationId xmlns:p14="http://schemas.microsoft.com/office/powerpoint/2010/main" val="37027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bed, underwater world. Background in cartoon style. Vector illustration.  Ocean depth 2310316 Vector Art at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2012" y="332510"/>
            <a:ext cx="7869381" cy="3498414"/>
          </a:xfrm>
          <a:prstGeom prst="roundRect">
            <a:avLst>
              <a:gd name="adj" fmla="val 20627"/>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99341" y="973721"/>
            <a:ext cx="3534942" cy="2215991"/>
          </a:xfrm>
          <a:prstGeom prst="rect">
            <a:avLst/>
          </a:prstGeom>
          <a:noFill/>
        </p:spPr>
        <p:txBody>
          <a:bodyPr wrap="none" rtlCol="0">
            <a:spAutoFit/>
          </a:bodyPr>
          <a:lstStyle/>
          <a:p>
            <a:r>
              <a:rPr lang="en-GB" sz="13800" smtClean="0">
                <a:solidFill>
                  <a:srgbClr val="002060"/>
                </a:solidFill>
                <a:latin typeface="SVN-Caprica Script" pitchFamily="2" charset="0"/>
              </a:rPr>
              <a:t>ĐỌC</a:t>
            </a:r>
            <a:r>
              <a:rPr lang="en-GB" sz="13800" smtClean="0">
                <a:solidFill>
                  <a:srgbClr val="002060"/>
                </a:solidFill>
                <a:latin typeface="Coiny" panose="02000903060500060000" pitchFamily="2" charset="0"/>
              </a:rPr>
              <a:t> </a:t>
            </a:r>
            <a:endParaRPr lang="en-GB" sz="13800">
              <a:solidFill>
                <a:srgbClr val="002060"/>
              </a:solidFill>
              <a:latin typeface="Coiny" panose="0200090306050006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41" y="3464216"/>
            <a:ext cx="2687782" cy="20158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9" y="4282467"/>
            <a:ext cx="2805264" cy="23347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682">
            <a:off x="8575876" y="4560149"/>
            <a:ext cx="2805264" cy="2334704"/>
          </a:xfrm>
          <a:prstGeom prst="rect">
            <a:avLst/>
          </a:prstGeom>
        </p:spPr>
      </p:pic>
    </p:spTree>
    <p:extLst>
      <p:ext uri="{BB962C8B-B14F-4D97-AF65-F5344CB8AC3E}">
        <p14:creationId xmlns:p14="http://schemas.microsoft.com/office/powerpoint/2010/main" val="3697257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717" y="5104514"/>
            <a:ext cx="2211464" cy="2211464"/>
          </a:xfrm>
          <a:prstGeom prst="rect">
            <a:avLst/>
          </a:prstGeom>
        </p:spPr>
      </p:pic>
      <p:sp>
        <p:nvSpPr>
          <p:cNvPr id="2" name="TextBox 1"/>
          <p:cNvSpPr txBox="1"/>
          <p:nvPr/>
        </p:nvSpPr>
        <p:spPr>
          <a:xfrm>
            <a:off x="426814" y="1062630"/>
            <a:ext cx="11430000" cy="6063198"/>
          </a:xfrm>
          <a:prstGeom prst="rect">
            <a:avLst/>
          </a:prstGeom>
          <a:noFill/>
        </p:spPr>
        <p:txBody>
          <a:bodyPr wrap="square" rtlCol="0">
            <a:spAutoFit/>
          </a:bodyPr>
          <a:lstStyle/>
          <a:p>
            <a:r>
              <a:rPr lang="en-US" sz="3200" smtClean="0">
                <a:latin typeface="+mj-lt"/>
              </a:rPr>
              <a:t>            Nhắc đ</a:t>
            </a:r>
            <a:r>
              <a:rPr lang="vi-VN" sz="3200" smtClean="0">
                <a:latin typeface="+mj-lt"/>
              </a:rPr>
              <a:t>ến </a:t>
            </a:r>
            <a:r>
              <a:rPr lang="vi-VN" sz="3200">
                <a:latin typeface="+mj-lt"/>
              </a:rPr>
              <a:t>Trường Sa, ngoài các đảo, người ta nhắc đến biển. Mà biển thì </a:t>
            </a:r>
            <a:r>
              <a:rPr lang="en-US" sz="3200">
                <a:latin typeface="+mj-lt"/>
              </a:rPr>
              <a:t>c</a:t>
            </a:r>
            <a:r>
              <a:rPr lang="vi-VN" sz="3200" smtClean="0">
                <a:latin typeface="+mj-lt"/>
              </a:rPr>
              <a:t>ó </a:t>
            </a:r>
            <a:r>
              <a:rPr lang="vi-VN" sz="3200">
                <a:latin typeface="+mj-lt"/>
              </a:rPr>
              <a:t>muôn vàn điều kì thú. Thám hiểm đáy biển ở Trường Sa của nước ta sẽ thấy bao điều thú vị.</a:t>
            </a:r>
          </a:p>
          <a:p>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r>
              <a:rPr lang="en-US" sz="3200" smtClean="0">
                <a:latin typeface="+mj-lt"/>
              </a:rPr>
              <a:t>          </a:t>
            </a:r>
            <a:r>
              <a:rPr lang="vi-VN" sz="3200" smtClean="0">
                <a:latin typeface="+mj-lt"/>
              </a:rPr>
              <a:t>Trường </a:t>
            </a:r>
            <a:r>
              <a:rPr lang="vi-VN" sz="3200">
                <a:latin typeface="+mj-lt"/>
              </a:rPr>
              <a:t>Sa là vùng biển thân yêu của Tổ quốc, có cảnh đẹp kì thú và hàng nghìn loài vật sống dưới biển.</a:t>
            </a:r>
          </a:p>
          <a:p>
            <a:r>
              <a:rPr lang="en-US" sz="3200" smtClean="0">
                <a:latin typeface="+mj-lt"/>
              </a:rPr>
              <a:t>                                                        </a:t>
            </a:r>
            <a:r>
              <a:rPr lang="vi-VN" sz="3200" i="1" smtClean="0">
                <a:latin typeface="+mj-lt"/>
              </a:rPr>
              <a:t>(</a:t>
            </a:r>
            <a:r>
              <a:rPr lang="vi-VN" sz="3200" i="1">
                <a:latin typeface="+mj-lt"/>
              </a:rPr>
              <a:t>Theo Nguyễn Xuân </a:t>
            </a:r>
            <a:r>
              <a:rPr lang="vi-VN" sz="3200" i="1" smtClean="0">
                <a:latin typeface="+mj-lt"/>
              </a:rPr>
              <a:t>Thuỷ</a:t>
            </a:r>
            <a:r>
              <a:rPr lang="vi-VN"/>
              <a:t/>
            </a:r>
            <a:br>
              <a:rPr lang="vi-VN"/>
            </a:br>
            <a:r>
              <a:rPr lang="vi-VN"/>
              <a:t/>
            </a:r>
            <a:br>
              <a:rPr lang="vi-VN"/>
            </a:br>
            <a:endParaRPr lang="en-US"/>
          </a:p>
        </p:txBody>
      </p:sp>
      <p:sp>
        <p:nvSpPr>
          <p:cNvPr id="6" name="Rectangle 5"/>
          <p:cNvSpPr/>
          <p:nvPr/>
        </p:nvSpPr>
        <p:spPr>
          <a:xfrm>
            <a:off x="2329267" y="498086"/>
            <a:ext cx="8427115" cy="584775"/>
          </a:xfrm>
          <a:prstGeom prst="rect">
            <a:avLst/>
          </a:prstGeom>
        </p:spPr>
        <p:txBody>
          <a:bodyPr wrap="none">
            <a:spAutoFit/>
          </a:bodyPr>
          <a:lstStyle/>
          <a:p>
            <a:r>
              <a:rPr lang="en-GB" sz="3200" b="1" smtClean="0">
                <a:solidFill>
                  <a:srgbClr val="FF0000"/>
                </a:solidFill>
                <a:latin typeface="UTM Amherst" panose="02040603050506020204" pitchFamily="18" charset="0"/>
              </a:rPr>
              <a:t>KHÁM PHÁ ĐÁY BIỂN Ở TRƯỜNG SA</a:t>
            </a:r>
            <a:endParaRPr lang="en-US" sz="3200" b="1">
              <a:solidFill>
                <a:srgbClr val="FF0000"/>
              </a:solidFill>
              <a:latin typeface="UTM Amherst" panose="02040603050506020204" pitchFamily="18" charset="0"/>
            </a:endParaRPr>
          </a:p>
        </p:txBody>
      </p:sp>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0020" y="-53735"/>
            <a:ext cx="933669" cy="95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73639" y="157230"/>
            <a:ext cx="1665965" cy="523220"/>
          </a:xfrm>
          <a:prstGeom prst="rect">
            <a:avLst/>
          </a:prstGeom>
          <a:noFill/>
        </p:spPr>
        <p:txBody>
          <a:bodyPr wrap="square" rtlCol="0">
            <a:spAutoFit/>
          </a:bodyPr>
          <a:lstStyle/>
          <a:p>
            <a:r>
              <a:rPr lang="en-US" sz="2800" i="1" smtClean="0">
                <a:solidFill>
                  <a:srgbClr val="002060"/>
                </a:solidFill>
                <a:latin typeface="UTM Times" panose="02040603050506020204" pitchFamily="18" charset="0"/>
                <a:cs typeface="+mn-ea"/>
                <a:sym typeface="+mn-lt"/>
              </a:rPr>
              <a:t>Đọc mẫu</a:t>
            </a:r>
            <a:endParaRPr lang="en-US" sz="2800">
              <a:solidFill>
                <a:srgbClr val="002060"/>
              </a:solidFill>
              <a:latin typeface="UTM Times" panose="02040603050506020204" pitchFamily="18" charset="0"/>
            </a:endParaRPr>
          </a:p>
        </p:txBody>
      </p:sp>
    </p:spTree>
    <p:extLst>
      <p:ext uri="{BB962C8B-B14F-4D97-AF65-F5344CB8AC3E}">
        <p14:creationId xmlns:p14="http://schemas.microsoft.com/office/powerpoint/2010/main" val="32680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186360"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717" y="5104514"/>
            <a:ext cx="2211464" cy="2211464"/>
          </a:xfrm>
          <a:prstGeom prst="rect">
            <a:avLst/>
          </a:prstGeom>
        </p:spPr>
      </p:pic>
      <p:sp>
        <p:nvSpPr>
          <p:cNvPr id="2" name="TextBox 1"/>
          <p:cNvSpPr txBox="1"/>
          <p:nvPr/>
        </p:nvSpPr>
        <p:spPr>
          <a:xfrm>
            <a:off x="575639" y="1086779"/>
            <a:ext cx="11430000" cy="6063198"/>
          </a:xfrm>
          <a:prstGeom prst="rect">
            <a:avLst/>
          </a:prstGeom>
          <a:noFill/>
        </p:spPr>
        <p:txBody>
          <a:bodyPr wrap="square" rtlCol="0">
            <a:spAutoFit/>
          </a:bodyPr>
          <a:lstStyle/>
          <a:p>
            <a:r>
              <a:rPr lang="en-US" sz="3200" smtClean="0">
                <a:latin typeface="+mj-lt"/>
              </a:rPr>
              <a:t>            Nhắc đ</a:t>
            </a:r>
            <a:r>
              <a:rPr lang="vi-VN" sz="3200" smtClean="0">
                <a:latin typeface="+mj-lt"/>
              </a:rPr>
              <a:t>ến </a:t>
            </a:r>
            <a:r>
              <a:rPr lang="vi-VN" sz="3200">
                <a:latin typeface="+mj-lt"/>
              </a:rPr>
              <a:t>Trường Sa, ngoài các đảo, người ta nhắc đến biển. Mà biển thì </a:t>
            </a:r>
            <a:r>
              <a:rPr lang="vi-VN" sz="3200" smtClean="0">
                <a:latin typeface="+mj-lt"/>
              </a:rPr>
              <a:t>có </a:t>
            </a:r>
            <a:r>
              <a:rPr lang="vi-VN" sz="3200">
                <a:latin typeface="+mj-lt"/>
              </a:rPr>
              <a:t>muôn vàn điều kì thú. Thám hiểm đáy biển ở Trường Sa của nước ta sẽ thấy bao điều thú vị.</a:t>
            </a:r>
          </a:p>
          <a:p>
            <a:r>
              <a:rPr lang="en-US" sz="3200" smtClean="0">
                <a:latin typeface="+mj-lt"/>
              </a:rPr>
              <a:t>           </a:t>
            </a:r>
            <a:r>
              <a:rPr lang="vi-VN" sz="3200" smtClean="0">
                <a:latin typeface="+mj-lt"/>
              </a:rPr>
              <a:t>Biển </a:t>
            </a:r>
            <a:r>
              <a:rPr lang="vi-VN" sz="3200">
                <a:latin typeface="+mj-lt"/>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r>
              <a:rPr lang="en-US" sz="3200" smtClean="0">
                <a:latin typeface="+mj-lt"/>
              </a:rPr>
              <a:t>          </a:t>
            </a:r>
            <a:r>
              <a:rPr lang="vi-VN" sz="3200" smtClean="0">
                <a:latin typeface="+mj-lt"/>
              </a:rPr>
              <a:t>Trường </a:t>
            </a:r>
            <a:r>
              <a:rPr lang="vi-VN" sz="3200">
                <a:latin typeface="+mj-lt"/>
              </a:rPr>
              <a:t>Sa là vùng biển thân yêu của Tổ quốc, có cảnh đẹp kì thú và hàng nghìn loài vật sống dưới biển.</a:t>
            </a:r>
          </a:p>
          <a:p>
            <a:r>
              <a:rPr lang="en-US" sz="3200" smtClean="0">
                <a:latin typeface="+mj-lt"/>
              </a:rPr>
              <a:t>                                                        </a:t>
            </a:r>
            <a:r>
              <a:rPr lang="vi-VN" sz="3200" i="1" smtClean="0">
                <a:latin typeface="+mj-lt"/>
              </a:rPr>
              <a:t>(</a:t>
            </a:r>
            <a:r>
              <a:rPr lang="vi-VN" sz="3200" i="1">
                <a:latin typeface="+mj-lt"/>
              </a:rPr>
              <a:t>Theo Nguyễn Xuân </a:t>
            </a:r>
            <a:r>
              <a:rPr lang="vi-VN" sz="3200" i="1" smtClean="0">
                <a:latin typeface="+mj-lt"/>
              </a:rPr>
              <a:t>Thuỷ</a:t>
            </a:r>
            <a:r>
              <a:rPr lang="vi-VN"/>
              <a:t/>
            </a:r>
            <a:br>
              <a:rPr lang="vi-VN"/>
            </a:br>
            <a:r>
              <a:rPr lang="vi-VN"/>
              <a:t/>
            </a:r>
            <a:br>
              <a:rPr lang="vi-VN"/>
            </a:br>
            <a:endParaRPr lang="en-US"/>
          </a:p>
        </p:txBody>
      </p:sp>
      <p:sp>
        <p:nvSpPr>
          <p:cNvPr id="6" name="Rectangle 5"/>
          <p:cNvSpPr/>
          <p:nvPr/>
        </p:nvSpPr>
        <p:spPr>
          <a:xfrm>
            <a:off x="2597159" y="572654"/>
            <a:ext cx="7386959" cy="523220"/>
          </a:xfrm>
          <a:prstGeom prst="rect">
            <a:avLst/>
          </a:prstGeom>
        </p:spPr>
        <p:txBody>
          <a:bodyPr wrap="none">
            <a:spAutoFit/>
          </a:bodyPr>
          <a:lstStyle/>
          <a:p>
            <a:r>
              <a:rPr lang="en-GB" sz="2800" b="1" smtClean="0">
                <a:solidFill>
                  <a:srgbClr val="FF0000"/>
                </a:solidFill>
                <a:latin typeface="UTM Amherst" panose="02040603050506020204" pitchFamily="18" charset="0"/>
              </a:rPr>
              <a:t>KHÁM PHÁ ĐÁY BIỂN Ở TRƯỜNG SA</a:t>
            </a:r>
            <a:endParaRPr lang="en-US" sz="2800" b="1">
              <a:solidFill>
                <a:srgbClr val="FF0000"/>
              </a:solidFill>
              <a:latin typeface="UTM Amherst" panose="02040603050506020204" pitchFamily="18" charset="0"/>
            </a:endParaRPr>
          </a:p>
        </p:txBody>
      </p:sp>
      <p:sp>
        <p:nvSpPr>
          <p:cNvPr id="7" name="Oval 6"/>
          <p:cNvSpPr/>
          <p:nvPr/>
        </p:nvSpPr>
        <p:spPr>
          <a:xfrm>
            <a:off x="1006439" y="995583"/>
            <a:ext cx="528637" cy="538684"/>
          </a:xfrm>
          <a:prstGeom prst="ellipse">
            <a:avLst/>
          </a:prstGeom>
          <a:solidFill>
            <a:srgbClr val="FFB3B3"/>
          </a:solidFill>
          <a:ln>
            <a:solidFill>
              <a:srgbClr val="FFB3B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1</a:t>
            </a:r>
          </a:p>
        </p:txBody>
      </p:sp>
      <p:sp>
        <p:nvSpPr>
          <p:cNvPr id="8" name="Oval 7"/>
          <p:cNvSpPr/>
          <p:nvPr/>
        </p:nvSpPr>
        <p:spPr>
          <a:xfrm>
            <a:off x="981074" y="2524064"/>
            <a:ext cx="528637" cy="538684"/>
          </a:xfrm>
          <a:prstGeom prst="ellipse">
            <a:avLst/>
          </a:prstGeom>
          <a:solidFill>
            <a:srgbClr val="FFB3B3"/>
          </a:solidFill>
          <a:ln>
            <a:solidFill>
              <a:srgbClr val="FFB3B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2</a:t>
            </a:r>
          </a:p>
        </p:txBody>
      </p:sp>
      <p:sp>
        <p:nvSpPr>
          <p:cNvPr id="9" name="Oval 8"/>
          <p:cNvSpPr/>
          <p:nvPr/>
        </p:nvSpPr>
        <p:spPr>
          <a:xfrm>
            <a:off x="981074" y="4835172"/>
            <a:ext cx="528637" cy="538684"/>
          </a:xfrm>
          <a:prstGeom prst="ellipse">
            <a:avLst/>
          </a:prstGeom>
          <a:solidFill>
            <a:srgbClr val="FFB3B3"/>
          </a:solidFill>
          <a:ln>
            <a:solidFill>
              <a:srgbClr val="FFB3B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3</a:t>
            </a:r>
          </a:p>
        </p:txBody>
      </p:sp>
      <p:grpSp>
        <p:nvGrpSpPr>
          <p:cNvPr id="10" name="Group 9"/>
          <p:cNvGrpSpPr/>
          <p:nvPr/>
        </p:nvGrpSpPr>
        <p:grpSpPr>
          <a:xfrm>
            <a:off x="-76876" y="-188556"/>
            <a:ext cx="3242041" cy="1178353"/>
            <a:chOff x="6359522" y="-101008"/>
            <a:chExt cx="2798333" cy="822007"/>
          </a:xfrm>
        </p:grpSpPr>
        <p:sp>
          <p:nvSpPr>
            <p:cNvPr id="11" name="Rounded Rectangle 10"/>
            <p:cNvSpPr/>
            <p:nvPr/>
          </p:nvSpPr>
          <p:spPr>
            <a:xfrm>
              <a:off x="6934201" y="149400"/>
              <a:ext cx="2223654"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sz="2000" dirty="0" err="1" smtClean="0">
                  <a:solidFill>
                    <a:prstClr val="black"/>
                  </a:solidFill>
                  <a:latin typeface="Times New Roman" pitchFamily="18" charset="0"/>
                  <a:ea typeface="Arial-Rounded" panose="020B0500000000000000" pitchFamily="34" charset="0"/>
                  <a:cs typeface="Times New Roman" pitchFamily="18" charset="0"/>
                </a:rPr>
                <a:t>Luyện</a:t>
              </a:r>
              <a:r>
                <a:rPr lang="en-US" sz="2000" dirty="0" smtClean="0">
                  <a:solidFill>
                    <a:prstClr val="black"/>
                  </a:solidFill>
                  <a:latin typeface="Times New Roman" pitchFamily="18" charset="0"/>
                  <a:ea typeface="Arial-Rounded" panose="020B0500000000000000" pitchFamily="34" charset="0"/>
                  <a:cs typeface="Times New Roman" pitchFamily="18" charset="0"/>
                </a:rPr>
                <a:t> </a:t>
              </a:r>
              <a:r>
                <a:rPr lang="vi-VN" sz="2000" dirty="0" smtClean="0">
                  <a:solidFill>
                    <a:prstClr val="black"/>
                  </a:solidFill>
                  <a:latin typeface="Times New Roman" pitchFamily="18" charset="0"/>
                  <a:ea typeface="Arial-Rounded" panose="020B0500000000000000" pitchFamily="34" charset="0"/>
                  <a:cs typeface="Times New Roman" pitchFamily="18" charset="0"/>
                </a:rPr>
                <a:t>đọc</a:t>
              </a:r>
              <a:r>
                <a:rPr lang="en-US" sz="2000" dirty="0" smtClean="0">
                  <a:solidFill>
                    <a:prstClr val="black"/>
                  </a:solidFill>
                  <a:latin typeface="Times New Roman" pitchFamily="18" charset="0"/>
                  <a:ea typeface="Arial-Rounded" panose="020B0500000000000000" pitchFamily="34" charset="0"/>
                  <a:cs typeface="Times New Roman" pitchFamily="18" charset="0"/>
                </a:rPr>
                <a:t> </a:t>
              </a:r>
              <a:r>
                <a:rPr lang="en-US" sz="2000" err="1" smtClean="0">
                  <a:solidFill>
                    <a:prstClr val="black"/>
                  </a:solidFill>
                  <a:latin typeface="Times New Roman" pitchFamily="18" charset="0"/>
                  <a:ea typeface="Arial-Rounded" panose="020B0500000000000000" pitchFamily="34" charset="0"/>
                  <a:cs typeface="Times New Roman" pitchFamily="18" charset="0"/>
                </a:rPr>
                <a:t>theo</a:t>
              </a:r>
              <a:r>
                <a:rPr lang="en-US" sz="2000" smtClean="0">
                  <a:solidFill>
                    <a:prstClr val="black"/>
                  </a:solidFill>
                  <a:latin typeface="Times New Roman" pitchFamily="18" charset="0"/>
                  <a:ea typeface="Arial-Rounded" panose="020B0500000000000000" pitchFamily="34" charset="0"/>
                  <a:cs typeface="Times New Roman" pitchFamily="18" charset="0"/>
                </a:rPr>
                <a:t> đoạn</a:t>
              </a:r>
              <a:endParaRPr lang="en-US" sz="2000" dirty="0">
                <a:solidFill>
                  <a:prstClr val="black"/>
                </a:solidFill>
                <a:latin typeface="Times New Roman" pitchFamily="18" charset="0"/>
                <a:ea typeface="Arial-Rounded" panose="020B0500000000000000" pitchFamily="34" charset="0"/>
                <a:cs typeface="Times New Roman" pitchFamily="18"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59522" y="-101008"/>
              <a:ext cx="822007" cy="822007"/>
            </a:xfrm>
            <a:prstGeom prst="rect">
              <a:avLst/>
            </a:prstGeom>
          </p:spPr>
        </p:pic>
      </p:grpSp>
    </p:spTree>
    <p:extLst>
      <p:ext uri="{BB962C8B-B14F-4D97-AF65-F5344CB8AC3E}">
        <p14:creationId xmlns:p14="http://schemas.microsoft.com/office/powerpoint/2010/main" val="33003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91" t="19325" r="41460" b="34127"/>
          <a:stretch/>
        </p:blipFill>
        <p:spPr>
          <a:xfrm>
            <a:off x="0" y="0"/>
            <a:ext cx="12192000" cy="6747164"/>
          </a:xfrm>
          <a:prstGeom prst="rect">
            <a:avLst/>
          </a:prstGeom>
        </p:spPr>
      </p:pic>
      <p:sp>
        <p:nvSpPr>
          <p:cNvPr id="4" name="矩形: 圆角 2">
            <a:extLst>
              <a:ext uri="{FF2B5EF4-FFF2-40B4-BE49-F238E27FC236}">
                <a16:creationId xmlns:a16="http://schemas.microsoft.com/office/drawing/2014/main" id="{5BD67F0D-FF09-4ADA-933B-94097B04871F}"/>
              </a:ext>
            </a:extLst>
          </p:cNvPr>
          <p:cNvSpPr/>
          <p:nvPr/>
        </p:nvSpPr>
        <p:spPr>
          <a:xfrm>
            <a:off x="273588" y="96982"/>
            <a:ext cx="11819279" cy="6553200"/>
          </a:xfrm>
          <a:prstGeom prst="roundRect">
            <a:avLst>
              <a:gd name="adj" fmla="val 7938"/>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273" y1="23327" x2="36336" y2="24208"/>
                      </a14:backgroundRemoval>
                    </a14:imgEffect>
                  </a14:imgLayer>
                </a14:imgProps>
              </a:ext>
              <a:ext uri="{28A0092B-C50C-407E-A947-70E740481C1C}">
                <a14:useLocalDpi xmlns:a14="http://schemas.microsoft.com/office/drawing/2010/main" val="0"/>
              </a:ext>
            </a:extLst>
          </a:blip>
          <a:stretch>
            <a:fillRect/>
          </a:stretch>
        </p:blipFill>
        <p:spPr>
          <a:xfrm>
            <a:off x="-28185" y="1323195"/>
            <a:ext cx="4946549" cy="5753940"/>
          </a:xfrm>
          <a:prstGeom prst="rect">
            <a:avLst/>
          </a:prstGeom>
        </p:spPr>
      </p:pic>
      <p:sp>
        <p:nvSpPr>
          <p:cNvPr id="8" name="Rectangle 7"/>
          <p:cNvSpPr/>
          <p:nvPr/>
        </p:nvSpPr>
        <p:spPr>
          <a:xfrm>
            <a:off x="3844637" y="512562"/>
            <a:ext cx="6407728" cy="3046988"/>
          </a:xfrm>
          <a:prstGeom prst="rect">
            <a:avLst/>
          </a:prstGeom>
        </p:spPr>
        <p:txBody>
          <a:bodyPr wrap="square">
            <a:spAutoFit/>
          </a:bodyPr>
          <a:lstStyle/>
          <a:p>
            <a:pPr algn="ctr" defTabSz="1011966">
              <a:defRPr/>
            </a:pPr>
            <a:r>
              <a:rPr lang="en-US" sz="4000" b="1" i="1" smtClean="0">
                <a:solidFill>
                  <a:srgbClr val="FF0000"/>
                </a:solidFill>
                <a:latin typeface="UTM Times" panose="02040603050506020204" pitchFamily="18" charset="0"/>
                <a:cs typeface="+mn-ea"/>
                <a:sym typeface="+mn-lt"/>
              </a:rPr>
              <a:t>Luyện đọc trong nhóm:</a:t>
            </a:r>
          </a:p>
          <a:p>
            <a:pPr defTabSz="1011966">
              <a:defRPr/>
            </a:pPr>
            <a:r>
              <a:rPr lang="en-US" sz="4000" b="1" smtClean="0">
                <a:solidFill>
                  <a:srgbClr val="002060"/>
                </a:solidFill>
                <a:latin typeface="UTM Times" panose="02040603050506020204" pitchFamily="18" charset="0"/>
                <a:cs typeface="+mn-ea"/>
                <a:sym typeface="+mn-lt"/>
              </a:rPr>
              <a:t>1. Luyện đọc đoạn.</a:t>
            </a:r>
          </a:p>
          <a:p>
            <a:pPr defTabSz="1011966">
              <a:defRPr/>
            </a:pPr>
            <a:r>
              <a:rPr lang="en-US" sz="4000" b="1" smtClean="0">
                <a:solidFill>
                  <a:srgbClr val="002060"/>
                </a:solidFill>
                <a:latin typeface="UTM Times" panose="02040603050506020204" pitchFamily="18" charset="0"/>
                <a:cs typeface="+mn-ea"/>
                <a:sym typeface="+mn-lt"/>
              </a:rPr>
              <a:t>2. Tìm và luyện đọc từ khó.</a:t>
            </a:r>
          </a:p>
          <a:p>
            <a:pPr defTabSz="1011966">
              <a:defRPr/>
            </a:pPr>
            <a:r>
              <a:rPr lang="en-US" sz="4000" b="1" smtClean="0">
                <a:solidFill>
                  <a:srgbClr val="002060"/>
                </a:solidFill>
                <a:latin typeface="UTM Times" panose="02040603050506020204" pitchFamily="18" charset="0"/>
                <a:cs typeface="+mn-ea"/>
                <a:sym typeface="+mn-lt"/>
              </a:rPr>
              <a:t>3. Tìm và luyện đọc câu dài.</a:t>
            </a:r>
            <a:endParaRPr lang="en-US" sz="4000" b="1">
              <a:solidFill>
                <a:srgbClr val="002060"/>
              </a:solidFill>
              <a:latin typeface="UTM Times" panose="02040603050506020204" pitchFamily="18" charset="0"/>
            </a:endParaRPr>
          </a:p>
          <a:p>
            <a:pPr algn="ctr" defTabSz="1011966">
              <a:defRPr/>
            </a:pPr>
            <a:endParaRPr lang="en-US" altLang="zh-CN" sz="3200" b="1" smtClean="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0898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397035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1549</Words>
  <Application>Microsoft Office PowerPoint</Application>
  <PresentationFormat>Widescreen</PresentationFormat>
  <Paragraphs>125</Paragraphs>
  <Slides>28</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28</vt:i4>
      </vt:variant>
    </vt:vector>
  </HeadingPairs>
  <TitlesOfParts>
    <vt:vector size="47" baseType="lpstr">
      <vt:lpstr>微软雅黑</vt:lpstr>
      <vt:lpstr>宋体</vt:lpstr>
      <vt:lpstr>Arial</vt:lpstr>
      <vt:lpstr>Arial-Rounded</vt:lpstr>
      <vt:lpstr>Calibri</vt:lpstr>
      <vt:lpstr>Cambria</vt:lpstr>
      <vt:lpstr>Coiny</vt:lpstr>
      <vt:lpstr>等线</vt:lpstr>
      <vt:lpstr>Georgia</vt:lpstr>
      <vt:lpstr>HP001 4 hàng</vt:lpstr>
      <vt:lpstr>SVN-Caprica Script</vt:lpstr>
      <vt:lpstr>SVN-Hole Hearted</vt:lpstr>
      <vt:lpstr>SVN-Ziclets</vt:lpstr>
      <vt:lpstr>Times New Roman</vt:lpstr>
      <vt:lpstr>UTM Amherst</vt:lpstr>
      <vt:lpstr>UTM Times</vt:lpstr>
      <vt:lpstr>Wingdings</vt:lpstr>
      <vt:lpstr>www.jpppt.com</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DELL</cp:lastModifiedBy>
  <cp:revision>81</cp:revision>
  <dcterms:created xsi:type="dcterms:W3CDTF">2021-11-17T07:16:29Z</dcterms:created>
  <dcterms:modified xsi:type="dcterms:W3CDTF">2023-05-08T05:16:10Z</dcterms:modified>
</cp:coreProperties>
</file>