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57" r:id="rId3"/>
    <p:sldId id="280" r:id="rId4"/>
    <p:sldId id="281" r:id="rId5"/>
    <p:sldId id="270" r:id="rId6"/>
    <p:sldId id="271" r:id="rId7"/>
    <p:sldId id="273" r:id="rId8"/>
    <p:sldId id="274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5854E-EF48-4602-8D5E-BD6F7956C13D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17824-3734-45DC-BF1E-A840E4208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0964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8D7F440-73E2-42CC-A610-C41726E664D9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053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5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0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6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5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AF8A-F7FB-43CF-B99B-1B3F19A501D0}" type="datetimeFigureOut">
              <a:rPr lang="en-US" smtClean="0"/>
              <a:t>14/1/2023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7743-7712-46F9-974A-E1D86E44D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4.wmf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wmf"/><Relationship Id="rId7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2667000" y="357188"/>
            <a:ext cx="6741160" cy="5129260"/>
            <a:chOff x="-3153" y="-1853"/>
            <a:chExt cx="10616" cy="8078"/>
          </a:xfrm>
        </p:grpSpPr>
        <p:sp>
          <p:nvSpPr>
            <p:cNvPr id="307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-2433" y="-1853"/>
              <a:ext cx="9600" cy="9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GIÁO DỤC &amp; ĐÀO TẠO QUẬN LONG BIÊN</a:t>
              </a:r>
            </a:p>
          </p:txBody>
        </p:sp>
        <p:sp>
          <p:nvSpPr>
            <p:cNvPr id="307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-3153" y="2505"/>
              <a:ext cx="10080" cy="1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727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MÔN: MĨ THUẬT - LỚP 1</a:t>
              </a:r>
            </a:p>
          </p:txBody>
        </p:sp>
        <p:sp>
          <p:nvSpPr>
            <p:cNvPr id="308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-3153" y="5265"/>
              <a:ext cx="10616" cy="96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HỌC: 2021-2022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B3A8909-53A8-461C-A624-52C5AEB0BA6B}"/>
              </a:ext>
            </a:extLst>
          </p:cNvPr>
          <p:cNvSpPr/>
          <p:nvPr/>
        </p:nvSpPr>
        <p:spPr>
          <a:xfrm>
            <a:off x="2171699" y="1143000"/>
            <a:ext cx="7848600" cy="19812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CON ĐẾN VỚI LỚP HỌC 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576467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09288C3-C448-4BF4-8495-A63A28D75E33}"/>
              </a:ext>
            </a:extLst>
          </p:cNvPr>
          <p:cNvSpPr txBox="1"/>
          <p:nvPr/>
        </p:nvSpPr>
        <p:spPr>
          <a:xfrm>
            <a:off x="1703512" y="3247747"/>
            <a:ext cx="7128792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95CF17F-2796-421C-BA56-B3F1700A329A}"/>
              </a:ext>
            </a:extLst>
          </p:cNvPr>
          <p:cNvSpPr txBox="1"/>
          <p:nvPr/>
        </p:nvSpPr>
        <p:spPr>
          <a:xfrm>
            <a:off x="2004445" y="1452328"/>
            <a:ext cx="806395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4:  ĐÁNH GIÁ NHẬN XÉT</a:t>
            </a:r>
          </a:p>
        </p:txBody>
      </p:sp>
      <p:grpSp>
        <p:nvGrpSpPr>
          <p:cNvPr id="47108" name="Group 70"/>
          <p:cNvGrpSpPr>
            <a:grpSpLocks/>
          </p:cNvGrpSpPr>
          <p:nvPr/>
        </p:nvGrpSpPr>
        <p:grpSpPr bwMode="auto">
          <a:xfrm>
            <a:off x="1473201" y="-55563"/>
            <a:ext cx="9180513" cy="6867526"/>
            <a:chOff x="-36444" y="-10160"/>
            <a:chExt cx="9194070" cy="6868160"/>
          </a:xfrm>
        </p:grpSpPr>
        <p:pic>
          <p:nvPicPr>
            <p:cNvPr id="47109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0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01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99340D8-6AF6-4C3F-9DAB-101A8230D8A5}"/>
              </a:ext>
            </a:extLst>
          </p:cNvPr>
          <p:cNvSpPr txBox="1"/>
          <p:nvPr/>
        </p:nvSpPr>
        <p:spPr>
          <a:xfrm>
            <a:off x="1703512" y="3247747"/>
            <a:ext cx="7128792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FFCA2B4-1D8B-45E3-917F-62E12DBF6893}"/>
              </a:ext>
            </a:extLst>
          </p:cNvPr>
          <p:cNvSpPr txBox="1"/>
          <p:nvPr/>
        </p:nvSpPr>
        <p:spPr>
          <a:xfrm>
            <a:off x="2004445" y="1452328"/>
            <a:ext cx="806395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5. DẶN DÒ: </a:t>
            </a:r>
          </a:p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HS CHUẨN BỊ TIẾT 3 </a:t>
            </a:r>
          </a:p>
        </p:txBody>
      </p:sp>
      <p:grpSp>
        <p:nvGrpSpPr>
          <p:cNvPr id="48132" name="Group 70"/>
          <p:cNvGrpSpPr>
            <a:grpSpLocks/>
          </p:cNvGrpSpPr>
          <p:nvPr/>
        </p:nvGrpSpPr>
        <p:grpSpPr bwMode="auto">
          <a:xfrm>
            <a:off x="1473201" y="-55563"/>
            <a:ext cx="9180513" cy="6867526"/>
            <a:chOff x="-36444" y="-10160"/>
            <a:chExt cx="9194070" cy="6868160"/>
          </a:xfrm>
        </p:grpSpPr>
        <p:pic>
          <p:nvPicPr>
            <p:cNvPr id="48133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9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0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251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70"/>
          <p:cNvGrpSpPr>
            <a:grpSpLocks/>
          </p:cNvGrpSpPr>
          <p:nvPr/>
        </p:nvGrpSpPr>
        <p:grpSpPr bwMode="auto">
          <a:xfrm>
            <a:off x="1473201" y="-55563"/>
            <a:ext cx="9180513" cy="6867526"/>
            <a:chOff x="-36444" y="-10160"/>
            <a:chExt cx="9194070" cy="6868160"/>
          </a:xfrm>
        </p:grpSpPr>
        <p:pic>
          <p:nvPicPr>
            <p:cNvPr id="25606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25651" y="1268414"/>
            <a:ext cx="8391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Chủ</a:t>
            </a:r>
            <a:r>
              <a:rPr lang="en-US" altLang="en-US" sz="4000" b="1" u="sng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7</a:t>
            </a:r>
            <a:r>
              <a:rPr lang="en-US" altLang="en-US" sz="40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: 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 QUẢ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HP001 4 hàng" pitchFamily="34" charset="-93"/>
                <a:cs typeface="Times New Roman" panose="02020603050405020304" pitchFamily="18" charset="0"/>
              </a:rPr>
              <a:t>(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itchFamily="34" charset="-93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C00000"/>
                </a:solidFill>
                <a:latin typeface="HP001 4 hàng" pitchFamily="34" charset="-93"/>
                <a:cs typeface="Times New Roman" panose="02020603050405020304" pitchFamily="18" charset="0"/>
              </a:rPr>
              <a:t> 2  </a:t>
            </a:r>
            <a:r>
              <a:rPr lang="vi-VN" altLang="en-US" sz="2800" b="1" dirty="0">
                <a:solidFill>
                  <a:srgbClr val="C00000"/>
                </a:solidFill>
                <a:latin typeface="HP001 4 hàng" pitchFamily="34" charset="-93"/>
                <a:cs typeface="Times New Roman" panose="02020603050405020304" pitchFamily="18" charset="0"/>
              </a:rPr>
              <a:t>Xé dán</a:t>
            </a:r>
            <a:r>
              <a:rPr lang="en-US" altLang="en-US" sz="2800" b="1" dirty="0">
                <a:solidFill>
                  <a:srgbClr val="C00000"/>
                </a:solidFill>
                <a:latin typeface="HP001 4 hàng" pitchFamily="34" charset="-93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HP001 4 hàng" pitchFamily="34" charset="-93"/>
                <a:cs typeface="Times New Roman" panose="02020603050405020304" pitchFamily="18" charset="0"/>
              </a:rPr>
              <a:t>     </a:t>
            </a:r>
            <a:endParaRPr lang="vi-VN" altLang="en-US" sz="4000" b="1" dirty="0">
              <a:solidFill>
                <a:srgbClr val="C0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25605" name="Hình ảnh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2727326"/>
            <a:ext cx="41052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2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347" y="-16443"/>
            <a:ext cx="8229600" cy="1143000"/>
          </a:xfrm>
        </p:spPr>
        <p:txBody>
          <a:bodyPr/>
          <a:lstStyle/>
          <a:p>
            <a:r>
              <a:rPr lang="en-US" dirty="0"/>
              <a:t>YÊU CẦU CẦN ĐẠT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126558"/>
            <a:ext cx="8229600" cy="4525963"/>
          </a:xfrm>
        </p:spPr>
        <p:txBody>
          <a:bodyPr/>
          <a:lstStyle/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thuộc</a:t>
            </a:r>
            <a:endParaRPr lang="en-US" dirty="0"/>
          </a:p>
          <a:p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.</a:t>
            </a:r>
          </a:p>
          <a:p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,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.</a:t>
            </a:r>
          </a:p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vi-VN" dirty="0"/>
              <a:t>xé dán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</a:p>
          <a:p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,chia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7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000376" y="1174750"/>
            <a:ext cx="7210425" cy="1893888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HP001 4 hang 1 ô ly" pitchFamily="34" charset="-93"/>
                <a:cs typeface="Times New Roman" panose="02020603050405020304" pitchFamily="18" charset="0"/>
              </a:rPr>
              <a:t>Đồ</a:t>
            </a:r>
            <a:r>
              <a:rPr lang="en-US" altLang="en-US" sz="4400" dirty="0">
                <a:latin typeface="HP001 4 hang 1 ô ly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HP001 4 hang 1 ô ly" pitchFamily="34" charset="-93"/>
                <a:cs typeface="Times New Roman" panose="02020603050405020304" pitchFamily="18" charset="0"/>
              </a:rPr>
              <a:t>dùng</a:t>
            </a:r>
            <a:r>
              <a:rPr lang="en-US" altLang="en-US" sz="4400" dirty="0">
                <a:latin typeface="HP001 4 hang 1 ô ly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HP001 4 hang 1 ô ly" pitchFamily="34" charset="-93"/>
                <a:cs typeface="Times New Roman" panose="02020603050405020304" pitchFamily="18" charset="0"/>
              </a:rPr>
              <a:t>học</a:t>
            </a:r>
            <a:r>
              <a:rPr lang="en-US" altLang="en-US" sz="4400" dirty="0">
                <a:latin typeface="HP001 4 hang 1 ô ly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HP001 4 hang 1 ô ly" pitchFamily="34" charset="-93"/>
                <a:cs typeface="Times New Roman" panose="02020603050405020304" pitchFamily="18" charset="0"/>
              </a:rPr>
              <a:t>tập</a:t>
            </a:r>
            <a:endParaRPr lang="en-US" altLang="en-US" sz="4400" dirty="0">
              <a:latin typeface="HP001 4 hang 1 ô ly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5124" name="Group 70"/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129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889" y="3529883"/>
            <a:ext cx="1989138" cy="27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72" y="3558474"/>
            <a:ext cx="3120284" cy="312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27" y="3344945"/>
            <a:ext cx="4234157" cy="29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0014" y="1052514"/>
            <a:ext cx="7488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2498726"/>
            <a:ext cx="633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HP001 4 hàng" pitchFamily="34" charset="-93"/>
              </a:rPr>
              <a:t>Một số loại quả</a:t>
            </a:r>
            <a:endParaRPr lang="vi-VN" altLang="en-US" sz="4000" b="1">
              <a:latin typeface="HP001 4 hàng" pitchFamily="34" charset="-93"/>
            </a:endParaRPr>
          </a:p>
        </p:txBody>
      </p:sp>
      <p:grpSp>
        <p:nvGrpSpPr>
          <p:cNvPr id="38916" name="Group 70"/>
          <p:cNvGrpSpPr>
            <a:grpSpLocks/>
          </p:cNvGrpSpPr>
          <p:nvPr/>
        </p:nvGrpSpPr>
        <p:grpSpPr bwMode="auto">
          <a:xfrm>
            <a:off x="1487488" y="-9525"/>
            <a:ext cx="9180513" cy="6867525"/>
            <a:chOff x="-36444" y="-10160"/>
            <a:chExt cx="9194070" cy="6868160"/>
          </a:xfrm>
        </p:grpSpPr>
        <p:pic>
          <p:nvPicPr>
            <p:cNvPr id="38919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025650" y="36242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HP001 4 hang 1 ô ly" pitchFamily="34" charset="-93"/>
              </a:rPr>
              <a:t>- Kể tên các loại quả mà em quan sát được?</a:t>
            </a:r>
            <a:endParaRPr lang="vi-VN" altLang="en-US" sz="2400">
              <a:latin typeface="HP001 4 hang 1 ô ly" pitchFamily="34" charset="-93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951039" y="4468813"/>
            <a:ext cx="851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HP001 4 hang 1 ô ly" pitchFamily="34" charset="-93"/>
              </a:rPr>
              <a:t>- Nêu hình dáng? Màu sắc của các loại quả trên?</a:t>
            </a:r>
            <a:endParaRPr lang="vi-VN" altLang="en-US" sz="2400">
              <a:latin typeface="HP001 4 hang 1 ô ly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472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utoUpdateAnimBg="0"/>
      <p:bldP spid="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70"/>
          <p:cNvGrpSpPr>
            <a:grpSpLocks/>
          </p:cNvGrpSpPr>
          <p:nvPr/>
        </p:nvGrpSpPr>
        <p:grpSpPr bwMode="auto">
          <a:xfrm>
            <a:off x="0" y="-9525"/>
            <a:ext cx="12318274" cy="6867525"/>
            <a:chOff x="-36444" y="-10160"/>
            <a:chExt cx="9194070" cy="6868160"/>
          </a:xfrm>
        </p:grpSpPr>
        <p:pic>
          <p:nvPicPr>
            <p:cNvPr id="3995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5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6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9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0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1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51038" y="134939"/>
            <a:ext cx="633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HP001 4 hàng" pitchFamily="34" charset="-93"/>
              </a:rPr>
              <a:t>Một số loại quả</a:t>
            </a:r>
            <a:endParaRPr lang="vi-VN" altLang="en-US" sz="4000" b="1">
              <a:latin typeface="HP001 4 hàng" pitchFamily="34" charset="-93"/>
            </a:endParaRPr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3379789" y="2981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1</a:t>
            </a:r>
            <a:endParaRPr lang="vi-VN" altLang="en-US" sz="1800">
              <a:latin typeface="Calibri" panose="020F0502020204030204" pitchFamily="34" charset="0"/>
            </a:endParaRP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3348039" y="56229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4</a:t>
            </a:r>
            <a:endParaRPr lang="vi-VN" altLang="en-US" sz="1800">
              <a:latin typeface="Calibri" panose="020F0502020204030204" pitchFamily="34" charset="0"/>
            </a:endParaRPr>
          </a:p>
        </p:txBody>
      </p: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8910638" y="5438775"/>
            <a:ext cx="30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6</a:t>
            </a:r>
            <a:endParaRPr lang="vi-VN" altLang="en-US" sz="1800">
              <a:latin typeface="Calibri" panose="020F0502020204030204" pitchFamily="34" charset="0"/>
            </a:endParaRPr>
          </a:p>
        </p:txBody>
      </p:sp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8878889" y="2976564"/>
            <a:ext cx="2571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3</a:t>
            </a:r>
            <a:endParaRPr lang="vi-VN" altLang="en-US" sz="1800">
              <a:latin typeface="Calibri" panose="020F0502020204030204" pitchFamily="34" charset="0"/>
            </a:endParaRPr>
          </a:p>
        </p:txBody>
      </p:sp>
      <p:pic>
        <p:nvPicPr>
          <p:cNvPr id="39944" name="Hình ảnh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815975"/>
            <a:ext cx="2771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Hình ảnh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795339"/>
            <a:ext cx="2493962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Hình ảnh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9" y="746126"/>
            <a:ext cx="226853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Hình ảnh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3275013"/>
            <a:ext cx="25542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" descr="Không có mô tả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273426"/>
            <a:ext cx="23812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Hình ảnh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3286125"/>
            <a:ext cx="25384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Box 1"/>
          <p:cNvSpPr txBox="1">
            <a:spLocks noChangeArrowheads="1"/>
          </p:cNvSpPr>
          <p:nvPr/>
        </p:nvSpPr>
        <p:spPr bwMode="auto">
          <a:xfrm>
            <a:off x="6172201" y="3001964"/>
            <a:ext cx="2571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2</a:t>
            </a:r>
            <a:endParaRPr lang="vi-VN" altLang="en-US" sz="1800">
              <a:latin typeface="Calibri" panose="020F0502020204030204" pitchFamily="34" charset="0"/>
            </a:endParaRPr>
          </a:p>
        </p:txBody>
      </p:sp>
      <p:sp>
        <p:nvSpPr>
          <p:cNvPr id="39951" name="TextBox 1"/>
          <p:cNvSpPr txBox="1">
            <a:spLocks noChangeArrowheads="1"/>
          </p:cNvSpPr>
          <p:nvPr/>
        </p:nvSpPr>
        <p:spPr bwMode="auto">
          <a:xfrm>
            <a:off x="5961064" y="5584826"/>
            <a:ext cx="2571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5</a:t>
            </a:r>
            <a:endParaRPr lang="vi-VN" altLang="en-US" sz="1800">
              <a:latin typeface="Calibri" panose="020F0502020204030204" pitchFamily="34" charset="0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2124076" y="5895976"/>
            <a:ext cx="904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HP001 4 hang 1 ô ly" pitchFamily="34" charset="-93"/>
              </a:rPr>
              <a:t>- Kể tên các loại hoa mà em quan sát được?</a:t>
            </a:r>
            <a:endParaRPr lang="vi-VN" altLang="en-US" sz="2400">
              <a:latin typeface="HP001 4 hang 1 ô ly" pitchFamily="34" charset="-93"/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2025651" y="6346826"/>
            <a:ext cx="904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HP001 4 hang 1 ô ly" pitchFamily="34" charset="-93"/>
              </a:rPr>
              <a:t>- Nêu hình dáng, màu sắc các loại quả trên?</a:t>
            </a:r>
            <a:endParaRPr lang="vi-VN" altLang="en-US" sz="2400">
              <a:latin typeface="HP001 4 hang 1 ô ly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453482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70"/>
          <p:cNvGrpSpPr>
            <a:grpSpLocks/>
          </p:cNvGrpSpPr>
          <p:nvPr/>
        </p:nvGrpSpPr>
        <p:grpSpPr bwMode="auto">
          <a:xfrm>
            <a:off x="1487488" y="-9525"/>
            <a:ext cx="9180513" cy="6867525"/>
            <a:chOff x="-36444" y="-10160"/>
            <a:chExt cx="9194070" cy="6868160"/>
          </a:xfrm>
        </p:grpSpPr>
        <p:pic>
          <p:nvPicPr>
            <p:cNvPr id="43016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7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8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1" name="Hình ảnh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947738"/>
            <a:ext cx="415448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Hình ảnh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884239"/>
            <a:ext cx="410686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Hình ảnh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511550"/>
            <a:ext cx="43910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Hình ảnh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544888"/>
            <a:ext cx="41068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1912939" y="300039"/>
            <a:ext cx="905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itchFamily="34" charset="-93"/>
              </a:rPr>
              <a:t>Quả trong mĩ thuật</a:t>
            </a:r>
            <a:endParaRPr lang="vi-VN" altLang="en-US" sz="4000">
              <a:latin typeface="HP001 4 hang 1 ô ly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2155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2C4FE-8250-4A50-86A0-F2D48DDA8716}"/>
              </a:ext>
            </a:extLst>
          </p:cNvPr>
          <p:cNvSpPr/>
          <p:nvPr/>
        </p:nvSpPr>
        <p:spPr>
          <a:xfrm>
            <a:off x="1764735" y="74198"/>
            <a:ext cx="83577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 CÁCH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hỗ dành sẵn cho Văn bản 13"/>
          <p:cNvSpPr>
            <a:spLocks noGrp="1"/>
          </p:cNvSpPr>
          <p:nvPr>
            <p:ph type="body" idx="1"/>
          </p:nvPr>
        </p:nvSpPr>
        <p:spPr>
          <a:xfrm>
            <a:off x="1598343" y="2904187"/>
            <a:ext cx="4040187" cy="6397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- </a:t>
            </a:r>
            <a:r>
              <a:rPr lang="en-US" altLang="en-US" dirty="0" err="1"/>
              <a:t>Bước</a:t>
            </a:r>
            <a:r>
              <a:rPr lang="en-US" altLang="en-US" dirty="0"/>
              <a:t> 1: </a:t>
            </a:r>
            <a:r>
              <a:rPr lang="en-US" altLang="en-US" dirty="0" err="1"/>
              <a:t>Vẽ</a:t>
            </a:r>
            <a:r>
              <a:rPr lang="en-US" altLang="en-US" dirty="0"/>
              <a:t> </a:t>
            </a:r>
            <a:r>
              <a:rPr lang="vi-VN" altLang="en-US" dirty="0"/>
              <a:t>khung hình vuông lên giấy màu tạo quả </a:t>
            </a:r>
            <a:endParaRPr lang="en-GB" altLang="en-US" dirty="0"/>
          </a:p>
        </p:txBody>
      </p:sp>
      <p:sp>
        <p:nvSpPr>
          <p:cNvPr id="16" name="Chỗ dành sẵn cho Văn bản 15"/>
          <p:cNvSpPr>
            <a:spLocks noGrp="1"/>
          </p:cNvSpPr>
          <p:nvPr>
            <p:ph type="body" sz="quarter" idx="3"/>
          </p:nvPr>
        </p:nvSpPr>
        <p:spPr>
          <a:xfrm>
            <a:off x="1711411" y="5745262"/>
            <a:ext cx="4041775" cy="639762"/>
          </a:xfrm>
        </p:spPr>
        <p:txBody>
          <a:bodyPr>
            <a:normAutofit/>
          </a:bodyPr>
          <a:lstStyle/>
          <a:p>
            <a:r>
              <a:rPr lang="en-US" altLang="en-US" dirty="0"/>
              <a:t>-</a:t>
            </a:r>
            <a:r>
              <a:rPr lang="en-US" altLang="en-US" dirty="0" err="1"/>
              <a:t>Bước</a:t>
            </a:r>
            <a:r>
              <a:rPr lang="en-US" altLang="en-US" dirty="0"/>
              <a:t> 2:</a:t>
            </a:r>
            <a:r>
              <a:rPr lang="vi-VN" altLang="en-US" dirty="0"/>
              <a:t> </a:t>
            </a:r>
            <a:r>
              <a:rPr lang="vi-VN" altLang="en-US" sz="1900" dirty="0"/>
              <a:t>Xé theo nét tạo quả, lá</a:t>
            </a:r>
            <a:endParaRPr lang="en-GB" altLang="en-US" sz="1900" dirty="0"/>
          </a:p>
        </p:txBody>
      </p:sp>
      <p:sp>
        <p:nvSpPr>
          <p:cNvPr id="18" name="Chỗ dành sẵn cho Văn bản 15"/>
          <p:cNvSpPr txBox="1">
            <a:spLocks/>
          </p:cNvSpPr>
          <p:nvPr/>
        </p:nvSpPr>
        <p:spPr bwMode="auto">
          <a:xfrm>
            <a:off x="6192017" y="2992563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-</a:t>
            </a:r>
            <a:r>
              <a:rPr lang="en-US" altLang="en-US" sz="2400" b="1" dirty="0" err="1">
                <a:latin typeface="Calibri" panose="020F0502020204030204" pitchFamily="34" charset="0"/>
              </a:rPr>
              <a:t>Bước</a:t>
            </a:r>
            <a:r>
              <a:rPr lang="en-US" altLang="en-US" sz="2400" b="1" dirty="0">
                <a:latin typeface="Calibri" panose="020F0502020204030204" pitchFamily="34" charset="0"/>
              </a:rPr>
              <a:t> 3: </a:t>
            </a:r>
            <a:r>
              <a:rPr lang="vi-VN" altLang="en-US" sz="2400" b="1" dirty="0">
                <a:latin typeface="Calibri" panose="020F0502020204030204" pitchFamily="34" charset="0"/>
              </a:rPr>
              <a:t>Vẽ khung lá hình chữ nhật, xé lá và cuống</a:t>
            </a:r>
            <a:endParaRPr lang="en-GB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9" name="Chỗ dành sẵn cho Văn bản 15"/>
          <p:cNvSpPr txBox="1">
            <a:spLocks/>
          </p:cNvSpPr>
          <p:nvPr/>
        </p:nvSpPr>
        <p:spPr bwMode="auto">
          <a:xfrm>
            <a:off x="6035918" y="5995873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-</a:t>
            </a:r>
            <a:r>
              <a:rPr lang="en-US" altLang="en-US" sz="2400" b="1" dirty="0" err="1">
                <a:latin typeface="Calibri" panose="020F0502020204030204" pitchFamily="34" charset="0"/>
              </a:rPr>
              <a:t>Bước</a:t>
            </a:r>
            <a:r>
              <a:rPr lang="en-US" altLang="en-US" sz="2400" b="1" dirty="0">
                <a:latin typeface="Calibri" panose="020F0502020204030204" pitchFamily="34" charset="0"/>
              </a:rPr>
              <a:t> 4 : </a:t>
            </a:r>
            <a:r>
              <a:rPr lang="vi-VN" altLang="en-US" sz="2400" b="1" dirty="0">
                <a:latin typeface="Calibri" panose="020F0502020204030204" pitchFamily="34" charset="0"/>
              </a:rPr>
              <a:t>Dán cố định quả và các chi tiết, hoàn thiện quả.</a:t>
            </a:r>
            <a:endParaRPr lang="en-GB" altLang="en-US" sz="2400" b="1" dirty="0">
              <a:latin typeface="Calibri" panose="020F0502020204030204" pitchFamily="34" charset="0"/>
            </a:endParaRPr>
          </a:p>
        </p:txBody>
      </p:sp>
      <p:grpSp>
        <p:nvGrpSpPr>
          <p:cNvPr id="44042" name="Group 70"/>
          <p:cNvGrpSpPr>
            <a:grpSpLocks/>
          </p:cNvGrpSpPr>
          <p:nvPr/>
        </p:nvGrpSpPr>
        <p:grpSpPr bwMode="auto">
          <a:xfrm>
            <a:off x="1473201" y="-55563"/>
            <a:ext cx="9180513" cy="6867526"/>
            <a:chOff x="-36444" y="-10160"/>
            <a:chExt cx="9194070" cy="6868160"/>
          </a:xfrm>
        </p:grpSpPr>
        <p:pic>
          <p:nvPicPr>
            <p:cNvPr id="44043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32" y="693617"/>
            <a:ext cx="2105026" cy="2168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18" y="3812701"/>
            <a:ext cx="2295543" cy="2010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64" y="658986"/>
            <a:ext cx="1750934" cy="2195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64" y="819341"/>
            <a:ext cx="2070356" cy="1986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25" y="3632326"/>
            <a:ext cx="2470616" cy="22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DBEDDE-BF5F-42A0-B65F-DD775CD6E56A}"/>
              </a:ext>
            </a:extLst>
          </p:cNvPr>
          <p:cNvSpPr txBox="1"/>
          <p:nvPr/>
        </p:nvSpPr>
        <p:spPr>
          <a:xfrm>
            <a:off x="1703512" y="3247747"/>
            <a:ext cx="7128792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CE0C8D-F323-4CFC-94C2-3E4705ECB18D}"/>
              </a:ext>
            </a:extLst>
          </p:cNvPr>
          <p:cNvSpPr txBox="1"/>
          <p:nvPr/>
        </p:nvSpPr>
        <p:spPr>
          <a:xfrm>
            <a:off x="1703512" y="332656"/>
            <a:ext cx="655272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3:  THỰC HÀNH</a:t>
            </a: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id="{32E1644D-EA4F-418B-BAC4-C35D4180D49A}"/>
              </a:ext>
            </a:extLst>
          </p:cNvPr>
          <p:cNvSpPr/>
          <p:nvPr/>
        </p:nvSpPr>
        <p:spPr>
          <a:xfrm>
            <a:off x="2401470" y="1515960"/>
            <a:ext cx="8064500" cy="28813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 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  <a:defRPr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85" name="Group 70"/>
          <p:cNvGrpSpPr>
            <a:grpSpLocks/>
          </p:cNvGrpSpPr>
          <p:nvPr/>
        </p:nvGrpSpPr>
        <p:grpSpPr bwMode="auto">
          <a:xfrm>
            <a:off x="1473201" y="-55563"/>
            <a:ext cx="9180513" cy="6867526"/>
            <a:chOff x="-36444" y="-10160"/>
            <a:chExt cx="9194070" cy="6868160"/>
          </a:xfrm>
        </p:grpSpPr>
        <p:pic>
          <p:nvPicPr>
            <p:cNvPr id="46086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3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67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326</Words>
  <Application>Microsoft Office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HP001 4 hang 1 ô ly</vt:lpstr>
      <vt:lpstr>Times New Roman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H210920</dc:creator>
  <cp:lastModifiedBy>Admin</cp:lastModifiedBy>
  <cp:revision>7</cp:revision>
  <dcterms:created xsi:type="dcterms:W3CDTF">2022-01-26T02:14:06Z</dcterms:created>
  <dcterms:modified xsi:type="dcterms:W3CDTF">2023-01-14T03:07:31Z</dcterms:modified>
</cp:coreProperties>
</file>