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63" r:id="rId4"/>
    <p:sldId id="262" r:id="rId5"/>
    <p:sldId id="264" r:id="rId6"/>
    <p:sldId id="261" r:id="rId7"/>
    <p:sldId id="265" r:id="rId8"/>
    <p:sldId id="260" r:id="rId9"/>
    <p:sldId id="257"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1F1EBC-0DD9-4266-AADB-851088888890}"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233265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1F1EBC-0DD9-4266-AADB-851088888890}"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201457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1F1EBC-0DD9-4266-AADB-851088888890}"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118922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1F1EBC-0DD9-4266-AADB-851088888890}"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251894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1F1EBC-0DD9-4266-AADB-851088888890}"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199077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1F1EBC-0DD9-4266-AADB-851088888890}"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40818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1F1EBC-0DD9-4266-AADB-851088888890}"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745223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1F1EBC-0DD9-4266-AADB-851088888890}" type="datetimeFigureOut">
              <a:rPr lang="en-US" smtClean="0"/>
              <a:t>4/2/2021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1235945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F1EBC-0DD9-4266-AADB-851088888890}" type="datetimeFigureOut">
              <a:rPr lang="en-US" smtClean="0"/>
              <a:t>4/2/2021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2532145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1F1EBC-0DD9-4266-AADB-851088888890}"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1909321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1F1EBC-0DD9-4266-AADB-851088888890}"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8BD684-40D0-4A46-98E5-F213D7264274}" type="slidenum">
              <a:rPr lang="en-US" smtClean="0"/>
              <a:t>‹#›</a:t>
            </a:fld>
            <a:endParaRPr lang="en-US"/>
          </a:p>
        </p:txBody>
      </p:sp>
    </p:spTree>
    <p:extLst>
      <p:ext uri="{BB962C8B-B14F-4D97-AF65-F5344CB8AC3E}">
        <p14:creationId xmlns:p14="http://schemas.microsoft.com/office/powerpoint/2010/main" val="25554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F1EBC-0DD9-4266-AADB-851088888890}" type="datetimeFigureOut">
              <a:rPr lang="en-US" smtClean="0"/>
              <a:t>4/2/2021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8BD684-40D0-4A46-98E5-F213D7264274}" type="slidenum">
              <a:rPr lang="en-US" smtClean="0"/>
              <a:t>‹#›</a:t>
            </a:fld>
            <a:endParaRPr lang="en-US"/>
          </a:p>
        </p:txBody>
      </p:sp>
    </p:spTree>
    <p:extLst>
      <p:ext uri="{BB962C8B-B14F-4D97-AF65-F5344CB8AC3E}">
        <p14:creationId xmlns:p14="http://schemas.microsoft.com/office/powerpoint/2010/main" val="1025667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jpg"/><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4.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2.wav"/><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4.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Rectangle 1"/>
          <p:cNvSpPr/>
          <p:nvPr/>
        </p:nvSpPr>
        <p:spPr>
          <a:xfrm>
            <a:off x="1023582" y="2514600"/>
            <a:ext cx="6744859" cy="3046988"/>
          </a:xfrm>
          <a:prstGeom prst="rect">
            <a:avLst/>
          </a:prstGeom>
          <a:noFill/>
        </p:spPr>
        <p:txBody>
          <a:bodyPr wrap="none" lIns="91440" tIns="45720" rIns="91440" bIns="45720">
            <a:spAutoFit/>
          </a:bodyPr>
          <a:lstStyle/>
          <a:p>
            <a:pPr algn="ctr"/>
            <a:r>
              <a:rPr lang="en-US" sz="32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TRƯỜNG MẦM NON VIỆT HƯNG</a:t>
            </a:r>
          </a:p>
          <a:p>
            <a:pPr algn="ctr"/>
            <a:endParaRPr lang="en-US" sz="32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a:p>
            <a:pPr algn="ctr"/>
            <a:r>
              <a:rPr lang="en-US" sz="32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CÂU HỎI RUNG CHUÔNG VÀNG</a:t>
            </a:r>
          </a:p>
          <a:p>
            <a:pPr algn="ctr"/>
            <a:endParaRPr lang="en-US" sz="32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a:p>
            <a:pPr algn="ctr"/>
            <a:r>
              <a:rPr lang="en-US" sz="32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LĨNH VỰC LÀM QUEN VỚI TOÁN</a:t>
            </a:r>
          </a:p>
          <a:p>
            <a:pPr algn="ctr"/>
            <a:r>
              <a:rPr lang="en-US" sz="32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PHẦN HÌNH – KHỐI</a:t>
            </a:r>
            <a:endParaRPr lang="en-US" sz="32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p:txBody>
      </p:sp>
      <p:pic>
        <p:nvPicPr>
          <p:cNvPr id="3" name="Picture 3" descr="C:\Users\Techsi.vn\Desktop\CHUÔNG 3.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31275" y="101373"/>
            <a:ext cx="1981200" cy="2153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9089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2" name="chimes.wav"/>
                                        </p:tgtEl>
                                      </p:cMediaNode>
                                    </p:audio>
                                  </p:subTnLst>
                                </p:cTn>
                              </p:par>
                              <p:par>
                                <p:cTn id="11" presetID="32" presetClass="emph" presetSubtype="0" repeatCount="10000" fill="hold" nodeType="withEffect">
                                  <p:stCondLst>
                                    <p:cond delay="0"/>
                                  </p:stCondLst>
                                  <p:childTnLst>
                                    <p:animRot by="120000">
                                      <p:cBhvr>
                                        <p:cTn id="12" dur="50" fill="hold">
                                          <p:stCondLst>
                                            <p:cond delay="0"/>
                                          </p:stCondLst>
                                        </p:cTn>
                                        <p:tgtEl>
                                          <p:spTgt spid="3"/>
                                        </p:tgtEl>
                                        <p:attrNameLst>
                                          <p:attrName>r</p:attrName>
                                        </p:attrNameLst>
                                      </p:cBhvr>
                                    </p:animRot>
                                    <p:animRot by="-240000">
                                      <p:cBhvr>
                                        <p:cTn id="13" dur="100" fill="hold">
                                          <p:stCondLst>
                                            <p:cond delay="100"/>
                                          </p:stCondLst>
                                        </p:cTn>
                                        <p:tgtEl>
                                          <p:spTgt spid="3"/>
                                        </p:tgtEl>
                                        <p:attrNameLst>
                                          <p:attrName>r</p:attrName>
                                        </p:attrNameLst>
                                      </p:cBhvr>
                                    </p:animRot>
                                    <p:animRot by="240000">
                                      <p:cBhvr>
                                        <p:cTn id="14" dur="100" fill="hold">
                                          <p:stCondLst>
                                            <p:cond delay="200"/>
                                          </p:stCondLst>
                                        </p:cTn>
                                        <p:tgtEl>
                                          <p:spTgt spid="3"/>
                                        </p:tgtEl>
                                        <p:attrNameLst>
                                          <p:attrName>r</p:attrName>
                                        </p:attrNameLst>
                                      </p:cBhvr>
                                    </p:animRot>
                                    <p:animRot by="-240000">
                                      <p:cBhvr>
                                        <p:cTn id="15" dur="100" fill="hold">
                                          <p:stCondLst>
                                            <p:cond delay="300"/>
                                          </p:stCondLst>
                                        </p:cTn>
                                        <p:tgtEl>
                                          <p:spTgt spid="3"/>
                                        </p:tgtEl>
                                        <p:attrNameLst>
                                          <p:attrName>r</p:attrName>
                                        </p:attrNameLst>
                                      </p:cBhvr>
                                    </p:animRot>
                                    <p:animRot by="120000">
                                      <p:cBhvr>
                                        <p:cTn id="16" dur="100" fill="hold">
                                          <p:stCondLst>
                                            <p:cond delay="4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17991" y="457200"/>
            <a:ext cx="2430474" cy="707886"/>
          </a:xfrm>
          <a:prstGeom prst="rect">
            <a:avLst/>
          </a:prstGeom>
        </p:spPr>
        <p:txBody>
          <a:bodyPr wrap="none">
            <a:spAutoFit/>
          </a:bodyPr>
          <a:lstStyle/>
          <a:p>
            <a:r>
              <a:rPr lang="en-US" altLang="en-US" sz="4000" b="1" dirty="0" err="1" smtClean="0">
                <a:solidFill>
                  <a:srgbClr val="C00000"/>
                </a:solidFill>
                <a:latin typeface="Times New Roman" pitchFamily="18" charset="0"/>
                <a:cs typeface="Times New Roman" pitchFamily="18" charset="0"/>
              </a:rPr>
              <a:t>Câu</a:t>
            </a:r>
            <a:r>
              <a:rPr lang="en-US" altLang="en-US" sz="4000" b="1" dirty="0" smtClean="0">
                <a:solidFill>
                  <a:srgbClr val="C00000"/>
                </a:solidFill>
                <a:latin typeface="Times New Roman" pitchFamily="18" charset="0"/>
                <a:cs typeface="Times New Roman" pitchFamily="18" charset="0"/>
              </a:rPr>
              <a:t> </a:t>
            </a:r>
            <a:r>
              <a:rPr lang="en-US" altLang="en-US" sz="4000" b="1" dirty="0" err="1" smtClean="0">
                <a:solidFill>
                  <a:srgbClr val="C00000"/>
                </a:solidFill>
                <a:latin typeface="Times New Roman" pitchFamily="18" charset="0"/>
                <a:cs typeface="Times New Roman" pitchFamily="18" charset="0"/>
              </a:rPr>
              <a:t>hỏi</a:t>
            </a:r>
            <a:r>
              <a:rPr lang="en-US" altLang="en-US" sz="4000" b="1" dirty="0" smtClean="0">
                <a:solidFill>
                  <a:srgbClr val="C00000"/>
                </a:solidFill>
                <a:latin typeface="Times New Roman" pitchFamily="18" charset="0"/>
                <a:cs typeface="Times New Roman" pitchFamily="18" charset="0"/>
              </a:rPr>
              <a:t> 5</a:t>
            </a:r>
            <a:r>
              <a:rPr lang="en-US" altLang="en-US" sz="3200" b="1" dirty="0" smtClean="0">
                <a:solidFill>
                  <a:srgbClr val="C00000"/>
                </a:solidFill>
                <a:latin typeface="Times New Roman" pitchFamily="18" charset="0"/>
                <a:cs typeface="Times New Roman" pitchFamily="18" charset="0"/>
              </a:rPr>
              <a:t>:</a:t>
            </a:r>
          </a:p>
        </p:txBody>
      </p:sp>
      <p:sp>
        <p:nvSpPr>
          <p:cNvPr id="3" name="Rectangle 2"/>
          <p:cNvSpPr/>
          <p:nvPr/>
        </p:nvSpPr>
        <p:spPr>
          <a:xfrm>
            <a:off x="598481" y="838200"/>
            <a:ext cx="8032019" cy="35814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smtClean="0">
                <a:solidFill>
                  <a:srgbClr val="7030A0"/>
                </a:solidFill>
                <a:latin typeface="Times New Roman" pitchFamily="18" charset="0"/>
                <a:cs typeface="Times New Roman" pitchFamily="18" charset="0"/>
              </a:rPr>
              <a:t>Cho </a:t>
            </a:r>
            <a:r>
              <a:rPr lang="en-US" sz="3200" b="1" dirty="0" err="1" smtClean="0">
                <a:solidFill>
                  <a:srgbClr val="7030A0"/>
                </a:solidFill>
                <a:latin typeface="Times New Roman" pitchFamily="18" charset="0"/>
                <a:cs typeface="Times New Roman" pitchFamily="18" charset="0"/>
              </a:rPr>
              <a:t>hình</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sau</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đây</a:t>
            </a:r>
            <a:r>
              <a:rPr lang="en-US" sz="3200" b="1" dirty="0" smtClean="0">
                <a:solidFill>
                  <a:srgbClr val="7030A0"/>
                </a:solidFill>
                <a:latin typeface="Times New Roman" pitchFamily="18" charset="0"/>
                <a:cs typeface="Times New Roman" pitchFamily="18" charset="0"/>
              </a:rPr>
              <a:t>:</a:t>
            </a:r>
          </a:p>
          <a:p>
            <a:pPr algn="ctr"/>
            <a:endParaRPr lang="en-US" sz="3200" b="1" dirty="0">
              <a:solidFill>
                <a:srgbClr val="7030A0"/>
              </a:solidFill>
              <a:latin typeface="Times New Roman" pitchFamily="18" charset="0"/>
              <a:cs typeface="Times New Roman" pitchFamily="18" charset="0"/>
            </a:endParaRPr>
          </a:p>
          <a:p>
            <a:pPr algn="ctr"/>
            <a:endParaRPr lang="en-US" sz="3200" b="1" dirty="0" smtClean="0">
              <a:solidFill>
                <a:srgbClr val="7030A0"/>
              </a:solidFill>
              <a:latin typeface="Times New Roman" pitchFamily="18" charset="0"/>
              <a:cs typeface="Times New Roman" pitchFamily="18" charset="0"/>
            </a:endParaRPr>
          </a:p>
          <a:p>
            <a:pPr algn="ctr"/>
            <a:endParaRPr lang="en-US" sz="3200" b="1" dirty="0" smtClean="0">
              <a:solidFill>
                <a:srgbClr val="7030A0"/>
              </a:solidFill>
              <a:latin typeface="Times New Roman" pitchFamily="18" charset="0"/>
              <a:cs typeface="Times New Roman" pitchFamily="18" charset="0"/>
            </a:endParaRPr>
          </a:p>
          <a:p>
            <a:pPr algn="ctr"/>
            <a:r>
              <a:rPr lang="en-US" sz="3200" b="1" dirty="0" err="1" smtClean="0">
                <a:solidFill>
                  <a:srgbClr val="7030A0"/>
                </a:solidFill>
                <a:latin typeface="Times New Roman" pitchFamily="18" charset="0"/>
                <a:cs typeface="Times New Roman" pitchFamily="18" charset="0"/>
              </a:rPr>
              <a:t>Trong</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các</a:t>
            </a:r>
            <a:r>
              <a:rPr lang="en-US" sz="32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hình</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dưới</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đây</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hình</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nào</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ghép</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với</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hình</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trên</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để</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thành</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hình</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chữ</a:t>
            </a:r>
            <a:r>
              <a:rPr lang="en-US" sz="28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nhật</a:t>
            </a:r>
            <a:r>
              <a:rPr lang="en-US" sz="2800" b="1" dirty="0" smtClean="0">
                <a:solidFill>
                  <a:srgbClr val="7030A0"/>
                </a:solidFill>
                <a:latin typeface="Times New Roman" pitchFamily="18" charset="0"/>
                <a:cs typeface="Times New Roman" pitchFamily="18" charset="0"/>
              </a:rPr>
              <a:t>?</a:t>
            </a:r>
            <a:endParaRPr lang="en-US" sz="3200" b="1" dirty="0">
              <a:solidFill>
                <a:srgbClr val="7030A0"/>
              </a:solidFill>
              <a:latin typeface="Times New Roman" pitchFamily="18" charset="0"/>
              <a:cs typeface="Times New Roman" pitchFamily="18" charset="0"/>
            </a:endParaRPr>
          </a:p>
        </p:txBody>
      </p:sp>
      <p:grpSp>
        <p:nvGrpSpPr>
          <p:cNvPr id="12" name="Group 11"/>
          <p:cNvGrpSpPr/>
          <p:nvPr/>
        </p:nvGrpSpPr>
        <p:grpSpPr>
          <a:xfrm>
            <a:off x="3134556" y="1828800"/>
            <a:ext cx="2798297" cy="1295400"/>
            <a:chOff x="3134556" y="1828800"/>
            <a:chExt cx="2798297" cy="1295400"/>
          </a:xfrm>
        </p:grpSpPr>
        <p:sp>
          <p:nvSpPr>
            <p:cNvPr id="13" name="Rectangle 12"/>
            <p:cNvSpPr/>
            <p:nvPr/>
          </p:nvSpPr>
          <p:spPr>
            <a:xfrm>
              <a:off x="3134556" y="1828800"/>
              <a:ext cx="2798297" cy="1295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p:cNvSpPr/>
            <p:nvPr/>
          </p:nvSpPr>
          <p:spPr>
            <a:xfrm>
              <a:off x="3134556" y="1828800"/>
              <a:ext cx="1148495" cy="1295400"/>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914399" y="4228658"/>
            <a:ext cx="1148495" cy="2028672"/>
            <a:chOff x="914399" y="4228658"/>
            <a:chExt cx="1148495" cy="2028672"/>
          </a:xfrm>
        </p:grpSpPr>
        <p:sp>
          <p:nvSpPr>
            <p:cNvPr id="15" name="Right Triangle 14"/>
            <p:cNvSpPr/>
            <p:nvPr/>
          </p:nvSpPr>
          <p:spPr>
            <a:xfrm>
              <a:off x="914399" y="4228658"/>
              <a:ext cx="1148495" cy="1295400"/>
            </a:xfrm>
            <a:prstGeom prst="rtTriangle">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132985" y="5334000"/>
              <a:ext cx="530915" cy="923330"/>
            </a:xfrm>
            <a:prstGeom prst="rect">
              <a:avLst/>
            </a:prstGeom>
          </p:spPr>
          <p:txBody>
            <a:bodyPr wrap="none">
              <a:spAutoFit/>
            </a:bodyPr>
            <a:lstStyle/>
            <a:p>
              <a:pPr algn="ctr"/>
              <a:r>
                <a:rPr lang="en-US" sz="5400" b="1" dirty="0" smtClean="0">
                  <a:solidFill>
                    <a:schemeClr val="tx2">
                      <a:lumMod val="50000"/>
                    </a:schemeClr>
                  </a:solidFill>
                  <a:latin typeface="Times New Roman" pitchFamily="18" charset="0"/>
                  <a:cs typeface="Times New Roman" pitchFamily="18" charset="0"/>
                </a:rPr>
                <a:t>a</a:t>
              </a:r>
              <a:endParaRPr lang="en-US" sz="5400" b="1" dirty="0">
                <a:solidFill>
                  <a:schemeClr val="tx2">
                    <a:lumMod val="50000"/>
                  </a:schemeClr>
                </a:solidFill>
                <a:latin typeface="Times New Roman" pitchFamily="18" charset="0"/>
                <a:cs typeface="Times New Roman" pitchFamily="18" charset="0"/>
              </a:endParaRPr>
            </a:p>
          </p:txBody>
        </p:sp>
      </p:grpSp>
      <p:grpSp>
        <p:nvGrpSpPr>
          <p:cNvPr id="21" name="Group 20"/>
          <p:cNvGrpSpPr/>
          <p:nvPr/>
        </p:nvGrpSpPr>
        <p:grpSpPr>
          <a:xfrm>
            <a:off x="3109490" y="4323687"/>
            <a:ext cx="2047044" cy="1929810"/>
            <a:chOff x="3109490" y="4323687"/>
            <a:chExt cx="2047044" cy="1929810"/>
          </a:xfrm>
        </p:grpSpPr>
        <p:sp>
          <p:nvSpPr>
            <p:cNvPr id="18" name="Rectangle 17"/>
            <p:cNvSpPr/>
            <p:nvPr/>
          </p:nvSpPr>
          <p:spPr>
            <a:xfrm>
              <a:off x="3848319" y="5330167"/>
              <a:ext cx="569387" cy="923330"/>
            </a:xfrm>
            <a:prstGeom prst="rect">
              <a:avLst/>
            </a:prstGeom>
          </p:spPr>
          <p:txBody>
            <a:bodyPr wrap="none">
              <a:spAutoFit/>
            </a:bodyPr>
            <a:lstStyle/>
            <a:p>
              <a:pPr algn="ctr"/>
              <a:r>
                <a:rPr lang="en-US" sz="5400" b="1" dirty="0" smtClean="0">
                  <a:solidFill>
                    <a:schemeClr val="tx2">
                      <a:lumMod val="50000"/>
                    </a:schemeClr>
                  </a:solidFill>
                  <a:latin typeface="Times New Roman" pitchFamily="18" charset="0"/>
                  <a:cs typeface="Times New Roman" pitchFamily="18" charset="0"/>
                </a:rPr>
                <a:t>b</a:t>
              </a:r>
              <a:endParaRPr lang="en-US" sz="5400" b="1" dirty="0">
                <a:solidFill>
                  <a:schemeClr val="tx2">
                    <a:lumMod val="50000"/>
                  </a:schemeClr>
                </a:solidFill>
                <a:latin typeface="Times New Roman" pitchFamily="18" charset="0"/>
                <a:cs typeface="Times New Roman" pitchFamily="18" charset="0"/>
              </a:endParaRPr>
            </a:p>
          </p:txBody>
        </p:sp>
        <p:sp>
          <p:nvSpPr>
            <p:cNvPr id="20" name="Flowchart: Decision 19"/>
            <p:cNvSpPr/>
            <p:nvPr/>
          </p:nvSpPr>
          <p:spPr>
            <a:xfrm>
              <a:off x="3109490" y="4323687"/>
              <a:ext cx="2047044" cy="1105342"/>
            </a:xfrm>
            <a:prstGeom prst="flowChartDecision">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6248400" y="4323687"/>
            <a:ext cx="1600200" cy="1929810"/>
            <a:chOff x="6248400" y="4323687"/>
            <a:chExt cx="1600200" cy="1929810"/>
          </a:xfrm>
        </p:grpSpPr>
        <p:sp>
          <p:nvSpPr>
            <p:cNvPr id="19" name="Rectangle 18"/>
            <p:cNvSpPr/>
            <p:nvPr/>
          </p:nvSpPr>
          <p:spPr>
            <a:xfrm>
              <a:off x="6667872" y="5330167"/>
              <a:ext cx="492443" cy="923330"/>
            </a:xfrm>
            <a:prstGeom prst="rect">
              <a:avLst/>
            </a:prstGeom>
          </p:spPr>
          <p:txBody>
            <a:bodyPr wrap="none">
              <a:spAutoFit/>
            </a:bodyPr>
            <a:lstStyle/>
            <a:p>
              <a:pPr algn="ctr"/>
              <a:r>
                <a:rPr lang="en-US" sz="5400" b="1" dirty="0" smtClean="0">
                  <a:solidFill>
                    <a:schemeClr val="tx2">
                      <a:lumMod val="50000"/>
                    </a:schemeClr>
                  </a:solidFill>
                  <a:latin typeface="Times New Roman" pitchFamily="18" charset="0"/>
                  <a:cs typeface="Times New Roman" pitchFamily="18" charset="0"/>
                </a:rPr>
                <a:t>c</a:t>
              </a:r>
              <a:endParaRPr lang="en-US" sz="5400" b="1" dirty="0">
                <a:solidFill>
                  <a:schemeClr val="tx2">
                    <a:lumMod val="50000"/>
                  </a:schemeClr>
                </a:solidFill>
                <a:latin typeface="Times New Roman" pitchFamily="18" charset="0"/>
                <a:cs typeface="Times New Roman" pitchFamily="18" charset="0"/>
              </a:endParaRPr>
            </a:p>
          </p:txBody>
        </p:sp>
        <p:sp>
          <p:nvSpPr>
            <p:cNvPr id="23" name="L-Shape 22"/>
            <p:cNvSpPr/>
            <p:nvPr/>
          </p:nvSpPr>
          <p:spPr>
            <a:xfrm>
              <a:off x="6248400" y="4323687"/>
              <a:ext cx="1600200" cy="1105342"/>
            </a:xfrm>
            <a:prstGeom prst="corner">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7909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righ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500" fill="hold"/>
                                        <p:tgtEl>
                                          <p:spTgt spid="17"/>
                                        </p:tgtEl>
                                        <p:attrNameLst>
                                          <p:attrName>ppt_x</p:attrName>
                                        </p:attrNameLst>
                                      </p:cBhvr>
                                      <p:tavLst>
                                        <p:tav tm="0">
                                          <p:val>
                                            <p:strVal val="#ppt_x"/>
                                          </p:val>
                                        </p:tav>
                                        <p:tav tm="100000">
                                          <p:val>
                                            <p:strVal val="#ppt_x"/>
                                          </p:val>
                                        </p:tav>
                                      </p:tavLst>
                                    </p:anim>
                                    <p:anim calcmode="lin" valueType="num">
                                      <p:cBhvr additive="base">
                                        <p:cTn id="3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5" name="Rectangle 14"/>
          <p:cNvSpPr/>
          <p:nvPr/>
        </p:nvSpPr>
        <p:spPr>
          <a:xfrm>
            <a:off x="3134555" y="2476500"/>
            <a:ext cx="2798297" cy="1295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p:cNvSpPr/>
          <p:nvPr/>
        </p:nvSpPr>
        <p:spPr>
          <a:xfrm>
            <a:off x="3134555" y="2476500"/>
            <a:ext cx="1148495" cy="1295400"/>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078747" y="3352800"/>
            <a:ext cx="1148495" cy="2028672"/>
            <a:chOff x="914399" y="4228658"/>
            <a:chExt cx="1148495" cy="2028672"/>
          </a:xfrm>
        </p:grpSpPr>
        <p:sp>
          <p:nvSpPr>
            <p:cNvPr id="19" name="Rectangle 18"/>
            <p:cNvSpPr/>
            <p:nvPr/>
          </p:nvSpPr>
          <p:spPr>
            <a:xfrm>
              <a:off x="1132985" y="5334000"/>
              <a:ext cx="530915" cy="923330"/>
            </a:xfrm>
            <a:prstGeom prst="rect">
              <a:avLst/>
            </a:prstGeom>
          </p:spPr>
          <p:txBody>
            <a:bodyPr wrap="none">
              <a:spAutoFit/>
            </a:bodyPr>
            <a:lstStyle/>
            <a:p>
              <a:pPr algn="ctr"/>
              <a:r>
                <a:rPr lang="en-US" sz="5400" b="1" dirty="0" smtClean="0">
                  <a:solidFill>
                    <a:schemeClr val="tx2">
                      <a:lumMod val="50000"/>
                    </a:schemeClr>
                  </a:solidFill>
                  <a:latin typeface="Times New Roman" pitchFamily="18" charset="0"/>
                  <a:cs typeface="Times New Roman" pitchFamily="18" charset="0"/>
                </a:rPr>
                <a:t>a</a:t>
              </a:r>
              <a:endParaRPr lang="en-US" sz="5400" b="1" dirty="0">
                <a:solidFill>
                  <a:schemeClr val="tx2">
                    <a:lumMod val="50000"/>
                  </a:schemeClr>
                </a:solidFill>
                <a:latin typeface="Times New Roman" pitchFamily="18" charset="0"/>
                <a:cs typeface="Times New Roman" pitchFamily="18" charset="0"/>
              </a:endParaRPr>
            </a:p>
          </p:txBody>
        </p:sp>
        <p:sp>
          <p:nvSpPr>
            <p:cNvPr id="18" name="Right Triangle 17"/>
            <p:cNvSpPr/>
            <p:nvPr/>
          </p:nvSpPr>
          <p:spPr>
            <a:xfrm>
              <a:off x="914399" y="4228658"/>
              <a:ext cx="1148495" cy="1295400"/>
            </a:xfrm>
            <a:prstGeom prst="rtTriangle">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p:nvSpPr>
        <p:spPr>
          <a:xfrm>
            <a:off x="2743200" y="990600"/>
            <a:ext cx="3993402" cy="923330"/>
          </a:xfrm>
          <a:prstGeom prst="rect">
            <a:avLst/>
          </a:prstGeom>
          <a:noFill/>
        </p:spPr>
        <p:txBody>
          <a:bodyPr wrap="none" lIns="91440" tIns="45720" rIns="91440" bIns="45720">
            <a:spAutoFit/>
          </a:bodyPr>
          <a:lstStyle/>
          <a:p>
            <a:pPr algn="ct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Đáp</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án</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đúng</a:t>
            </a:r>
            <a:endParaRPr 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7771032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fill="hold"/>
                                        <p:tgtEl>
                                          <p:spTgt spid="17"/>
                                        </p:tgtEl>
                                        <p:attrNameLst>
                                          <p:attrName>ppt_x</p:attrName>
                                        </p:attrNameLst>
                                      </p:cBhvr>
                                      <p:tavLst>
                                        <p:tav tm="0">
                                          <p:val>
                                            <p:strVal val="#ppt_x"/>
                                          </p:val>
                                        </p:tav>
                                        <p:tav tm="100000">
                                          <p:val>
                                            <p:strVal val="#ppt_x"/>
                                          </p:val>
                                        </p:tav>
                                      </p:tavLst>
                                    </p:anim>
                                    <p:anim calcmode="lin" valueType="num">
                                      <p:cBhvr additive="base">
                                        <p:cTn id="8" dur="1000" fill="hold"/>
                                        <p:tgtEl>
                                          <p:spTgt spid="1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par>
                    <p:cTn id="9" fill="hold">
                      <p:stCondLst>
                        <p:cond delay="indefinite"/>
                      </p:stCondLst>
                      <p:childTnLst>
                        <p:par>
                          <p:cTn id="10" fill="hold">
                            <p:stCondLst>
                              <p:cond delay="0"/>
                            </p:stCondLst>
                            <p:childTnLst>
                              <p:par>
                                <p:cTn id="11" presetID="64" presetClass="path" presetSubtype="0" accel="50000" decel="50000" fill="hold" nodeType="clickEffect">
                                  <p:stCondLst>
                                    <p:cond delay="0"/>
                                  </p:stCondLst>
                                  <p:childTnLst>
                                    <p:animMotion origin="layout" path="M -4.16667E-6 3.53377E-6 L 0.11823 -0.12558 " pathEditMode="relative" rAng="0" ptsTypes="AA">
                                      <p:cBhvr>
                                        <p:cTn id="12" dur="2000" fill="hold"/>
                                        <p:tgtEl>
                                          <p:spTgt spid="17"/>
                                        </p:tgtEl>
                                        <p:attrNameLst>
                                          <p:attrName>ppt_x</p:attrName>
                                          <p:attrName>ppt_y</p:attrName>
                                        </p:attrNameLst>
                                      </p:cBhvr>
                                      <p:rCtr x="5903" y="-6290"/>
                                    </p:animMotion>
                                  </p:childTnLst>
                                </p:cTn>
                              </p:par>
                            </p:childTnLst>
                          </p:cTn>
                        </p:par>
                        <p:par>
                          <p:cTn id="13" fill="hold">
                            <p:stCondLst>
                              <p:cond delay="2000"/>
                            </p:stCondLst>
                            <p:childTnLst>
                              <p:par>
                                <p:cTn id="14" presetID="1" presetClass="exit" presetSubtype="0" fill="hold" grpId="0" nodeType="afterEffect">
                                  <p:stCondLst>
                                    <p:cond delay="0"/>
                                  </p:stCondLst>
                                  <p:childTnLst>
                                    <p:set>
                                      <p:cBhvr>
                                        <p:cTn id="15" dur="1" fill="hold">
                                          <p:stCondLst>
                                            <p:cond delay="0"/>
                                          </p:stCondLst>
                                        </p:cTn>
                                        <p:tgtEl>
                                          <p:spTgt spid="16"/>
                                        </p:tgtEl>
                                        <p:attrNameLst>
                                          <p:attrName>style.visibility</p:attrName>
                                        </p:attrNameLst>
                                      </p:cBhvr>
                                      <p:to>
                                        <p:strVal val="hidden"/>
                                      </p:to>
                                    </p:set>
                                  </p:childTnLst>
                                </p:cTn>
                              </p:par>
                            </p:childTnLst>
                          </p:cTn>
                        </p:par>
                        <p:par>
                          <p:cTn id="16" fill="hold">
                            <p:stCondLst>
                              <p:cond delay="2000"/>
                            </p:stCondLst>
                            <p:childTnLst>
                              <p:par>
                                <p:cTn id="17" presetID="1" presetClass="exit" presetSubtype="0" fill="hold" nodeType="afterEffect">
                                  <p:stCondLst>
                                    <p:cond delay="0"/>
                                  </p:stCondLst>
                                  <p:childTnLst>
                                    <p:set>
                                      <p:cBhvr>
                                        <p:cTn id="18"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583697" y="2133600"/>
            <a:ext cx="8032019" cy="10668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err="1" smtClean="0">
                <a:solidFill>
                  <a:srgbClr val="7030A0"/>
                </a:solidFill>
                <a:latin typeface="Times New Roman" pitchFamily="18" charset="0"/>
                <a:cs typeface="Times New Roman" pitchFamily="18" charset="0"/>
              </a:rPr>
              <a:t>Trong</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các</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hình</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dưới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đây</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hình</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nào</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là</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hình</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chữ</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nhật</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đặc</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biệt</a:t>
            </a:r>
            <a:r>
              <a:rPr lang="en-US" sz="3200" b="1" dirty="0" smtClean="0">
                <a:solidFill>
                  <a:srgbClr val="7030A0"/>
                </a:solidFill>
                <a:latin typeface="Times New Roman" pitchFamily="18" charset="0"/>
                <a:cs typeface="Times New Roman" pitchFamily="18" charset="0"/>
              </a:rPr>
              <a:t>?</a:t>
            </a:r>
            <a:endParaRPr lang="en-US" sz="3200" b="1" dirty="0">
              <a:solidFill>
                <a:srgbClr val="7030A0"/>
              </a:solidFill>
              <a:latin typeface="Times New Roman" pitchFamily="18" charset="0"/>
              <a:cs typeface="Times New Roman" pitchFamily="18" charset="0"/>
            </a:endParaRPr>
          </a:p>
        </p:txBody>
      </p:sp>
      <p:grpSp>
        <p:nvGrpSpPr>
          <p:cNvPr id="15" name="Group 14"/>
          <p:cNvGrpSpPr/>
          <p:nvPr/>
        </p:nvGrpSpPr>
        <p:grpSpPr>
          <a:xfrm>
            <a:off x="1376718" y="3343864"/>
            <a:ext cx="4850641" cy="777288"/>
            <a:chOff x="1376718" y="3041811"/>
            <a:chExt cx="4850641" cy="777288"/>
          </a:xfrm>
        </p:grpSpPr>
        <p:sp>
          <p:nvSpPr>
            <p:cNvPr id="5" name="Rectangle 4"/>
            <p:cNvSpPr/>
            <p:nvPr/>
          </p:nvSpPr>
          <p:spPr>
            <a:xfrm>
              <a:off x="1376718" y="3202572"/>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a:solidFill>
                    <a:schemeClr val="tx2">
                      <a:lumMod val="50000"/>
                    </a:schemeClr>
                  </a:solidFill>
                  <a:latin typeface="Times New Roman" pitchFamily="18" charset="0"/>
                  <a:cs typeface="Times New Roman" pitchFamily="18" charset="0"/>
                </a:rPr>
                <a:t>a</a:t>
              </a:r>
              <a:r>
                <a:rPr lang="en-US" sz="2800" b="1" dirty="0" smtClean="0">
                  <a:solidFill>
                    <a:schemeClr val="tx2">
                      <a:lumMod val="50000"/>
                    </a:schemeClr>
                  </a:solidFill>
                  <a:latin typeface="Times New Roman" pitchFamily="18" charset="0"/>
                  <a:cs typeface="Times New Roman" pitchFamily="18" charset="0"/>
                </a:rPr>
                <a:t>. </a:t>
              </a:r>
              <a:endParaRPr lang="en-US" sz="2800" b="1" dirty="0">
                <a:solidFill>
                  <a:schemeClr val="tx2">
                    <a:lumMod val="50000"/>
                  </a:schemeClr>
                </a:solidFill>
                <a:latin typeface="Times New Roman" pitchFamily="18" charset="0"/>
                <a:cs typeface="Times New Roman" pitchFamily="18" charset="0"/>
              </a:endParaRPr>
            </a:p>
          </p:txBody>
        </p:sp>
        <p:sp>
          <p:nvSpPr>
            <p:cNvPr id="6" name="Isosceles Triangle 5"/>
            <p:cNvSpPr/>
            <p:nvPr/>
          </p:nvSpPr>
          <p:spPr>
            <a:xfrm>
              <a:off x="2507349" y="3202572"/>
              <a:ext cx="851848" cy="529936"/>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429568" y="3041811"/>
              <a:ext cx="2797791" cy="73951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Hình</a:t>
              </a:r>
              <a:r>
                <a:rPr lang="en-US" sz="2800" b="1" dirty="0" smtClean="0">
                  <a:solidFill>
                    <a:schemeClr val="tx2">
                      <a:lumMod val="50000"/>
                    </a:schemeClr>
                  </a:solidFill>
                  <a:latin typeface="Times New Roman" pitchFamily="18" charset="0"/>
                  <a:cs typeface="Times New Roman" pitchFamily="18" charset="0"/>
                </a:rPr>
                <a:t> tam </a:t>
              </a:r>
              <a:r>
                <a:rPr lang="en-US" sz="2800" b="1" dirty="0" err="1" smtClean="0">
                  <a:solidFill>
                    <a:schemeClr val="tx2">
                      <a:lumMod val="50000"/>
                    </a:schemeClr>
                  </a:solidFill>
                  <a:latin typeface="Times New Roman" pitchFamily="18" charset="0"/>
                  <a:cs typeface="Times New Roman" pitchFamily="18" charset="0"/>
                </a:rPr>
                <a:t>giác</a:t>
              </a:r>
              <a:endParaRPr lang="en-US" sz="2800" b="1" dirty="0">
                <a:solidFill>
                  <a:schemeClr val="tx2">
                    <a:lumMod val="50000"/>
                  </a:schemeClr>
                </a:solidFill>
                <a:latin typeface="Times New Roman" pitchFamily="18" charset="0"/>
                <a:cs typeface="Times New Roman" pitchFamily="18" charset="0"/>
              </a:endParaRPr>
            </a:p>
          </p:txBody>
        </p:sp>
      </p:grpSp>
      <p:grpSp>
        <p:nvGrpSpPr>
          <p:cNvPr id="18" name="Group 17"/>
          <p:cNvGrpSpPr/>
          <p:nvPr/>
        </p:nvGrpSpPr>
        <p:grpSpPr>
          <a:xfrm>
            <a:off x="1458036" y="4316102"/>
            <a:ext cx="4434384" cy="752951"/>
            <a:chOff x="1458036" y="4058039"/>
            <a:chExt cx="4434384" cy="752951"/>
          </a:xfrm>
        </p:grpSpPr>
        <p:sp>
          <p:nvSpPr>
            <p:cNvPr id="10" name="Rectangle 9"/>
            <p:cNvSpPr/>
            <p:nvPr/>
          </p:nvSpPr>
          <p:spPr>
            <a:xfrm>
              <a:off x="2623355" y="4194463"/>
              <a:ext cx="619836" cy="50734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1458036" y="4058039"/>
              <a:ext cx="4434384" cy="752951"/>
              <a:chOff x="1458036" y="4058039"/>
              <a:chExt cx="4434384" cy="752951"/>
            </a:xfrm>
          </p:grpSpPr>
          <p:sp>
            <p:nvSpPr>
              <p:cNvPr id="8" name="Rectangle 7"/>
              <p:cNvSpPr/>
              <p:nvPr/>
            </p:nvSpPr>
            <p:spPr>
              <a:xfrm>
                <a:off x="1458036" y="4194463"/>
                <a:ext cx="827964"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solidFill>
                      <a:schemeClr val="tx2">
                        <a:lumMod val="50000"/>
                      </a:schemeClr>
                    </a:solidFill>
                    <a:latin typeface="Times New Roman" pitchFamily="18" charset="0"/>
                    <a:cs typeface="Times New Roman" pitchFamily="18" charset="0"/>
                  </a:rPr>
                  <a:t>b</a:t>
                </a:r>
                <a:r>
                  <a:rPr lang="en-US" sz="2800" b="1" dirty="0" smtClean="0">
                    <a:solidFill>
                      <a:schemeClr val="tx2">
                        <a:lumMod val="50000"/>
                      </a:schemeClr>
                    </a:solidFill>
                  </a:rPr>
                  <a:t>.</a:t>
                </a:r>
                <a:r>
                  <a:rPr lang="en-US" b="1" dirty="0" smtClean="0">
                    <a:solidFill>
                      <a:schemeClr val="tx2">
                        <a:lumMod val="50000"/>
                      </a:schemeClr>
                    </a:solidFill>
                  </a:rPr>
                  <a:t> </a:t>
                </a:r>
                <a:endParaRPr lang="en-US" b="1" dirty="0">
                  <a:solidFill>
                    <a:schemeClr val="tx2">
                      <a:lumMod val="50000"/>
                    </a:schemeClr>
                  </a:solidFill>
                </a:endParaRPr>
              </a:p>
            </p:txBody>
          </p:sp>
          <p:sp>
            <p:nvSpPr>
              <p:cNvPr id="11" name="Rectangle 10"/>
              <p:cNvSpPr/>
              <p:nvPr/>
            </p:nvSpPr>
            <p:spPr>
              <a:xfrm>
                <a:off x="3485296" y="4058039"/>
                <a:ext cx="2407124"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Hình</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vuông</a:t>
                </a:r>
                <a:endParaRPr lang="en-US" sz="2800" b="1" dirty="0">
                  <a:solidFill>
                    <a:schemeClr val="tx2">
                      <a:lumMod val="50000"/>
                    </a:schemeClr>
                  </a:solidFill>
                  <a:latin typeface="Times New Roman" pitchFamily="18" charset="0"/>
                  <a:cs typeface="Times New Roman" pitchFamily="18" charset="0"/>
                </a:endParaRPr>
              </a:p>
            </p:txBody>
          </p:sp>
        </p:grpSp>
      </p:grpSp>
      <p:grpSp>
        <p:nvGrpSpPr>
          <p:cNvPr id="17" name="Group 16"/>
          <p:cNvGrpSpPr/>
          <p:nvPr/>
        </p:nvGrpSpPr>
        <p:grpSpPr>
          <a:xfrm>
            <a:off x="1349990" y="5271422"/>
            <a:ext cx="5036593" cy="845904"/>
            <a:chOff x="1349990" y="5060211"/>
            <a:chExt cx="5036593" cy="845904"/>
          </a:xfrm>
        </p:grpSpPr>
        <p:sp>
          <p:nvSpPr>
            <p:cNvPr id="9" name="Rectangle 8"/>
            <p:cNvSpPr/>
            <p:nvPr/>
          </p:nvSpPr>
          <p:spPr>
            <a:xfrm>
              <a:off x="1349990" y="5174899"/>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solidFill>
                    <a:schemeClr val="tx2">
                      <a:lumMod val="50000"/>
                    </a:schemeClr>
                  </a:solidFill>
                  <a:latin typeface="Times New Roman" pitchFamily="18" charset="0"/>
                  <a:cs typeface="Times New Roman" pitchFamily="18" charset="0"/>
                </a:rPr>
                <a:t>c</a:t>
              </a:r>
              <a:r>
                <a:rPr lang="en-US" sz="2800" b="1" dirty="0" smtClean="0">
                  <a:solidFill>
                    <a:schemeClr val="tx2">
                      <a:lumMod val="50000"/>
                    </a:schemeClr>
                  </a:solidFill>
                </a:rPr>
                <a:t>.</a:t>
              </a:r>
              <a:r>
                <a:rPr lang="en-US" b="1" dirty="0" smtClean="0">
                  <a:solidFill>
                    <a:schemeClr val="tx2">
                      <a:lumMod val="50000"/>
                    </a:schemeClr>
                  </a:solidFill>
                </a:rPr>
                <a:t> </a:t>
              </a:r>
              <a:endParaRPr lang="en-US" b="1" dirty="0">
                <a:solidFill>
                  <a:schemeClr val="tx2">
                    <a:lumMod val="50000"/>
                  </a:schemeClr>
                </a:solidFill>
              </a:endParaRPr>
            </a:p>
          </p:txBody>
        </p:sp>
        <p:sp>
          <p:nvSpPr>
            <p:cNvPr id="12" name="Rectangle 11"/>
            <p:cNvSpPr/>
            <p:nvPr/>
          </p:nvSpPr>
          <p:spPr>
            <a:xfrm>
              <a:off x="2433850" y="5257800"/>
              <a:ext cx="1021876" cy="43657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60275" y="5060211"/>
              <a:ext cx="2926308" cy="84590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Hình</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chữ</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nhật</a:t>
              </a:r>
              <a:endParaRPr lang="en-US" sz="2800" b="1" dirty="0">
                <a:solidFill>
                  <a:schemeClr val="tx2">
                    <a:lumMod val="50000"/>
                  </a:schemeClr>
                </a:solidFill>
                <a:latin typeface="Times New Roman" pitchFamily="18" charset="0"/>
                <a:cs typeface="Times New Roman" pitchFamily="18" charset="0"/>
              </a:endParaRPr>
            </a:p>
          </p:txBody>
        </p:sp>
      </p:grpSp>
      <p:sp>
        <p:nvSpPr>
          <p:cNvPr id="14" name="Rectangle 13"/>
          <p:cNvSpPr/>
          <p:nvPr/>
        </p:nvSpPr>
        <p:spPr>
          <a:xfrm>
            <a:off x="5715000" y="771318"/>
            <a:ext cx="2465740" cy="707886"/>
          </a:xfrm>
          <a:prstGeom prst="rect">
            <a:avLst/>
          </a:prstGeom>
        </p:spPr>
        <p:txBody>
          <a:bodyPr wrap="none">
            <a:spAutoFit/>
          </a:bodyPr>
          <a:lstStyle/>
          <a:p>
            <a:r>
              <a:rPr lang="en-US" altLang="en-US" sz="4000" b="1" dirty="0" err="1" smtClean="0">
                <a:solidFill>
                  <a:srgbClr val="C00000"/>
                </a:solidFill>
                <a:latin typeface="Times New Roman" pitchFamily="18" charset="0"/>
                <a:cs typeface="Times New Roman" pitchFamily="18" charset="0"/>
              </a:rPr>
              <a:t>Câu</a:t>
            </a:r>
            <a:r>
              <a:rPr lang="en-US" altLang="en-US" sz="4000" b="1" dirty="0" smtClean="0">
                <a:solidFill>
                  <a:srgbClr val="C00000"/>
                </a:solidFill>
                <a:latin typeface="Times New Roman" pitchFamily="18" charset="0"/>
                <a:cs typeface="Times New Roman" pitchFamily="18" charset="0"/>
              </a:rPr>
              <a:t> </a:t>
            </a:r>
            <a:r>
              <a:rPr lang="en-US" altLang="en-US" sz="4000" b="1" dirty="0" err="1" smtClean="0">
                <a:solidFill>
                  <a:srgbClr val="C00000"/>
                </a:solidFill>
                <a:latin typeface="Times New Roman" pitchFamily="18" charset="0"/>
                <a:cs typeface="Times New Roman" pitchFamily="18" charset="0"/>
              </a:rPr>
              <a:t>hỏi</a:t>
            </a:r>
            <a:r>
              <a:rPr lang="en-US" altLang="en-US" sz="4000" b="1" dirty="0" smtClean="0">
                <a:solidFill>
                  <a:srgbClr val="C00000"/>
                </a:solidFill>
                <a:latin typeface="Times New Roman" pitchFamily="18" charset="0"/>
                <a:cs typeface="Times New Roman" pitchFamily="18" charset="0"/>
              </a:rPr>
              <a:t> 1:</a:t>
            </a:r>
            <a:endParaRPr lang="en-US" altLang="en-US" sz="3200" b="1" dirty="0" smtClean="0">
              <a:solidFill>
                <a:srgbClr val="C00000"/>
              </a:solidFill>
              <a:latin typeface="Times New Roman" pitchFamily="18" charset="0"/>
              <a:cs typeface="Times New Roman" pitchFamily="18" charset="0"/>
            </a:endParaRPr>
          </a:p>
        </p:txBody>
      </p:sp>
      <p:sp>
        <p:nvSpPr>
          <p:cNvPr id="19" name="Oval 18"/>
          <p:cNvSpPr/>
          <p:nvPr/>
        </p:nvSpPr>
        <p:spPr>
          <a:xfrm>
            <a:off x="3772800" y="292289"/>
            <a:ext cx="1653812" cy="1612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945274" y="438051"/>
            <a:ext cx="1308864" cy="1321088"/>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180606" y="292289"/>
            <a:ext cx="838200" cy="1631216"/>
          </a:xfrm>
          <a:prstGeom prst="rect">
            <a:avLst/>
          </a:prstGeom>
          <a:noFill/>
        </p:spPr>
        <p:txBody>
          <a:bodyPr wrap="square" rtlCol="0">
            <a:spAutoFit/>
          </a:bodyPr>
          <a:lstStyle/>
          <a:p>
            <a:r>
              <a:rPr lang="en-US" sz="9600" b="1" dirty="0" smtClean="0">
                <a:solidFill>
                  <a:srgbClr val="C00000"/>
                </a:solidFill>
                <a:latin typeface=".VnArial" panose="020B7200000000000000" pitchFamily="34" charset="0"/>
              </a:rPr>
              <a:t>5</a:t>
            </a:r>
            <a:endParaRPr lang="en-US" sz="9600" b="1" dirty="0">
              <a:solidFill>
                <a:srgbClr val="C00000"/>
              </a:solidFill>
              <a:latin typeface=".VnArial" panose="020B7200000000000000" pitchFamily="34" charset="0"/>
            </a:endParaRPr>
          </a:p>
        </p:txBody>
      </p:sp>
      <p:sp>
        <p:nvSpPr>
          <p:cNvPr id="22" name="TextBox 21"/>
          <p:cNvSpPr txBox="1"/>
          <p:nvPr/>
        </p:nvSpPr>
        <p:spPr>
          <a:xfrm>
            <a:off x="4180606" y="309653"/>
            <a:ext cx="838200" cy="1631216"/>
          </a:xfrm>
          <a:prstGeom prst="rect">
            <a:avLst/>
          </a:prstGeom>
          <a:noFill/>
        </p:spPr>
        <p:txBody>
          <a:bodyPr wrap="square" rtlCol="0">
            <a:spAutoFit/>
          </a:bodyPr>
          <a:lstStyle/>
          <a:p>
            <a:r>
              <a:rPr lang="en-US" sz="9600" b="1" dirty="0" smtClean="0">
                <a:solidFill>
                  <a:srgbClr val="C00000"/>
                </a:solidFill>
                <a:latin typeface=".VnArial" panose="020B7200000000000000" pitchFamily="34" charset="0"/>
              </a:rPr>
              <a:t>4</a:t>
            </a:r>
            <a:endParaRPr lang="en-US" sz="9600" b="1" dirty="0">
              <a:solidFill>
                <a:srgbClr val="C00000"/>
              </a:solidFill>
              <a:latin typeface=".VnArial" panose="020B7200000000000000" pitchFamily="34" charset="0"/>
            </a:endParaRPr>
          </a:p>
        </p:txBody>
      </p:sp>
      <p:sp>
        <p:nvSpPr>
          <p:cNvPr id="23" name="TextBox 22"/>
          <p:cNvSpPr txBox="1"/>
          <p:nvPr/>
        </p:nvSpPr>
        <p:spPr>
          <a:xfrm>
            <a:off x="4180606" y="273685"/>
            <a:ext cx="838200" cy="1631216"/>
          </a:xfrm>
          <a:prstGeom prst="rect">
            <a:avLst/>
          </a:prstGeom>
          <a:noFill/>
        </p:spPr>
        <p:txBody>
          <a:bodyPr wrap="square" rtlCol="0">
            <a:spAutoFit/>
          </a:bodyPr>
          <a:lstStyle/>
          <a:p>
            <a:r>
              <a:rPr lang="en-US" sz="9600" b="1" dirty="0" smtClean="0">
                <a:solidFill>
                  <a:srgbClr val="C00000"/>
                </a:solidFill>
                <a:latin typeface=".VnArial" panose="020B7200000000000000" pitchFamily="34" charset="0"/>
              </a:rPr>
              <a:t>3</a:t>
            </a:r>
            <a:endParaRPr lang="en-US" sz="9600" b="1" dirty="0">
              <a:solidFill>
                <a:srgbClr val="C00000"/>
              </a:solidFill>
              <a:latin typeface=".VnArial" panose="020B7200000000000000" pitchFamily="34" charset="0"/>
            </a:endParaRPr>
          </a:p>
        </p:txBody>
      </p:sp>
      <p:sp>
        <p:nvSpPr>
          <p:cNvPr id="24" name="TextBox 23"/>
          <p:cNvSpPr txBox="1"/>
          <p:nvPr/>
        </p:nvSpPr>
        <p:spPr>
          <a:xfrm>
            <a:off x="4180606" y="309653"/>
            <a:ext cx="838200" cy="1631216"/>
          </a:xfrm>
          <a:prstGeom prst="rect">
            <a:avLst/>
          </a:prstGeom>
          <a:noFill/>
        </p:spPr>
        <p:txBody>
          <a:bodyPr wrap="square" rtlCol="0">
            <a:spAutoFit/>
          </a:bodyPr>
          <a:lstStyle/>
          <a:p>
            <a:r>
              <a:rPr lang="en-US" sz="9600" b="1" dirty="0" smtClean="0">
                <a:solidFill>
                  <a:srgbClr val="C00000"/>
                </a:solidFill>
                <a:latin typeface=".VnArial" panose="020B7200000000000000" pitchFamily="34" charset="0"/>
              </a:rPr>
              <a:t>2</a:t>
            </a:r>
            <a:endParaRPr lang="en-US" sz="9600" b="1" dirty="0">
              <a:solidFill>
                <a:srgbClr val="C00000"/>
              </a:solidFill>
              <a:latin typeface=".VnArial" panose="020B7200000000000000" pitchFamily="34" charset="0"/>
            </a:endParaRPr>
          </a:p>
        </p:txBody>
      </p:sp>
      <p:sp>
        <p:nvSpPr>
          <p:cNvPr id="25" name="TextBox 24"/>
          <p:cNvSpPr txBox="1"/>
          <p:nvPr/>
        </p:nvSpPr>
        <p:spPr>
          <a:xfrm>
            <a:off x="4180606" y="309653"/>
            <a:ext cx="838200" cy="1631216"/>
          </a:xfrm>
          <a:prstGeom prst="rect">
            <a:avLst/>
          </a:prstGeom>
          <a:noFill/>
        </p:spPr>
        <p:txBody>
          <a:bodyPr wrap="square" rtlCol="0">
            <a:spAutoFit/>
          </a:bodyPr>
          <a:lstStyle/>
          <a:p>
            <a:r>
              <a:rPr lang="en-US" sz="9600" b="1" dirty="0" smtClean="0">
                <a:solidFill>
                  <a:srgbClr val="C00000"/>
                </a:solidFill>
                <a:latin typeface=".VnArial" panose="020B7200000000000000" pitchFamily="34" charset="0"/>
              </a:rPr>
              <a:t>1</a:t>
            </a:r>
            <a:endParaRPr lang="en-US" sz="9600" b="1" dirty="0">
              <a:solidFill>
                <a:srgbClr val="C00000"/>
              </a:solidFill>
              <a:latin typeface=".VnArial" panose="020B7200000000000000" pitchFamily="34" charset="0"/>
            </a:endParaRPr>
          </a:p>
        </p:txBody>
      </p:sp>
      <p:pic>
        <p:nvPicPr>
          <p:cNvPr id="1027" name="Picture 3" descr="C:\Users\Techsi.vn\Desktop\CHUÔNG 3.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40564" y="458523"/>
            <a:ext cx="1118284" cy="1215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52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ppt_x</p:attrName>
                                        </p:attrNameLst>
                                      </p:cBhvr>
                                      <p:tavLst>
                                        <p:tav tm="0">
                                          <p:val>
                                            <p:strVal val="#ppt_x"/>
                                          </p:val>
                                        </p:tav>
                                        <p:tav tm="100000">
                                          <p:val>
                                            <p:strVal val="#ppt_x"/>
                                          </p:val>
                                        </p:tav>
                                      </p:tavLst>
                                    </p:anim>
                                    <p:anim calcmode="lin" valueType="num">
                                      <p:cBhvr>
                                        <p:cTn id="14"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2000"/>
                                        <p:tgtEl>
                                          <p:spTgt spid="15"/>
                                        </p:tgtEl>
                                      </p:cBhvr>
                                    </p:animEffect>
                                    <p:anim calcmode="lin" valueType="num">
                                      <p:cBhvr>
                                        <p:cTn id="20" dur="2000" fill="hold"/>
                                        <p:tgtEl>
                                          <p:spTgt spid="15"/>
                                        </p:tgtEl>
                                        <p:attrNameLst>
                                          <p:attrName>ppt_x</p:attrName>
                                        </p:attrNameLst>
                                      </p:cBhvr>
                                      <p:tavLst>
                                        <p:tav tm="0">
                                          <p:val>
                                            <p:strVal val="#ppt_x"/>
                                          </p:val>
                                        </p:tav>
                                        <p:tav tm="100000">
                                          <p:val>
                                            <p:strVal val="#ppt_x"/>
                                          </p:val>
                                        </p:tav>
                                      </p:tavLst>
                                    </p:anim>
                                    <p:anim calcmode="lin" valueType="num">
                                      <p:cBhvr>
                                        <p:cTn id="21" dur="2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2000"/>
                                        <p:tgtEl>
                                          <p:spTgt spid="18"/>
                                        </p:tgtEl>
                                      </p:cBhvr>
                                    </p:animEffect>
                                    <p:anim calcmode="lin" valueType="num">
                                      <p:cBhvr>
                                        <p:cTn id="27" dur="2000" fill="hold"/>
                                        <p:tgtEl>
                                          <p:spTgt spid="18"/>
                                        </p:tgtEl>
                                        <p:attrNameLst>
                                          <p:attrName>ppt_x</p:attrName>
                                        </p:attrNameLst>
                                      </p:cBhvr>
                                      <p:tavLst>
                                        <p:tav tm="0">
                                          <p:val>
                                            <p:strVal val="#ppt_x"/>
                                          </p:val>
                                        </p:tav>
                                        <p:tav tm="100000">
                                          <p:val>
                                            <p:strVal val="#ppt_x"/>
                                          </p:val>
                                        </p:tav>
                                      </p:tavLst>
                                    </p:anim>
                                    <p:anim calcmode="lin" valueType="num">
                                      <p:cBhvr>
                                        <p:cTn id="28" dur="2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2000"/>
                                        <p:tgtEl>
                                          <p:spTgt spid="17"/>
                                        </p:tgtEl>
                                      </p:cBhvr>
                                    </p:animEffect>
                                    <p:anim calcmode="lin" valueType="num">
                                      <p:cBhvr>
                                        <p:cTn id="34" dur="2000" fill="hold"/>
                                        <p:tgtEl>
                                          <p:spTgt spid="17"/>
                                        </p:tgtEl>
                                        <p:attrNameLst>
                                          <p:attrName>ppt_x</p:attrName>
                                        </p:attrNameLst>
                                      </p:cBhvr>
                                      <p:tavLst>
                                        <p:tav tm="0">
                                          <p:val>
                                            <p:strVal val="#ppt_x"/>
                                          </p:val>
                                        </p:tav>
                                        <p:tav tm="100000">
                                          <p:val>
                                            <p:strVal val="#ppt_x"/>
                                          </p:val>
                                        </p:tav>
                                      </p:tavLst>
                                    </p:anim>
                                    <p:anim calcmode="lin" valueType="num">
                                      <p:cBhvr>
                                        <p:cTn id="35" dur="2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heel(1)">
                                      <p:cBhvr>
                                        <p:cTn id="40" dur="2000"/>
                                        <p:tgtEl>
                                          <p:spTgt spid="19"/>
                                        </p:tgtEl>
                                      </p:cBhvr>
                                    </p:animEffect>
                                  </p:childTnLst>
                                </p:cTn>
                              </p:par>
                            </p:childTnLst>
                          </p:cTn>
                        </p:par>
                        <p:par>
                          <p:cTn id="41" fill="hold">
                            <p:stCondLst>
                              <p:cond delay="2000"/>
                            </p:stCondLst>
                            <p:childTnLst>
                              <p:par>
                                <p:cTn id="42" presetID="21" presetClass="entr" presetSubtype="1" repeatCount="indefinite" fill="hold" grpId="0"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heel(1)">
                                      <p:cBhvr>
                                        <p:cTn id="44" dur="1000"/>
                                        <p:tgtEl>
                                          <p:spTgt spid="2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childTnLst>
                                  <p:subTnLst>
                                    <p:audio>
                                      <p:cMediaNode>
                                        <p:cTn display="0" masterRel="sameClick">
                                          <p:stCondLst>
                                            <p:cond evt="begin" delay="0">
                                              <p:tn val="45"/>
                                            </p:cond>
                                          </p:stCondLst>
                                          <p:endCondLst>
                                            <p:cond evt="onStopAudio" delay="0">
                                              <p:tgtEl>
                                                <p:sldTgt/>
                                              </p:tgtEl>
                                            </p:cond>
                                          </p:endCondLst>
                                        </p:cTn>
                                        <p:tgtEl>
                                          <p:sndTgt r:embed="rId3" name="hammer.wav"/>
                                        </p:tgtEl>
                                      </p:cMediaNode>
                                    </p:audio>
                                  </p:subTnLst>
                                </p:cTn>
                              </p:par>
                            </p:childTnLst>
                          </p:cTn>
                        </p:par>
                        <p:par>
                          <p:cTn id="48" fill="hold">
                            <p:stCondLst>
                              <p:cond delay="3000"/>
                            </p:stCondLst>
                            <p:childTnLst>
                              <p:par>
                                <p:cTn id="49" presetID="10" presetClass="exit" presetSubtype="0" fill="hold" grpId="1" nodeType="afterEffect">
                                  <p:stCondLst>
                                    <p:cond delay="0"/>
                                  </p:stCondLst>
                                  <p:childTnLst>
                                    <p:animEffect transition="out" filter="fade">
                                      <p:cBhvr>
                                        <p:cTn id="50" dur="500"/>
                                        <p:tgtEl>
                                          <p:spTgt spid="21"/>
                                        </p:tgtEl>
                                      </p:cBhvr>
                                    </p:animEffect>
                                    <p:set>
                                      <p:cBhvr>
                                        <p:cTn id="51" dur="1" fill="hold">
                                          <p:stCondLst>
                                            <p:cond delay="499"/>
                                          </p:stCondLst>
                                        </p:cTn>
                                        <p:tgtEl>
                                          <p:spTgt spid="21"/>
                                        </p:tgtEl>
                                        <p:attrNameLst>
                                          <p:attrName>style.visibility</p:attrName>
                                        </p:attrNameLst>
                                      </p:cBhvr>
                                      <p:to>
                                        <p:strVal val="hidden"/>
                                      </p:to>
                                    </p:set>
                                  </p:childTnLst>
                                </p:cTn>
                              </p:par>
                              <p:par>
                                <p:cTn id="52" presetID="10" presetClass="entr" presetSubtype="0"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1000"/>
                                        <p:tgtEl>
                                          <p:spTgt spid="22"/>
                                        </p:tgtEl>
                                      </p:cBhvr>
                                    </p:animEffect>
                                  </p:childTnLst>
                                  <p:subTnLst>
                                    <p:audio>
                                      <p:cMediaNode>
                                        <p:cTn display="0" masterRel="sameClick">
                                          <p:stCondLst>
                                            <p:cond evt="begin" delay="0">
                                              <p:tn val="52"/>
                                            </p:cond>
                                          </p:stCondLst>
                                          <p:endCondLst>
                                            <p:cond evt="onStopAudio" delay="0">
                                              <p:tgtEl>
                                                <p:sldTgt/>
                                              </p:tgtEl>
                                            </p:cond>
                                          </p:endCondLst>
                                        </p:cTn>
                                        <p:tgtEl>
                                          <p:sndTgt r:embed="rId3" name="hammer.wav"/>
                                        </p:tgtEl>
                                      </p:cMediaNode>
                                    </p:audio>
                                  </p:subTnLst>
                                </p:cTn>
                              </p:par>
                            </p:childTnLst>
                          </p:cTn>
                        </p:par>
                        <p:par>
                          <p:cTn id="55" fill="hold">
                            <p:stCondLst>
                              <p:cond delay="4000"/>
                            </p:stCondLst>
                            <p:childTnLst>
                              <p:par>
                                <p:cTn id="56" presetID="10" presetClass="exit" presetSubtype="0" fill="hold" grpId="1" nodeType="afterEffect">
                                  <p:stCondLst>
                                    <p:cond delay="0"/>
                                  </p:stCondLst>
                                  <p:childTnLst>
                                    <p:animEffect transition="out" filter="fade">
                                      <p:cBhvr>
                                        <p:cTn id="57" dur="500"/>
                                        <p:tgtEl>
                                          <p:spTgt spid="22"/>
                                        </p:tgtEl>
                                      </p:cBhvr>
                                    </p:animEffect>
                                    <p:set>
                                      <p:cBhvr>
                                        <p:cTn id="58" dur="1" fill="hold">
                                          <p:stCondLst>
                                            <p:cond delay="499"/>
                                          </p:stCondLst>
                                        </p:cTn>
                                        <p:tgtEl>
                                          <p:spTgt spid="22"/>
                                        </p:tgtEl>
                                        <p:attrNameLst>
                                          <p:attrName>style.visibility</p:attrName>
                                        </p:attrNameLst>
                                      </p:cBhvr>
                                      <p:to>
                                        <p:strVal val="hidden"/>
                                      </p:to>
                                    </p:set>
                                  </p:childTnLst>
                                </p:cTn>
                              </p:par>
                              <p:par>
                                <p:cTn id="59" presetID="10"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1000"/>
                                        <p:tgtEl>
                                          <p:spTgt spid="23"/>
                                        </p:tgtEl>
                                      </p:cBhvr>
                                    </p:animEffect>
                                  </p:childTnLst>
                                  <p:subTnLst>
                                    <p:audio>
                                      <p:cMediaNode>
                                        <p:cTn display="0" masterRel="sameClick">
                                          <p:stCondLst>
                                            <p:cond evt="begin" delay="0">
                                              <p:tn val="59"/>
                                            </p:cond>
                                          </p:stCondLst>
                                          <p:endCondLst>
                                            <p:cond evt="onStopAudio" delay="0">
                                              <p:tgtEl>
                                                <p:sldTgt/>
                                              </p:tgtEl>
                                            </p:cond>
                                          </p:endCondLst>
                                        </p:cTn>
                                        <p:tgtEl>
                                          <p:sndTgt r:embed="rId3" name="hammer.wav"/>
                                        </p:tgtEl>
                                      </p:cMediaNode>
                                    </p:audio>
                                  </p:subTnLst>
                                </p:cTn>
                              </p:par>
                            </p:childTnLst>
                          </p:cTn>
                        </p:par>
                        <p:par>
                          <p:cTn id="62" fill="hold">
                            <p:stCondLst>
                              <p:cond delay="5000"/>
                            </p:stCondLst>
                            <p:childTnLst>
                              <p:par>
                                <p:cTn id="63" presetID="10" presetClass="exit" presetSubtype="0" fill="hold" grpId="1" nodeType="afterEffect">
                                  <p:stCondLst>
                                    <p:cond delay="0"/>
                                  </p:stCondLst>
                                  <p:childTnLst>
                                    <p:animEffect transition="out" filter="fade">
                                      <p:cBhvr>
                                        <p:cTn id="64" dur="500"/>
                                        <p:tgtEl>
                                          <p:spTgt spid="23"/>
                                        </p:tgtEl>
                                      </p:cBhvr>
                                    </p:animEffect>
                                    <p:set>
                                      <p:cBhvr>
                                        <p:cTn id="65" dur="1" fill="hold">
                                          <p:stCondLst>
                                            <p:cond delay="499"/>
                                          </p:stCondLst>
                                        </p:cTn>
                                        <p:tgtEl>
                                          <p:spTgt spid="23"/>
                                        </p:tgtEl>
                                        <p:attrNameLst>
                                          <p:attrName>style.visibility</p:attrName>
                                        </p:attrNameLst>
                                      </p:cBhvr>
                                      <p:to>
                                        <p:strVal val="hidden"/>
                                      </p:to>
                                    </p:set>
                                  </p:childTnLst>
                                </p:cTn>
                              </p:par>
                              <p:par>
                                <p:cTn id="66" presetID="10" presetClass="entr" presetSubtype="0" fill="hold" grpId="0" nodeType="with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fade">
                                      <p:cBhvr>
                                        <p:cTn id="68" dur="1000"/>
                                        <p:tgtEl>
                                          <p:spTgt spid="24"/>
                                        </p:tgtEl>
                                      </p:cBhvr>
                                    </p:animEffect>
                                  </p:childTnLst>
                                  <p:subTnLst>
                                    <p:audio>
                                      <p:cMediaNode>
                                        <p:cTn display="0" masterRel="sameClick">
                                          <p:stCondLst>
                                            <p:cond evt="begin" delay="0">
                                              <p:tn val="66"/>
                                            </p:cond>
                                          </p:stCondLst>
                                          <p:endCondLst>
                                            <p:cond evt="onStopAudio" delay="0">
                                              <p:tgtEl>
                                                <p:sldTgt/>
                                              </p:tgtEl>
                                            </p:cond>
                                          </p:endCondLst>
                                        </p:cTn>
                                        <p:tgtEl>
                                          <p:sndTgt r:embed="rId3" name="hammer.wav"/>
                                        </p:tgtEl>
                                      </p:cMediaNode>
                                    </p:audio>
                                  </p:subTnLst>
                                </p:cTn>
                              </p:par>
                            </p:childTnLst>
                          </p:cTn>
                        </p:par>
                        <p:par>
                          <p:cTn id="69" fill="hold">
                            <p:stCondLst>
                              <p:cond delay="6000"/>
                            </p:stCondLst>
                            <p:childTnLst>
                              <p:par>
                                <p:cTn id="70" presetID="10" presetClass="exit" presetSubtype="0" fill="hold" grpId="1" nodeType="afterEffect">
                                  <p:stCondLst>
                                    <p:cond delay="0"/>
                                  </p:stCondLst>
                                  <p:childTnLst>
                                    <p:animEffect transition="out" filter="fade">
                                      <p:cBhvr>
                                        <p:cTn id="71" dur="500"/>
                                        <p:tgtEl>
                                          <p:spTgt spid="24"/>
                                        </p:tgtEl>
                                      </p:cBhvr>
                                    </p:animEffect>
                                    <p:set>
                                      <p:cBhvr>
                                        <p:cTn id="72" dur="1" fill="hold">
                                          <p:stCondLst>
                                            <p:cond delay="499"/>
                                          </p:stCondLst>
                                        </p:cTn>
                                        <p:tgtEl>
                                          <p:spTgt spid="24"/>
                                        </p:tgtEl>
                                        <p:attrNameLst>
                                          <p:attrName>style.visibility</p:attrName>
                                        </p:attrNameLst>
                                      </p:cBhvr>
                                      <p:to>
                                        <p:strVal val="hidden"/>
                                      </p:to>
                                    </p:set>
                                  </p:childTnLst>
                                </p:cTn>
                              </p:par>
                              <p:par>
                                <p:cTn id="73" presetID="10" presetClass="entr" presetSubtype="0" fill="hold" grpId="0" nodeType="with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childTnLst>
                                  <p:subTnLst>
                                    <p:audio>
                                      <p:cMediaNode>
                                        <p:cTn display="0" masterRel="sameClick">
                                          <p:stCondLst>
                                            <p:cond evt="begin" delay="0">
                                              <p:tn val="73"/>
                                            </p:cond>
                                          </p:stCondLst>
                                          <p:endCondLst>
                                            <p:cond evt="onStopAudio" delay="0">
                                              <p:tgtEl>
                                                <p:sldTgt/>
                                              </p:tgtEl>
                                            </p:cond>
                                          </p:endCondLst>
                                        </p:cTn>
                                        <p:tgtEl>
                                          <p:sndTgt r:embed="rId3" name="hammer.wav"/>
                                        </p:tgtEl>
                                      </p:cMediaNode>
                                    </p:audio>
                                  </p:subTnLst>
                                </p:cTn>
                              </p:par>
                            </p:childTnLst>
                          </p:cTn>
                        </p:par>
                        <p:par>
                          <p:cTn id="76" fill="hold">
                            <p:stCondLst>
                              <p:cond delay="7000"/>
                            </p:stCondLst>
                            <p:childTnLst>
                              <p:par>
                                <p:cTn id="77" presetID="10" presetClass="exit" presetSubtype="0" fill="hold" grpId="1" nodeType="afterEffect">
                                  <p:stCondLst>
                                    <p:cond delay="0"/>
                                  </p:stCondLst>
                                  <p:childTnLst>
                                    <p:animEffect transition="out" filter="fade">
                                      <p:cBhvr>
                                        <p:cTn id="78" dur="500"/>
                                        <p:tgtEl>
                                          <p:spTgt spid="25"/>
                                        </p:tgtEl>
                                      </p:cBhvr>
                                    </p:animEffect>
                                    <p:set>
                                      <p:cBhvr>
                                        <p:cTn id="79" dur="1" fill="hold">
                                          <p:stCondLst>
                                            <p:cond delay="499"/>
                                          </p:stCondLst>
                                        </p:cTn>
                                        <p:tgtEl>
                                          <p:spTgt spid="25"/>
                                        </p:tgtEl>
                                        <p:attrNameLst>
                                          <p:attrName>style.visibility</p:attrName>
                                        </p:attrNameLst>
                                      </p:cBhvr>
                                      <p:to>
                                        <p:strVal val="hidden"/>
                                      </p:to>
                                    </p:set>
                                  </p:childTnLst>
                                </p:cTn>
                              </p:par>
                              <p:par>
                                <p:cTn id="80" presetID="10" presetClass="entr" presetSubtype="0" fill="hold" nodeType="withEffect">
                                  <p:stCondLst>
                                    <p:cond delay="0"/>
                                  </p:stCondLst>
                                  <p:childTnLst>
                                    <p:set>
                                      <p:cBhvr>
                                        <p:cTn id="81" dur="1" fill="hold">
                                          <p:stCondLst>
                                            <p:cond delay="0"/>
                                          </p:stCondLst>
                                        </p:cTn>
                                        <p:tgtEl>
                                          <p:spTgt spid="1027"/>
                                        </p:tgtEl>
                                        <p:attrNameLst>
                                          <p:attrName>style.visibility</p:attrName>
                                        </p:attrNameLst>
                                      </p:cBhvr>
                                      <p:to>
                                        <p:strVal val="visible"/>
                                      </p:to>
                                    </p:set>
                                    <p:animEffect transition="in" filter="fade">
                                      <p:cBhvr>
                                        <p:cTn id="82" dur="500"/>
                                        <p:tgtEl>
                                          <p:spTgt spid="1027"/>
                                        </p:tgtEl>
                                      </p:cBhvr>
                                    </p:animEffect>
                                  </p:childTnLst>
                                  <p:subTnLst>
                                    <p:audio>
                                      <p:cMediaNode>
                                        <p:cTn display="0" masterRel="sameClick">
                                          <p:stCondLst>
                                            <p:cond evt="begin" delay="0">
                                              <p:tn val="80"/>
                                            </p:cond>
                                          </p:stCondLst>
                                          <p:endCondLst>
                                            <p:cond evt="onStopAudio" delay="0">
                                              <p:tgtEl>
                                                <p:sldTgt/>
                                              </p:tgtEl>
                                            </p:cond>
                                          </p:endCondLst>
                                        </p:cTn>
                                        <p:tgtEl>
                                          <p:sndTgt r:embed="rId4" name="chimes.wav"/>
                                        </p:tgtEl>
                                      </p:cMediaNode>
                                    </p:audio>
                                  </p:subTnLst>
                                </p:cTn>
                              </p:par>
                              <p:par>
                                <p:cTn id="83" presetID="32" presetClass="emph" presetSubtype="0" repeatCount="10000" fill="hold" nodeType="withEffect">
                                  <p:stCondLst>
                                    <p:cond delay="0"/>
                                  </p:stCondLst>
                                  <p:childTnLst>
                                    <p:animRot by="120000">
                                      <p:cBhvr>
                                        <p:cTn id="84" dur="50" fill="hold">
                                          <p:stCondLst>
                                            <p:cond delay="0"/>
                                          </p:stCondLst>
                                        </p:cTn>
                                        <p:tgtEl>
                                          <p:spTgt spid="1027"/>
                                        </p:tgtEl>
                                        <p:attrNameLst>
                                          <p:attrName>r</p:attrName>
                                        </p:attrNameLst>
                                      </p:cBhvr>
                                    </p:animRot>
                                    <p:animRot by="-240000">
                                      <p:cBhvr>
                                        <p:cTn id="85" dur="100" fill="hold">
                                          <p:stCondLst>
                                            <p:cond delay="100"/>
                                          </p:stCondLst>
                                        </p:cTn>
                                        <p:tgtEl>
                                          <p:spTgt spid="1027"/>
                                        </p:tgtEl>
                                        <p:attrNameLst>
                                          <p:attrName>r</p:attrName>
                                        </p:attrNameLst>
                                      </p:cBhvr>
                                    </p:animRot>
                                    <p:animRot by="240000">
                                      <p:cBhvr>
                                        <p:cTn id="86" dur="100" fill="hold">
                                          <p:stCondLst>
                                            <p:cond delay="200"/>
                                          </p:stCondLst>
                                        </p:cTn>
                                        <p:tgtEl>
                                          <p:spTgt spid="1027"/>
                                        </p:tgtEl>
                                        <p:attrNameLst>
                                          <p:attrName>r</p:attrName>
                                        </p:attrNameLst>
                                      </p:cBhvr>
                                    </p:animRot>
                                    <p:animRot by="-240000">
                                      <p:cBhvr>
                                        <p:cTn id="87" dur="100" fill="hold">
                                          <p:stCondLst>
                                            <p:cond delay="300"/>
                                          </p:stCondLst>
                                        </p:cTn>
                                        <p:tgtEl>
                                          <p:spTgt spid="1027"/>
                                        </p:tgtEl>
                                        <p:attrNameLst>
                                          <p:attrName>r</p:attrName>
                                        </p:attrNameLst>
                                      </p:cBhvr>
                                    </p:animRot>
                                    <p:animRot by="120000">
                                      <p:cBhvr>
                                        <p:cTn id="88" dur="100" fill="hold">
                                          <p:stCondLst>
                                            <p:cond delay="400"/>
                                          </p:stCondLst>
                                        </p:cTn>
                                        <p:tgtEl>
                                          <p:spTgt spid="10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9" grpId="0" animBg="1"/>
      <p:bldP spid="20" grpId="0" animBg="1"/>
      <p:bldP spid="21" grpId="0"/>
      <p:bldP spid="21" grpId="1"/>
      <p:bldP spid="22" grpId="0"/>
      <p:bldP spid="22" grpId="1"/>
      <p:bldP spid="23" grpId="0"/>
      <p:bldP spid="23" grpId="1"/>
      <p:bldP spid="24" grpId="0"/>
      <p:bldP spid="24" grpId="1"/>
      <p:bldP spid="25" grpId="0"/>
      <p:bldP spid="25"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pSp>
        <p:nvGrpSpPr>
          <p:cNvPr id="4" name="Group 3"/>
          <p:cNvGrpSpPr/>
          <p:nvPr/>
        </p:nvGrpSpPr>
        <p:grpSpPr>
          <a:xfrm>
            <a:off x="914400" y="3352800"/>
            <a:ext cx="7239000" cy="1648125"/>
            <a:chOff x="1458036" y="4060154"/>
            <a:chExt cx="4434384" cy="683455"/>
          </a:xfrm>
        </p:grpSpPr>
        <p:sp>
          <p:nvSpPr>
            <p:cNvPr id="5" name="Rectangle 4"/>
            <p:cNvSpPr/>
            <p:nvPr/>
          </p:nvSpPr>
          <p:spPr>
            <a:xfrm>
              <a:off x="2286000" y="4060154"/>
              <a:ext cx="951489" cy="68345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1458036" y="4127080"/>
              <a:ext cx="4434384" cy="616529"/>
              <a:chOff x="1458036" y="4127080"/>
              <a:chExt cx="4434384" cy="616529"/>
            </a:xfrm>
          </p:grpSpPr>
          <p:sp>
            <p:nvSpPr>
              <p:cNvPr id="7" name="Rectangle 6"/>
              <p:cNvSpPr/>
              <p:nvPr/>
            </p:nvSpPr>
            <p:spPr>
              <a:xfrm>
                <a:off x="1458036" y="4127082"/>
                <a:ext cx="827964"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6600" b="1" dirty="0">
                    <a:solidFill>
                      <a:srgbClr val="002060"/>
                    </a:solidFill>
                    <a:latin typeface="Times New Roman" pitchFamily="18" charset="0"/>
                    <a:cs typeface="Times New Roman" pitchFamily="18" charset="0"/>
                  </a:rPr>
                  <a:t>b</a:t>
                </a:r>
                <a:r>
                  <a:rPr lang="en-US" sz="6600" b="1" dirty="0" smtClean="0">
                    <a:solidFill>
                      <a:srgbClr val="002060"/>
                    </a:solidFill>
                  </a:rPr>
                  <a:t>.</a:t>
                </a:r>
                <a:r>
                  <a:rPr lang="en-US" b="1" dirty="0" smtClean="0">
                    <a:solidFill>
                      <a:srgbClr val="002060"/>
                    </a:solidFill>
                  </a:rPr>
                  <a:t> </a:t>
                </a:r>
                <a:endParaRPr lang="en-US" b="1" dirty="0">
                  <a:solidFill>
                    <a:srgbClr val="002060"/>
                  </a:solidFill>
                </a:endParaRPr>
              </a:p>
            </p:txBody>
          </p:sp>
          <p:sp>
            <p:nvSpPr>
              <p:cNvPr id="8" name="Rectangle 7"/>
              <p:cNvSpPr/>
              <p:nvPr/>
            </p:nvSpPr>
            <p:spPr>
              <a:xfrm>
                <a:off x="3485296" y="4127080"/>
                <a:ext cx="2407124"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800" b="1" dirty="0" err="1" smtClean="0">
                    <a:solidFill>
                      <a:srgbClr val="002060"/>
                    </a:solidFill>
                    <a:latin typeface="Times New Roman" pitchFamily="18" charset="0"/>
                    <a:cs typeface="Times New Roman" pitchFamily="18" charset="0"/>
                  </a:rPr>
                  <a:t>Hình</a:t>
                </a:r>
                <a:r>
                  <a:rPr lang="en-US" sz="4800" b="1" dirty="0" smtClean="0">
                    <a:solidFill>
                      <a:srgbClr val="002060"/>
                    </a:solidFill>
                    <a:latin typeface="Times New Roman" pitchFamily="18" charset="0"/>
                    <a:cs typeface="Times New Roman" pitchFamily="18" charset="0"/>
                  </a:rPr>
                  <a:t> </a:t>
                </a:r>
                <a:r>
                  <a:rPr lang="en-US" sz="4800" b="1" dirty="0" err="1" smtClean="0">
                    <a:solidFill>
                      <a:srgbClr val="002060"/>
                    </a:solidFill>
                    <a:latin typeface="Times New Roman" pitchFamily="18" charset="0"/>
                    <a:cs typeface="Times New Roman" pitchFamily="18" charset="0"/>
                  </a:rPr>
                  <a:t>vuông</a:t>
                </a:r>
                <a:endParaRPr lang="en-US" sz="4800" b="1" dirty="0">
                  <a:solidFill>
                    <a:srgbClr val="002060"/>
                  </a:solidFill>
                  <a:latin typeface="Times New Roman" pitchFamily="18" charset="0"/>
                  <a:cs typeface="Times New Roman" pitchFamily="18" charset="0"/>
                </a:endParaRPr>
              </a:p>
            </p:txBody>
          </p:sp>
        </p:grpSp>
      </p:grpSp>
      <p:sp>
        <p:nvSpPr>
          <p:cNvPr id="9" name="Rectangle 8"/>
          <p:cNvSpPr/>
          <p:nvPr/>
        </p:nvSpPr>
        <p:spPr>
          <a:xfrm>
            <a:off x="2743200" y="990600"/>
            <a:ext cx="3993402" cy="923330"/>
          </a:xfrm>
          <a:prstGeom prst="rect">
            <a:avLst/>
          </a:prstGeom>
          <a:noFill/>
        </p:spPr>
        <p:txBody>
          <a:bodyPr wrap="none" lIns="91440" tIns="45720" rIns="91440" bIns="45720">
            <a:spAutoFit/>
          </a:bodyPr>
          <a:lstStyle/>
          <a:p>
            <a:pPr algn="ct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Đáp</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án</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đúng</a:t>
            </a:r>
            <a:endParaRPr 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95134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1000"/>
                                        <p:tgtEl>
                                          <p:spTgt spid="9"/>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ppt_x</p:attrName>
                                        </p:attrNameLst>
                                      </p:cBhvr>
                                      <p:tavLst>
                                        <p:tav tm="0">
                                          <p:val>
                                            <p:strVal val="#ppt_x"/>
                                          </p:val>
                                        </p:tav>
                                        <p:tav tm="100000">
                                          <p:val>
                                            <p:strVal val="#ppt_x"/>
                                          </p:val>
                                        </p:tav>
                                      </p:tavLst>
                                    </p:anim>
                                    <p:anim calcmode="lin" valueType="num">
                                      <p:cBhvr>
                                        <p:cTn id="13" dur="2000" fill="hold"/>
                                        <p:tgtEl>
                                          <p:spTgt spid="4"/>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583697" y="1905000"/>
            <a:ext cx="8032019" cy="10668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err="1" smtClean="0">
                <a:solidFill>
                  <a:srgbClr val="7030A0"/>
                </a:solidFill>
                <a:latin typeface="Times New Roman" pitchFamily="18" charset="0"/>
                <a:cs typeface="Times New Roman" pitchFamily="18" charset="0"/>
              </a:rPr>
              <a:t>Muốn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ghép</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được</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một</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hình</a:t>
            </a:r>
            <a:r>
              <a:rPr lang="en-US" sz="3200" b="1" dirty="0" smtClean="0">
                <a:solidFill>
                  <a:srgbClr val="7030A0"/>
                </a:solidFill>
                <a:latin typeface="Times New Roman" pitchFamily="18" charset="0"/>
                <a:cs typeface="Times New Roman" pitchFamily="18" charset="0"/>
              </a:rPr>
              <a:t> tam </a:t>
            </a:r>
            <a:r>
              <a:rPr lang="en-US" sz="3200" b="1" dirty="0" err="1" smtClean="0">
                <a:solidFill>
                  <a:srgbClr val="7030A0"/>
                </a:solidFill>
                <a:latin typeface="Times New Roman" pitchFamily="18" charset="0"/>
                <a:cs typeface="Times New Roman" pitchFamily="18" charset="0"/>
              </a:rPr>
              <a:t>giác</a:t>
            </a:r>
            <a:endParaRPr lang="en-US" sz="3200" b="1" dirty="0" smtClean="0">
              <a:solidFill>
                <a:srgbClr val="7030A0"/>
              </a:solidFill>
              <a:latin typeface="Times New Roman" pitchFamily="18" charset="0"/>
              <a:cs typeface="Times New Roman" pitchFamily="18" charset="0"/>
            </a:endParaRPr>
          </a:p>
          <a:p>
            <a:pPr algn="ct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cần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bao</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nhiêu</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đoạn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thẳng</a:t>
            </a:r>
            <a:r>
              <a:rPr lang="en-US" sz="3200" b="1" dirty="0" smtClean="0">
                <a:solidFill>
                  <a:srgbClr val="7030A0"/>
                </a:solidFill>
                <a:latin typeface="Times New Roman" pitchFamily="18" charset="0"/>
                <a:cs typeface="Times New Roman" pitchFamily="18" charset="0"/>
              </a:rPr>
              <a:t>?</a:t>
            </a:r>
            <a:endParaRPr lang="en-US" sz="3200" b="1" dirty="0">
              <a:solidFill>
                <a:srgbClr val="7030A0"/>
              </a:solidFill>
              <a:latin typeface="Times New Roman" pitchFamily="18" charset="0"/>
              <a:cs typeface="Times New Roman" pitchFamily="18" charset="0"/>
            </a:endParaRPr>
          </a:p>
        </p:txBody>
      </p:sp>
      <p:sp>
        <p:nvSpPr>
          <p:cNvPr id="14" name="Rectangle 13"/>
          <p:cNvSpPr/>
          <p:nvPr/>
        </p:nvSpPr>
        <p:spPr>
          <a:xfrm>
            <a:off x="337897" y="914400"/>
            <a:ext cx="2430474" cy="707886"/>
          </a:xfrm>
          <a:prstGeom prst="rect">
            <a:avLst/>
          </a:prstGeom>
        </p:spPr>
        <p:txBody>
          <a:bodyPr wrap="none">
            <a:spAutoFit/>
          </a:bodyPr>
          <a:lstStyle/>
          <a:p>
            <a:r>
              <a:rPr lang="en-US" altLang="en-US" sz="4000" b="1" dirty="0" err="1" smtClean="0">
                <a:solidFill>
                  <a:srgbClr val="C00000"/>
                </a:solidFill>
                <a:latin typeface="Times New Roman" pitchFamily="18" charset="0"/>
                <a:cs typeface="Times New Roman" pitchFamily="18" charset="0"/>
              </a:rPr>
              <a:t>Câu</a:t>
            </a:r>
            <a:r>
              <a:rPr lang="en-US" altLang="en-US" sz="4000" b="1" dirty="0" smtClean="0">
                <a:solidFill>
                  <a:srgbClr val="C00000"/>
                </a:solidFill>
                <a:latin typeface="Times New Roman" pitchFamily="18" charset="0"/>
                <a:cs typeface="Times New Roman" pitchFamily="18" charset="0"/>
              </a:rPr>
              <a:t> </a:t>
            </a:r>
            <a:r>
              <a:rPr lang="en-US" altLang="en-US" sz="4000" b="1" dirty="0" err="1" smtClean="0">
                <a:solidFill>
                  <a:srgbClr val="C00000"/>
                </a:solidFill>
                <a:latin typeface="Times New Roman" pitchFamily="18" charset="0"/>
                <a:cs typeface="Times New Roman" pitchFamily="18" charset="0"/>
              </a:rPr>
              <a:t>hỏi</a:t>
            </a:r>
            <a:r>
              <a:rPr lang="en-US" altLang="en-US" sz="4000" b="1" dirty="0" smtClean="0">
                <a:solidFill>
                  <a:srgbClr val="C00000"/>
                </a:solidFill>
                <a:latin typeface="Times New Roman" pitchFamily="18" charset="0"/>
                <a:cs typeface="Times New Roman" pitchFamily="18" charset="0"/>
              </a:rPr>
              <a:t> 2</a:t>
            </a:r>
            <a:r>
              <a:rPr lang="en-US" altLang="en-US" sz="3200" b="1" dirty="0" smtClean="0">
                <a:solidFill>
                  <a:srgbClr val="C00000"/>
                </a:solidFill>
                <a:latin typeface="Times New Roman" pitchFamily="18" charset="0"/>
                <a:cs typeface="Times New Roman" pitchFamily="18" charset="0"/>
              </a:rPr>
              <a:t>:</a:t>
            </a:r>
          </a:p>
        </p:txBody>
      </p:sp>
      <p:grpSp>
        <p:nvGrpSpPr>
          <p:cNvPr id="54" name="Group 53"/>
          <p:cNvGrpSpPr/>
          <p:nvPr/>
        </p:nvGrpSpPr>
        <p:grpSpPr>
          <a:xfrm>
            <a:off x="1376718" y="3443133"/>
            <a:ext cx="5957942" cy="739510"/>
            <a:chOff x="1376718" y="3443133"/>
            <a:chExt cx="5957942" cy="739510"/>
          </a:xfrm>
        </p:grpSpPr>
        <p:grpSp>
          <p:nvGrpSpPr>
            <p:cNvPr id="40" name="Group 39"/>
            <p:cNvGrpSpPr/>
            <p:nvPr/>
          </p:nvGrpSpPr>
          <p:grpSpPr>
            <a:xfrm>
              <a:off x="1376718" y="3504625"/>
              <a:ext cx="2657315" cy="616527"/>
              <a:chOff x="1376718" y="3504625"/>
              <a:chExt cx="2657315" cy="616527"/>
            </a:xfrm>
          </p:grpSpPr>
          <p:sp>
            <p:nvSpPr>
              <p:cNvPr id="5" name="Rectangle 4"/>
              <p:cNvSpPr/>
              <p:nvPr/>
            </p:nvSpPr>
            <p:spPr>
              <a:xfrm>
                <a:off x="1376718" y="3504625"/>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a:latin typeface="Times New Roman" pitchFamily="18" charset="0"/>
                    <a:cs typeface="Times New Roman" pitchFamily="18" charset="0"/>
                  </a:rPr>
                  <a:t>a</a:t>
                </a:r>
                <a:r>
                  <a:rPr lang="en-US" sz="2800" b="1" dirty="0" smtClean="0">
                    <a:latin typeface="Times New Roman" pitchFamily="18" charset="0"/>
                    <a:cs typeface="Times New Roman" pitchFamily="18" charset="0"/>
                  </a:rPr>
                  <a:t>.  </a:t>
                </a:r>
                <a:endParaRPr lang="en-US" sz="2800" b="1" dirty="0">
                  <a:latin typeface="Times New Roman" pitchFamily="18" charset="0"/>
                  <a:cs typeface="Times New Roman" pitchFamily="18" charset="0"/>
                </a:endParaRPr>
              </a:p>
            </p:txBody>
          </p:sp>
          <p:grpSp>
            <p:nvGrpSpPr>
              <p:cNvPr id="39" name="Group 38"/>
              <p:cNvGrpSpPr/>
              <p:nvPr/>
            </p:nvGrpSpPr>
            <p:grpSpPr>
              <a:xfrm>
                <a:off x="2831480" y="3657600"/>
                <a:ext cx="1202553" cy="366215"/>
                <a:chOff x="2831480" y="3657600"/>
                <a:chExt cx="1202553" cy="366215"/>
              </a:xfrm>
            </p:grpSpPr>
            <p:cxnSp>
              <p:nvCxnSpPr>
                <p:cNvPr id="3" name="Straight Connector 2"/>
                <p:cNvCxnSpPr/>
                <p:nvPr/>
              </p:nvCxnSpPr>
              <p:spPr>
                <a:xfrm>
                  <a:off x="2831480" y="3657600"/>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7" name="Straight Connector 26"/>
                <p:cNvCxnSpPr/>
                <p:nvPr/>
              </p:nvCxnSpPr>
              <p:spPr>
                <a:xfrm>
                  <a:off x="2831481" y="3831698"/>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8" name="Straight Connector 27"/>
                <p:cNvCxnSpPr/>
                <p:nvPr/>
              </p:nvCxnSpPr>
              <p:spPr>
                <a:xfrm>
                  <a:off x="2831482" y="4023815"/>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pSp>
        </p:grpSp>
        <p:sp>
          <p:nvSpPr>
            <p:cNvPr id="51" name="Rectangle 50"/>
            <p:cNvSpPr/>
            <p:nvPr/>
          </p:nvSpPr>
          <p:spPr>
            <a:xfrm>
              <a:off x="4536869" y="3443133"/>
              <a:ext cx="2797791" cy="73951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3 </a:t>
              </a:r>
              <a:r>
                <a:rPr lang="en-US" sz="2800" b="1" dirty="0" err="1" smtClean="0">
                  <a:latin typeface="Times New Roman" pitchFamily="18" charset="0"/>
                  <a:cs typeface="Times New Roman" pitchFamily="18" charset="0"/>
                </a:rPr>
                <a:t>đoạn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thẳng</a:t>
              </a:r>
              <a:endParaRPr lang="en-US" sz="2800" b="1" dirty="0">
                <a:latin typeface="Times New Roman" pitchFamily="18" charset="0"/>
                <a:cs typeface="Times New Roman" pitchFamily="18" charset="0"/>
              </a:endParaRPr>
            </a:p>
          </p:txBody>
        </p:sp>
      </p:grpSp>
      <p:grpSp>
        <p:nvGrpSpPr>
          <p:cNvPr id="57" name="Group 56"/>
          <p:cNvGrpSpPr/>
          <p:nvPr/>
        </p:nvGrpSpPr>
        <p:grpSpPr>
          <a:xfrm>
            <a:off x="1458036" y="4360410"/>
            <a:ext cx="5876624" cy="739510"/>
            <a:chOff x="1458036" y="4360410"/>
            <a:chExt cx="5876624" cy="739510"/>
          </a:xfrm>
        </p:grpSpPr>
        <p:grpSp>
          <p:nvGrpSpPr>
            <p:cNvPr id="42" name="Group 41"/>
            <p:cNvGrpSpPr/>
            <p:nvPr/>
          </p:nvGrpSpPr>
          <p:grpSpPr>
            <a:xfrm>
              <a:off x="1458036" y="4452526"/>
              <a:ext cx="2510043" cy="616527"/>
              <a:chOff x="1458036" y="4452526"/>
              <a:chExt cx="2510043" cy="616527"/>
            </a:xfrm>
          </p:grpSpPr>
          <p:sp>
            <p:nvSpPr>
              <p:cNvPr id="8" name="Rectangle 7"/>
              <p:cNvSpPr/>
              <p:nvPr/>
            </p:nvSpPr>
            <p:spPr>
              <a:xfrm>
                <a:off x="1458036" y="4452526"/>
                <a:ext cx="827964"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b.</a:t>
                </a:r>
                <a:endParaRPr lang="en-US" sz="2800" b="1" dirty="0">
                  <a:latin typeface="Times New Roman" pitchFamily="18" charset="0"/>
                  <a:cs typeface="Times New Roman" pitchFamily="18" charset="0"/>
                </a:endParaRPr>
              </a:p>
            </p:txBody>
          </p:sp>
          <p:grpSp>
            <p:nvGrpSpPr>
              <p:cNvPr id="41" name="Group 40"/>
              <p:cNvGrpSpPr/>
              <p:nvPr/>
            </p:nvGrpSpPr>
            <p:grpSpPr>
              <a:xfrm>
                <a:off x="2765528" y="4730165"/>
                <a:ext cx="1202551" cy="146635"/>
                <a:chOff x="2765528" y="4730165"/>
                <a:chExt cx="1202551" cy="146635"/>
              </a:xfrm>
            </p:grpSpPr>
            <p:cxnSp>
              <p:nvCxnSpPr>
                <p:cNvPr id="30" name="Straight Connector 29"/>
                <p:cNvCxnSpPr/>
                <p:nvPr/>
              </p:nvCxnSpPr>
              <p:spPr>
                <a:xfrm>
                  <a:off x="2765528" y="4730165"/>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1" name="Straight Connector 30"/>
                <p:cNvCxnSpPr/>
                <p:nvPr/>
              </p:nvCxnSpPr>
              <p:spPr>
                <a:xfrm>
                  <a:off x="2765529" y="4876800"/>
                  <a:ext cx="941318"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pSp>
        </p:grpSp>
        <p:sp>
          <p:nvSpPr>
            <p:cNvPr id="52" name="Rectangle 51"/>
            <p:cNvSpPr/>
            <p:nvPr/>
          </p:nvSpPr>
          <p:spPr>
            <a:xfrm>
              <a:off x="4536869" y="4360410"/>
              <a:ext cx="2797791" cy="73951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2 </a:t>
              </a:r>
              <a:r>
                <a:rPr lang="en-US" sz="2800" b="1" dirty="0" err="1" smtClean="0">
                  <a:latin typeface="Times New Roman" pitchFamily="18" charset="0"/>
                  <a:cs typeface="Times New Roman" pitchFamily="18" charset="0"/>
                </a:rPr>
                <a:t>đoạn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thẳng</a:t>
              </a:r>
              <a:endParaRPr lang="en-US" sz="2800" b="1" dirty="0">
                <a:latin typeface="Times New Roman" pitchFamily="18" charset="0"/>
                <a:cs typeface="Times New Roman" pitchFamily="18" charset="0"/>
              </a:endParaRPr>
            </a:p>
          </p:txBody>
        </p:sp>
      </p:grpSp>
      <p:grpSp>
        <p:nvGrpSpPr>
          <p:cNvPr id="58" name="Group 57"/>
          <p:cNvGrpSpPr/>
          <p:nvPr/>
        </p:nvGrpSpPr>
        <p:grpSpPr>
          <a:xfrm>
            <a:off x="1349990" y="5324618"/>
            <a:ext cx="5978983" cy="739510"/>
            <a:chOff x="1349990" y="5324618"/>
            <a:chExt cx="5978983" cy="739510"/>
          </a:xfrm>
        </p:grpSpPr>
        <p:grpSp>
          <p:nvGrpSpPr>
            <p:cNvPr id="44" name="Group 43"/>
            <p:cNvGrpSpPr/>
            <p:nvPr/>
          </p:nvGrpSpPr>
          <p:grpSpPr>
            <a:xfrm>
              <a:off x="1349990" y="5386110"/>
              <a:ext cx="2993410" cy="616527"/>
              <a:chOff x="1349990" y="5386110"/>
              <a:chExt cx="2993410" cy="616527"/>
            </a:xfrm>
          </p:grpSpPr>
          <p:sp>
            <p:nvSpPr>
              <p:cNvPr id="9" name="Rectangle 8"/>
              <p:cNvSpPr/>
              <p:nvPr/>
            </p:nvSpPr>
            <p:spPr>
              <a:xfrm>
                <a:off x="1349990" y="5386110"/>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c. </a:t>
                </a:r>
                <a:endParaRPr lang="en-US" sz="2800" b="1" dirty="0">
                  <a:latin typeface="Times New Roman" pitchFamily="18" charset="0"/>
                  <a:cs typeface="Times New Roman" pitchFamily="18" charset="0"/>
                </a:endParaRPr>
              </a:p>
            </p:txBody>
          </p:sp>
          <p:grpSp>
            <p:nvGrpSpPr>
              <p:cNvPr id="43" name="Group 42"/>
              <p:cNvGrpSpPr/>
              <p:nvPr/>
            </p:nvGrpSpPr>
            <p:grpSpPr>
              <a:xfrm>
                <a:off x="2738781" y="5403014"/>
                <a:ext cx="1604619" cy="538103"/>
                <a:chOff x="2738781" y="5403014"/>
                <a:chExt cx="1604619" cy="538103"/>
              </a:xfrm>
            </p:grpSpPr>
            <p:cxnSp>
              <p:nvCxnSpPr>
                <p:cNvPr id="32" name="Straight Connector 31"/>
                <p:cNvCxnSpPr/>
                <p:nvPr/>
              </p:nvCxnSpPr>
              <p:spPr>
                <a:xfrm>
                  <a:off x="2738781" y="5941117"/>
                  <a:ext cx="157787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3" name="Straight Connector 32"/>
                <p:cNvCxnSpPr/>
                <p:nvPr/>
              </p:nvCxnSpPr>
              <p:spPr>
                <a:xfrm>
                  <a:off x="2760492" y="5791200"/>
                  <a:ext cx="1582908"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5" name="Straight Connector 34"/>
                <p:cNvCxnSpPr/>
                <p:nvPr/>
              </p:nvCxnSpPr>
              <p:spPr>
                <a:xfrm>
                  <a:off x="2760493" y="5576041"/>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6" name="Straight Connector 35"/>
                <p:cNvCxnSpPr/>
                <p:nvPr/>
              </p:nvCxnSpPr>
              <p:spPr>
                <a:xfrm>
                  <a:off x="2765529" y="5403014"/>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pSp>
        </p:grpSp>
        <p:sp>
          <p:nvSpPr>
            <p:cNvPr id="53" name="Rectangle 52"/>
            <p:cNvSpPr/>
            <p:nvPr/>
          </p:nvSpPr>
          <p:spPr>
            <a:xfrm>
              <a:off x="4531182" y="5324618"/>
              <a:ext cx="2797791" cy="73951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4 </a:t>
              </a:r>
              <a:r>
                <a:rPr lang="en-US" sz="2800" b="1" dirty="0" err="1" smtClean="0">
                  <a:latin typeface="Times New Roman" pitchFamily="18" charset="0"/>
                  <a:cs typeface="Times New Roman" pitchFamily="18" charset="0"/>
                </a:rPr>
                <a:t>đoạn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thẳng</a:t>
              </a:r>
              <a:endParaRPr lang="en-US" sz="2800" b="1" dirty="0">
                <a:latin typeface="Times New Roman" pitchFamily="18" charset="0"/>
                <a:cs typeface="Times New Roman" pitchFamily="18" charset="0"/>
              </a:endParaRPr>
            </a:p>
          </p:txBody>
        </p:sp>
      </p:grpSp>
    </p:spTree>
    <p:extLst>
      <p:ext uri="{BB962C8B-B14F-4D97-AF65-F5344CB8AC3E}">
        <p14:creationId xmlns:p14="http://schemas.microsoft.com/office/powerpoint/2010/main" val="341058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ppt_x</p:attrName>
                                        </p:attrNameLst>
                                      </p:cBhvr>
                                      <p:tavLst>
                                        <p:tav tm="0">
                                          <p:val>
                                            <p:strVal val="#ppt_x"/>
                                          </p:val>
                                        </p:tav>
                                        <p:tav tm="100000">
                                          <p:val>
                                            <p:strVal val="#ppt_x"/>
                                          </p:val>
                                        </p:tav>
                                      </p:tavLst>
                                    </p:anim>
                                    <p:anim calcmode="lin" valueType="num">
                                      <p:cBhvr>
                                        <p:cTn id="14"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barn(inVertical)">
                                      <p:cBhvr>
                                        <p:cTn id="19" dur="2000"/>
                                        <p:tgtEl>
                                          <p:spTgt spid="54"/>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barn(inVertical)">
                                      <p:cBhvr>
                                        <p:cTn id="24" dur="2000"/>
                                        <p:tgtEl>
                                          <p:spTgt spid="57"/>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58"/>
                                        </p:tgtEl>
                                        <p:attrNameLst>
                                          <p:attrName>style.visibility</p:attrName>
                                        </p:attrNameLst>
                                      </p:cBhvr>
                                      <p:to>
                                        <p:strVal val="visible"/>
                                      </p:to>
                                    </p:set>
                                    <p:animEffect transition="in" filter="barn(inVertical)">
                                      <p:cBhvr>
                                        <p:cTn id="29" dur="2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743200" y="990600"/>
            <a:ext cx="3993402" cy="923330"/>
          </a:xfrm>
          <a:prstGeom prst="rect">
            <a:avLst/>
          </a:prstGeom>
          <a:noFill/>
        </p:spPr>
        <p:txBody>
          <a:bodyPr wrap="none" lIns="91440" tIns="45720" rIns="91440" bIns="45720">
            <a:spAutoFit/>
          </a:bodyPr>
          <a:lstStyle/>
          <a:p>
            <a:pPr algn="ct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Đáp</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án</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đúng</a:t>
            </a:r>
            <a:endParaRPr 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p:txBody>
      </p:sp>
      <p:grpSp>
        <p:nvGrpSpPr>
          <p:cNvPr id="11" name="Group 10"/>
          <p:cNvGrpSpPr/>
          <p:nvPr/>
        </p:nvGrpSpPr>
        <p:grpSpPr>
          <a:xfrm>
            <a:off x="1002632" y="2819399"/>
            <a:ext cx="6929082" cy="1363243"/>
            <a:chOff x="1376718" y="3443133"/>
            <a:chExt cx="5957942" cy="739510"/>
          </a:xfrm>
        </p:grpSpPr>
        <p:grpSp>
          <p:nvGrpSpPr>
            <p:cNvPr id="12" name="Group 11"/>
            <p:cNvGrpSpPr/>
            <p:nvPr/>
          </p:nvGrpSpPr>
          <p:grpSpPr>
            <a:xfrm>
              <a:off x="1376718" y="3504625"/>
              <a:ext cx="2657315" cy="616527"/>
              <a:chOff x="1376718" y="3504625"/>
              <a:chExt cx="2657315" cy="616527"/>
            </a:xfrm>
          </p:grpSpPr>
          <p:sp>
            <p:nvSpPr>
              <p:cNvPr id="14" name="Rectangle 13"/>
              <p:cNvSpPr/>
              <p:nvPr/>
            </p:nvSpPr>
            <p:spPr>
              <a:xfrm>
                <a:off x="1376718" y="3504625"/>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5400" b="1" dirty="0">
                    <a:solidFill>
                      <a:schemeClr val="tx2">
                        <a:lumMod val="50000"/>
                      </a:schemeClr>
                    </a:solidFill>
                    <a:latin typeface="Times New Roman" pitchFamily="18" charset="0"/>
                    <a:cs typeface="Times New Roman" pitchFamily="18" charset="0"/>
                  </a:rPr>
                  <a:t>a</a:t>
                </a:r>
                <a:r>
                  <a:rPr lang="en-US" sz="5400" b="1" dirty="0" smtClean="0">
                    <a:solidFill>
                      <a:schemeClr val="tx2">
                        <a:lumMod val="50000"/>
                      </a:schemeClr>
                    </a:solidFill>
                    <a:latin typeface="Times New Roman" pitchFamily="18" charset="0"/>
                    <a:cs typeface="Times New Roman" pitchFamily="18" charset="0"/>
                  </a:rPr>
                  <a:t>.  </a:t>
                </a:r>
                <a:endParaRPr lang="en-US" sz="5400" b="1" dirty="0">
                  <a:solidFill>
                    <a:schemeClr val="tx2">
                      <a:lumMod val="50000"/>
                    </a:schemeClr>
                  </a:solidFill>
                  <a:latin typeface="Times New Roman" pitchFamily="18" charset="0"/>
                  <a:cs typeface="Times New Roman" pitchFamily="18" charset="0"/>
                </a:endParaRPr>
              </a:p>
            </p:txBody>
          </p:sp>
          <p:grpSp>
            <p:nvGrpSpPr>
              <p:cNvPr id="15" name="Group 14"/>
              <p:cNvGrpSpPr/>
              <p:nvPr/>
            </p:nvGrpSpPr>
            <p:grpSpPr>
              <a:xfrm>
                <a:off x="2831480" y="3657600"/>
                <a:ext cx="1202553" cy="366215"/>
                <a:chOff x="2831480" y="3657600"/>
                <a:chExt cx="1202553" cy="366215"/>
              </a:xfrm>
            </p:grpSpPr>
            <p:cxnSp>
              <p:nvCxnSpPr>
                <p:cNvPr id="16" name="Straight Connector 15"/>
                <p:cNvCxnSpPr/>
                <p:nvPr/>
              </p:nvCxnSpPr>
              <p:spPr>
                <a:xfrm>
                  <a:off x="2831480" y="3657600"/>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7" name="Straight Connector 16"/>
                <p:cNvCxnSpPr/>
                <p:nvPr/>
              </p:nvCxnSpPr>
              <p:spPr>
                <a:xfrm>
                  <a:off x="2831481" y="3831698"/>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8" name="Straight Connector 17"/>
                <p:cNvCxnSpPr/>
                <p:nvPr/>
              </p:nvCxnSpPr>
              <p:spPr>
                <a:xfrm>
                  <a:off x="2831482" y="4023815"/>
                  <a:ext cx="120255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pSp>
        </p:grpSp>
        <p:sp>
          <p:nvSpPr>
            <p:cNvPr id="13" name="Rectangle 12"/>
            <p:cNvSpPr/>
            <p:nvPr/>
          </p:nvSpPr>
          <p:spPr>
            <a:xfrm>
              <a:off x="4536869" y="3443133"/>
              <a:ext cx="2797791" cy="73951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000" b="1" dirty="0" smtClean="0">
                  <a:solidFill>
                    <a:schemeClr val="tx2">
                      <a:lumMod val="50000"/>
                    </a:schemeClr>
                  </a:solidFill>
                  <a:latin typeface="Times New Roman" pitchFamily="18" charset="0"/>
                  <a:cs typeface="Times New Roman" pitchFamily="18" charset="0"/>
                </a:rPr>
                <a:t>3 </a:t>
              </a:r>
              <a:r>
                <a:rPr lang="en-US" sz="4000" b="1" dirty="0" err="1" smtClean="0">
                  <a:solidFill>
                    <a:schemeClr val="tx2">
                      <a:lumMod val="50000"/>
                    </a:schemeClr>
                  </a:solidFill>
                  <a:latin typeface="Times New Roman" pitchFamily="18" charset="0"/>
                  <a:cs typeface="Times New Roman" pitchFamily="18" charset="0"/>
                </a:rPr>
                <a:t>đoạn</a:t>
              </a:r>
              <a:r>
                <a:rPr lang="en-US" sz="4000" b="1" dirty="0" smtClean="0">
                  <a:solidFill>
                    <a:schemeClr val="tx2">
                      <a:lumMod val="50000"/>
                    </a:schemeClr>
                  </a:solidFill>
                  <a:latin typeface="Times New Roman" pitchFamily="18" charset="0"/>
                  <a:cs typeface="Times New Roman" pitchFamily="18" charset="0"/>
                </a:rPr>
                <a:t> </a:t>
              </a:r>
              <a:r>
                <a:rPr lang="en-US" sz="4000" b="1" dirty="0" err="1" smtClean="0">
                  <a:solidFill>
                    <a:schemeClr val="tx2">
                      <a:lumMod val="50000"/>
                    </a:schemeClr>
                  </a:solidFill>
                  <a:latin typeface="Times New Roman" pitchFamily="18" charset="0"/>
                  <a:cs typeface="Times New Roman" pitchFamily="18" charset="0"/>
                </a:rPr>
                <a:t>thẳng</a:t>
              </a:r>
              <a:endParaRPr lang="en-US" sz="4000" b="1" dirty="0">
                <a:solidFill>
                  <a:schemeClr val="tx2">
                    <a:lumMod val="50000"/>
                  </a:schemeClr>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44260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par>
                          <p:cTn id="8" fill="hold">
                            <p:stCondLst>
                              <p:cond delay="1000"/>
                            </p:stCondLst>
                            <p:childTnLst>
                              <p:par>
                                <p:cTn id="9" presetID="16" presetClass="entr" presetSubtype="21"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inVertical)">
                                      <p:cBhvr>
                                        <p:cTn id="11" dur="2000"/>
                                        <p:tgtEl>
                                          <p:spTgt spid="11"/>
                                        </p:tgtEl>
                                      </p:cBhvr>
                                    </p:animEffect>
                                  </p:childTnLst>
                                  <p:subTnLst>
                                    <p:audio>
                                      <p:cMediaNode>
                                        <p:cTn display="0" masterRel="sameClick">
                                          <p:stCondLst>
                                            <p:cond evt="begin" delay="0">
                                              <p:tn val="9"/>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3696" y="1143000"/>
            <a:ext cx="8032019" cy="9906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3600" b="1" dirty="0" err="1" smtClean="0">
                <a:solidFill>
                  <a:srgbClr val="7030A0"/>
                </a:solidFill>
                <a:latin typeface="Times New Roman" pitchFamily="18" charset="0"/>
                <a:cs typeface="Times New Roman" pitchFamily="18" charset="0"/>
              </a:rPr>
              <a:t>Trong</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các</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khối</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sau</a:t>
            </a:r>
            <a:r>
              <a:rPr lang="en-US" sz="3600" b="1" dirty="0" smtClean="0">
                <a:solidFill>
                  <a:srgbClr val="7030A0"/>
                </a:solidFill>
                <a:latin typeface="Times New Roman" pitchFamily="18" charset="0"/>
                <a:cs typeface="Times New Roman" pitchFamily="18" charset="0"/>
              </a:rPr>
              <a:t>, </a:t>
            </a:r>
          </a:p>
          <a:p>
            <a:pPr algn="ctr"/>
            <a:r>
              <a:rPr lang="en-US" sz="3600" b="1" dirty="0" err="1" smtClean="0">
                <a:solidFill>
                  <a:srgbClr val="7030A0"/>
                </a:solidFill>
                <a:latin typeface="Times New Roman" pitchFamily="18" charset="0"/>
                <a:cs typeface="Times New Roman" pitchFamily="18" charset="0"/>
              </a:rPr>
              <a:t>những</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khối</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nào</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lăn</a:t>
            </a:r>
            <a:r>
              <a:rPr lang="en-US" sz="3600" b="1" dirty="0" smtClean="0">
                <a:solidFill>
                  <a:srgbClr val="7030A0"/>
                </a:solidFill>
                <a:latin typeface="Times New Roman" pitchFamily="18" charset="0"/>
                <a:cs typeface="Times New Roman" pitchFamily="18" charset="0"/>
              </a:rPr>
              <a:t> </a:t>
            </a:r>
            <a:r>
              <a:rPr lang="en-US" sz="3600" b="1" dirty="0" err="1" smtClean="0">
                <a:solidFill>
                  <a:srgbClr val="7030A0"/>
                </a:solidFill>
                <a:latin typeface="Times New Roman" pitchFamily="18" charset="0"/>
                <a:cs typeface="Times New Roman" pitchFamily="18" charset="0"/>
              </a:rPr>
              <a:t>được</a:t>
            </a:r>
            <a:r>
              <a:rPr lang="en-US" sz="3600" b="1" dirty="0" smtClean="0">
                <a:solidFill>
                  <a:srgbClr val="7030A0"/>
                </a:solidFill>
                <a:latin typeface="Times New Roman" pitchFamily="18" charset="0"/>
                <a:cs typeface="Times New Roman" pitchFamily="18" charset="0"/>
              </a:rPr>
              <a:t>?</a:t>
            </a:r>
            <a:endParaRPr lang="en-US" sz="3600" b="1" dirty="0">
              <a:solidFill>
                <a:srgbClr val="7030A0"/>
              </a:solidFill>
              <a:latin typeface="Times New Roman" pitchFamily="18" charset="0"/>
              <a:cs typeface="Times New Roman" pitchFamily="18" charset="0"/>
            </a:endParaRPr>
          </a:p>
        </p:txBody>
      </p:sp>
      <p:grpSp>
        <p:nvGrpSpPr>
          <p:cNvPr id="30" name="Group 29"/>
          <p:cNvGrpSpPr/>
          <p:nvPr/>
        </p:nvGrpSpPr>
        <p:grpSpPr>
          <a:xfrm>
            <a:off x="1354659" y="2630347"/>
            <a:ext cx="5151587" cy="739510"/>
            <a:chOff x="1297106" y="2930984"/>
            <a:chExt cx="5151587" cy="739510"/>
          </a:xfrm>
        </p:grpSpPr>
        <p:sp>
          <p:nvSpPr>
            <p:cNvPr id="5" name="Rectangle 4"/>
            <p:cNvSpPr/>
            <p:nvPr/>
          </p:nvSpPr>
          <p:spPr>
            <a:xfrm>
              <a:off x="1297106" y="2959509"/>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a.</a:t>
              </a:r>
              <a:endParaRPr lang="en-US" sz="2800" b="1" dirty="0">
                <a:latin typeface="Times New Roman" pitchFamily="18" charset="0"/>
                <a:cs typeface="Times New Roman" pitchFamily="18" charset="0"/>
              </a:endParaRPr>
            </a:p>
          </p:txBody>
        </p:sp>
        <p:sp>
          <p:nvSpPr>
            <p:cNvPr id="7" name="Rectangle 6"/>
            <p:cNvSpPr/>
            <p:nvPr/>
          </p:nvSpPr>
          <p:spPr>
            <a:xfrm>
              <a:off x="3650902" y="2930984"/>
              <a:ext cx="2797791" cy="73951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Khối</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chữ</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nhật</a:t>
              </a:r>
              <a:endParaRPr lang="en-US" sz="2800" b="1" dirty="0">
                <a:solidFill>
                  <a:schemeClr val="tx2">
                    <a:lumMod val="50000"/>
                  </a:schemeClr>
                </a:solidFill>
                <a:latin typeface="Times New Roman" pitchFamily="18" charset="0"/>
                <a:cs typeface="Times New Roman" pitchFamily="18" charset="0"/>
              </a:endParaRPr>
            </a:p>
          </p:txBody>
        </p:sp>
        <p:sp>
          <p:nvSpPr>
            <p:cNvPr id="2" name="Cube 1"/>
            <p:cNvSpPr/>
            <p:nvPr/>
          </p:nvSpPr>
          <p:spPr>
            <a:xfrm>
              <a:off x="2367318" y="3094560"/>
              <a:ext cx="1051446" cy="470678"/>
            </a:xfrm>
            <a:prstGeom prst="cub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p:cNvGrpSpPr/>
          <p:nvPr/>
        </p:nvGrpSpPr>
        <p:grpSpPr>
          <a:xfrm>
            <a:off x="1404611" y="3796204"/>
            <a:ext cx="4808103" cy="734803"/>
            <a:chOff x="1295400" y="4759654"/>
            <a:chExt cx="4808103" cy="734803"/>
          </a:xfrm>
        </p:grpSpPr>
        <p:sp>
          <p:nvSpPr>
            <p:cNvPr id="9" name="Rectangle 8"/>
            <p:cNvSpPr/>
            <p:nvPr/>
          </p:nvSpPr>
          <p:spPr>
            <a:xfrm>
              <a:off x="1295400" y="4876800"/>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a:solidFill>
                    <a:schemeClr val="tx2">
                      <a:lumMod val="50000"/>
                    </a:schemeClr>
                  </a:solidFill>
                  <a:latin typeface="Times New Roman" pitchFamily="18" charset="0"/>
                  <a:cs typeface="Times New Roman" pitchFamily="18" charset="0"/>
                </a:rPr>
                <a:t>b</a:t>
              </a:r>
              <a:r>
                <a:rPr lang="en-US" sz="2800" b="1" dirty="0" smtClean="0">
                  <a:solidFill>
                    <a:schemeClr val="tx2">
                      <a:lumMod val="50000"/>
                    </a:schemeClr>
                  </a:solidFill>
                  <a:latin typeface="Times New Roman" pitchFamily="18" charset="0"/>
                  <a:cs typeface="Times New Roman" pitchFamily="18" charset="0"/>
                </a:rPr>
                <a:t>.</a:t>
              </a:r>
              <a:endParaRPr lang="en-US" b="1" dirty="0">
                <a:solidFill>
                  <a:schemeClr val="tx2">
                    <a:lumMod val="50000"/>
                  </a:schemeClr>
                </a:solidFill>
                <a:latin typeface="Times New Roman" pitchFamily="18" charset="0"/>
                <a:cs typeface="Times New Roman" pitchFamily="18" charset="0"/>
              </a:endParaRPr>
            </a:p>
          </p:txBody>
        </p:sp>
        <p:sp>
          <p:nvSpPr>
            <p:cNvPr id="13" name="Rectangle 12"/>
            <p:cNvSpPr/>
            <p:nvPr/>
          </p:nvSpPr>
          <p:spPr>
            <a:xfrm>
              <a:off x="3535826" y="4759654"/>
              <a:ext cx="2567677" cy="734803"/>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Khối</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vuông</a:t>
              </a:r>
              <a:endParaRPr lang="en-US" sz="2800" b="1" dirty="0">
                <a:solidFill>
                  <a:schemeClr val="tx2">
                    <a:lumMod val="50000"/>
                  </a:schemeClr>
                </a:solidFill>
                <a:latin typeface="Times New Roman" pitchFamily="18" charset="0"/>
                <a:cs typeface="Times New Roman" pitchFamily="18" charset="0"/>
              </a:endParaRPr>
            </a:p>
          </p:txBody>
        </p:sp>
        <p:sp>
          <p:nvSpPr>
            <p:cNvPr id="26" name="Cube 25"/>
            <p:cNvSpPr/>
            <p:nvPr/>
          </p:nvSpPr>
          <p:spPr>
            <a:xfrm>
              <a:off x="2397739" y="4858898"/>
              <a:ext cx="671016" cy="634429"/>
            </a:xfrm>
            <a:prstGeom prst="cube">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1434584" y="4727558"/>
            <a:ext cx="4344414" cy="886725"/>
            <a:chOff x="1404611" y="5133986"/>
            <a:chExt cx="4344414" cy="886725"/>
          </a:xfrm>
        </p:grpSpPr>
        <p:grpSp>
          <p:nvGrpSpPr>
            <p:cNvPr id="33" name="Group 32"/>
            <p:cNvGrpSpPr/>
            <p:nvPr/>
          </p:nvGrpSpPr>
          <p:grpSpPr>
            <a:xfrm>
              <a:off x="1404611" y="5133986"/>
              <a:ext cx="4344414" cy="845904"/>
              <a:chOff x="1295400" y="5503768"/>
              <a:chExt cx="4344414" cy="845904"/>
            </a:xfrm>
          </p:grpSpPr>
          <p:sp>
            <p:nvSpPr>
              <p:cNvPr id="27" name="Rectangle 26"/>
              <p:cNvSpPr/>
              <p:nvPr/>
            </p:nvSpPr>
            <p:spPr>
              <a:xfrm>
                <a:off x="1295400" y="5671627"/>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a:solidFill>
                      <a:schemeClr val="tx2">
                        <a:lumMod val="50000"/>
                      </a:schemeClr>
                    </a:solidFill>
                    <a:latin typeface="Times New Roman" pitchFamily="18" charset="0"/>
                    <a:cs typeface="Times New Roman" pitchFamily="18" charset="0"/>
                  </a:rPr>
                  <a:t>c</a:t>
                </a:r>
                <a:r>
                  <a:rPr lang="en-US" sz="2800" b="1" dirty="0" smtClean="0">
                    <a:solidFill>
                      <a:schemeClr val="tx2">
                        <a:lumMod val="50000"/>
                      </a:schemeClr>
                    </a:solidFill>
                    <a:latin typeface="Times New Roman" pitchFamily="18" charset="0"/>
                    <a:cs typeface="Times New Roman" pitchFamily="18" charset="0"/>
                  </a:rPr>
                  <a:t>.</a:t>
                </a:r>
                <a:endParaRPr lang="en-US" b="1" dirty="0">
                  <a:solidFill>
                    <a:schemeClr val="tx2">
                      <a:lumMod val="50000"/>
                    </a:schemeClr>
                  </a:solidFill>
                  <a:latin typeface="Times New Roman" pitchFamily="18" charset="0"/>
                  <a:cs typeface="Times New Roman" pitchFamily="18" charset="0"/>
                </a:endParaRPr>
              </a:p>
            </p:txBody>
          </p:sp>
          <p:sp>
            <p:nvSpPr>
              <p:cNvPr id="28" name="Rectangle 27"/>
              <p:cNvSpPr/>
              <p:nvPr/>
            </p:nvSpPr>
            <p:spPr>
              <a:xfrm>
                <a:off x="3548389" y="5503768"/>
                <a:ext cx="2091425" cy="84590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Khối</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cầu</a:t>
                </a:r>
                <a:endParaRPr lang="en-US" sz="2800" b="1" dirty="0">
                  <a:solidFill>
                    <a:schemeClr val="tx2">
                      <a:lumMod val="50000"/>
                    </a:schemeClr>
                  </a:solidFill>
                  <a:latin typeface="Times New Roman" pitchFamily="18" charset="0"/>
                  <a:cs typeface="Times New Roman" pitchFamily="18" charset="0"/>
                </a:endParaRPr>
              </a:p>
            </p:txBody>
          </p:sp>
        </p:grpSp>
        <p:pic>
          <p:nvPicPr>
            <p:cNvPr id="3074" name="Picture 2" descr="Hình ảnh Quả Cầu Vector Quả Cầu Tỏa Sáng Ma Thuật Quả Cầu Chất Lỏng Yếu Tố  Kim Cương Perl 3d Minh Họa Thực Tế, Các Vector., Chủ Nghĩa Hiện Thực, Hình"/>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928" t="7403" r="16459" b="28120"/>
            <a:stretch/>
          </p:blipFill>
          <p:spPr bwMode="auto">
            <a:xfrm>
              <a:off x="2411985" y="5207855"/>
              <a:ext cx="827173" cy="812856"/>
            </a:xfrm>
            <a:prstGeom prst="rect">
              <a:avLst/>
            </a:prstGeom>
            <a:noFill/>
            <a:extLst>
              <a:ext uri="{909E8E84-426E-40DD-AFC4-6F175D3DCCD1}">
                <a14:hiddenFill xmlns:a14="http://schemas.microsoft.com/office/drawing/2010/main">
                  <a:solidFill>
                    <a:srgbClr val="FFFFFF"/>
                  </a:solidFill>
                </a14:hiddenFill>
              </a:ext>
            </a:extLst>
          </p:spPr>
        </p:pic>
      </p:grpSp>
      <p:sp>
        <p:nvSpPr>
          <p:cNvPr id="35" name="Rectangle 34"/>
          <p:cNvSpPr/>
          <p:nvPr/>
        </p:nvSpPr>
        <p:spPr>
          <a:xfrm>
            <a:off x="395097" y="587753"/>
            <a:ext cx="2430474" cy="707886"/>
          </a:xfrm>
          <a:prstGeom prst="rect">
            <a:avLst/>
          </a:prstGeom>
        </p:spPr>
        <p:txBody>
          <a:bodyPr wrap="none">
            <a:spAutoFit/>
          </a:bodyPr>
          <a:lstStyle/>
          <a:p>
            <a:r>
              <a:rPr lang="en-US" altLang="en-US" sz="4000" b="1" dirty="0" err="1" smtClean="0">
                <a:solidFill>
                  <a:srgbClr val="C00000"/>
                </a:solidFill>
                <a:latin typeface="Times New Roman" pitchFamily="18" charset="0"/>
                <a:cs typeface="Times New Roman" pitchFamily="18" charset="0"/>
              </a:rPr>
              <a:t>Câu</a:t>
            </a:r>
            <a:r>
              <a:rPr lang="en-US" altLang="en-US" sz="4000" b="1" dirty="0" smtClean="0">
                <a:solidFill>
                  <a:srgbClr val="C00000"/>
                </a:solidFill>
                <a:latin typeface="Times New Roman" pitchFamily="18" charset="0"/>
                <a:cs typeface="Times New Roman" pitchFamily="18" charset="0"/>
              </a:rPr>
              <a:t> </a:t>
            </a:r>
            <a:r>
              <a:rPr lang="en-US" altLang="en-US" sz="4000" b="1" dirty="0" err="1" smtClean="0">
                <a:solidFill>
                  <a:srgbClr val="C00000"/>
                </a:solidFill>
                <a:latin typeface="Times New Roman" pitchFamily="18" charset="0"/>
                <a:cs typeface="Times New Roman" pitchFamily="18" charset="0"/>
              </a:rPr>
              <a:t>hỏi</a:t>
            </a:r>
            <a:r>
              <a:rPr lang="en-US" altLang="en-US" sz="4000" b="1" dirty="0" smtClean="0">
                <a:solidFill>
                  <a:srgbClr val="C00000"/>
                </a:solidFill>
                <a:latin typeface="Times New Roman" pitchFamily="18" charset="0"/>
                <a:cs typeface="Times New Roman" pitchFamily="18" charset="0"/>
              </a:rPr>
              <a:t> 3</a:t>
            </a:r>
            <a:r>
              <a:rPr lang="en-US" altLang="en-US" sz="3200" b="1" dirty="0" smtClean="0">
                <a:solidFill>
                  <a:srgbClr val="C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341058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ppt_x</p:attrName>
                                        </p:attrNameLst>
                                      </p:cBhvr>
                                      <p:tavLst>
                                        <p:tav tm="0">
                                          <p:val>
                                            <p:strVal val="#ppt_x"/>
                                          </p:val>
                                        </p:tav>
                                        <p:tav tm="100000">
                                          <p:val>
                                            <p:strVal val="#ppt_x"/>
                                          </p:val>
                                        </p:tav>
                                      </p:tavLst>
                                    </p:anim>
                                    <p:anim calcmode="lin" valueType="num">
                                      <p:cBhvr>
                                        <p:cTn id="14"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2000"/>
                                        <p:tgtEl>
                                          <p:spTgt spid="30"/>
                                        </p:tgtEl>
                                      </p:cBhvr>
                                    </p:animEffect>
                                    <p:anim calcmode="lin" valueType="num">
                                      <p:cBhvr>
                                        <p:cTn id="20" dur="2000" fill="hold"/>
                                        <p:tgtEl>
                                          <p:spTgt spid="30"/>
                                        </p:tgtEl>
                                        <p:attrNameLst>
                                          <p:attrName>ppt_x</p:attrName>
                                        </p:attrNameLst>
                                      </p:cBhvr>
                                      <p:tavLst>
                                        <p:tav tm="0">
                                          <p:val>
                                            <p:strVal val="#ppt_x"/>
                                          </p:val>
                                        </p:tav>
                                        <p:tav tm="100000">
                                          <p:val>
                                            <p:strVal val="#ppt_x"/>
                                          </p:val>
                                        </p:tav>
                                      </p:tavLst>
                                    </p:anim>
                                    <p:anim calcmode="lin" valueType="num">
                                      <p:cBhvr>
                                        <p:cTn id="21" dur="2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fade">
                                      <p:cBhvr>
                                        <p:cTn id="26" dur="2000"/>
                                        <p:tgtEl>
                                          <p:spTgt spid="32"/>
                                        </p:tgtEl>
                                      </p:cBhvr>
                                    </p:animEffect>
                                    <p:anim calcmode="lin" valueType="num">
                                      <p:cBhvr>
                                        <p:cTn id="27" dur="2000" fill="hold"/>
                                        <p:tgtEl>
                                          <p:spTgt spid="32"/>
                                        </p:tgtEl>
                                        <p:attrNameLst>
                                          <p:attrName>ppt_x</p:attrName>
                                        </p:attrNameLst>
                                      </p:cBhvr>
                                      <p:tavLst>
                                        <p:tav tm="0">
                                          <p:val>
                                            <p:strVal val="#ppt_x"/>
                                          </p:val>
                                        </p:tav>
                                        <p:tav tm="100000">
                                          <p:val>
                                            <p:strVal val="#ppt_x"/>
                                          </p:val>
                                        </p:tav>
                                      </p:tavLst>
                                    </p:anim>
                                    <p:anim calcmode="lin" valueType="num">
                                      <p:cBhvr>
                                        <p:cTn id="28" dur="2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2000"/>
                                        <p:tgtEl>
                                          <p:spTgt spid="6"/>
                                        </p:tgtEl>
                                      </p:cBhvr>
                                    </p:animEffect>
                                    <p:anim calcmode="lin" valueType="num">
                                      <p:cBhvr>
                                        <p:cTn id="34" dur="2000" fill="hold"/>
                                        <p:tgtEl>
                                          <p:spTgt spid="6"/>
                                        </p:tgtEl>
                                        <p:attrNameLst>
                                          <p:attrName>ppt_x</p:attrName>
                                        </p:attrNameLst>
                                      </p:cBhvr>
                                      <p:tavLst>
                                        <p:tav tm="0">
                                          <p:val>
                                            <p:strVal val="#ppt_x"/>
                                          </p:val>
                                        </p:tav>
                                        <p:tav tm="100000">
                                          <p:val>
                                            <p:strVal val="#ppt_x"/>
                                          </p:val>
                                        </p:tav>
                                      </p:tavLst>
                                    </p:anim>
                                    <p:anim calcmode="lin" valueType="num">
                                      <p:cBhvr>
                                        <p:cTn id="35" dur="2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371600" y="2863649"/>
            <a:ext cx="6248400" cy="1392625"/>
            <a:chOff x="1404611" y="5133986"/>
            <a:chExt cx="4344414" cy="886725"/>
          </a:xfrm>
        </p:grpSpPr>
        <p:grpSp>
          <p:nvGrpSpPr>
            <p:cNvPr id="9" name="Group 8"/>
            <p:cNvGrpSpPr/>
            <p:nvPr/>
          </p:nvGrpSpPr>
          <p:grpSpPr>
            <a:xfrm>
              <a:off x="1404611" y="5133986"/>
              <a:ext cx="4344414" cy="845904"/>
              <a:chOff x="1295400" y="5503768"/>
              <a:chExt cx="4344414" cy="845904"/>
            </a:xfrm>
          </p:grpSpPr>
          <p:sp>
            <p:nvSpPr>
              <p:cNvPr id="11" name="Rectangle 10"/>
              <p:cNvSpPr/>
              <p:nvPr/>
            </p:nvSpPr>
            <p:spPr>
              <a:xfrm>
                <a:off x="1295400" y="5671627"/>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400" b="1" dirty="0">
                    <a:solidFill>
                      <a:schemeClr val="tx2">
                        <a:lumMod val="50000"/>
                      </a:schemeClr>
                    </a:solidFill>
                    <a:latin typeface="Times New Roman" pitchFamily="18" charset="0"/>
                    <a:cs typeface="Times New Roman" pitchFamily="18" charset="0"/>
                  </a:rPr>
                  <a:t>c</a:t>
                </a:r>
                <a:r>
                  <a:rPr lang="en-US" sz="4400" b="1" dirty="0" smtClean="0">
                    <a:solidFill>
                      <a:schemeClr val="tx2">
                        <a:lumMod val="50000"/>
                      </a:schemeClr>
                    </a:solidFill>
                    <a:latin typeface="Times New Roman" pitchFamily="18" charset="0"/>
                    <a:cs typeface="Times New Roman" pitchFamily="18" charset="0"/>
                  </a:rPr>
                  <a:t>.</a:t>
                </a:r>
                <a:endParaRPr lang="en-US" sz="3200" b="1" dirty="0">
                  <a:solidFill>
                    <a:schemeClr val="tx2">
                      <a:lumMod val="50000"/>
                    </a:schemeClr>
                  </a:solidFill>
                  <a:latin typeface="Times New Roman" pitchFamily="18" charset="0"/>
                  <a:cs typeface="Times New Roman" pitchFamily="18" charset="0"/>
                </a:endParaRPr>
              </a:p>
            </p:txBody>
          </p:sp>
          <p:sp>
            <p:nvSpPr>
              <p:cNvPr id="12" name="Rectangle 11"/>
              <p:cNvSpPr/>
              <p:nvPr/>
            </p:nvSpPr>
            <p:spPr>
              <a:xfrm>
                <a:off x="3548389" y="5503768"/>
                <a:ext cx="2091425" cy="84590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4400" b="1" dirty="0" err="1" smtClean="0">
                    <a:solidFill>
                      <a:schemeClr val="tx2">
                        <a:lumMod val="50000"/>
                      </a:schemeClr>
                    </a:solidFill>
                    <a:latin typeface="Times New Roman" pitchFamily="18" charset="0"/>
                    <a:cs typeface="Times New Roman" pitchFamily="18" charset="0"/>
                  </a:rPr>
                  <a:t>Khối</a:t>
                </a:r>
                <a:r>
                  <a:rPr lang="en-US" sz="4400" b="1" dirty="0" smtClean="0">
                    <a:solidFill>
                      <a:schemeClr val="tx2">
                        <a:lumMod val="50000"/>
                      </a:schemeClr>
                    </a:solidFill>
                    <a:latin typeface="Times New Roman" pitchFamily="18" charset="0"/>
                    <a:cs typeface="Times New Roman" pitchFamily="18" charset="0"/>
                  </a:rPr>
                  <a:t> </a:t>
                </a:r>
                <a:r>
                  <a:rPr lang="en-US" sz="4400" b="1" dirty="0" err="1" smtClean="0">
                    <a:solidFill>
                      <a:schemeClr val="tx2">
                        <a:lumMod val="50000"/>
                      </a:schemeClr>
                    </a:solidFill>
                    <a:latin typeface="Times New Roman" pitchFamily="18" charset="0"/>
                    <a:cs typeface="Times New Roman" pitchFamily="18" charset="0"/>
                  </a:rPr>
                  <a:t>cầu</a:t>
                </a:r>
                <a:endParaRPr lang="en-US" sz="4400" b="1" dirty="0">
                  <a:solidFill>
                    <a:schemeClr val="tx2">
                      <a:lumMod val="50000"/>
                    </a:schemeClr>
                  </a:solidFill>
                  <a:latin typeface="Times New Roman" pitchFamily="18" charset="0"/>
                  <a:cs typeface="Times New Roman" pitchFamily="18" charset="0"/>
                </a:endParaRPr>
              </a:p>
            </p:txBody>
          </p:sp>
        </p:grpSp>
        <p:pic>
          <p:nvPicPr>
            <p:cNvPr id="10" name="Picture 2" descr="Hình ảnh Quả Cầu Vector Quả Cầu Tỏa Sáng Ma Thuật Quả Cầu Chất Lỏng Yếu Tố  Kim Cương Perl 3d Minh Họa Thực Tế, Các Vector., Chủ Nghĩa Hiện Thực, Hình"/>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928" t="7403" r="16459" b="28120"/>
            <a:stretch/>
          </p:blipFill>
          <p:spPr bwMode="auto">
            <a:xfrm>
              <a:off x="2411985" y="5207855"/>
              <a:ext cx="827173" cy="812856"/>
            </a:xfrm>
            <a:prstGeom prst="rect">
              <a:avLst/>
            </a:prstGeom>
            <a:noFill/>
            <a:extLst>
              <a:ext uri="{909E8E84-426E-40DD-AFC4-6F175D3DCCD1}">
                <a14:hiddenFill xmlns:a14="http://schemas.microsoft.com/office/drawing/2010/main">
                  <a:solidFill>
                    <a:srgbClr val="FFFFFF"/>
                  </a:solidFill>
                </a14:hiddenFill>
              </a:ext>
            </a:extLst>
          </p:spPr>
        </p:pic>
      </p:grpSp>
      <p:sp>
        <p:nvSpPr>
          <p:cNvPr id="14" name="Rectangle 13"/>
          <p:cNvSpPr/>
          <p:nvPr/>
        </p:nvSpPr>
        <p:spPr>
          <a:xfrm>
            <a:off x="2743200" y="990600"/>
            <a:ext cx="3993402" cy="923330"/>
          </a:xfrm>
          <a:prstGeom prst="rect">
            <a:avLst/>
          </a:prstGeom>
          <a:noFill/>
        </p:spPr>
        <p:txBody>
          <a:bodyPr wrap="none" lIns="91440" tIns="45720" rIns="91440" bIns="45720">
            <a:spAutoFit/>
          </a:bodyPr>
          <a:lstStyle/>
          <a:p>
            <a:pPr algn="ct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Đáp</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án</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đúng</a:t>
            </a:r>
            <a:endParaRPr 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93318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10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subTnLst>
                                    <p:audio>
                                      <p:cMediaNode>
                                        <p:cTn display="0" masterRel="sameClick">
                                          <p:stCondLst>
                                            <p:cond evt="begin" delay="0">
                                              <p:tn val="8"/>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4" name="Rectangle 3"/>
          <p:cNvSpPr/>
          <p:nvPr/>
        </p:nvSpPr>
        <p:spPr>
          <a:xfrm>
            <a:off x="583696" y="1447800"/>
            <a:ext cx="8032019" cy="106680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3200" b="1" dirty="0" err="1" smtClean="0">
                <a:solidFill>
                  <a:srgbClr val="7030A0"/>
                </a:solidFill>
                <a:latin typeface="Times New Roman" pitchFamily="18" charset="0"/>
                <a:cs typeface="Times New Roman" pitchFamily="18" charset="0"/>
              </a:rPr>
              <a:t>Trong</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các</a:t>
            </a:r>
            <a:r>
              <a:rPr lang="en-US" sz="3200" b="1" dirty="0" smtClean="0">
                <a:solidFill>
                  <a:srgbClr val="7030A0"/>
                </a:solidFill>
                <a:latin typeface="Times New Roman" pitchFamily="18" charset="0"/>
                <a:cs typeface="Times New Roman" pitchFamily="18" charset="0"/>
              </a:rPr>
              <a:t> </a:t>
            </a:r>
            <a:r>
              <a:rPr lang="en-US" sz="2800" b="1" dirty="0" err="1" smtClean="0">
                <a:solidFill>
                  <a:srgbClr val="7030A0"/>
                </a:solidFill>
                <a:latin typeface="Times New Roman" pitchFamily="18" charset="0"/>
                <a:cs typeface="Times New Roman" pitchFamily="18" charset="0"/>
              </a:rPr>
              <a:t>khối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dưới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đây</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khối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nào</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vừa</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lăn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được</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lại</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vừa</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xếp</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chồng</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lên</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nhau</a:t>
            </a:r>
            <a:r>
              <a:rPr lang="en-US" sz="3200" b="1" dirty="0" smtClean="0">
                <a:solidFill>
                  <a:srgbClr val="7030A0"/>
                </a:solidFill>
                <a:latin typeface="Times New Roman" pitchFamily="18" charset="0"/>
                <a:cs typeface="Times New Roman" pitchFamily="18" charset="0"/>
              </a:rPr>
              <a:t> </a:t>
            </a:r>
            <a:r>
              <a:rPr lang="en-US" sz="3200" b="1" dirty="0" err="1" smtClean="0">
                <a:solidFill>
                  <a:srgbClr val="7030A0"/>
                </a:solidFill>
                <a:latin typeface="Times New Roman" pitchFamily="18" charset="0"/>
                <a:cs typeface="Times New Roman" pitchFamily="18" charset="0"/>
              </a:rPr>
              <a:t>được</a:t>
            </a:r>
            <a:r>
              <a:rPr lang="en-US" sz="3200" b="1" dirty="0" smtClean="0">
                <a:solidFill>
                  <a:srgbClr val="7030A0"/>
                </a:solidFill>
                <a:latin typeface="Times New Roman" pitchFamily="18" charset="0"/>
                <a:cs typeface="Times New Roman" pitchFamily="18" charset="0"/>
              </a:rPr>
              <a:t>?</a:t>
            </a:r>
            <a:endParaRPr lang="en-US" sz="3200" b="1" dirty="0">
              <a:solidFill>
                <a:srgbClr val="7030A0"/>
              </a:solidFill>
              <a:latin typeface="Times New Roman" pitchFamily="18" charset="0"/>
              <a:cs typeface="Times New Roman" pitchFamily="18" charset="0"/>
            </a:endParaRPr>
          </a:p>
        </p:txBody>
      </p:sp>
      <p:grpSp>
        <p:nvGrpSpPr>
          <p:cNvPr id="26" name="Group 25"/>
          <p:cNvGrpSpPr/>
          <p:nvPr/>
        </p:nvGrpSpPr>
        <p:grpSpPr>
          <a:xfrm>
            <a:off x="1360175" y="2793923"/>
            <a:ext cx="5151587" cy="739510"/>
            <a:chOff x="1297106" y="2930984"/>
            <a:chExt cx="5151587" cy="739510"/>
          </a:xfrm>
        </p:grpSpPr>
        <p:sp>
          <p:nvSpPr>
            <p:cNvPr id="27" name="Rectangle 26"/>
            <p:cNvSpPr/>
            <p:nvPr/>
          </p:nvSpPr>
          <p:spPr>
            <a:xfrm>
              <a:off x="1297106" y="2959509"/>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a.</a:t>
              </a:r>
              <a:endParaRPr lang="en-US" sz="2800" b="1" dirty="0">
                <a:latin typeface="Times New Roman" pitchFamily="18" charset="0"/>
                <a:cs typeface="Times New Roman" pitchFamily="18" charset="0"/>
              </a:endParaRPr>
            </a:p>
          </p:txBody>
        </p:sp>
        <p:sp>
          <p:nvSpPr>
            <p:cNvPr id="28" name="Rectangle 27"/>
            <p:cNvSpPr/>
            <p:nvPr/>
          </p:nvSpPr>
          <p:spPr>
            <a:xfrm>
              <a:off x="3650902" y="2930984"/>
              <a:ext cx="2797791" cy="73951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Khối</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chữ</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nhật</a:t>
              </a:r>
              <a:endParaRPr lang="en-US" sz="2800" b="1" dirty="0">
                <a:solidFill>
                  <a:schemeClr val="tx2">
                    <a:lumMod val="50000"/>
                  </a:schemeClr>
                </a:solidFill>
                <a:latin typeface="Times New Roman" pitchFamily="18" charset="0"/>
                <a:cs typeface="Times New Roman" pitchFamily="18" charset="0"/>
              </a:endParaRPr>
            </a:p>
          </p:txBody>
        </p:sp>
        <p:sp>
          <p:nvSpPr>
            <p:cNvPr id="29" name="Cube 28"/>
            <p:cNvSpPr/>
            <p:nvPr/>
          </p:nvSpPr>
          <p:spPr>
            <a:xfrm>
              <a:off x="2367318" y="3094560"/>
              <a:ext cx="1051446" cy="470678"/>
            </a:xfrm>
            <a:prstGeom prst="cub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1471951" y="3690465"/>
            <a:ext cx="4343747" cy="729074"/>
            <a:chOff x="1376718" y="3875728"/>
            <a:chExt cx="4343747" cy="729074"/>
          </a:xfrm>
        </p:grpSpPr>
        <p:sp>
          <p:nvSpPr>
            <p:cNvPr id="31" name="Rectangle 30"/>
            <p:cNvSpPr/>
            <p:nvPr/>
          </p:nvSpPr>
          <p:spPr>
            <a:xfrm>
              <a:off x="1376718" y="3970251"/>
              <a:ext cx="827964"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smtClean="0">
                  <a:latin typeface="Times New Roman" pitchFamily="18" charset="0"/>
                  <a:cs typeface="Times New Roman" pitchFamily="18" charset="0"/>
                </a:rPr>
                <a:t>b.</a:t>
              </a:r>
              <a:endParaRPr lang="en-US" b="1" dirty="0">
                <a:latin typeface="Times New Roman" pitchFamily="18" charset="0"/>
                <a:cs typeface="Times New Roman" pitchFamily="18" charset="0"/>
              </a:endParaRPr>
            </a:p>
          </p:txBody>
        </p:sp>
        <p:sp>
          <p:nvSpPr>
            <p:cNvPr id="32" name="Rectangle 31"/>
            <p:cNvSpPr/>
            <p:nvPr/>
          </p:nvSpPr>
          <p:spPr>
            <a:xfrm>
              <a:off x="3478947" y="3877174"/>
              <a:ext cx="2241518"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Khối</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trụ</a:t>
              </a:r>
              <a:endParaRPr lang="en-US" sz="2800" b="1" dirty="0">
                <a:solidFill>
                  <a:schemeClr val="tx2">
                    <a:lumMod val="50000"/>
                  </a:schemeClr>
                </a:solidFill>
                <a:latin typeface="Times New Roman" pitchFamily="18" charset="0"/>
                <a:cs typeface="Times New Roman" pitchFamily="18" charset="0"/>
              </a:endParaRPr>
            </a:p>
          </p:txBody>
        </p:sp>
        <p:sp>
          <p:nvSpPr>
            <p:cNvPr id="33" name="Flowchart: Magnetic Disk 32"/>
            <p:cNvSpPr/>
            <p:nvPr/>
          </p:nvSpPr>
          <p:spPr>
            <a:xfrm>
              <a:off x="2502658" y="3875728"/>
              <a:ext cx="533400" cy="729074"/>
            </a:xfrm>
            <a:prstGeom prst="flowChartMagneticDisk">
              <a:avLst/>
            </a:prstGeom>
            <a:solidFill>
              <a:schemeClr val="tx2">
                <a:lumMod val="60000"/>
                <a:lumOff val="4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p:cNvGrpSpPr/>
          <p:nvPr/>
        </p:nvGrpSpPr>
        <p:grpSpPr>
          <a:xfrm>
            <a:off x="1390633" y="4781616"/>
            <a:ext cx="4425065" cy="909345"/>
            <a:chOff x="1390633" y="5503768"/>
            <a:chExt cx="4425065" cy="909345"/>
          </a:xfrm>
        </p:grpSpPr>
        <p:grpSp>
          <p:nvGrpSpPr>
            <p:cNvPr id="38" name="Group 37"/>
            <p:cNvGrpSpPr/>
            <p:nvPr/>
          </p:nvGrpSpPr>
          <p:grpSpPr>
            <a:xfrm>
              <a:off x="1390633" y="5503768"/>
              <a:ext cx="4425065" cy="845904"/>
              <a:chOff x="1295400" y="5503768"/>
              <a:chExt cx="4425065" cy="845904"/>
            </a:xfrm>
          </p:grpSpPr>
          <p:sp>
            <p:nvSpPr>
              <p:cNvPr id="39" name="Rectangle 38"/>
              <p:cNvSpPr/>
              <p:nvPr/>
            </p:nvSpPr>
            <p:spPr>
              <a:xfrm>
                <a:off x="1295400" y="5671627"/>
                <a:ext cx="990600"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a:latin typeface="Times New Roman" pitchFamily="18" charset="0"/>
                    <a:cs typeface="Times New Roman" pitchFamily="18" charset="0"/>
                  </a:rPr>
                  <a:t>c</a:t>
                </a:r>
                <a:r>
                  <a:rPr lang="en-US" sz="2800"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40" name="Rectangle 39"/>
              <p:cNvSpPr/>
              <p:nvPr/>
            </p:nvSpPr>
            <p:spPr>
              <a:xfrm>
                <a:off x="3629040" y="5503768"/>
                <a:ext cx="2091425" cy="84590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2800" b="1" dirty="0" err="1" smtClean="0">
                    <a:solidFill>
                      <a:schemeClr val="tx2">
                        <a:lumMod val="50000"/>
                      </a:schemeClr>
                    </a:solidFill>
                    <a:latin typeface="Times New Roman" pitchFamily="18" charset="0"/>
                    <a:cs typeface="Times New Roman" pitchFamily="18" charset="0"/>
                  </a:rPr>
                  <a:t>Khối</a:t>
                </a:r>
                <a:r>
                  <a:rPr lang="en-US" sz="2800" b="1" dirty="0" smtClean="0">
                    <a:solidFill>
                      <a:schemeClr val="tx2">
                        <a:lumMod val="50000"/>
                      </a:schemeClr>
                    </a:solidFill>
                    <a:latin typeface="Times New Roman" pitchFamily="18" charset="0"/>
                    <a:cs typeface="Times New Roman" pitchFamily="18" charset="0"/>
                  </a:rPr>
                  <a:t> </a:t>
                </a:r>
                <a:r>
                  <a:rPr lang="en-US" sz="2800" b="1" dirty="0" err="1" smtClean="0">
                    <a:solidFill>
                      <a:schemeClr val="tx2">
                        <a:lumMod val="50000"/>
                      </a:schemeClr>
                    </a:solidFill>
                    <a:latin typeface="Times New Roman" pitchFamily="18" charset="0"/>
                    <a:cs typeface="Times New Roman" pitchFamily="18" charset="0"/>
                  </a:rPr>
                  <a:t>cầu</a:t>
                </a:r>
                <a:endParaRPr lang="en-US" sz="2800" b="1" dirty="0">
                  <a:solidFill>
                    <a:schemeClr val="tx2">
                      <a:lumMod val="50000"/>
                    </a:schemeClr>
                  </a:solidFill>
                  <a:latin typeface="Times New Roman" pitchFamily="18" charset="0"/>
                  <a:cs typeface="Times New Roman" pitchFamily="18" charset="0"/>
                </a:endParaRPr>
              </a:p>
            </p:txBody>
          </p:sp>
        </p:grpSp>
        <p:pic>
          <p:nvPicPr>
            <p:cNvPr id="43" name="Picture 2" descr="Hình ảnh Quả Cầu Vector Quả Cầu Tỏa Sáng Ma Thuật Quả Cầu Chất Lỏng Yếu Tố  Kim Cương Perl 3d Minh Họa Thực Tế, Các Vector., Chủ Nghĩa Hiện Thực, Hình"/>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7928" t="7403" r="16459" b="28120"/>
            <a:stretch/>
          </p:blipFill>
          <p:spPr bwMode="auto">
            <a:xfrm>
              <a:off x="2407090" y="5636000"/>
              <a:ext cx="724201" cy="777113"/>
            </a:xfrm>
            <a:prstGeom prst="rect">
              <a:avLst/>
            </a:prstGeom>
            <a:noFill/>
            <a:extLst>
              <a:ext uri="{909E8E84-426E-40DD-AFC4-6F175D3DCCD1}">
                <a14:hiddenFill xmlns:a14="http://schemas.microsoft.com/office/drawing/2010/main">
                  <a:solidFill>
                    <a:srgbClr val="FFFFFF"/>
                  </a:solidFill>
                </a14:hiddenFill>
              </a:ext>
            </a:extLst>
          </p:spPr>
        </p:pic>
      </p:grpSp>
      <p:sp>
        <p:nvSpPr>
          <p:cNvPr id="44" name="Rectangle 43"/>
          <p:cNvSpPr/>
          <p:nvPr/>
        </p:nvSpPr>
        <p:spPr>
          <a:xfrm>
            <a:off x="417991" y="457200"/>
            <a:ext cx="2430474" cy="707886"/>
          </a:xfrm>
          <a:prstGeom prst="rect">
            <a:avLst/>
          </a:prstGeom>
        </p:spPr>
        <p:txBody>
          <a:bodyPr wrap="none">
            <a:spAutoFit/>
          </a:bodyPr>
          <a:lstStyle/>
          <a:p>
            <a:r>
              <a:rPr lang="en-US" altLang="en-US" sz="4000" b="1" dirty="0" err="1" smtClean="0">
                <a:solidFill>
                  <a:srgbClr val="C00000"/>
                </a:solidFill>
                <a:latin typeface="Times New Roman" pitchFamily="18" charset="0"/>
                <a:cs typeface="Times New Roman" pitchFamily="18" charset="0"/>
              </a:rPr>
              <a:t>Câu</a:t>
            </a:r>
            <a:r>
              <a:rPr lang="en-US" altLang="en-US" sz="4000" b="1" dirty="0" smtClean="0">
                <a:solidFill>
                  <a:srgbClr val="C00000"/>
                </a:solidFill>
                <a:latin typeface="Times New Roman" pitchFamily="18" charset="0"/>
                <a:cs typeface="Times New Roman" pitchFamily="18" charset="0"/>
              </a:rPr>
              <a:t> </a:t>
            </a:r>
            <a:r>
              <a:rPr lang="en-US" altLang="en-US" sz="4000" b="1" dirty="0" err="1" smtClean="0">
                <a:solidFill>
                  <a:srgbClr val="C00000"/>
                </a:solidFill>
                <a:latin typeface="Times New Roman" pitchFamily="18" charset="0"/>
                <a:cs typeface="Times New Roman" pitchFamily="18" charset="0"/>
              </a:rPr>
              <a:t>hỏi</a:t>
            </a:r>
            <a:r>
              <a:rPr lang="en-US" altLang="en-US" sz="4000" b="1" dirty="0" smtClean="0">
                <a:solidFill>
                  <a:srgbClr val="C00000"/>
                </a:solidFill>
                <a:latin typeface="Times New Roman" pitchFamily="18" charset="0"/>
                <a:cs typeface="Times New Roman" pitchFamily="18" charset="0"/>
              </a:rPr>
              <a:t> 4</a:t>
            </a:r>
            <a:r>
              <a:rPr lang="en-US" altLang="en-US" sz="3200" b="1" dirty="0" smtClean="0">
                <a:solidFill>
                  <a:srgbClr val="C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341058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ppt_x</p:attrName>
                                        </p:attrNameLst>
                                      </p:cBhvr>
                                      <p:tavLst>
                                        <p:tav tm="0">
                                          <p:val>
                                            <p:strVal val="#ppt_x"/>
                                          </p:val>
                                        </p:tav>
                                        <p:tav tm="100000">
                                          <p:val>
                                            <p:strVal val="#ppt_x"/>
                                          </p:val>
                                        </p:tav>
                                      </p:tavLst>
                                    </p:anim>
                                    <p:anim calcmode="lin" valueType="num">
                                      <p:cBhvr>
                                        <p:cTn id="13" dur="2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2000"/>
                                        <p:tgtEl>
                                          <p:spTgt spid="26"/>
                                        </p:tgtEl>
                                      </p:cBhvr>
                                    </p:animEffect>
                                    <p:anim calcmode="lin" valueType="num">
                                      <p:cBhvr>
                                        <p:cTn id="19" dur="2000" fill="hold"/>
                                        <p:tgtEl>
                                          <p:spTgt spid="26"/>
                                        </p:tgtEl>
                                        <p:attrNameLst>
                                          <p:attrName>ppt_x</p:attrName>
                                        </p:attrNameLst>
                                      </p:cBhvr>
                                      <p:tavLst>
                                        <p:tav tm="0">
                                          <p:val>
                                            <p:strVal val="#ppt_x"/>
                                          </p:val>
                                        </p:tav>
                                        <p:tav tm="100000">
                                          <p:val>
                                            <p:strVal val="#ppt_x"/>
                                          </p:val>
                                        </p:tav>
                                      </p:tavLst>
                                    </p:anim>
                                    <p:anim calcmode="lin" valueType="num">
                                      <p:cBhvr>
                                        <p:cTn id="20" dur="2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2000"/>
                                        <p:tgtEl>
                                          <p:spTgt spid="30"/>
                                        </p:tgtEl>
                                      </p:cBhvr>
                                    </p:animEffect>
                                    <p:anim calcmode="lin" valueType="num">
                                      <p:cBhvr>
                                        <p:cTn id="26" dur="2000" fill="hold"/>
                                        <p:tgtEl>
                                          <p:spTgt spid="30"/>
                                        </p:tgtEl>
                                        <p:attrNameLst>
                                          <p:attrName>ppt_x</p:attrName>
                                        </p:attrNameLst>
                                      </p:cBhvr>
                                      <p:tavLst>
                                        <p:tav tm="0">
                                          <p:val>
                                            <p:strVal val="#ppt_x"/>
                                          </p:val>
                                        </p:tav>
                                        <p:tav tm="100000">
                                          <p:val>
                                            <p:strVal val="#ppt_x"/>
                                          </p:val>
                                        </p:tav>
                                      </p:tavLst>
                                    </p:anim>
                                    <p:anim calcmode="lin" valueType="num">
                                      <p:cBhvr>
                                        <p:cTn id="27" dur="2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2000"/>
                                        <p:tgtEl>
                                          <p:spTgt spid="2"/>
                                        </p:tgtEl>
                                      </p:cBhvr>
                                    </p:animEffect>
                                    <p:anim calcmode="lin" valueType="num">
                                      <p:cBhvr>
                                        <p:cTn id="33" dur="2000" fill="hold"/>
                                        <p:tgtEl>
                                          <p:spTgt spid="2"/>
                                        </p:tgtEl>
                                        <p:attrNameLst>
                                          <p:attrName>ppt_x</p:attrName>
                                        </p:attrNameLst>
                                      </p:cBhvr>
                                      <p:tavLst>
                                        <p:tav tm="0">
                                          <p:val>
                                            <p:strVal val="#ppt_x"/>
                                          </p:val>
                                        </p:tav>
                                        <p:tav tm="100000">
                                          <p:val>
                                            <p:strVal val="#ppt_x"/>
                                          </p:val>
                                        </p:tav>
                                      </p:tavLst>
                                    </p:anim>
                                    <p:anim calcmode="lin" valueType="num">
                                      <p:cBhvr>
                                        <p:cTn id="34"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Rectangle 1"/>
          <p:cNvSpPr/>
          <p:nvPr/>
        </p:nvSpPr>
        <p:spPr>
          <a:xfrm>
            <a:off x="2743200" y="990600"/>
            <a:ext cx="3993402" cy="923330"/>
          </a:xfrm>
          <a:prstGeom prst="rect">
            <a:avLst/>
          </a:prstGeom>
          <a:noFill/>
        </p:spPr>
        <p:txBody>
          <a:bodyPr wrap="none" lIns="91440" tIns="45720" rIns="91440" bIns="45720">
            <a:spAutoFit/>
          </a:bodyPr>
          <a:lstStyle/>
          <a:p>
            <a:pPr algn="ct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Đáp</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án</a:t>
            </a:r>
            <a:r>
              <a:rPr lang="en-US"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 </a:t>
            </a:r>
            <a:r>
              <a:rPr lang="en-US" sz="5400" b="1" dirty="0" err="1"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đúng</a:t>
            </a:r>
            <a:endParaRPr lang="en-US"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endParaRPr>
          </a:p>
        </p:txBody>
      </p:sp>
      <p:grpSp>
        <p:nvGrpSpPr>
          <p:cNvPr id="3" name="Group 2"/>
          <p:cNvGrpSpPr/>
          <p:nvPr/>
        </p:nvGrpSpPr>
        <p:grpSpPr>
          <a:xfrm>
            <a:off x="609601" y="2667000"/>
            <a:ext cx="7772400" cy="1752539"/>
            <a:chOff x="1376718" y="3875728"/>
            <a:chExt cx="4343747" cy="729074"/>
          </a:xfrm>
        </p:grpSpPr>
        <p:sp>
          <p:nvSpPr>
            <p:cNvPr id="4" name="Rectangle 3"/>
            <p:cNvSpPr/>
            <p:nvPr/>
          </p:nvSpPr>
          <p:spPr>
            <a:xfrm>
              <a:off x="1376718" y="3970251"/>
              <a:ext cx="827964"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6000" b="1" dirty="0" smtClean="0">
                  <a:latin typeface="Times New Roman" pitchFamily="18" charset="0"/>
                  <a:cs typeface="Times New Roman" pitchFamily="18" charset="0"/>
                </a:rPr>
                <a:t>b.</a:t>
              </a:r>
              <a:endParaRPr lang="en-US" sz="4400" b="1" dirty="0">
                <a:latin typeface="Times New Roman" pitchFamily="18" charset="0"/>
                <a:cs typeface="Times New Roman" pitchFamily="18" charset="0"/>
              </a:endParaRPr>
            </a:p>
          </p:txBody>
        </p:sp>
        <p:sp>
          <p:nvSpPr>
            <p:cNvPr id="5" name="Rectangle 4"/>
            <p:cNvSpPr/>
            <p:nvPr/>
          </p:nvSpPr>
          <p:spPr>
            <a:xfrm>
              <a:off x="3478947" y="3877174"/>
              <a:ext cx="2241518" cy="61652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6600" b="1" dirty="0" err="1" smtClean="0">
                  <a:solidFill>
                    <a:schemeClr val="tx2">
                      <a:lumMod val="50000"/>
                    </a:schemeClr>
                  </a:solidFill>
                  <a:latin typeface="Times New Roman" pitchFamily="18" charset="0"/>
                  <a:cs typeface="Times New Roman" pitchFamily="18" charset="0"/>
                </a:rPr>
                <a:t>Khối</a:t>
              </a:r>
              <a:r>
                <a:rPr lang="en-US" sz="6600" b="1" dirty="0" smtClean="0">
                  <a:solidFill>
                    <a:schemeClr val="tx2">
                      <a:lumMod val="50000"/>
                    </a:schemeClr>
                  </a:solidFill>
                  <a:latin typeface="Times New Roman" pitchFamily="18" charset="0"/>
                  <a:cs typeface="Times New Roman" pitchFamily="18" charset="0"/>
                </a:rPr>
                <a:t> </a:t>
              </a:r>
              <a:r>
                <a:rPr lang="en-US" sz="6600" b="1" dirty="0" err="1" smtClean="0">
                  <a:solidFill>
                    <a:schemeClr val="tx2">
                      <a:lumMod val="50000"/>
                    </a:schemeClr>
                  </a:solidFill>
                  <a:latin typeface="Times New Roman" pitchFamily="18" charset="0"/>
                  <a:cs typeface="Times New Roman" pitchFamily="18" charset="0"/>
                </a:rPr>
                <a:t>trụ</a:t>
              </a:r>
              <a:endParaRPr lang="en-US" sz="6600" b="1" dirty="0">
                <a:solidFill>
                  <a:schemeClr val="tx2">
                    <a:lumMod val="50000"/>
                  </a:schemeClr>
                </a:solidFill>
                <a:latin typeface="Times New Roman" pitchFamily="18" charset="0"/>
                <a:cs typeface="Times New Roman" pitchFamily="18" charset="0"/>
              </a:endParaRPr>
            </a:p>
          </p:txBody>
        </p:sp>
        <p:sp>
          <p:nvSpPr>
            <p:cNvPr id="6" name="Flowchart: Magnetic Disk 5"/>
            <p:cNvSpPr/>
            <p:nvPr/>
          </p:nvSpPr>
          <p:spPr>
            <a:xfrm>
              <a:off x="2441361" y="3875728"/>
              <a:ext cx="809130" cy="729074"/>
            </a:xfrm>
            <a:prstGeom prst="flowChartMagneticDisk">
              <a:avLst/>
            </a:prstGeom>
            <a:solidFill>
              <a:schemeClr val="tx2">
                <a:lumMod val="60000"/>
                <a:lumOff val="4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8802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anim calcmode="lin" valueType="num">
                                      <p:cBhvr>
                                        <p:cTn id="12" dur="2000" fill="hold"/>
                                        <p:tgtEl>
                                          <p:spTgt spid="3"/>
                                        </p:tgtEl>
                                        <p:attrNameLst>
                                          <p:attrName>ppt_x</p:attrName>
                                        </p:attrNameLst>
                                      </p:cBhvr>
                                      <p:tavLst>
                                        <p:tav tm="0">
                                          <p:val>
                                            <p:strVal val="#ppt_x"/>
                                          </p:val>
                                        </p:tav>
                                        <p:tav tm="100000">
                                          <p:val>
                                            <p:strVal val="#ppt_x"/>
                                          </p:val>
                                        </p:tav>
                                      </p:tavLst>
                                    </p:anim>
                                    <p:anim calcmode="lin" valueType="num">
                                      <p:cBhvr>
                                        <p:cTn id="13" dur="2000" fill="hold"/>
                                        <p:tgtEl>
                                          <p:spTgt spid="3"/>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217</Words>
  <Application>Microsoft Office PowerPoint</Application>
  <PresentationFormat>On-screen Show (4:3)</PresentationFormat>
  <Paragraphs>68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Techsi.vn</cp:lastModifiedBy>
  <cp:revision>39</cp:revision>
  <dcterms:created xsi:type="dcterms:W3CDTF">2021-03-29T13:44:00Z</dcterms:created>
  <dcterms:modified xsi:type="dcterms:W3CDTF">2021-04-02T07:44:59Z</dcterms:modified>
</cp:coreProperties>
</file>