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H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66"/>
    <a:srgbClr val="FFCCFF"/>
    <a:srgbClr val="99FFCC"/>
    <a:srgbClr val="99CCFF"/>
    <a:srgbClr val="FFFF66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168BA-D82B-4628-9A1A-CD267279E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94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C429-99F7-40A1-A050-1F3E3A1C1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3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34CF-F945-4553-806F-0ECD6ED9F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9490C4-766C-41C6-9D97-C633F2590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48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BDFBD2-8038-43C9-BA5B-B6B5D3A60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07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6A4C20-66AB-4B3F-B511-F6B2B388A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3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6AEC-9D50-4A01-90EB-AF9A41E9E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9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7CFE1-74DD-481F-BD87-6F4D56CF8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1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6D4F-C05D-4773-9B8F-7F352025B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4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C5030-34A7-44B3-9891-788C94832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45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69523-F4A3-4DA4-BB2D-B7633DF59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0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EA376-0C9B-4D16-8ED8-78FA4575A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6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9AF2-075B-4023-94BB-DF2935621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5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CDDA7-6E09-4E91-8D9B-4F065C878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50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E5D960-FA68-41A1-BEC3-828B1A2EB2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76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90.wav" TargetMode="Externa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91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5.gif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92.wav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3.gif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25.gif"/><Relationship Id="rId3" Type="http://schemas.openxmlformats.org/officeDocument/2006/relationships/image" Target="../media/image39.jpeg"/><Relationship Id="rId7" Type="http://schemas.openxmlformats.org/officeDocument/2006/relationships/image" Target="../media/image42.gif"/><Relationship Id="rId12" Type="http://schemas.openxmlformats.org/officeDocument/2006/relationships/image" Target="../media/image46.gif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gif"/><Relationship Id="rId1" Type="http://schemas.openxmlformats.org/officeDocument/2006/relationships/audio" Target="file:///E:\Luu%20tuan\tai%20lieu%20lam%20SKKN\giao%20an\giao%20an%20chuan%201\chuan%202\MGN\C&#272;%20giao%20th&#244;ng\on%205\M2U00893.wav" TargetMode="External"/><Relationship Id="rId6" Type="http://schemas.openxmlformats.org/officeDocument/2006/relationships/image" Target="../media/image41.gif"/><Relationship Id="rId11" Type="http://schemas.openxmlformats.org/officeDocument/2006/relationships/image" Target="../media/image45.gif"/><Relationship Id="rId5" Type="http://schemas.openxmlformats.org/officeDocument/2006/relationships/image" Target="../media/image17.gif"/><Relationship Id="rId15" Type="http://schemas.openxmlformats.org/officeDocument/2006/relationships/hyperlink" Target="http://vn.myblog.yahoo.com/lee-nguyenblog" TargetMode="External"/><Relationship Id="rId10" Type="http://schemas.openxmlformats.org/officeDocument/2006/relationships/image" Target="../media/image44.gif"/><Relationship Id="rId4" Type="http://schemas.openxmlformats.org/officeDocument/2006/relationships/image" Target="../media/image40.gif"/><Relationship Id="rId9" Type="http://schemas.openxmlformats.org/officeDocument/2006/relationships/image" Target="../media/image38.jpeg"/><Relationship Id="rId1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48.gif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94.wav" TargetMode="External"/><Relationship Id="rId6" Type="http://schemas.openxmlformats.org/officeDocument/2006/relationships/image" Target="../media/image44.gif"/><Relationship Id="rId11" Type="http://schemas.openxmlformats.org/officeDocument/2006/relationships/image" Target="../media/image2.png"/><Relationship Id="rId5" Type="http://schemas.openxmlformats.org/officeDocument/2006/relationships/image" Target="../media/image49.wmf"/><Relationship Id="rId10" Type="http://schemas.openxmlformats.org/officeDocument/2006/relationships/slide" Target="slide6.xml"/><Relationship Id="rId4" Type="http://schemas.openxmlformats.org/officeDocument/2006/relationships/image" Target="../media/image16.gif"/><Relationship Id="rId9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55.g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3.gif"/><Relationship Id="rId12" Type="http://schemas.openxmlformats.org/officeDocument/2006/relationships/image" Target="../media/image16.gif"/><Relationship Id="rId2" Type="http://schemas.openxmlformats.org/officeDocument/2006/relationships/audio" Target="file:///E:\Luu%20tuan\tai%20lieu%20lam%20SKKN\giao%20an\giao%20an%20chuan%201\chuan%202\MGN\C&#272;%20giao%20th&#244;ng\T&#7853;p%20tap%20dem%20-k&#7843;a.mp3" TargetMode="External"/><Relationship Id="rId16" Type="http://schemas.openxmlformats.org/officeDocument/2006/relationships/image" Target="../media/image2.png"/><Relationship Id="rId1" Type="http://schemas.openxmlformats.org/officeDocument/2006/relationships/audio" Target="file:///E:\Luu%20tuan\tai%20lieu%20lam%20SKKN\giao%20an\giao%20an%20chuan%201\chuan%202\MGN\C&#272;%20giao%20th&#244;ng\on%205\M2U00896.wav" TargetMode="External"/><Relationship Id="rId6" Type="http://schemas.openxmlformats.org/officeDocument/2006/relationships/image" Target="../media/image36.gif"/><Relationship Id="rId11" Type="http://schemas.openxmlformats.org/officeDocument/2006/relationships/image" Target="../media/image17.gif"/><Relationship Id="rId5" Type="http://schemas.openxmlformats.org/officeDocument/2006/relationships/image" Target="../media/image52.jpeg"/><Relationship Id="rId15" Type="http://schemas.openxmlformats.org/officeDocument/2006/relationships/image" Target="../media/image19.jpeg"/><Relationship Id="rId10" Type="http://schemas.openxmlformats.org/officeDocument/2006/relationships/image" Target="../media/image54.png"/><Relationship Id="rId4" Type="http://schemas.openxmlformats.org/officeDocument/2006/relationships/image" Target="../media/image13.gif"/><Relationship Id="rId9" Type="http://schemas.openxmlformats.org/officeDocument/2006/relationships/image" Target="../media/image14.gif"/><Relationship Id="rId1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6.jpeg"/><Relationship Id="rId7" Type="http://schemas.openxmlformats.org/officeDocument/2006/relationships/image" Target="../media/image5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97.wav" TargetMode="Externa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8.gif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98.wav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900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78.wa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Luu%20tuan\tai%20lieu%20lam%20SKKN\giao%20an\giao%20an%20chuan%201\chuan%202\MGN\C&#272;%20giao%20th&#244;ng\on%205\M2U00880.wav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hyperlink" Target="http://hanatihon2.webng.com/demo/120psd/094.JPG" TargetMode="Externa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83.wav" TargetMode="External"/><Relationship Id="rId6" Type="http://schemas.openxmlformats.org/officeDocument/2006/relationships/image" Target="../media/image10.gif"/><Relationship Id="rId5" Type="http://schemas.openxmlformats.org/officeDocument/2006/relationships/hyperlink" Target="http://vn.myblog.yahoo.com/lee-nguyenblo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12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Luu%20tuan\tai%20lieu%20lam%20SKKN\giao%20an\giao%20an%20chuan%201\chuan%202\MGN\C&#272;%20giao%20th&#244;ng\on%205\M2U00884.wav" TargetMode="External"/><Relationship Id="rId6" Type="http://schemas.openxmlformats.org/officeDocument/2006/relationships/slide" Target="slide9.xm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5" Type="http://schemas.openxmlformats.org/officeDocument/2006/relationships/image" Target="../media/image2.png"/><Relationship Id="rId10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image" Target="../media/image16.gif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85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88.wav" TargetMode="External"/><Relationship Id="rId6" Type="http://schemas.openxmlformats.org/officeDocument/2006/relationships/slide" Target="slide6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giao%20th&#244;ng\on%205\M2U00889.wav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828" name="Picture 4" descr="1276596486wXkX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WordArt 5" descr="Divot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4724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pattFill prst="divot">
                  <a:fgClr>
                    <a:srgbClr val="FFFF00"/>
                  </a:fgClr>
                  <a:bgClr>
                    <a:srgbClr val="6600CC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 giảng điện tử</a:t>
            </a:r>
          </a:p>
        </p:txBody>
      </p: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4300538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33CCFF"/>
                    </a:gs>
                    <a:gs pos="100000">
                      <a:srgbClr val="0000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Hoạt động làm quen với toán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286000" y="2209800"/>
            <a:ext cx="456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i="1">
                <a:solidFill>
                  <a:srgbClr val="008000"/>
                </a:solidFill>
              </a:rPr>
              <a:t>Đề tài:</a:t>
            </a:r>
          </a:p>
          <a:p>
            <a:pPr algn="ctr"/>
            <a:r>
              <a:rPr lang="en-US" altLang="en-US" sz="2400">
                <a:solidFill>
                  <a:srgbClr val="FF3300"/>
                </a:solidFill>
              </a:rPr>
              <a:t>Ôn số lượng trong phạm vi 5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352800" y="3062605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err="1"/>
              <a:t>Chủ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đề</a:t>
            </a:r>
            <a:r>
              <a:rPr lang="en-US" altLang="en-US" sz="2000" b="1" dirty="0"/>
              <a:t>: </a:t>
            </a:r>
            <a:r>
              <a:rPr lang="en-US" altLang="en-US" sz="2000" b="1" dirty="0" err="1"/>
              <a:t>Giao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thông</a:t>
            </a:r>
            <a:endParaRPr lang="en-US" altLang="en-US" sz="2000" b="1" dirty="0"/>
          </a:p>
          <a:p>
            <a:pPr algn="ctr"/>
            <a:r>
              <a:rPr lang="en-US" altLang="en-US" sz="2000" b="1" dirty="0" err="1"/>
              <a:t>Lứa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tuổi</a:t>
            </a:r>
            <a:r>
              <a:rPr lang="en-US" altLang="en-US" sz="2000" b="1" dirty="0"/>
              <a:t>: </a:t>
            </a:r>
            <a:r>
              <a:rPr lang="en-US" altLang="en-US" sz="2000" b="1" dirty="0" err="1"/>
              <a:t>Trẻ</a:t>
            </a:r>
            <a:r>
              <a:rPr lang="en-US" altLang="en-US" sz="2000" b="1" dirty="0"/>
              <a:t> 4-5 </a:t>
            </a:r>
            <a:r>
              <a:rPr lang="en-US" altLang="en-US" sz="2000" b="1" dirty="0" err="1" smtClean="0"/>
              <a:t>tuổi</a:t>
            </a:r>
            <a:endParaRPr lang="en-US" altLang="en-US" sz="2000" b="1" dirty="0" smtClean="0"/>
          </a:p>
          <a:p>
            <a:pPr algn="ctr"/>
            <a:r>
              <a:rPr lang="en-US" altLang="en-US" sz="2000" b="1" dirty="0" smtClean="0"/>
              <a:t>GV: </a:t>
            </a:r>
            <a:r>
              <a:rPr lang="en-US" altLang="en-US" sz="2000" b="1" dirty="0" err="1" smtClean="0"/>
              <a:t>Nguyễn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Thị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Huyền</a:t>
            </a:r>
            <a:r>
              <a:rPr lang="en-US" altLang="en-US" sz="2000" b="1" dirty="0" smtClean="0"/>
              <a:t> Trang</a:t>
            </a:r>
            <a:endParaRPr lang="en-US" altLang="en-US" sz="2000" b="1" dirty="0"/>
          </a:p>
        </p:txBody>
      </p:sp>
      <p:pic>
        <p:nvPicPr>
          <p:cNvPr id="77833" name="M2U0087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39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8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3"/>
                </p:tgtEl>
              </p:cMediaNode>
            </p:audio>
          </p:childTnLst>
        </p:cTn>
      </p:par>
    </p:tnLst>
    <p:bldLst>
      <p:bldP spid="77829" grpId="0" animBg="1"/>
      <p:bldP spid="778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ector_summer_illustration_ViewIllustrator_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4" b="12601"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045" name="Picture 5" descr="sailb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20980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sailb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190500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7" descr="sailb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51460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0" y="228600"/>
            <a:ext cx="4191000" cy="18288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0000FF"/>
                </a:solidFill>
              </a:rPr>
              <a:t>Có mấy chiếc thuyền đang </a:t>
            </a:r>
          </a:p>
          <a:p>
            <a:pPr algn="ctr"/>
            <a:r>
              <a:rPr lang="en-US" altLang="en-US" sz="2000">
                <a:solidFill>
                  <a:srgbClr val="0000FF"/>
                </a:solidFill>
              </a:rPr>
              <a:t>chạy trên biển?</a:t>
            </a:r>
          </a:p>
          <a:p>
            <a:pPr algn="ctr"/>
            <a:r>
              <a:rPr lang="en-US" altLang="en-US" sz="2000">
                <a:solidFill>
                  <a:srgbClr val="0000FF"/>
                </a:solidFill>
              </a:rPr>
              <a:t>Bé hãy thêm vào cho đủ </a:t>
            </a:r>
          </a:p>
          <a:p>
            <a:pPr algn="ctr"/>
            <a:r>
              <a:rPr lang="en-US" altLang="en-US" sz="2000">
                <a:solidFill>
                  <a:srgbClr val="0000FF"/>
                </a:solidFill>
              </a:rPr>
              <a:t>số lượng 5</a:t>
            </a:r>
          </a:p>
        </p:txBody>
      </p: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6629400" y="228600"/>
            <a:ext cx="2133600" cy="1676400"/>
            <a:chOff x="4080" y="144"/>
            <a:chExt cx="1440" cy="1344"/>
          </a:xfrm>
        </p:grpSpPr>
        <p:sp>
          <p:nvSpPr>
            <p:cNvPr id="87051" name="Oval 11"/>
            <p:cNvSpPr>
              <a:spLocks noChangeArrowheads="1"/>
            </p:cNvSpPr>
            <p:nvPr/>
          </p:nvSpPr>
          <p:spPr bwMode="auto">
            <a:xfrm>
              <a:off x="4080" y="144"/>
              <a:ext cx="1440" cy="134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52" name="Picture 12" descr="sailb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624" cy="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53" name="Picture 13" descr="sailb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720"/>
              <a:ext cx="912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7054" name="Picture 14" descr="sailb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152400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5" name="Picture 15" descr="sailb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8288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6400800" y="2133600"/>
            <a:ext cx="2362200" cy="2057400"/>
            <a:chOff x="4032" y="1824"/>
            <a:chExt cx="1536" cy="1440"/>
          </a:xfrm>
        </p:grpSpPr>
        <p:sp>
          <p:nvSpPr>
            <p:cNvPr id="87057" name="Oval 17"/>
            <p:cNvSpPr>
              <a:spLocks noChangeArrowheads="1"/>
            </p:cNvSpPr>
            <p:nvPr/>
          </p:nvSpPr>
          <p:spPr bwMode="auto">
            <a:xfrm>
              <a:off x="4032" y="1824"/>
              <a:ext cx="1536" cy="1440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58" name="Group 18"/>
            <p:cNvGrpSpPr>
              <a:grpSpLocks/>
            </p:cNvGrpSpPr>
            <p:nvPr/>
          </p:nvGrpSpPr>
          <p:grpSpPr bwMode="auto">
            <a:xfrm>
              <a:off x="4080" y="1872"/>
              <a:ext cx="1392" cy="1110"/>
              <a:chOff x="4080" y="1872"/>
              <a:chExt cx="1392" cy="1110"/>
            </a:xfrm>
          </p:grpSpPr>
          <p:pic>
            <p:nvPicPr>
              <p:cNvPr id="87059" name="Picture 19" descr="sailbo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016"/>
                <a:ext cx="672" cy="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0" name="Picture 20" descr="sailbo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2496"/>
                <a:ext cx="672" cy="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1" name="Picture 21" descr="sailbo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2400"/>
                <a:ext cx="672" cy="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2" name="Picture 22" descr="sailbo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1872"/>
                <a:ext cx="672" cy="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6934200" y="4800600"/>
            <a:ext cx="1371600" cy="1295400"/>
            <a:chOff x="4128" y="3024"/>
            <a:chExt cx="864" cy="816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4128" y="3024"/>
              <a:ext cx="864" cy="816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50000">
                  <a:schemeClr val="bg1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65" name="Picture 25" descr="sailb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211"/>
              <a:ext cx="720" cy="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066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BackPrevious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67" name="M2U0089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7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7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7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7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63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67"/>
                </p:tgtEl>
              </p:cMediaNode>
            </p:audio>
          </p:childTnLst>
        </p:cTn>
      </p:par>
    </p:tnLst>
    <p:bldLst>
      <p:bldP spid="870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pcp_downloa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8" name="Picture 4" descr="B_trin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1143000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B_trin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1143000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B_trin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25913"/>
            <a:ext cx="1143000" cy="9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B_trin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1143000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0000FF"/>
                </a:solidFill>
              </a:rPr>
              <a:t>Đố bé những chiếc tàu hoả xếp theo hình gì?</a:t>
            </a:r>
            <a:r>
              <a:rPr lang="en-US" altLang="en-US" sz="4000"/>
              <a:t> 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2819400" y="2743200"/>
            <a:ext cx="2438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2819400" y="4724400"/>
            <a:ext cx="2438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V="1">
            <a:off x="2819400" y="2743200"/>
            <a:ext cx="0" cy="1981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V="1">
            <a:off x="5257800" y="2743200"/>
            <a:ext cx="0" cy="1981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Bé hãy đếm xem có mấy chiếc tàu hoả</a:t>
            </a:r>
          </a:p>
        </p:txBody>
      </p:sp>
      <p:pic>
        <p:nvPicPr>
          <p:cNvPr id="88078" name="Picture 14" descr="c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914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2819400" y="2743200"/>
            <a:ext cx="2438400" cy="19812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80" name="M2U0089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54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80"/>
                </p:tgtEl>
              </p:cMediaNode>
            </p:audio>
          </p:childTnLst>
        </p:cTn>
      </p:par>
    </p:tnLst>
    <p:bldLst>
      <p:bldP spid="88072" grpId="0"/>
      <p:bldP spid="88072" grpId="1"/>
      <p:bldP spid="88073" grpId="0" animBg="1"/>
      <p:bldP spid="88074" grpId="0" animBg="1"/>
      <p:bldP spid="88075" grpId="0" animBg="1"/>
      <p:bldP spid="88076" grpId="0" animBg="1"/>
      <p:bldP spid="88077" grpId="0"/>
      <p:bldP spid="880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57200" y="1905000"/>
            <a:ext cx="6400800" cy="1600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092" name="Picture 4" descr="eisenbahn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563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B_trin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37160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afficher_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198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xmastrai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6868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6248400" y="3505200"/>
            <a:ext cx="3124200" cy="3352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0000FF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Bé đếm xem có mấy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chiếc tàu hoả ngắn hơn 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chiếc tàu hoả trong 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hình chữ nhật</a:t>
            </a:r>
          </a:p>
        </p:txBody>
      </p:sp>
      <p:pic>
        <p:nvPicPr>
          <p:cNvPr id="89097" name="Picture 9" descr="400_F_1136343_Wl0jFGHnoh4RxLV1kldWXYZj6TV0t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50200" r="3999"/>
          <a:stretch>
            <a:fillRect/>
          </a:stretch>
        </p:blipFill>
        <p:spPr bwMode="auto">
          <a:xfrm>
            <a:off x="2438400" y="3962400"/>
            <a:ext cx="17526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afficher_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2514600"/>
            <a:ext cx="1676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9" name="WordArt 11"/>
          <p:cNvSpPr>
            <a:spLocks noChangeArrowheads="1" noChangeShapeType="1" noTextEdit="1"/>
          </p:cNvSpPr>
          <p:nvPr/>
        </p:nvSpPr>
        <p:spPr bwMode="auto">
          <a:xfrm>
            <a:off x="838200" y="5867400"/>
            <a:ext cx="2286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00" name="WordArt 12"/>
          <p:cNvSpPr>
            <a:spLocks noChangeArrowheads="1" noChangeShapeType="1" noTextEdit="1"/>
          </p:cNvSpPr>
          <p:nvPr/>
        </p:nvSpPr>
        <p:spPr bwMode="auto">
          <a:xfrm>
            <a:off x="1447800" y="5867400"/>
            <a:ext cx="2286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01" name="WordArt 13"/>
          <p:cNvSpPr>
            <a:spLocks noChangeArrowheads="1" noChangeShapeType="1" noTextEdit="1"/>
          </p:cNvSpPr>
          <p:nvPr/>
        </p:nvSpPr>
        <p:spPr bwMode="auto">
          <a:xfrm>
            <a:off x="2057400" y="5867400"/>
            <a:ext cx="2286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02" name="WordArt 14"/>
          <p:cNvSpPr>
            <a:spLocks noChangeArrowheads="1" noChangeShapeType="1" noTextEdit="1"/>
          </p:cNvSpPr>
          <p:nvPr/>
        </p:nvSpPr>
        <p:spPr bwMode="auto">
          <a:xfrm>
            <a:off x="2895600" y="5867400"/>
            <a:ext cx="3048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03" name="WordArt 15"/>
          <p:cNvSpPr>
            <a:spLocks noChangeArrowheads="1" noChangeShapeType="1" noTextEdit="1"/>
          </p:cNvSpPr>
          <p:nvPr/>
        </p:nvSpPr>
        <p:spPr bwMode="auto">
          <a:xfrm>
            <a:off x="3657600" y="5867400"/>
            <a:ext cx="4572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04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BackPrevious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105" name="M2U0089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46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9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9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9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9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9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9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9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9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9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3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05"/>
                </p:tgtEl>
              </p:cMediaNode>
            </p:audio>
          </p:childTnLst>
        </p:cTn>
      </p:par>
    </p:tnLst>
    <p:bldLst>
      <p:bldP spid="89099" grpId="0" animBg="1"/>
      <p:bldP spid="89100" grpId="0" animBg="1"/>
      <p:bldP spid="89101" grpId="0" animBg="1"/>
      <p:bldP spid="89102" grpId="0" animBg="1"/>
      <p:bldP spid="891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Vector_summer_illustration_ViewIllustrator_2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5" t="66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13t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14478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9718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car0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gif_129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7239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AutoShape 7" descr="Blue tissue paper"/>
          <p:cNvSpPr>
            <a:spLocks noChangeArrowheads="1"/>
          </p:cNvSpPr>
          <p:nvPr/>
        </p:nvSpPr>
        <p:spPr bwMode="auto">
          <a:xfrm>
            <a:off x="3200400" y="0"/>
            <a:ext cx="3962400" cy="1524000"/>
          </a:xfrm>
          <a:prstGeom prst="horizontalScroll">
            <a:avLst>
              <a:gd name="adj" fmla="val 12500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</a:rPr>
              <a:t>Có mấy chiếc xe ô tô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</a:rPr>
              <a:t>to hơn xe ô tô cảnh sát</a:t>
            </a:r>
          </a:p>
        </p:txBody>
      </p:sp>
      <p:pic>
        <p:nvPicPr>
          <p:cNvPr id="90120" name="Picture 8" descr="400_F_1136343_Wl0jFGHnoh4RxLV1kldWXYZj6TV0t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2" r="49001"/>
          <a:stretch>
            <a:fillRect/>
          </a:stretch>
        </p:blipFill>
        <p:spPr bwMode="auto">
          <a:xfrm>
            <a:off x="6096000" y="2133600"/>
            <a:ext cx="2209800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147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12287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car44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5908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land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352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c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863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5" name="AutoShape 1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BackPrevious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6" name="Picture 14" descr="下一張(熱鍵:c)">
            <a:hlinkClick r:id="rId15"/>
          </p:cNvPr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39000" y="0"/>
            <a:ext cx="6858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7" name="M2U0089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0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0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0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0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0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0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0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0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0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0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1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saki_2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rgbClr val="FF3300"/>
                </a:solidFill>
              </a:rPr>
              <a:t>Bé hãy chọn nhóm phương tiện giao thông có số lượng 5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1066800" y="1676400"/>
            <a:ext cx="2590800" cy="2133600"/>
            <a:chOff x="192" y="1200"/>
            <a:chExt cx="1680" cy="1440"/>
          </a:xfrm>
        </p:grpSpPr>
        <p:pic>
          <p:nvPicPr>
            <p:cNvPr id="91141" name="Picture 5" descr="moter-0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96"/>
              <a:ext cx="480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42" name="Picture 6" descr="moter-0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486"/>
              <a:ext cx="548" cy="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1680" cy="144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1144" name="Picture 8" descr="moter-0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432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45" name="Picture 9" descr="moter-0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872"/>
              <a:ext cx="598" cy="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46" name="Picture 10" descr="moter-0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408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914400" y="4038600"/>
            <a:ext cx="2133600" cy="2133600"/>
            <a:chOff x="192" y="2640"/>
            <a:chExt cx="1344" cy="1344"/>
          </a:xfrm>
        </p:grpSpPr>
        <p:pic>
          <p:nvPicPr>
            <p:cNvPr id="91148" name="Picture 12" descr="18346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72171">
              <a:off x="320" y="2704"/>
              <a:ext cx="655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49" name="Picture 13" descr="18346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72171">
              <a:off x="368" y="3280"/>
              <a:ext cx="655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0" name="Picture 14" descr="18346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72171">
              <a:off x="848" y="2944"/>
              <a:ext cx="655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192" y="2640"/>
              <a:ext cx="1296" cy="13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52" name="WordArt 16"/>
          <p:cNvSpPr>
            <a:spLocks noChangeArrowheads="1" noChangeShapeType="1" noTextEdit="1"/>
          </p:cNvSpPr>
          <p:nvPr/>
        </p:nvSpPr>
        <p:spPr bwMode="auto">
          <a:xfrm>
            <a:off x="4038600" y="2667000"/>
            <a:ext cx="733425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5257800" y="1524000"/>
            <a:ext cx="2362200" cy="1981200"/>
            <a:chOff x="4080" y="480"/>
            <a:chExt cx="1488" cy="1248"/>
          </a:xfrm>
        </p:grpSpPr>
        <p:pic>
          <p:nvPicPr>
            <p:cNvPr id="91154" name="Picture 18" descr="147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152"/>
              <a:ext cx="672" cy="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147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768"/>
              <a:ext cx="624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147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56"/>
              <a:ext cx="720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7" name="Picture 21" descr="147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576"/>
              <a:ext cx="624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58" name="Oval 22"/>
            <p:cNvSpPr>
              <a:spLocks noChangeArrowheads="1"/>
            </p:cNvSpPr>
            <p:nvPr/>
          </p:nvSpPr>
          <p:spPr bwMode="auto">
            <a:xfrm>
              <a:off x="4080" y="480"/>
              <a:ext cx="1488" cy="124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159" name="Picture 23" descr="SugarwareZ-240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19200"/>
            <a:ext cx="838200" cy="75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3810000" y="4343400"/>
            <a:ext cx="2590800" cy="2286000"/>
            <a:chOff x="2400" y="2544"/>
            <a:chExt cx="1872" cy="1632"/>
          </a:xfrm>
        </p:grpSpPr>
        <p:pic>
          <p:nvPicPr>
            <p:cNvPr id="91161" name="Picture 25" descr="13t1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504"/>
              <a:ext cx="528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62" name="Picture 26" descr="13t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784"/>
              <a:ext cx="672" cy="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63" name="Picture 27" descr="13t1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589"/>
              <a:ext cx="672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64" name="Picture 28" descr="13t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987"/>
              <a:ext cx="672" cy="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65" name="Picture 29" descr="13t1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264"/>
              <a:ext cx="576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66" name="Oval 30"/>
            <p:cNvSpPr>
              <a:spLocks noChangeArrowheads="1"/>
            </p:cNvSpPr>
            <p:nvPr/>
          </p:nvSpPr>
          <p:spPr bwMode="auto">
            <a:xfrm>
              <a:off x="2400" y="2544"/>
              <a:ext cx="1872" cy="1632"/>
            </a:xfrm>
            <a:prstGeom prst="ellipse">
              <a:avLst/>
            </a:prstGeom>
            <a:noFill/>
            <a:ln w="571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167" name="Picture 31" descr="SugarwareZ-24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8" name="Group 32"/>
          <p:cNvGrpSpPr>
            <a:grpSpLocks/>
          </p:cNvGrpSpPr>
          <p:nvPr/>
        </p:nvGrpSpPr>
        <p:grpSpPr bwMode="auto">
          <a:xfrm>
            <a:off x="6781800" y="3124200"/>
            <a:ext cx="2133600" cy="2362200"/>
            <a:chOff x="4272" y="2016"/>
            <a:chExt cx="1344" cy="1488"/>
          </a:xfrm>
        </p:grpSpPr>
        <p:pic>
          <p:nvPicPr>
            <p:cNvPr id="91169" name="Picture 33" descr="232266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784"/>
              <a:ext cx="5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70" name="Picture 34" descr="232266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160"/>
              <a:ext cx="36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71" name="Picture 35" descr="232266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352"/>
              <a:ext cx="414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72" name="Picture 36" descr="232266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784"/>
              <a:ext cx="4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73" name="Oval 37"/>
            <p:cNvSpPr>
              <a:spLocks noChangeArrowheads="1"/>
            </p:cNvSpPr>
            <p:nvPr/>
          </p:nvSpPr>
          <p:spPr bwMode="auto">
            <a:xfrm>
              <a:off x="4272" y="2016"/>
              <a:ext cx="1344" cy="1488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1174" name="Picture 38" descr="232266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48"/>
              <a:ext cx="36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1175" name="Picture 39" descr="SugarwareZ-24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384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6" name="AutoShape 4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BackPrevious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77" name="M2U0089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9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1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1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1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8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77"/>
                </p:tgtEl>
              </p:cMediaNode>
            </p:audio>
          </p:childTnLst>
        </p:cTn>
      </p:par>
    </p:tnLst>
    <p:bldLst>
      <p:bldP spid="911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elk02_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676400"/>
            <a:ext cx="4038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Cách chơi: Vẽ trên sân như hình bên, trong đó có các ô có chữ số trong phạm vi 1-5. Trẻ ném bao cát vào ô nào thì phải đọc số ghi ở ô đó và phải bắt chước tiếng kêu của phương tiện đó với số lần phù hợp.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Trẻ chia làm 3 đội cử đại diện lên ném bao cát, đội nào làm đúng và đủ theo số lượng sẽ giành chiến thắng</a:t>
            </a:r>
          </a:p>
        </p:txBody>
      </p:sp>
      <p:graphicFrame>
        <p:nvGraphicFramePr>
          <p:cNvPr id="92164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1752600"/>
          <a:ext cx="3657600" cy="4648201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162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  <a:tr h="151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  <a:tr h="151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pSp>
        <p:nvGrpSpPr>
          <p:cNvPr id="92182" name="Group 22"/>
          <p:cNvGrpSpPr>
            <a:grpSpLocks/>
          </p:cNvGrpSpPr>
          <p:nvPr/>
        </p:nvGrpSpPr>
        <p:grpSpPr bwMode="auto">
          <a:xfrm>
            <a:off x="533400" y="2133600"/>
            <a:ext cx="3581400" cy="4146550"/>
            <a:chOff x="288" y="1536"/>
            <a:chExt cx="2256" cy="2612"/>
          </a:xfrm>
        </p:grpSpPr>
        <p:grpSp>
          <p:nvGrpSpPr>
            <p:cNvPr id="92183" name="Group 23"/>
            <p:cNvGrpSpPr>
              <a:grpSpLocks/>
            </p:cNvGrpSpPr>
            <p:nvPr/>
          </p:nvGrpSpPr>
          <p:grpSpPr bwMode="auto">
            <a:xfrm>
              <a:off x="336" y="1584"/>
              <a:ext cx="768" cy="624"/>
              <a:chOff x="336" y="1584"/>
              <a:chExt cx="768" cy="624"/>
            </a:xfrm>
          </p:grpSpPr>
          <p:pic>
            <p:nvPicPr>
              <p:cNvPr id="92184" name="Picture 24" descr="afficher_image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28" cy="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85" name="Picture 25" descr="afficher_image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866"/>
                <a:ext cx="528" cy="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2186" name="Picture 26" descr="h71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688"/>
              <a:ext cx="681" cy="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7" name="Picture 27" descr="gif_129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544"/>
              <a:ext cx="384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8" name="Picture 28" descr="gif_129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28"/>
              <a:ext cx="288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9" name="Picture 29" descr="gif_129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784"/>
              <a:ext cx="384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0" name="Picture 30" descr="gif_129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544"/>
              <a:ext cx="384" cy="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1" name="Picture 31" descr="goldig10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408"/>
              <a:ext cx="672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2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20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3" name="Picture 3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36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4" name="Picture 3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728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5" name="Picture 3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6" name="Picture 3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72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7" name="Picture 37" descr="bus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504"/>
              <a:ext cx="384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8" name="Picture 38" descr="bus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792"/>
              <a:ext cx="336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9" name="Picture 39" descr="bus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2" y="3648"/>
              <a:ext cx="28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0" name="Picture 40" descr="moter-02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36"/>
              <a:ext cx="336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1" name="Picture 41" descr="moter-02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920"/>
              <a:ext cx="336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2" name="Picture 42" descr="moter-02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32"/>
              <a:ext cx="336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3" name="Picture 43" descr="moter-02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824"/>
              <a:ext cx="336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4" name="Picture 44" descr="0001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336" cy="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5" name="Picture 45" descr="0001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832"/>
              <a:ext cx="336" cy="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6" name="Picture 46" descr="0001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640"/>
              <a:ext cx="336" cy="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7" name="Picture 47" descr="147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456"/>
              <a:ext cx="432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8" name="Picture 48" descr="147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40"/>
              <a:ext cx="435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9" name="Picture 49" descr="147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648"/>
              <a:ext cx="336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0" name="Picture 50" descr="147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888"/>
              <a:ext cx="336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211" name="WordArt 51" descr="Denim"/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1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Phần thi thứ hai</a:t>
            </a:r>
          </a:p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1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Ô số diệu kỳ</a:t>
            </a:r>
          </a:p>
        </p:txBody>
      </p:sp>
      <p:pic>
        <p:nvPicPr>
          <p:cNvPr id="92212" name="M2U0089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07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3" name="Tập tap dem -kả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45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2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2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3"/>
                </p:tgtEl>
              </p:cMediaNode>
            </p:audio>
          </p:childTnLst>
        </p:cTn>
      </p:par>
    </p:tnLst>
    <p:bldLst>
      <p:bldP spid="922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0" y="-4763"/>
            <a:ext cx="9144000" cy="6862763"/>
            <a:chOff x="0" y="-3"/>
            <a:chExt cx="5760" cy="4323"/>
          </a:xfrm>
        </p:grpSpPr>
        <p:pic>
          <p:nvPicPr>
            <p:cNvPr id="93189" name="Picture 5" descr="stock-vector-vector-cartoon-child-photo-frame-273631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9"/>
            <a:stretch>
              <a:fillRect/>
            </a:stretch>
          </p:blipFill>
          <p:spPr bwMode="auto">
            <a:xfrm>
              <a:off x="0" y="-3"/>
              <a:ext cx="5760" cy="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0" name="Freeform 6"/>
            <p:cNvSpPr>
              <a:spLocks/>
            </p:cNvSpPr>
            <p:nvPr/>
          </p:nvSpPr>
          <p:spPr bwMode="auto">
            <a:xfrm>
              <a:off x="984" y="1592"/>
              <a:ext cx="3720" cy="1144"/>
            </a:xfrm>
            <a:custGeom>
              <a:avLst/>
              <a:gdLst>
                <a:gd name="T0" fmla="*/ 504 w 3720"/>
                <a:gd name="T1" fmla="*/ 88 h 1072"/>
                <a:gd name="T2" fmla="*/ 216 w 3720"/>
                <a:gd name="T3" fmla="*/ 232 h 1072"/>
                <a:gd name="T4" fmla="*/ 120 w 3720"/>
                <a:gd name="T5" fmla="*/ 472 h 1072"/>
                <a:gd name="T6" fmla="*/ 216 w 3720"/>
                <a:gd name="T7" fmla="*/ 808 h 1072"/>
                <a:gd name="T8" fmla="*/ 1416 w 3720"/>
                <a:gd name="T9" fmla="*/ 1048 h 1072"/>
                <a:gd name="T10" fmla="*/ 3096 w 3720"/>
                <a:gd name="T11" fmla="*/ 952 h 1072"/>
                <a:gd name="T12" fmla="*/ 3576 w 3720"/>
                <a:gd name="T13" fmla="*/ 712 h 1072"/>
                <a:gd name="T14" fmla="*/ 3624 w 3720"/>
                <a:gd name="T15" fmla="*/ 376 h 1072"/>
                <a:gd name="T16" fmla="*/ 3000 w 3720"/>
                <a:gd name="T17" fmla="*/ 40 h 1072"/>
                <a:gd name="T18" fmla="*/ 1128 w 3720"/>
                <a:gd name="T19" fmla="*/ 136 h 1072"/>
                <a:gd name="T20" fmla="*/ 504 w 3720"/>
                <a:gd name="T21" fmla="*/ 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0" h="1072">
                  <a:moveTo>
                    <a:pt x="504" y="88"/>
                  </a:moveTo>
                  <a:cubicBezTo>
                    <a:pt x="352" y="104"/>
                    <a:pt x="280" y="168"/>
                    <a:pt x="216" y="232"/>
                  </a:cubicBezTo>
                  <a:cubicBezTo>
                    <a:pt x="152" y="296"/>
                    <a:pt x="120" y="376"/>
                    <a:pt x="120" y="472"/>
                  </a:cubicBezTo>
                  <a:cubicBezTo>
                    <a:pt x="120" y="568"/>
                    <a:pt x="0" y="712"/>
                    <a:pt x="216" y="808"/>
                  </a:cubicBezTo>
                  <a:cubicBezTo>
                    <a:pt x="432" y="904"/>
                    <a:pt x="936" y="1024"/>
                    <a:pt x="1416" y="1048"/>
                  </a:cubicBezTo>
                  <a:cubicBezTo>
                    <a:pt x="1896" y="1072"/>
                    <a:pt x="2736" y="1008"/>
                    <a:pt x="3096" y="952"/>
                  </a:cubicBezTo>
                  <a:cubicBezTo>
                    <a:pt x="3456" y="896"/>
                    <a:pt x="3488" y="808"/>
                    <a:pt x="3576" y="712"/>
                  </a:cubicBezTo>
                  <a:cubicBezTo>
                    <a:pt x="3664" y="616"/>
                    <a:pt x="3720" y="488"/>
                    <a:pt x="3624" y="376"/>
                  </a:cubicBezTo>
                  <a:cubicBezTo>
                    <a:pt x="3528" y="264"/>
                    <a:pt x="3416" y="80"/>
                    <a:pt x="3000" y="40"/>
                  </a:cubicBezTo>
                  <a:cubicBezTo>
                    <a:pt x="2584" y="0"/>
                    <a:pt x="1544" y="128"/>
                    <a:pt x="1128" y="136"/>
                  </a:cubicBezTo>
                  <a:cubicBezTo>
                    <a:pt x="712" y="144"/>
                    <a:pt x="656" y="72"/>
                    <a:pt x="504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1" name="WordArt 7" descr="70%"/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5334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Phần thi thứ ba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Nhìn nhanh điền đúng</a:t>
            </a:r>
          </a:p>
        </p:txBody>
      </p:sp>
      <p:pic>
        <p:nvPicPr>
          <p:cNvPr id="93192" name="Picture 8" descr="268159bpxyomgy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1906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9" descr="my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809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 descr="my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809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1" descr="new085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8510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6" name="Picture 12" descr="000007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29540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7" name="Picture 13" descr="000007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29540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8" name="Picture 14" descr="000007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90600"/>
            <a:ext cx="129540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9" name="Picture 15" descr="a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304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0" name="Picture 16" descr="a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24600"/>
            <a:ext cx="304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1" name="M2U0089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84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01"/>
                </p:tgtEl>
              </p:cMediaNode>
            </p:audio>
          </p:childTnLst>
        </p:cTn>
      </p:par>
    </p:tnLst>
    <p:bldLst>
      <p:bldP spid="931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0000FF"/>
                </a:solidFill>
              </a:rPr>
              <a:t>Bé hãy nhìn xem trên khinh khí cầu có những chữ số nào? Bé hãy điền những chữ số còn thiếu theo thứ tự từ 1 đến 5 nhé!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4525963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2133600"/>
            <a:ext cx="9144000" cy="4724400"/>
            <a:chOff x="0" y="782"/>
            <a:chExt cx="5760" cy="3538"/>
          </a:xfrm>
        </p:grpSpPr>
        <p:pic>
          <p:nvPicPr>
            <p:cNvPr id="94213" name="Picture 5" descr="DSCF96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3" t="37180"/>
            <a:stretch>
              <a:fillRect/>
            </a:stretch>
          </p:blipFill>
          <p:spPr bwMode="auto">
            <a:xfrm>
              <a:off x="0" y="782"/>
              <a:ext cx="5760" cy="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14" name="Rectangle 6"/>
            <p:cNvSpPr>
              <a:spLocks noChangeArrowheads="1"/>
            </p:cNvSpPr>
            <p:nvPr/>
          </p:nvSpPr>
          <p:spPr bwMode="auto">
            <a:xfrm>
              <a:off x="1440" y="1008"/>
              <a:ext cx="816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 rot="610712">
              <a:off x="2390" y="2504"/>
              <a:ext cx="1017" cy="1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 rot="-1198197">
              <a:off x="3214" y="1319"/>
              <a:ext cx="960" cy="9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0"/>
            <a:ext cx="381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FF"/>
                </a:solidFill>
              </a:rPr>
              <a:t>Họ và tên bé:……………………</a:t>
            </a:r>
          </a:p>
        </p:txBody>
      </p:sp>
      <p:pic>
        <p:nvPicPr>
          <p:cNvPr id="94218" name="M2U0089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77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8" fill="hold"/>
                                        <p:tgtEl>
                                          <p:spTgt spid="94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600" y="0"/>
            <a:ext cx="8229600" cy="1143000"/>
          </a:xfrm>
        </p:spPr>
        <p:txBody>
          <a:bodyPr/>
          <a:lstStyle/>
          <a:p>
            <a:r>
              <a:rPr lang="en-US" altLang="en-US" sz="2000" b="1">
                <a:solidFill>
                  <a:srgbClr val="0000FF"/>
                </a:solidFill>
              </a:rPr>
              <a:t>Họ và tên bé:……………………</a:t>
            </a:r>
            <a:r>
              <a:rPr lang="en-US" altLang="en-US" sz="2000" b="1">
                <a:solidFill>
                  <a:schemeClr val="tx1"/>
                </a:solidFill>
              </a:rPr>
              <a:t/>
            </a:r>
            <a:br>
              <a:rPr lang="en-US" altLang="en-US" sz="2000" b="1">
                <a:solidFill>
                  <a:schemeClr val="tx1"/>
                </a:solidFill>
              </a:rPr>
            </a:b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Bé hãy nhìn xem trên đoàn tàu có những chữ số nào? Bé hãy điền những chữ số còn thiếu theo thứ tự từ 1 đến 5 nhé!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562600" y="36576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0" y="2743200"/>
            <a:ext cx="9144000" cy="4114800"/>
            <a:chOff x="624" y="1728"/>
            <a:chExt cx="4416" cy="1962"/>
          </a:xfrm>
        </p:grpSpPr>
        <p:pic>
          <p:nvPicPr>
            <p:cNvPr id="95238" name="Picture 6" descr="400_F_15654718_64DYsK3iTEbftWNZKwRu4xOZjT1bzZZ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49"/>
            <a:stretch>
              <a:fillRect/>
            </a:stretch>
          </p:blipFill>
          <p:spPr bwMode="auto">
            <a:xfrm>
              <a:off x="624" y="3120"/>
              <a:ext cx="4416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5239" name="Group 7"/>
            <p:cNvGrpSpPr>
              <a:grpSpLocks/>
            </p:cNvGrpSpPr>
            <p:nvPr/>
          </p:nvGrpSpPr>
          <p:grpSpPr bwMode="auto">
            <a:xfrm>
              <a:off x="624" y="1728"/>
              <a:ext cx="4368" cy="1728"/>
              <a:chOff x="624" y="1488"/>
              <a:chExt cx="4512" cy="1728"/>
            </a:xfrm>
          </p:grpSpPr>
          <p:pic>
            <p:nvPicPr>
              <p:cNvPr id="95240" name="Picture 8" descr="free-cute-transportation-icons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918" r="15639" b="50685"/>
              <a:stretch>
                <a:fillRect/>
              </a:stretch>
            </p:blipFill>
            <p:spPr bwMode="auto">
              <a:xfrm>
                <a:off x="624" y="1488"/>
                <a:ext cx="4512" cy="1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41" name="Rectangle 9"/>
              <p:cNvSpPr>
                <a:spLocks noChangeArrowheads="1"/>
              </p:cNvSpPr>
              <p:nvPr/>
            </p:nvSpPr>
            <p:spPr bwMode="auto">
              <a:xfrm>
                <a:off x="1248" y="2208"/>
                <a:ext cx="240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2" name="Rectangle 10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3" name="Rectangle 11"/>
              <p:cNvSpPr>
                <a:spLocks noChangeArrowheads="1"/>
              </p:cNvSpPr>
              <p:nvPr/>
            </p:nvSpPr>
            <p:spPr bwMode="auto">
              <a:xfrm>
                <a:off x="2448" y="2304"/>
                <a:ext cx="816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4" name="Rectangle 12"/>
              <p:cNvSpPr>
                <a:spLocks noChangeArrowheads="1"/>
              </p:cNvSpPr>
              <p:nvPr/>
            </p:nvSpPr>
            <p:spPr bwMode="auto">
              <a:xfrm>
                <a:off x="4224" y="2304"/>
                <a:ext cx="816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5" name="Rectangle 13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43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2256"/>
                <a:ext cx="11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524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4" y="2304"/>
                <a:ext cx="161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FF99CC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5248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08" y="2352"/>
                <a:ext cx="152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FF99CC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95249" name="M2U009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92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95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valentine_pin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8000"/>
                </a:solidFill>
              </a:rPr>
              <a:t>I. Mục đích - Yêu cầu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38400" y="1219200"/>
            <a:ext cx="4572000" cy="48307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Char char="-"/>
            </a:pPr>
            <a:endParaRPr lang="en-US" altLang="en-US" sz="200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Trẻ biết đếm đến 5, nhận biết chữ số từ 1-5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Biết nhận biết và tạo nhóm có số lượng trong phạm vi 5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en-US" altLang="en-US" sz="200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en-US" altLang="en-US" sz="200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Có kỹ năng so sánh thêm bớt trong phạm vi 5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Rèn kỹ năng sắp xếp thứ tự các số từ 1-5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Hứng thú tham gia các hoạt động</a:t>
            </a:r>
            <a:endParaRPr lang="en-US" altLang="en-US" sz="200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33400" y="1295400"/>
            <a:ext cx="1684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en-US" sz="2000">
                <a:solidFill>
                  <a:srgbClr val="0000FF"/>
                </a:solidFill>
              </a:rPr>
              <a:t>Kiến thức: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685800" y="2514600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2. Kỹ năng: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762000" y="4703763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3</a:t>
            </a:r>
            <a:r>
              <a:rPr lang="en-US" altLang="en-US">
                <a:solidFill>
                  <a:srgbClr val="0000FF"/>
                </a:solidFill>
              </a:rPr>
              <a:t>. </a:t>
            </a:r>
            <a:r>
              <a:rPr lang="en-US" altLang="en-US" sz="2000">
                <a:solidFill>
                  <a:srgbClr val="0000FF"/>
                </a:solidFill>
              </a:rPr>
              <a:t>Thái độ:</a:t>
            </a:r>
          </a:p>
        </p:txBody>
      </p:sp>
      <p:pic>
        <p:nvPicPr>
          <p:cNvPr id="78856" name="M2U0087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8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6"/>
                </p:tgtEl>
              </p:cMediaNode>
            </p:audio>
          </p:childTnLst>
        </p:cTn>
      </p:par>
    </p:tnLst>
    <p:bldLst>
      <p:bldP spid="788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valentine_pin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3300"/>
                </a:solidFill>
              </a:rPr>
              <a:t>II. Chuẩn bị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0" y="1524000"/>
            <a:ext cx="4572000" cy="4525963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Giáo án điện tử</a:t>
            </a:r>
          </a:p>
          <a:p>
            <a:pPr marL="609600" indent="-609600"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Bao cát</a:t>
            </a:r>
          </a:p>
          <a:p>
            <a:pPr marL="609600" indent="-609600"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Nhạc các bài hát trong chủ đề: Giao thông</a:t>
            </a:r>
          </a:p>
          <a:p>
            <a:pPr marL="609600" indent="-609600"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marL="609600" indent="-609600"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- Mỗi trẻ 1 BT giấy    </a:t>
            </a:r>
          </a:p>
          <a:p>
            <a:pPr marL="609600" indent="-609600"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- Bút màu</a:t>
            </a:r>
          </a:p>
          <a:p>
            <a:pPr marL="609600" indent="-609600">
              <a:buFontTx/>
              <a:buNone/>
            </a:pPr>
            <a:endParaRPr lang="en-US" altLang="en-US" sz="2400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" y="1371600"/>
            <a:ext cx="152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400" u="sng">
                <a:solidFill>
                  <a:srgbClr val="0000FF"/>
                </a:solidFill>
              </a:rPr>
              <a:t>Đồ dùng của cô: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33400" y="3584575"/>
            <a:ext cx="1676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u="sng">
                <a:solidFill>
                  <a:srgbClr val="0000FF"/>
                </a:solidFill>
              </a:rPr>
              <a:t>2. Đồ dùng</a:t>
            </a:r>
          </a:p>
          <a:p>
            <a:pPr>
              <a:spcBef>
                <a:spcPct val="20000"/>
              </a:spcBef>
            </a:pPr>
            <a:r>
              <a:rPr lang="en-US" altLang="en-US" sz="2400" u="sng">
                <a:solidFill>
                  <a:srgbClr val="0000FF"/>
                </a:solidFill>
              </a:rPr>
              <a:t> của trẻ</a:t>
            </a:r>
          </a:p>
        </p:txBody>
      </p:sp>
      <p:pic>
        <p:nvPicPr>
          <p:cNvPr id="79879" name="Picture 7" descr="xsgs_16026483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647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7" grpId="0"/>
      <p:bldP spid="79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9220200" cy="7391400"/>
            <a:chOff x="1037" y="480"/>
            <a:chExt cx="3667" cy="4080"/>
          </a:xfrm>
        </p:grpSpPr>
        <p:pic>
          <p:nvPicPr>
            <p:cNvPr id="80899" name="Picture 3" descr="stock-vector-family-travel-727872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" y="480"/>
              <a:ext cx="3667" cy="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0" name="Freeform 4"/>
            <p:cNvSpPr>
              <a:spLocks/>
            </p:cNvSpPr>
            <p:nvPr/>
          </p:nvSpPr>
          <p:spPr bwMode="auto">
            <a:xfrm>
              <a:off x="1288" y="2080"/>
              <a:ext cx="2800" cy="776"/>
            </a:xfrm>
            <a:custGeom>
              <a:avLst/>
              <a:gdLst>
                <a:gd name="T0" fmla="*/ 248 w 2800"/>
                <a:gd name="T1" fmla="*/ 32 h 776"/>
                <a:gd name="T2" fmla="*/ 920 w 2800"/>
                <a:gd name="T3" fmla="*/ 80 h 776"/>
                <a:gd name="T4" fmla="*/ 1592 w 2800"/>
                <a:gd name="T5" fmla="*/ 128 h 776"/>
                <a:gd name="T6" fmla="*/ 2312 w 2800"/>
                <a:gd name="T7" fmla="*/ 128 h 776"/>
                <a:gd name="T8" fmla="*/ 2648 w 2800"/>
                <a:gd name="T9" fmla="*/ 80 h 776"/>
                <a:gd name="T10" fmla="*/ 2792 w 2800"/>
                <a:gd name="T11" fmla="*/ 176 h 776"/>
                <a:gd name="T12" fmla="*/ 2696 w 2800"/>
                <a:gd name="T13" fmla="*/ 416 h 776"/>
                <a:gd name="T14" fmla="*/ 2648 w 2800"/>
                <a:gd name="T15" fmla="*/ 512 h 776"/>
                <a:gd name="T16" fmla="*/ 2312 w 2800"/>
                <a:gd name="T17" fmla="*/ 512 h 776"/>
                <a:gd name="T18" fmla="*/ 1736 w 2800"/>
                <a:gd name="T19" fmla="*/ 512 h 776"/>
                <a:gd name="T20" fmla="*/ 1496 w 2800"/>
                <a:gd name="T21" fmla="*/ 512 h 776"/>
                <a:gd name="T22" fmla="*/ 968 w 2800"/>
                <a:gd name="T23" fmla="*/ 608 h 776"/>
                <a:gd name="T24" fmla="*/ 872 w 2800"/>
                <a:gd name="T25" fmla="*/ 704 h 776"/>
                <a:gd name="T26" fmla="*/ 680 w 2800"/>
                <a:gd name="T27" fmla="*/ 704 h 776"/>
                <a:gd name="T28" fmla="*/ 344 w 2800"/>
                <a:gd name="T29" fmla="*/ 704 h 776"/>
                <a:gd name="T30" fmla="*/ 8 w 2800"/>
                <a:gd name="T31" fmla="*/ 272 h 776"/>
                <a:gd name="T32" fmla="*/ 248 w 2800"/>
                <a:gd name="T33" fmla="*/ 3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0" h="776">
                  <a:moveTo>
                    <a:pt x="248" y="32"/>
                  </a:moveTo>
                  <a:cubicBezTo>
                    <a:pt x="400" y="0"/>
                    <a:pt x="696" y="64"/>
                    <a:pt x="920" y="80"/>
                  </a:cubicBezTo>
                  <a:cubicBezTo>
                    <a:pt x="1144" y="96"/>
                    <a:pt x="1360" y="120"/>
                    <a:pt x="1592" y="128"/>
                  </a:cubicBezTo>
                  <a:cubicBezTo>
                    <a:pt x="1824" y="136"/>
                    <a:pt x="2136" y="136"/>
                    <a:pt x="2312" y="128"/>
                  </a:cubicBezTo>
                  <a:cubicBezTo>
                    <a:pt x="2488" y="120"/>
                    <a:pt x="2568" y="72"/>
                    <a:pt x="2648" y="80"/>
                  </a:cubicBezTo>
                  <a:cubicBezTo>
                    <a:pt x="2728" y="88"/>
                    <a:pt x="2784" y="120"/>
                    <a:pt x="2792" y="176"/>
                  </a:cubicBezTo>
                  <a:cubicBezTo>
                    <a:pt x="2800" y="232"/>
                    <a:pt x="2720" y="360"/>
                    <a:pt x="2696" y="416"/>
                  </a:cubicBezTo>
                  <a:cubicBezTo>
                    <a:pt x="2672" y="472"/>
                    <a:pt x="2712" y="496"/>
                    <a:pt x="2648" y="512"/>
                  </a:cubicBezTo>
                  <a:cubicBezTo>
                    <a:pt x="2584" y="528"/>
                    <a:pt x="2464" y="512"/>
                    <a:pt x="2312" y="512"/>
                  </a:cubicBezTo>
                  <a:cubicBezTo>
                    <a:pt x="2160" y="512"/>
                    <a:pt x="1872" y="512"/>
                    <a:pt x="1736" y="512"/>
                  </a:cubicBezTo>
                  <a:cubicBezTo>
                    <a:pt x="1600" y="512"/>
                    <a:pt x="1624" y="496"/>
                    <a:pt x="1496" y="512"/>
                  </a:cubicBezTo>
                  <a:cubicBezTo>
                    <a:pt x="1368" y="528"/>
                    <a:pt x="1072" y="576"/>
                    <a:pt x="968" y="608"/>
                  </a:cubicBezTo>
                  <a:cubicBezTo>
                    <a:pt x="864" y="640"/>
                    <a:pt x="920" y="688"/>
                    <a:pt x="872" y="704"/>
                  </a:cubicBezTo>
                  <a:cubicBezTo>
                    <a:pt x="824" y="720"/>
                    <a:pt x="768" y="704"/>
                    <a:pt x="680" y="704"/>
                  </a:cubicBezTo>
                  <a:cubicBezTo>
                    <a:pt x="592" y="704"/>
                    <a:pt x="456" y="776"/>
                    <a:pt x="344" y="704"/>
                  </a:cubicBezTo>
                  <a:cubicBezTo>
                    <a:pt x="232" y="632"/>
                    <a:pt x="16" y="384"/>
                    <a:pt x="8" y="272"/>
                  </a:cubicBezTo>
                  <a:cubicBezTo>
                    <a:pt x="0" y="160"/>
                    <a:pt x="96" y="64"/>
                    <a:pt x="24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858000" cy="1470025"/>
          </a:xfrm>
        </p:spPr>
        <p:txBody>
          <a:bodyPr anchor="ctr"/>
          <a:lstStyle/>
          <a:p>
            <a:r>
              <a:rPr lang="en-US" altLang="en-US" sz="3200">
                <a:solidFill>
                  <a:srgbClr val="6600CC"/>
                </a:solidFill>
              </a:rPr>
              <a:t>Chúng ta hãy cùng nổi trống lên để hội thi bắt đầu</a:t>
            </a:r>
          </a:p>
        </p:txBody>
      </p:sp>
      <p:sp>
        <p:nvSpPr>
          <p:cNvPr id="80902" name="WordArt 6" descr="Wave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4876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pattFill prst="wave">
                  <a:fgClr>
                    <a:srgbClr val="FFFF66"/>
                  </a:fgClr>
                  <a:bgClr>
                    <a:srgbClr val="FF33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Hội thi</a:t>
            </a:r>
          </a:p>
          <a:p>
            <a:pPr algn="ctr"/>
            <a:r>
              <a:rPr lang="en-US" sz="3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pattFill prst="wave">
                  <a:fgClr>
                    <a:srgbClr val="FFFF66"/>
                  </a:fgClr>
                  <a:bgClr>
                    <a:srgbClr val="FF33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Nhà toán học tài ba</a:t>
            </a:r>
          </a:p>
        </p:txBody>
      </p:sp>
      <p:pic>
        <p:nvPicPr>
          <p:cNvPr id="80903" name="Picture 7" descr="4a0f9c05_6c6bf6b2_c3446c35c3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99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4a0f9c31_76880b37_fadd73254f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6397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4a0f9c31_76880b37_fadd73254f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38200"/>
            <a:ext cx="762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 descr="4a0f9c31_76880b37_fadd73254f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762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 descr="268159bpxyomgy0g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19400"/>
            <a:ext cx="19050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8" name="M2U0088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92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0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8"/>
                </p:tgtEl>
              </p:cMediaNode>
            </p:audio>
          </p:childTnLst>
        </p:cTn>
      </p:par>
    </p:tnLst>
    <p:bldLst>
      <p:bldP spid="80901" grpId="0"/>
      <p:bldP spid="809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9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3200"/>
            <a:ext cx="4114800" cy="1143000"/>
          </a:xfrm>
        </p:spPr>
        <p:txBody>
          <a:bodyPr/>
          <a:lstStyle/>
          <a:p>
            <a:r>
              <a:rPr lang="en-US" altLang="en-US" sz="2400">
                <a:solidFill>
                  <a:srgbClr val="6600CC"/>
                </a:solidFill>
              </a:rPr>
              <a:t>Anh đánh một trống 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(nắm một tay làm trống)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Chỉ một cái thôi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Ôi ôi một trống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Anh chơi 2 trống 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(2 tay làm trống)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Đất trời thêm vui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Đánh 2 trống rồi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Anh nhịp ba trống</a:t>
            </a:r>
            <a:br>
              <a:rPr lang="en-US" altLang="en-US" sz="2400">
                <a:solidFill>
                  <a:srgbClr val="6600CC"/>
                </a:solidFill>
              </a:rPr>
            </a:br>
            <a:r>
              <a:rPr lang="en-US" altLang="en-US" sz="2400">
                <a:solidFill>
                  <a:srgbClr val="6600CC"/>
                </a:solidFill>
              </a:rPr>
              <a:t>Vang bụp bùng bung</a:t>
            </a:r>
            <a:br>
              <a:rPr lang="en-US" altLang="en-US" sz="2400">
                <a:solidFill>
                  <a:srgbClr val="6600CC"/>
                </a:solidFill>
              </a:rPr>
            </a:br>
            <a:endParaRPr lang="en-US" altLang="en-US" sz="2400">
              <a:solidFill>
                <a:srgbClr val="6600CC"/>
              </a:solidFill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0" y="1219200"/>
            <a:ext cx="32004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Anh chơi 4 trống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(2 tay + 2 chân làm trống)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Lòng muốn rộn ràng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Âm vang 4 trống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Năm trống vang rền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(2 tay + 2 chân+ đầu lắc)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Nhanh nhanh lên hội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Vội vàng 5 tiếng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6600CC"/>
                </a:solidFill>
              </a:rPr>
              <a:t>Tùng tùng tùng tùng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6600CC"/>
                </a:solidFill>
              </a:rPr>
              <a:t>tùng.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81925" name="Picture 5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6635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pcp_download_09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10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pcp_download_09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610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pcp_download_09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610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pcp_download_09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10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pcp_download_09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10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1" name="Picture 11" descr="xsgs_16042256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xsgs_16042256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9906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M2U0088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23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33"/>
                </p:tgtEl>
              </p:cMediaNode>
            </p:audio>
          </p:childTnLst>
        </p:cTn>
      </p:par>
    </p:tnLst>
    <p:bldLst>
      <p:bldP spid="819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elk02_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82949" name="Picture 5" descr="goldig1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42887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piraat06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05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moter-02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1581150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bus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29718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chopper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4384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WordArt 10" descr="Denim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6324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1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Phần thi thứ nhất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1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Bé với các phương tiện giao thông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blipFill dpi="0" rotWithShape="0">
                <a:blip r:embed="rId1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2133600" y="6096000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</a:rPr>
              <a:t>Cách chơi: </a:t>
            </a:r>
          </a:p>
          <a:p>
            <a:pPr algn="ctr"/>
            <a:r>
              <a:rPr lang="en-US" altLang="en-US" b="1">
                <a:solidFill>
                  <a:srgbClr val="0000FF"/>
                </a:solidFill>
              </a:rPr>
              <a:t>Trẻ thao tác trực tiếp trên máy, nhấn chuột để chọn các phương tiện giao thông</a:t>
            </a:r>
          </a:p>
        </p:txBody>
      </p:sp>
      <p:pic>
        <p:nvPicPr>
          <p:cNvPr id="82956" name="M2U0088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07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829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wallco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8" r="51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6600CC"/>
                </a:solidFill>
              </a:rPr>
              <a:t>Bé đếm xem có mấy kinh khí cầu đang bay trên trời và gắn số lượng tương ứng nhé!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973" name="Picture 5" descr="coke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1758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7239000" y="5486400"/>
            <a:ext cx="381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83975" name="WordArt 7"/>
          <p:cNvSpPr>
            <a:spLocks noChangeArrowheads="1" noChangeShapeType="1" noTextEdit="1"/>
          </p:cNvSpPr>
          <p:nvPr/>
        </p:nvSpPr>
        <p:spPr bwMode="auto">
          <a:xfrm>
            <a:off x="5638800" y="5486400"/>
            <a:ext cx="381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914400" y="5562600"/>
            <a:ext cx="304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3962400" y="5486400"/>
            <a:ext cx="3048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2362200" y="5638800"/>
            <a:ext cx="457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3979" name="Picture 11" descr="leejoo_luc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0" name="Picture 12" descr="leejoo_luc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1" name="Picture 13" descr="coke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87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2" name="M2U0088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84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39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3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5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2"/>
                </p:tgtEl>
              </p:cMediaNode>
            </p:audio>
          </p:childTnLst>
        </p:cTn>
      </p:par>
    </p:tnLst>
    <p:bldLst>
      <p:bldP spid="83971" grpId="0"/>
      <p:bldP spid="83974" grpId="0" animBg="1"/>
      <p:bldP spid="83975" grpId="0" animBg="1"/>
      <p:bldP spid="83976" grpId="0" animBg="1"/>
      <p:bldP spid="83977" grpId="0" animBg="1"/>
      <p:bldP spid="83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ector_summer_illustration_ViewIllustrator_1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5" b="3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00FF"/>
                </a:solidFill>
              </a:rPr>
              <a:t>Đố bé những chiếc máy bay xếp theo số mấy?</a:t>
            </a:r>
            <a:r>
              <a:rPr lang="en-US" altLang="en-US" sz="4000"/>
              <a:t> 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pic>
        <p:nvPicPr>
          <p:cNvPr id="84997" name="Picture 5" descr="helico-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10429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helico-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10350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helico-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100138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helico-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52925"/>
            <a:ext cx="10350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helico-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24525"/>
            <a:ext cx="1100138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3048000" y="2362200"/>
            <a:ext cx="6858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3962400" y="236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3962400" y="53340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62400" y="3886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6019800" y="2667000"/>
            <a:ext cx="1219200" cy="1752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6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Bé hãy đếm xem có mấy chiếc máy bay?</a:t>
            </a:r>
          </a:p>
        </p:txBody>
      </p:sp>
      <p:pic>
        <p:nvPicPr>
          <p:cNvPr id="85008" name="Picture 16" descr="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211263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9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BackPrevious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10" name="M2U0088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46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50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0"/>
                </p:tgtEl>
              </p:cMediaNode>
            </p:audio>
          </p:childTnLst>
        </p:cTn>
      </p:par>
    </p:tnLst>
    <p:bldLst>
      <p:bldP spid="84995" grpId="0"/>
      <p:bldP spid="84995" grpId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elk0260_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0000FF"/>
                </a:solidFill>
              </a:rPr>
              <a:t>Bé hãy đếm số người trên thuyền và đặt chữ số tương ứng.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6021" name="Picture 5" descr="Beach_0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9250"/>
            <a:ext cx="36576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cano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5146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ro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21336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1981200" y="5562600"/>
            <a:ext cx="304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86025" name="WordArt 9"/>
          <p:cNvSpPr>
            <a:spLocks noChangeArrowheads="1" noChangeShapeType="1" noTextEdit="1"/>
          </p:cNvSpPr>
          <p:nvPr/>
        </p:nvSpPr>
        <p:spPr bwMode="auto">
          <a:xfrm>
            <a:off x="2819400" y="5105400"/>
            <a:ext cx="304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86026" name="WordArt 10"/>
          <p:cNvSpPr>
            <a:spLocks noChangeArrowheads="1" noChangeShapeType="1" noTextEdit="1"/>
          </p:cNvSpPr>
          <p:nvPr/>
        </p:nvSpPr>
        <p:spPr bwMode="auto">
          <a:xfrm>
            <a:off x="3810000" y="5486400"/>
            <a:ext cx="304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/>
        </p:nvSpPr>
        <p:spPr bwMode="auto">
          <a:xfrm>
            <a:off x="4876800" y="5257800"/>
            <a:ext cx="304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86028" name="WordArt 12"/>
          <p:cNvSpPr>
            <a:spLocks noChangeArrowheads="1" noChangeShapeType="1" noTextEdit="1"/>
          </p:cNvSpPr>
          <p:nvPr/>
        </p:nvSpPr>
        <p:spPr bwMode="auto">
          <a:xfrm>
            <a:off x="5715000" y="5562600"/>
            <a:ext cx="3810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6029" name="M2U0088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60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6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275 -0.3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6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3333 -0.394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125 -0.27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6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9"/>
                </p:tgtEl>
              </p:cMediaNode>
            </p:audio>
          </p:childTnLst>
        </p:cTn>
      </p:par>
    </p:tnLst>
    <p:bldLst>
      <p:bldP spid="86019" grpId="0"/>
      <p:bldP spid="86024" grpId="0" animBg="1"/>
      <p:bldP spid="86025" grpId="0" animBg="1"/>
      <p:bldP spid="86026" grpId="0" animBg="1"/>
      <p:bldP spid="86027" grpId="0" animBg="1"/>
      <p:bldP spid="8602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587</Words>
  <Application>Microsoft Office PowerPoint</Application>
  <PresentationFormat>On-screen Show (4:3)</PresentationFormat>
  <Paragraphs>105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Impact</vt:lpstr>
      <vt:lpstr>Default Design</vt:lpstr>
      <vt:lpstr>PowerPoint Presentation</vt:lpstr>
      <vt:lpstr>I. Mục đích - Yêu cầu</vt:lpstr>
      <vt:lpstr>II. Chuẩn bị</vt:lpstr>
      <vt:lpstr>Chúng ta hãy cùng nổi trống lên để hội thi bắt đầu</vt:lpstr>
      <vt:lpstr>Anh đánh một trống  (nắm một tay làm trống) Chỉ một cái thôi Ôi ôi một trống Anh chơi 2 trống  (2 tay làm trống) Đất trời thêm vui Đánh 2 trống rồi Anh nhịp ba trống Vang bụp bùng bung </vt:lpstr>
      <vt:lpstr>PowerPoint Presentation</vt:lpstr>
      <vt:lpstr>Bé đếm xem có mấy kinh khí cầu đang bay trên trời và gắn số lượng tương ứng nhé!</vt:lpstr>
      <vt:lpstr>Đố bé những chiếc máy bay xếp theo số mấy? </vt:lpstr>
      <vt:lpstr>Bé hãy đếm số người trên thuyền và đặt chữ số tương ứng.</vt:lpstr>
      <vt:lpstr>PowerPoint Presentation</vt:lpstr>
      <vt:lpstr>Đố bé những chiếc tàu hoả xếp theo hình gì? </vt:lpstr>
      <vt:lpstr>PowerPoint Presentation</vt:lpstr>
      <vt:lpstr>PowerPoint Presentation</vt:lpstr>
      <vt:lpstr>Bé hãy chọn nhóm phương tiện giao thông có số lượng 5</vt:lpstr>
      <vt:lpstr>PowerPoint Presentation</vt:lpstr>
      <vt:lpstr>PowerPoint Presentation</vt:lpstr>
      <vt:lpstr>Bé hãy nhìn xem trên khinh khí cầu có những chữ số nào? Bé hãy điền những chữ số còn thiếu theo thứ tự từ 1 đến 5 nhé!</vt:lpstr>
      <vt:lpstr>Họ và tên bé:…………………… </vt:lpstr>
    </vt:vector>
  </TitlesOfParts>
  <Company>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MrToan</dc:creator>
  <cp:lastModifiedBy>ismail - [2010]</cp:lastModifiedBy>
  <cp:revision>88</cp:revision>
  <dcterms:created xsi:type="dcterms:W3CDTF">2011-03-22T08:31:36Z</dcterms:created>
  <dcterms:modified xsi:type="dcterms:W3CDTF">2022-05-29T05:58:08Z</dcterms:modified>
</cp:coreProperties>
</file>