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279" r:id="rId3"/>
    <p:sldId id="280" r:id="rId4"/>
    <p:sldId id="281" r:id="rId5"/>
    <p:sldId id="292" r:id="rId6"/>
    <p:sldId id="290" r:id="rId7"/>
    <p:sldId id="288" r:id="rId8"/>
    <p:sldId id="289" r:id="rId9"/>
    <p:sldId id="294" r:id="rId10"/>
    <p:sldId id="28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96" y="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93160-CBB5-4188-896A-9EE841FF78B8}" type="datetimeFigureOut">
              <a:rPr lang="en-US" smtClean="0"/>
              <a:pPr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D9B60-8519-4437-879E-B4E9C8C97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93160-CBB5-4188-896A-9EE841FF78B8}" type="datetimeFigureOut">
              <a:rPr lang="en-US" smtClean="0"/>
              <a:pPr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D9B60-8519-4437-879E-B4E9C8C97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93160-CBB5-4188-896A-9EE841FF78B8}" type="datetimeFigureOut">
              <a:rPr lang="en-US" smtClean="0"/>
              <a:pPr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D9B60-8519-4437-879E-B4E9C8C97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93160-CBB5-4188-896A-9EE841FF78B8}" type="datetimeFigureOut">
              <a:rPr lang="en-US" smtClean="0"/>
              <a:pPr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D9B60-8519-4437-879E-B4E9C8C97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93160-CBB5-4188-896A-9EE841FF78B8}" type="datetimeFigureOut">
              <a:rPr lang="en-US" smtClean="0"/>
              <a:pPr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D9B60-8519-4437-879E-B4E9C8C97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93160-CBB5-4188-896A-9EE841FF78B8}" type="datetimeFigureOut">
              <a:rPr lang="en-US" smtClean="0"/>
              <a:pPr/>
              <a:t>11/24/2021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D9B60-8519-4437-879E-B4E9C8C97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93160-CBB5-4188-896A-9EE841FF78B8}" type="datetimeFigureOut">
              <a:rPr lang="en-US" smtClean="0"/>
              <a:pPr/>
              <a:t>11/24/2021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D9B60-8519-4437-879E-B4E9C8C97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93160-CBB5-4188-896A-9EE841FF78B8}" type="datetimeFigureOut">
              <a:rPr lang="en-US" smtClean="0"/>
              <a:pPr/>
              <a:t>11/24/2021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D9B60-8519-4437-879E-B4E9C8C97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93160-CBB5-4188-896A-9EE841FF78B8}" type="datetimeFigureOut">
              <a:rPr lang="en-US" smtClean="0"/>
              <a:pPr/>
              <a:t>11/24/2021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D9B60-8519-4437-879E-B4E9C8C97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93160-CBB5-4188-896A-9EE841FF78B8}" type="datetimeFigureOut">
              <a:rPr lang="en-US" smtClean="0"/>
              <a:pPr/>
              <a:t>11/24/2021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D9B60-8519-4437-879E-B4E9C8C97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93160-CBB5-4188-896A-9EE841FF78B8}" type="datetimeFigureOut">
              <a:rPr lang="en-US" smtClean="0"/>
              <a:pPr/>
              <a:t>11/24/2021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D9B60-8519-4437-879E-B4E9C8C97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93160-CBB5-4188-896A-9EE841FF78B8}" type="datetimeFigureOut">
              <a:rPr lang="en-US" smtClean="0"/>
              <a:pPr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D9B60-8519-4437-879E-B4E9C8C97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g"/><Relationship Id="rId5" Type="http://schemas.openxmlformats.org/officeDocument/2006/relationships/image" Target="../media/image12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g"/><Relationship Id="rId5" Type="http://schemas.openxmlformats.org/officeDocument/2006/relationships/image" Target="../media/image15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g"/><Relationship Id="rId5" Type="http://schemas.openxmlformats.org/officeDocument/2006/relationships/image" Target="../media/image12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0" y="-76200"/>
            <a:ext cx="9906000" cy="7010400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5231" y="2057400"/>
            <a:ext cx="1249328" cy="2066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228" y="2171700"/>
            <a:ext cx="1219200" cy="2104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52565" y="2057400"/>
            <a:ext cx="1249328" cy="2066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35900" y="2181224"/>
            <a:ext cx="1249328" cy="2066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8563" y="2224609"/>
            <a:ext cx="1249328" cy="2066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9235" y="2171700"/>
            <a:ext cx="1249328" cy="2066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4912"/>
            <a:ext cx="544655" cy="54855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524000" y="1173620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0070C0"/>
                </a:solidFill>
                <a:latin typeface=" Tinewroman"/>
              </a:rPr>
              <a:t>Trẻ đếm để nhận biết số thứ tự trong phạm vi 6</a:t>
            </a:r>
            <a:endParaRPr lang="en-US">
              <a:solidFill>
                <a:srgbClr val="0070C0"/>
              </a:solidFill>
              <a:latin typeface=" Tinewroman"/>
            </a:endParaRPr>
          </a:p>
        </p:txBody>
      </p:sp>
    </p:spTree>
    <p:extLst>
      <p:ext uri="{BB962C8B-B14F-4D97-AF65-F5344CB8AC3E}">
        <p14:creationId xmlns:p14="http://schemas.microsoft.com/office/powerpoint/2010/main" val="323573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7056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371600" y="2133600"/>
            <a:ext cx="6553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 lượng nhóm đối tượng không thay đổi nhưng số thứ tự </a:t>
            </a:r>
            <a:endParaRPr lang="en-US" sz="32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vi-VN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thay đổi tùy thuộc vào hướng đếm và vị trí đối tượng </a:t>
            </a:r>
            <a:r>
              <a:rPr lang="vi-VN" sz="32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trong dãy.  “Hiểu  có mấy là chỉ số luợng, đứng thứ mấy là chỉ số thứ tự”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CFBF9"/>
              </a:clrFrom>
              <a:clrTo>
                <a:srgbClr val="FCFB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81000"/>
            <a:ext cx="656600" cy="661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571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3000" y="-685800"/>
            <a:ext cx="10839450" cy="7239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08097" y="-1295400"/>
            <a:ext cx="10839450" cy="899160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 flipV="1">
            <a:off x="750745" y="3810000"/>
            <a:ext cx="7543800" cy="76200"/>
          </a:xfrm>
          <a:prstGeom prst="line">
            <a:avLst/>
          </a:prstGeom>
          <a:ln w="44450" cmpd="sng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446767" y="3605760"/>
            <a:ext cx="118568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5000" b="1" smtClean="0">
                <a:solidFill>
                  <a:srgbClr val="7030A0"/>
                </a:solidFill>
                <a:latin typeface=".VnAvant" panose="020B7200000000000000" pitchFamily="34" charset="0"/>
                <a:cs typeface="Times New Roman" pitchFamily="18" charset="0"/>
              </a:rPr>
              <a:t>6</a:t>
            </a:r>
            <a:endParaRPr lang="en-US" sz="15000" b="1" dirty="0">
              <a:solidFill>
                <a:srgbClr val="7030A0"/>
              </a:solidFill>
              <a:latin typeface=".VnAvant" panose="020B7200000000000000" pitchFamily="34" charset="0"/>
              <a:cs typeface="Times New Roman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15587" y="1633839"/>
            <a:ext cx="1249328" cy="2066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69" y="1647907"/>
            <a:ext cx="1219200" cy="2104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0105" y="1610027"/>
            <a:ext cx="1249328" cy="2066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04394" y="1667177"/>
            <a:ext cx="1249328" cy="2066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1287" y="1688759"/>
            <a:ext cx="1249328" cy="2066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491" y="1688759"/>
            <a:ext cx="1249328" cy="2066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BF002"/>
              </a:clrFrom>
              <a:clrTo>
                <a:srgbClr val="FBF00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402" y="227200"/>
            <a:ext cx="544655" cy="548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203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50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50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50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50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50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08097" y="-1295400"/>
            <a:ext cx="10839450" cy="8991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41982" y="1996440"/>
            <a:ext cx="1249328" cy="2066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84733" y="1996440"/>
            <a:ext cx="1219200" cy="2104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1310" y="1996440"/>
            <a:ext cx="1249328" cy="2066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64133" y="2065459"/>
            <a:ext cx="1249328" cy="2066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2612" y="2167239"/>
            <a:ext cx="1249328" cy="2066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4696" y="2167238"/>
            <a:ext cx="1249328" cy="2066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1" y="187528"/>
            <a:ext cx="577726" cy="61405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99360" y="5622659"/>
            <a:ext cx="548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mtClean="0">
                <a:solidFill>
                  <a:srgbClr val="7030A0"/>
                </a:solidFill>
                <a:latin typeface="Calibri tiems newroman"/>
              </a:rPr>
              <a:t>Trẻ đếm từ trái sang phải để xác định vị trí </a:t>
            </a:r>
            <a:r>
              <a:rPr lang="en-US" sz="2000" b="1" smtClean="0">
                <a:solidFill>
                  <a:srgbClr val="7030A0"/>
                </a:solidFill>
                <a:latin typeface=" tiems newroman"/>
              </a:rPr>
              <a:t>của bông hoa màu tím</a:t>
            </a:r>
            <a:endParaRPr lang="vi-VN" sz="2000" b="1">
              <a:solidFill>
                <a:srgbClr val="7030A0"/>
              </a:solidFill>
              <a:latin typeface=" tiems newroman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878133" y="4343400"/>
            <a:ext cx="45720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854821" y="4220604"/>
            <a:ext cx="1447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smtClean="0">
                <a:solidFill>
                  <a:srgbClr val="FF0000"/>
                </a:solidFill>
                <a:latin typeface=".VnAvant" panose="020B7200000000000000" pitchFamily="34" charset="0"/>
              </a:rPr>
              <a:t>4</a:t>
            </a:r>
            <a:endParaRPr lang="vi-VN" sz="66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605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50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5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08097" y="-1295400"/>
            <a:ext cx="10839450" cy="8991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09152" y="1981197"/>
            <a:ext cx="1249328" cy="2066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72560" y="1981197"/>
            <a:ext cx="1219200" cy="2104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6280" y="1981198"/>
            <a:ext cx="1249328" cy="2066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1644" y="2000466"/>
            <a:ext cx="1249328" cy="2066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00972" y="2011677"/>
            <a:ext cx="1249328" cy="2066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796" y="1981196"/>
            <a:ext cx="1249328" cy="2066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660" y="228600"/>
            <a:ext cx="533400" cy="53722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099360" y="5622659"/>
            <a:ext cx="548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mtClean="0">
                <a:solidFill>
                  <a:srgbClr val="7030A0"/>
                </a:solidFill>
                <a:latin typeface="Calibri tiems newroman"/>
              </a:rPr>
              <a:t>Trẻ đếm từ phải sang trái  để xác định vị trí của bông </a:t>
            </a:r>
            <a:r>
              <a:rPr lang="en-US" sz="2000" b="1" smtClean="0">
                <a:solidFill>
                  <a:srgbClr val="7030A0"/>
                </a:solidFill>
                <a:latin typeface=" tiems newroman"/>
              </a:rPr>
              <a:t>hoa màu tím </a:t>
            </a:r>
            <a:endParaRPr lang="vi-VN" sz="2000" b="1">
              <a:solidFill>
                <a:srgbClr val="7030A0"/>
              </a:solidFill>
              <a:latin typeface=" tiems newroman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4724400" y="4191000"/>
            <a:ext cx="32004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724400" y="4191000"/>
            <a:ext cx="99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smtClean="0">
                <a:solidFill>
                  <a:srgbClr val="FF0000"/>
                </a:solidFill>
                <a:latin typeface=".VnAvant" panose="020B7200000000000000" pitchFamily="34" charset="0"/>
              </a:rPr>
              <a:t>3</a:t>
            </a:r>
            <a:endParaRPr lang="vi-VN" sz="72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49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5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5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08097" y="-1295400"/>
            <a:ext cx="10839450" cy="8991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09152" y="1981197"/>
            <a:ext cx="1249328" cy="2066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72560" y="1981197"/>
            <a:ext cx="1219200" cy="2104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6280" y="1981198"/>
            <a:ext cx="1249328" cy="2066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1644" y="2000466"/>
            <a:ext cx="1249328" cy="2066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00972" y="2011677"/>
            <a:ext cx="1249328" cy="2066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796" y="1981196"/>
            <a:ext cx="1249328" cy="2066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974" y="319045"/>
            <a:ext cx="588771" cy="59299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099360" y="5622659"/>
            <a:ext cx="548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mtClean="0">
                <a:solidFill>
                  <a:srgbClr val="7030A0"/>
                </a:solidFill>
                <a:latin typeface=" tiems newroman"/>
              </a:rPr>
              <a:t>Vị trí đứng thứ 4 hay thứ 3 của bông hoa màu tím là chỉ số thứ tự</a:t>
            </a:r>
            <a:endParaRPr lang="vi-VN" sz="2000" b="1">
              <a:solidFill>
                <a:srgbClr val="7030A0"/>
              </a:solidFill>
              <a:latin typeface=" tiems newroman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4724400" y="4191000"/>
            <a:ext cx="32004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724400" y="4191000"/>
            <a:ext cx="99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smtClean="0">
                <a:solidFill>
                  <a:srgbClr val="FF0000"/>
                </a:solidFill>
                <a:latin typeface=".VnAvant" panose="020B7200000000000000" pitchFamily="34" charset="0"/>
              </a:rPr>
              <a:t>3</a:t>
            </a:r>
            <a:endParaRPr lang="vi-VN" sz="72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769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5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5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33400"/>
            <a:ext cx="9247076" cy="7391400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 flipH="1">
            <a:off x="5008431" y="1015776"/>
            <a:ext cx="4286" cy="4847392"/>
          </a:xfrm>
          <a:prstGeom prst="line">
            <a:avLst/>
          </a:prstGeom>
          <a:ln w="44450" cmpd="sng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248623" y="2247791"/>
            <a:ext cx="118568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5000" b="1" smtClean="0">
                <a:solidFill>
                  <a:srgbClr val="7030A0"/>
                </a:solidFill>
                <a:latin typeface=".VnAvant" panose="020B7200000000000000" pitchFamily="34" charset="0"/>
                <a:cs typeface="Times New Roman" pitchFamily="18" charset="0"/>
              </a:rPr>
              <a:t>6</a:t>
            </a:r>
            <a:endParaRPr lang="en-US" sz="15000" b="1" dirty="0">
              <a:solidFill>
                <a:srgbClr val="7030A0"/>
              </a:solidFill>
              <a:latin typeface=".VnAvant" panose="020B7200000000000000" pitchFamily="34" charset="0"/>
              <a:cs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4541" y="741464"/>
            <a:ext cx="544720" cy="5486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5797" y="833623"/>
            <a:ext cx="1182869" cy="94629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7F7F5"/>
              </a:clrFrom>
              <a:clrTo>
                <a:srgbClr val="F7F7F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5797" y="2371245"/>
            <a:ext cx="1182869" cy="94629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2F3F7"/>
              </a:clrFrom>
              <a:clrTo>
                <a:srgbClr val="F2F3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882" y="4711459"/>
            <a:ext cx="1279816" cy="102385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4F4F6"/>
              </a:clrFrom>
              <a:clrTo>
                <a:srgbClr val="F4F4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3085" y="3149619"/>
            <a:ext cx="1183683" cy="946946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1746" y="1748321"/>
            <a:ext cx="866362" cy="786404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2F3F5"/>
              </a:clrFrom>
              <a:clrTo>
                <a:srgbClr val="F2F3F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5796" y="3935175"/>
            <a:ext cx="1182869" cy="94629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494541" y="1827275"/>
            <a:ext cx="1143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quả là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52453" y="1454313"/>
            <a:ext cx="1143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6 bông hoa hay 6  quả táo  là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884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50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50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50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50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50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87" y="0"/>
            <a:ext cx="9771396" cy="731520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04800"/>
            <a:ext cx="589278" cy="54251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9848" y="1342668"/>
            <a:ext cx="1182869" cy="94629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4982" y="2926270"/>
            <a:ext cx="1182869" cy="94629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3351" y="5380626"/>
            <a:ext cx="1204025" cy="946946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4981" y="3775344"/>
            <a:ext cx="1183683" cy="946946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6516" y="2205116"/>
            <a:ext cx="897800" cy="81494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4455" y="4530901"/>
            <a:ext cx="1182869" cy="94629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524000" y="2667000"/>
            <a:ext cx="172074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mtClean="0">
                <a:solidFill>
                  <a:srgbClr val="7030A0"/>
                </a:solidFill>
                <a:latin typeface="Calibri tiems newroman"/>
              </a:rPr>
              <a:t>Đếm từ trên </a:t>
            </a:r>
          </a:p>
          <a:p>
            <a:r>
              <a:rPr lang="en-US" sz="2000" b="1" smtClean="0">
                <a:solidFill>
                  <a:srgbClr val="7030A0"/>
                </a:solidFill>
                <a:latin typeface="Calibri tiems newroman"/>
              </a:rPr>
              <a:t>xuống </a:t>
            </a:r>
          </a:p>
          <a:p>
            <a:r>
              <a:rPr lang="en-US" sz="2000" b="1">
                <a:solidFill>
                  <a:srgbClr val="7030A0"/>
                </a:solidFill>
                <a:latin typeface="Calibri tiems newroman"/>
              </a:rPr>
              <a:t>d</a:t>
            </a:r>
            <a:r>
              <a:rPr lang="en-US" sz="2000" b="1" smtClean="0">
                <a:solidFill>
                  <a:srgbClr val="7030A0"/>
                </a:solidFill>
                <a:latin typeface="Calibri tiems newroman"/>
              </a:rPr>
              <a:t>ưới  để</a:t>
            </a:r>
          </a:p>
          <a:p>
            <a:r>
              <a:rPr lang="en-US" sz="2000" b="1" smtClean="0">
                <a:solidFill>
                  <a:srgbClr val="7030A0"/>
                </a:solidFill>
                <a:latin typeface="Calibri tiems newroman"/>
              </a:rPr>
              <a:t> xác định</a:t>
            </a:r>
          </a:p>
          <a:p>
            <a:r>
              <a:rPr lang="en-US" sz="2000" b="1" smtClean="0">
                <a:solidFill>
                  <a:srgbClr val="7030A0"/>
                </a:solidFill>
                <a:latin typeface="Calibri tiems newroman"/>
              </a:rPr>
              <a:t> vị trí</a:t>
            </a:r>
          </a:p>
          <a:p>
            <a:r>
              <a:rPr lang="en-US" sz="2000" b="1" smtClean="0">
                <a:solidFill>
                  <a:srgbClr val="7030A0"/>
                </a:solidFill>
                <a:latin typeface=" tiems newroman"/>
              </a:rPr>
              <a:t> của quả màu xanh</a:t>
            </a:r>
            <a:endParaRPr lang="vi-VN" sz="2000" b="1">
              <a:solidFill>
                <a:srgbClr val="7030A0"/>
              </a:solidFill>
              <a:latin typeface=" tiems newroman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5377324" y="1600200"/>
            <a:ext cx="0" cy="130318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607693" y="1815815"/>
            <a:ext cx="914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smtClean="0">
                <a:solidFill>
                  <a:srgbClr val="00B0F0"/>
                </a:solidFill>
                <a:latin typeface=".VnAvant" panose="020B7200000000000000" pitchFamily="34" charset="0"/>
              </a:rPr>
              <a:t>2</a:t>
            </a:r>
            <a:endParaRPr lang="vi-VN" sz="8800" b="1">
              <a:solidFill>
                <a:srgbClr val="00B0F0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CFBF9"/>
              </a:clrFrom>
              <a:clrTo>
                <a:srgbClr val="FCFB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352" y="304807"/>
            <a:ext cx="656600" cy="661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666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50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189" y="0"/>
            <a:ext cx="9257389" cy="685799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04800"/>
            <a:ext cx="680919" cy="6858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359" y="1018277"/>
            <a:ext cx="1182869" cy="94629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5F5F7"/>
              </a:clrFrom>
              <a:clrTo>
                <a:srgbClr val="F5F5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111" y="2445744"/>
            <a:ext cx="1182869" cy="94629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8267" y="4905757"/>
            <a:ext cx="1165033" cy="932026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1F2F6"/>
              </a:clrFrom>
              <a:clrTo>
                <a:srgbClr val="F1F2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4368" y="3220373"/>
            <a:ext cx="1183683" cy="946946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8342" y="1868945"/>
            <a:ext cx="874901" cy="794155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163" y="4095153"/>
            <a:ext cx="1182869" cy="94629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874047" y="1542747"/>
            <a:ext cx="104237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smtClean="0">
                <a:solidFill>
                  <a:srgbClr val="00B0F0"/>
                </a:solidFill>
              </a:rPr>
              <a:t>5</a:t>
            </a:r>
            <a:endParaRPr lang="vi-VN" sz="8800" b="1">
              <a:solidFill>
                <a:srgbClr val="00B0F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70268" y="2096988"/>
            <a:ext cx="158255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mtClean="0">
                <a:solidFill>
                  <a:srgbClr val="7030A0"/>
                </a:solidFill>
                <a:latin typeface="Calibri tiems newroman"/>
              </a:rPr>
              <a:t>Đếm từ dưới lên</a:t>
            </a:r>
          </a:p>
          <a:p>
            <a:r>
              <a:rPr lang="en-US" sz="2000" b="1" smtClean="0">
                <a:solidFill>
                  <a:srgbClr val="7030A0"/>
                </a:solidFill>
                <a:latin typeface="Calibri tiems newroman"/>
              </a:rPr>
              <a:t> trên để xác định </a:t>
            </a:r>
          </a:p>
          <a:p>
            <a:r>
              <a:rPr lang="en-US" sz="2000" b="1" smtClean="0">
                <a:solidFill>
                  <a:srgbClr val="7030A0"/>
                </a:solidFill>
                <a:latin typeface="Calibri tiems newroman"/>
              </a:rPr>
              <a:t>vị trí của quả màu xanh</a:t>
            </a:r>
            <a:endParaRPr lang="vi-VN" sz="2000" b="1">
              <a:solidFill>
                <a:srgbClr val="7030A0"/>
              </a:solidFill>
              <a:latin typeface=" tiems newroman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4733611" y="2057401"/>
            <a:ext cx="28410" cy="356159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9" name="Picture 18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CFBF9"/>
              </a:clrFrom>
              <a:clrTo>
                <a:srgbClr val="FCFB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352" y="304807"/>
            <a:ext cx="656600" cy="661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848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50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50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50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50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87" y="0"/>
            <a:ext cx="9771396" cy="731520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04800"/>
            <a:ext cx="589278" cy="6096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9848" y="1342668"/>
            <a:ext cx="1182869" cy="94629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4982" y="2926270"/>
            <a:ext cx="1182869" cy="94629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3351" y="5380626"/>
            <a:ext cx="1204025" cy="946946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4981" y="3775344"/>
            <a:ext cx="1183683" cy="946946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6516" y="2205116"/>
            <a:ext cx="897800" cy="81494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4455" y="4530901"/>
            <a:ext cx="1182869" cy="946295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2334485" y="1859968"/>
            <a:ext cx="1219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Qu</a:t>
            </a:r>
            <a:r>
              <a:rPr lang="vi-VN" sz="20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ả màu </a:t>
            </a:r>
            <a:r>
              <a:rPr lang="vi-VN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xanh đứng thứ 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vi-VN" sz="20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hay thứ  5 từ dưới lên  là </a:t>
            </a:r>
            <a:r>
              <a:rPr lang="vi-VN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chỉ số thứ tự.</a:t>
            </a:r>
            <a:endParaRPr lang="en-US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88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</TotalTime>
  <Words>191</Words>
  <Application>Microsoft Office PowerPoint</Application>
  <PresentationFormat>On-screen Show (4:3)</PresentationFormat>
  <Paragraphs>25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 tiems newroman</vt:lpstr>
      <vt:lpstr> Tinewroman</vt:lpstr>
      <vt:lpstr>.VnAvant</vt:lpstr>
      <vt:lpstr>Arial</vt:lpstr>
      <vt:lpstr>Calibri</vt:lpstr>
      <vt:lpstr>Calibri tiems newroman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Ghostviet</cp:lastModifiedBy>
  <cp:revision>55</cp:revision>
  <dcterms:created xsi:type="dcterms:W3CDTF">2017-10-30T21:06:45Z</dcterms:created>
  <dcterms:modified xsi:type="dcterms:W3CDTF">2021-11-24T10:11:11Z</dcterms:modified>
</cp:coreProperties>
</file>