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6" r:id="rId3"/>
    <p:sldId id="279" r:id="rId4"/>
    <p:sldId id="260" r:id="rId5"/>
    <p:sldId id="265" r:id="rId6"/>
    <p:sldId id="262" r:id="rId7"/>
    <p:sldId id="267" r:id="rId8"/>
    <p:sldId id="269" r:id="rId9"/>
    <p:sldId id="285" r:id="rId10"/>
    <p:sldId id="274" r:id="rId11"/>
    <p:sldId id="275" r:id="rId12"/>
    <p:sldId id="277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3" d="100"/>
          <a:sy n="63" d="100"/>
        </p:scale>
        <p:origin x="78" y="10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4BF6-FA88-4B64-ABF8-49BAB53C26AF}" type="datetimeFigureOut">
              <a:rPr lang="vi-VN" smtClean="0"/>
              <a:t>24/11/2021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E55E5-896D-4D73-819A-D36EB76ADC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8293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4BF6-FA88-4B64-ABF8-49BAB53C26AF}" type="datetimeFigureOut">
              <a:rPr lang="vi-VN" smtClean="0"/>
              <a:t>24/11/2021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E55E5-896D-4D73-819A-D36EB76ADC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9116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4BF6-FA88-4B64-ABF8-49BAB53C26AF}" type="datetimeFigureOut">
              <a:rPr lang="vi-VN" smtClean="0"/>
              <a:t>24/11/2021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E55E5-896D-4D73-819A-D36EB76ADC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85949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4BF6-FA88-4B64-ABF8-49BAB53C26AF}" type="datetimeFigureOut">
              <a:rPr lang="vi-VN" smtClean="0"/>
              <a:t>24/11/2021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E55E5-896D-4D73-819A-D36EB76ADC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488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4BF6-FA88-4B64-ABF8-49BAB53C26AF}" type="datetimeFigureOut">
              <a:rPr lang="vi-VN" smtClean="0"/>
              <a:t>24/11/2021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E55E5-896D-4D73-819A-D36EB76ADC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5693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4BF6-FA88-4B64-ABF8-49BAB53C26AF}" type="datetimeFigureOut">
              <a:rPr lang="vi-VN" smtClean="0"/>
              <a:t>24/11/2021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E55E5-896D-4D73-819A-D36EB76ADC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1722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4BF6-FA88-4B64-ABF8-49BAB53C26AF}" type="datetimeFigureOut">
              <a:rPr lang="vi-VN" smtClean="0"/>
              <a:t>24/11/2021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E55E5-896D-4D73-819A-D36EB76ADC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3898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4BF6-FA88-4B64-ABF8-49BAB53C26AF}" type="datetimeFigureOut">
              <a:rPr lang="vi-VN" smtClean="0"/>
              <a:t>24/11/2021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E55E5-896D-4D73-819A-D36EB76ADC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5941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4BF6-FA88-4B64-ABF8-49BAB53C26AF}" type="datetimeFigureOut">
              <a:rPr lang="vi-VN" smtClean="0"/>
              <a:t>24/11/2021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E55E5-896D-4D73-819A-D36EB76ADC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2234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4BF6-FA88-4B64-ABF8-49BAB53C26AF}" type="datetimeFigureOut">
              <a:rPr lang="vi-VN" smtClean="0"/>
              <a:t>24/11/2021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E55E5-896D-4D73-819A-D36EB76ADC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1884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4BF6-FA88-4B64-ABF8-49BAB53C26AF}" type="datetimeFigureOut">
              <a:rPr lang="vi-VN" smtClean="0"/>
              <a:t>24/11/2021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E55E5-896D-4D73-819A-D36EB76ADC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86710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F4BF6-FA88-4B64-ABF8-49BAB53C26AF}" type="datetimeFigureOut">
              <a:rPr lang="vi-VN" smtClean="0"/>
              <a:t>24/11/2021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E55E5-896D-4D73-819A-D36EB76ADC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6374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6.jpeg"/><Relationship Id="rId7" Type="http://schemas.openxmlformats.org/officeDocument/2006/relationships/image" Target="../media/image2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7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ảnh giáo án toán\Blue sky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3272" y="0"/>
            <a:ext cx="12512272" cy="6858000"/>
          </a:xfrm>
          <a:prstGeom prst="rect">
            <a:avLst/>
          </a:prstGeom>
          <a:noFill/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1744385" y="1512726"/>
            <a:ext cx="8351520" cy="1090774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en-US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Trò </a:t>
            </a:r>
            <a:r>
              <a:rPr lang="en-US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chơi ôn luyện 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76500" y="2962064"/>
            <a:ext cx="670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  <a:latin typeface="Tiémnewroman"/>
              </a:rPr>
              <a:t>1.Ai nhanh ai đúng </a:t>
            </a:r>
          </a:p>
          <a:p>
            <a:r>
              <a:rPr lang="en-US" sz="4800" smtClean="0">
                <a:solidFill>
                  <a:srgbClr val="FF0000"/>
                </a:solidFill>
                <a:latin typeface="Tiémnewroman"/>
              </a:rPr>
              <a:t>2. Bé tài giỏi</a:t>
            </a:r>
          </a:p>
          <a:p>
            <a:r>
              <a:rPr lang="en-US" sz="4800" smtClean="0">
                <a:solidFill>
                  <a:srgbClr val="FF0000"/>
                </a:solidFill>
                <a:latin typeface="Tiémnewroman"/>
              </a:rPr>
              <a:t>3.Tôi ở đâu</a:t>
            </a:r>
            <a:endParaRPr lang="vi-VN" sz="4800">
              <a:solidFill>
                <a:srgbClr val="FF0000"/>
              </a:solidFill>
              <a:latin typeface="Tiémnew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17" y="101600"/>
            <a:ext cx="756983" cy="76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80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6280"/>
            <a:ext cx="12192000" cy="75742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948" y="518160"/>
            <a:ext cx="713989" cy="7191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554" y="2538549"/>
            <a:ext cx="564027" cy="8143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131" y="518160"/>
            <a:ext cx="617366" cy="7461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964" y="1435619"/>
            <a:ext cx="579267" cy="8410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964" y="3545244"/>
            <a:ext cx="571617" cy="7186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535" y="5243614"/>
            <a:ext cx="597098" cy="7506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964" y="4357403"/>
            <a:ext cx="655467" cy="85214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90416" y="1027232"/>
            <a:ext cx="8783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smtClean="0">
                <a:solidFill>
                  <a:srgbClr val="FF0000"/>
                </a:solidFill>
                <a:latin typeface="Tiémnewroman"/>
              </a:rPr>
              <a:t>5</a:t>
            </a:r>
            <a:endParaRPr lang="vi-VN" sz="8800" b="1">
              <a:solidFill>
                <a:srgbClr val="FF0000"/>
              </a:solidFill>
              <a:latin typeface="Tiémnew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75826" y="3673086"/>
            <a:ext cx="8783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mtClean="0">
                <a:solidFill>
                  <a:srgbClr val="FF0000"/>
                </a:solidFill>
                <a:latin typeface="Tiémnewroman"/>
              </a:rPr>
              <a:t>2</a:t>
            </a:r>
            <a:endParaRPr lang="vi-VN" sz="8000" b="1">
              <a:solidFill>
                <a:srgbClr val="FF0000"/>
              </a:solidFill>
              <a:latin typeface="Tiémnew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05005" y="2305701"/>
            <a:ext cx="8783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smtClean="0">
                <a:solidFill>
                  <a:srgbClr val="FF0000"/>
                </a:solidFill>
                <a:latin typeface="Tiémnewroman"/>
              </a:rPr>
              <a:t>4</a:t>
            </a:r>
            <a:endParaRPr lang="vi-VN" sz="8800" b="1">
              <a:solidFill>
                <a:srgbClr val="FF0000"/>
              </a:solidFill>
              <a:latin typeface="Tiémnew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75826" y="4783474"/>
            <a:ext cx="8783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smtClean="0">
                <a:solidFill>
                  <a:srgbClr val="FF0000"/>
                </a:solidFill>
                <a:latin typeface="Tiémnewroman"/>
              </a:rPr>
              <a:t>6</a:t>
            </a:r>
            <a:endParaRPr lang="vi-VN" sz="8800" b="1">
              <a:solidFill>
                <a:srgbClr val="FF0000"/>
              </a:solidFill>
              <a:latin typeface="Tiémnewroman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913120" y="518160"/>
            <a:ext cx="14932" cy="42653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11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-0.21719 0.4423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59" y="2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1819"/>
            <a:ext cx="12192000" cy="75742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168" y="750957"/>
            <a:ext cx="509713" cy="5133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712" y="1546658"/>
            <a:ext cx="564027" cy="8143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626" y="622282"/>
            <a:ext cx="579267" cy="6420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911" y="2479031"/>
            <a:ext cx="579267" cy="8410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180" y="3533046"/>
            <a:ext cx="571617" cy="7186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177" y="5246086"/>
            <a:ext cx="597098" cy="7506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180" y="4278115"/>
            <a:ext cx="655467" cy="85214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18494" y="823383"/>
            <a:ext cx="8783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smtClean="0">
                <a:solidFill>
                  <a:srgbClr val="FF0000"/>
                </a:solidFill>
                <a:latin typeface="Tiémnewroman"/>
              </a:rPr>
              <a:t>4</a:t>
            </a:r>
            <a:endParaRPr lang="vi-VN" sz="8800" b="1">
              <a:solidFill>
                <a:srgbClr val="FF0000"/>
              </a:solidFill>
              <a:latin typeface="Tiémnew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75826" y="3673086"/>
            <a:ext cx="8783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mtClean="0">
                <a:solidFill>
                  <a:srgbClr val="FF0000"/>
                </a:solidFill>
                <a:latin typeface="Tiémnewroman"/>
              </a:rPr>
              <a:t>5</a:t>
            </a:r>
            <a:endParaRPr lang="vi-VN" sz="8000" b="1">
              <a:solidFill>
                <a:srgbClr val="FF0000"/>
              </a:solidFill>
              <a:latin typeface="Tiémnew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21265" y="2299269"/>
            <a:ext cx="8783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smtClean="0">
                <a:solidFill>
                  <a:srgbClr val="FF0000"/>
                </a:solidFill>
                <a:latin typeface="Tiémnewroman"/>
              </a:rPr>
              <a:t>2</a:t>
            </a:r>
            <a:endParaRPr lang="vi-VN" sz="8800" b="1">
              <a:solidFill>
                <a:srgbClr val="FF0000"/>
              </a:solidFill>
              <a:latin typeface="Tiémnew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75826" y="4783474"/>
            <a:ext cx="8783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smtClean="0">
                <a:solidFill>
                  <a:srgbClr val="FF0000"/>
                </a:solidFill>
                <a:latin typeface="Tiémnewroman"/>
              </a:rPr>
              <a:t>6</a:t>
            </a:r>
            <a:endParaRPr lang="vi-VN" sz="8800" b="1">
              <a:solidFill>
                <a:srgbClr val="FF0000"/>
              </a:solidFill>
              <a:latin typeface="Tiémnewroman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5913120" y="4455734"/>
            <a:ext cx="33606" cy="14116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992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7.40741E-7 L -0.21315 0.2567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64" y="1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12192000" cy="7010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62511" y="2136427"/>
            <a:ext cx="7056849" cy="926814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Chevron">
              <a:avLst/>
            </a:prstTxWarp>
            <a:spAutoFit/>
          </a:bodyPr>
          <a:lstStyle/>
          <a:p>
            <a:pPr algn="ctr"/>
            <a:r>
              <a:rPr lang="en-US" sz="54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Xin chào 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55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65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75560" y="1508760"/>
            <a:ext cx="72542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7030A0"/>
                </a:solidFill>
                <a:latin typeface="Tiémnewroman"/>
              </a:rPr>
              <a:t>Trò chơi 1 : Ai nhanh ai đúng</a:t>
            </a:r>
          </a:p>
          <a:p>
            <a:r>
              <a:rPr lang="en-US" sz="4000" b="1" smtClean="0">
                <a:solidFill>
                  <a:srgbClr val="7030A0"/>
                </a:solidFill>
                <a:latin typeface="Tiémnewroman"/>
              </a:rPr>
              <a:t> </a:t>
            </a:r>
          </a:p>
          <a:p>
            <a:r>
              <a:rPr lang="en-US" sz="4000" b="1" smtClean="0">
                <a:solidFill>
                  <a:srgbClr val="7030A0"/>
                </a:solidFill>
                <a:latin typeface="Tiémnewroman"/>
              </a:rPr>
              <a:t>Cách chơi: tìm đáp án đúng cho mỗi câu hỏi sau </a:t>
            </a:r>
            <a:endParaRPr lang="vi-VN" sz="4000" b="1">
              <a:solidFill>
                <a:srgbClr val="7030A0"/>
              </a:solidFill>
              <a:latin typeface="Tiémnewroman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472" y="1171848"/>
            <a:ext cx="669028" cy="67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70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65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07920" y="1628178"/>
            <a:ext cx="9174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</a:rPr>
              <a:t>Câu 1: chữ số 6 giống hình dạng cái gì? </a:t>
            </a:r>
            <a:endParaRPr lang="vi-VN" sz="360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0" y="2324457"/>
            <a:ext cx="3947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AutoNum type="arabicPeriod"/>
            </a:pPr>
            <a:r>
              <a:rPr lang="en-US" sz="4800" b="1" smtClean="0">
                <a:solidFill>
                  <a:srgbClr val="7030A0"/>
                </a:solidFill>
                <a:latin typeface="Tiémnewroman"/>
              </a:rPr>
              <a:t>Cái còi</a:t>
            </a:r>
          </a:p>
          <a:p>
            <a:pPr marL="342900" indent="-342900">
              <a:buAutoNum type="arabicPeriod"/>
            </a:pPr>
            <a:endParaRPr lang="vi-VN" sz="4800" b="1">
              <a:solidFill>
                <a:srgbClr val="7030A0"/>
              </a:solidFill>
              <a:latin typeface="Tiémnew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0" y="3164680"/>
            <a:ext cx="3947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4800" b="1" smtClean="0">
                <a:solidFill>
                  <a:srgbClr val="7030A0"/>
                </a:solidFill>
                <a:latin typeface="Tiémnewroman"/>
              </a:rPr>
              <a:t>2. Cái kéo</a:t>
            </a:r>
            <a:endParaRPr lang="vi-VN" sz="4800" b="1">
              <a:solidFill>
                <a:srgbClr val="7030A0"/>
              </a:solidFill>
              <a:latin typeface="Tiémnew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0" y="4004903"/>
            <a:ext cx="4739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4800" b="1">
                <a:solidFill>
                  <a:srgbClr val="7030A0"/>
                </a:solidFill>
                <a:latin typeface="Tiémnewroman"/>
              </a:rPr>
              <a:t>3</a:t>
            </a:r>
            <a:r>
              <a:rPr lang="en-US" sz="4800" b="1" smtClean="0">
                <a:solidFill>
                  <a:srgbClr val="7030A0"/>
                </a:solidFill>
                <a:latin typeface="Tiémnewroman"/>
              </a:rPr>
              <a:t>. Cái gọt bút</a:t>
            </a:r>
            <a:endParaRPr lang="vi-VN" sz="4800" b="1">
              <a:solidFill>
                <a:srgbClr val="7030A0"/>
              </a:solidFill>
              <a:latin typeface="Tiémnewroman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72" y="962597"/>
            <a:ext cx="669028" cy="67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71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172" y="0"/>
            <a:ext cx="12274172" cy="70226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86428" y="1342769"/>
            <a:ext cx="9342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Tiémnewroman"/>
              </a:rPr>
              <a:t>Câu 2: trong dãy chữ số dưới đây có bao nhiêu chữ số </a:t>
            </a:r>
            <a:r>
              <a:rPr lang="en-US" sz="2400" smtClean="0">
                <a:solidFill>
                  <a:srgbClr val="FF0000"/>
                </a:solidFill>
                <a:latin typeface=".VnAvant" panose="020B7200000000000000" pitchFamily="34" charset="0"/>
              </a:rPr>
              <a:t>6</a:t>
            </a:r>
            <a:r>
              <a:rPr lang="en-US" sz="2400" smtClean="0">
                <a:solidFill>
                  <a:srgbClr val="FF0000"/>
                </a:solidFill>
                <a:latin typeface="Tiémnewroman"/>
              </a:rPr>
              <a:t>? </a:t>
            </a:r>
            <a:endParaRPr lang="vi-VN" sz="2400">
              <a:solidFill>
                <a:srgbClr val="FF0000"/>
              </a:solidFill>
              <a:latin typeface="Tiémnewroman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88" y="977564"/>
            <a:ext cx="728081" cy="7304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13271" y="2081683"/>
            <a:ext cx="9006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smtClean="0">
                <a:solidFill>
                  <a:srgbClr val="0070C0"/>
                </a:solidFill>
                <a:latin typeface=".VnAvant" panose="020B7200000000000000" pitchFamily="34" charset="0"/>
              </a:rPr>
              <a:t>6</a:t>
            </a:r>
            <a:endParaRPr lang="vi-VN" sz="8800" b="1">
              <a:solidFill>
                <a:srgbClr val="0070C0"/>
              </a:solidFill>
              <a:latin typeface="Tiémnew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30865" y="2048378"/>
            <a:ext cx="5709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mtClean="0">
                <a:solidFill>
                  <a:srgbClr val="0070C0"/>
                </a:solidFill>
                <a:latin typeface="Tiémnewroman"/>
              </a:rPr>
              <a:t>7</a:t>
            </a:r>
            <a:endParaRPr lang="vi-VN" sz="8000" b="1">
              <a:solidFill>
                <a:srgbClr val="0070C0"/>
              </a:solidFill>
              <a:latin typeface="Tiémnew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28967" y="2124488"/>
            <a:ext cx="817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70C0"/>
                </a:solidFill>
                <a:latin typeface=".VnAvant" panose="020B7200000000000000" pitchFamily="34" charset="0"/>
              </a:rPr>
              <a:t>5</a:t>
            </a:r>
            <a:endParaRPr lang="vi-VN" sz="8000" b="1">
              <a:solidFill>
                <a:srgbClr val="0070C0"/>
              </a:solidFill>
              <a:latin typeface="Tiémnew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65900" y="2020652"/>
            <a:ext cx="9006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mtClean="0">
                <a:solidFill>
                  <a:srgbClr val="0070C0"/>
                </a:solidFill>
                <a:latin typeface=".VnAvant" panose="020B7200000000000000" pitchFamily="34" charset="0"/>
              </a:rPr>
              <a:t>6</a:t>
            </a:r>
            <a:endParaRPr lang="vi-VN" sz="8000" b="1">
              <a:solidFill>
                <a:srgbClr val="0070C0"/>
              </a:solidFill>
              <a:latin typeface="Tiémnew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71115" y="2035305"/>
            <a:ext cx="817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mtClean="0">
                <a:solidFill>
                  <a:srgbClr val="0070C0"/>
                </a:solidFill>
                <a:latin typeface="Tiémnewroman"/>
              </a:rPr>
              <a:t>8</a:t>
            </a:r>
            <a:endParaRPr lang="vi-VN" sz="8000" b="1">
              <a:solidFill>
                <a:srgbClr val="0070C0"/>
              </a:solidFill>
              <a:latin typeface="Tiémnew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26405" y="2050616"/>
            <a:ext cx="817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mtClean="0">
                <a:solidFill>
                  <a:srgbClr val="0070C0"/>
                </a:solidFill>
                <a:latin typeface=".VnAvant" panose="020B7200000000000000" pitchFamily="34" charset="0"/>
              </a:rPr>
              <a:t>6</a:t>
            </a:r>
            <a:endParaRPr lang="vi-VN" sz="8000" b="1">
              <a:solidFill>
                <a:srgbClr val="0070C0"/>
              </a:solidFill>
              <a:latin typeface="Tiémnew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86494" y="2081683"/>
            <a:ext cx="817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mtClean="0">
                <a:solidFill>
                  <a:srgbClr val="0070C0"/>
                </a:solidFill>
                <a:latin typeface=".VnAvant" panose="020B7200000000000000" pitchFamily="34" charset="0"/>
              </a:rPr>
              <a:t>6</a:t>
            </a:r>
            <a:endParaRPr lang="vi-VN" sz="8000" b="1">
              <a:solidFill>
                <a:srgbClr val="0070C0"/>
              </a:solidFill>
              <a:latin typeface="Tiémnew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91686" y="2081683"/>
            <a:ext cx="817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mtClean="0">
                <a:solidFill>
                  <a:srgbClr val="0070C0"/>
                </a:solidFill>
                <a:latin typeface=".VnAvant" panose="020B7200000000000000" pitchFamily="34" charset="0"/>
              </a:rPr>
              <a:t>6</a:t>
            </a:r>
            <a:endParaRPr lang="vi-VN" sz="8000" b="1">
              <a:solidFill>
                <a:srgbClr val="0070C0"/>
              </a:solidFill>
              <a:latin typeface="Tiémnewroman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169663" y="2046484"/>
            <a:ext cx="817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mtClean="0">
                <a:solidFill>
                  <a:srgbClr val="0070C0"/>
                </a:solidFill>
                <a:latin typeface=".VnAvant" panose="020B7200000000000000" pitchFamily="34" charset="0"/>
              </a:rPr>
              <a:t>6</a:t>
            </a:r>
            <a:endParaRPr lang="vi-VN" sz="8000" b="1">
              <a:solidFill>
                <a:srgbClr val="0070C0"/>
              </a:solidFill>
              <a:latin typeface="Tiémnewroman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49551" y="3647172"/>
            <a:ext cx="4861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7030A0"/>
                </a:solidFill>
                <a:latin typeface="Tiémnewroman"/>
              </a:rPr>
              <a:t>1. Có 7 chữ số </a:t>
            </a:r>
            <a:r>
              <a:rPr lang="en-US" sz="3600" b="1" smtClean="0">
                <a:solidFill>
                  <a:srgbClr val="7030A0"/>
                </a:solidFill>
                <a:latin typeface=".VnAvant" panose="020B7200000000000000" pitchFamily="34" charset="0"/>
              </a:rPr>
              <a:t>6</a:t>
            </a:r>
            <a:endParaRPr lang="vi-VN" sz="3600" b="1">
              <a:solidFill>
                <a:srgbClr val="7030A0"/>
              </a:solidFill>
              <a:latin typeface="Tiémnewroman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49551" y="4437719"/>
            <a:ext cx="4861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7030A0"/>
                </a:solidFill>
                <a:latin typeface="Tiémnewroman"/>
              </a:rPr>
              <a:t>2</a:t>
            </a:r>
            <a:r>
              <a:rPr lang="en-US" sz="3600" b="1" smtClean="0">
                <a:solidFill>
                  <a:srgbClr val="7030A0"/>
                </a:solidFill>
                <a:latin typeface="Tiémnewroman"/>
              </a:rPr>
              <a:t>. Có </a:t>
            </a:r>
            <a:r>
              <a:rPr lang="en-US" sz="3600" b="1" smtClean="0">
                <a:solidFill>
                  <a:srgbClr val="7030A0"/>
                </a:solidFill>
                <a:latin typeface=".VnAvant" panose="020B7200000000000000" pitchFamily="34" charset="0"/>
              </a:rPr>
              <a:t>6</a:t>
            </a:r>
            <a:r>
              <a:rPr lang="en-US" sz="3600" b="1" smtClean="0">
                <a:solidFill>
                  <a:srgbClr val="7030A0"/>
                </a:solidFill>
                <a:latin typeface="Tiémnewroman"/>
              </a:rPr>
              <a:t> chữ số </a:t>
            </a:r>
            <a:r>
              <a:rPr lang="en-US" sz="3600" b="1" smtClean="0">
                <a:solidFill>
                  <a:srgbClr val="7030A0"/>
                </a:solidFill>
                <a:latin typeface=".VnAvant" panose="020B7200000000000000" pitchFamily="34" charset="0"/>
              </a:rPr>
              <a:t>6</a:t>
            </a:r>
            <a:endParaRPr lang="vi-VN" sz="3600" b="1">
              <a:solidFill>
                <a:srgbClr val="7030A0"/>
              </a:solidFill>
              <a:latin typeface="Tiémnewrom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73026" y="5093955"/>
            <a:ext cx="4861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7030A0"/>
                </a:solidFill>
                <a:latin typeface="Tiémnewroman"/>
              </a:rPr>
              <a:t>3. Có 5 chữ số </a:t>
            </a:r>
            <a:r>
              <a:rPr lang="en-US" sz="3600" b="1" smtClean="0">
                <a:solidFill>
                  <a:srgbClr val="7030A0"/>
                </a:solidFill>
                <a:latin typeface=".VnAvant" panose="020B7200000000000000" pitchFamily="34" charset="0"/>
              </a:rPr>
              <a:t>6</a:t>
            </a:r>
            <a:endParaRPr lang="vi-VN" sz="3600" b="1">
              <a:solidFill>
                <a:srgbClr val="7030A0"/>
              </a:solidFill>
              <a:latin typeface="Tiémnewroman"/>
            </a:endParaRPr>
          </a:p>
        </p:txBody>
      </p:sp>
    </p:spTree>
    <p:extLst>
      <p:ext uri="{BB962C8B-B14F-4D97-AF65-F5344CB8AC3E}">
        <p14:creationId xmlns:p14="http://schemas.microsoft.com/office/powerpoint/2010/main" val="95643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  <p:bldP spid="22" grpId="0"/>
      <p:bldP spid="2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90" y="136674"/>
            <a:ext cx="1003300" cy="914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6739" y="874455"/>
            <a:ext cx="110185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7030A0"/>
                </a:solidFill>
              </a:rPr>
              <a:t>                   </a:t>
            </a:r>
            <a:r>
              <a:rPr lang="en-US" sz="4000" b="1" smtClean="0">
                <a:solidFill>
                  <a:srgbClr val="7030A0"/>
                </a:solidFill>
                <a:latin typeface="Tiémnewroman"/>
              </a:rPr>
              <a:t>Trò chơi 2:    Bé tài giỏi</a:t>
            </a:r>
          </a:p>
          <a:p>
            <a:endParaRPr lang="en-US" sz="4000" b="1" smtClean="0">
              <a:solidFill>
                <a:srgbClr val="7030A0"/>
              </a:solidFill>
              <a:latin typeface="Tiémnewroman"/>
            </a:endParaRPr>
          </a:p>
          <a:p>
            <a:pPr algn="ctr"/>
            <a:r>
              <a:rPr lang="en-US" sz="4000" b="1" smtClean="0">
                <a:solidFill>
                  <a:srgbClr val="7030A0"/>
                </a:solidFill>
                <a:latin typeface="Tiémnewroman"/>
              </a:rPr>
              <a:t>Cách chơi : Bé tìm nhanh nhóm có số lượng là 6 và nối với chữ số tương ứng</a:t>
            </a:r>
            <a:endParaRPr lang="vi-VN" sz="4000" b="1">
              <a:solidFill>
                <a:srgbClr val="7030A0"/>
              </a:solidFill>
              <a:latin typeface="Tiémnewroman"/>
            </a:endParaRPr>
          </a:p>
        </p:txBody>
      </p:sp>
    </p:spTree>
    <p:extLst>
      <p:ext uri="{BB962C8B-B14F-4D97-AF65-F5344CB8AC3E}">
        <p14:creationId xmlns:p14="http://schemas.microsoft.com/office/powerpoint/2010/main" val="117583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6" y="-1"/>
            <a:ext cx="12191999" cy="6858001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143054" y="1020725"/>
            <a:ext cx="5708374" cy="3296093"/>
          </a:xfrm>
          <a:prstGeom prst="cloudCallout">
            <a:avLst>
              <a:gd name="adj1" fmla="val -13099"/>
              <a:gd name="adj2" fmla="val 41666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Cloud Callout 10"/>
          <p:cNvSpPr/>
          <p:nvPr/>
        </p:nvSpPr>
        <p:spPr>
          <a:xfrm>
            <a:off x="6012772" y="182093"/>
            <a:ext cx="5792447" cy="3135086"/>
          </a:xfrm>
          <a:prstGeom prst="cloudCallout">
            <a:avLst>
              <a:gd name="adj1" fmla="val -13099"/>
              <a:gd name="adj2" fmla="val 4166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Cloud Callout 17"/>
          <p:cNvSpPr/>
          <p:nvPr/>
        </p:nvSpPr>
        <p:spPr>
          <a:xfrm>
            <a:off x="4648447" y="3712945"/>
            <a:ext cx="6126233" cy="2921089"/>
          </a:xfrm>
          <a:prstGeom prst="cloudCallout">
            <a:avLst>
              <a:gd name="adj1" fmla="val -13099"/>
              <a:gd name="adj2" fmla="val 4166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TextBox 25"/>
          <p:cNvSpPr txBox="1"/>
          <p:nvPr/>
        </p:nvSpPr>
        <p:spPr>
          <a:xfrm>
            <a:off x="3242640" y="5132973"/>
            <a:ext cx="1107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mtClean="0">
                <a:solidFill>
                  <a:srgbClr val="7030A0"/>
                </a:solidFill>
                <a:latin typeface=".VnAvant" panose="020B7200000000000000" pitchFamily="34" charset="0"/>
              </a:rPr>
              <a:t>4</a:t>
            </a:r>
            <a:endParaRPr lang="vi-VN" sz="9600" b="1">
              <a:solidFill>
                <a:srgbClr val="7030A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11898" y="5112358"/>
            <a:ext cx="1107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mtClean="0">
                <a:solidFill>
                  <a:srgbClr val="7030A0"/>
                </a:solidFill>
                <a:latin typeface=".VnAvant" panose="020B7200000000000000" pitchFamily="34" charset="0"/>
              </a:rPr>
              <a:t>6</a:t>
            </a:r>
            <a:endParaRPr lang="vi-VN" sz="9600" b="1">
              <a:solidFill>
                <a:srgbClr val="7030A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7780" y="5173489"/>
            <a:ext cx="9611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mtClean="0">
                <a:solidFill>
                  <a:srgbClr val="7030A0"/>
                </a:solidFill>
                <a:latin typeface=".VnAvant" panose="020B7200000000000000" pitchFamily="34" charset="0"/>
              </a:rPr>
              <a:t>5</a:t>
            </a:r>
            <a:endParaRPr lang="vi-VN" sz="9600" b="1">
              <a:solidFill>
                <a:srgbClr val="7030A0"/>
              </a:solidFill>
            </a:endParaRPr>
          </a:p>
        </p:txBody>
      </p:sp>
      <p:cxnSp>
        <p:nvCxnSpPr>
          <p:cNvPr id="30" name="Straight Arrow Connector 29"/>
          <p:cNvCxnSpPr>
            <a:stCxn id="4" idx="1"/>
          </p:cNvCxnSpPr>
          <p:nvPr/>
        </p:nvCxnSpPr>
        <p:spPr>
          <a:xfrm flipH="1">
            <a:off x="2198911" y="4313308"/>
            <a:ext cx="798330" cy="1153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2260164" y="4657981"/>
            <a:ext cx="2944127" cy="1142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58" y="0"/>
            <a:ext cx="917417" cy="950569"/>
          </a:xfrm>
          <a:prstGeom prst="rect">
            <a:avLst/>
          </a:prstGeom>
        </p:spPr>
      </p:pic>
      <p:pic>
        <p:nvPicPr>
          <p:cNvPr id="35" name="Picture 23" descr="2b01210g0-km-cocinhoavi-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539" y="595774"/>
            <a:ext cx="1310683" cy="1246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3" descr="2b01210g0-km-cocinhoavi-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678" y="540957"/>
            <a:ext cx="1310683" cy="1246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3" descr="2b01210g0-km-cocinhoavi-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035" y="560738"/>
            <a:ext cx="1310683" cy="1246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3" descr="2b01210g0-km-cocinhoavi-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334" y="1711860"/>
            <a:ext cx="1310683" cy="1246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3" descr="2b01210g0-km-cocinhoavi-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351" y="822095"/>
            <a:ext cx="1310683" cy="1246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0" descr="Ảnh02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67" y="1634654"/>
            <a:ext cx="1076990" cy="982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0" descr="Ảnh02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505" y="1523667"/>
            <a:ext cx="1168706" cy="1066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0" descr="Ảnh02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305" y="1449531"/>
            <a:ext cx="1183042" cy="10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0" descr="Ảnh02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384" y="2767750"/>
            <a:ext cx="1168706" cy="1066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0" descr="Ảnh02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13" y="2783957"/>
            <a:ext cx="1168706" cy="1066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0" descr="Ảnh02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799" y="2644536"/>
            <a:ext cx="1168706" cy="1066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5" descr="dsc719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577" y="4288864"/>
            <a:ext cx="695864" cy="844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5" descr="dsc719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767" y="4235926"/>
            <a:ext cx="695864" cy="844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25" descr="dsc719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597" y="4097769"/>
            <a:ext cx="695864" cy="844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25" descr="dsc719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001" y="5400384"/>
            <a:ext cx="695864" cy="844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25" descr="dsc719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402" y="5228772"/>
            <a:ext cx="695864" cy="844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25" descr="dsc719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756" y="5414002"/>
            <a:ext cx="695864" cy="844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88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100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50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50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52" y="0"/>
            <a:ext cx="12228452" cy="70226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57" y="1028700"/>
            <a:ext cx="891744" cy="81675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53440" y="1304777"/>
            <a:ext cx="110185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40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3:    Tôi ở đâu</a:t>
            </a:r>
          </a:p>
          <a:p>
            <a:endParaRPr lang="en-US" sz="4000" b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 </a:t>
            </a:r>
            <a:r>
              <a:rPr lang="en-US" sz="4000" b="1" smtClean="0">
                <a:solidFill>
                  <a:srgbClr val="7030A0"/>
                </a:solidFill>
                <a:latin typeface="Tiémnewroman"/>
              </a:rPr>
              <a:t>: </a:t>
            </a:r>
            <a:r>
              <a:rPr lang="en-US" sz="40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tìm chữ số để chỉ số </a:t>
            </a:r>
          </a:p>
          <a:p>
            <a:pPr algn="ctr"/>
            <a:r>
              <a:rPr lang="en-US" sz="40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tự cho lọ hoa ở mỗi hàng sau </a:t>
            </a:r>
            <a:endParaRPr lang="vi-VN" sz="40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45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4200"/>
            <a:ext cx="12192000" cy="7442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667" y="761712"/>
            <a:ext cx="472170" cy="4755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167" y="2377440"/>
            <a:ext cx="908818" cy="11425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226" y="2377440"/>
            <a:ext cx="908818" cy="11425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219" y="2331963"/>
            <a:ext cx="908818" cy="11425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402" y="2377440"/>
            <a:ext cx="908818" cy="11425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458" y="2278623"/>
            <a:ext cx="908818" cy="11425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307" y="2400357"/>
            <a:ext cx="1008970" cy="11425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37244" y="4455735"/>
            <a:ext cx="878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smtClean="0">
                <a:solidFill>
                  <a:srgbClr val="FF0000"/>
                </a:solidFill>
                <a:latin typeface="Tiémnewroman"/>
              </a:rPr>
              <a:t>3</a:t>
            </a:r>
            <a:endParaRPr lang="vi-VN" sz="7200" b="1">
              <a:solidFill>
                <a:srgbClr val="FF0000"/>
              </a:solidFill>
              <a:latin typeface="Tiémnew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47044" y="4455734"/>
            <a:ext cx="878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smtClean="0">
                <a:solidFill>
                  <a:srgbClr val="FF0000"/>
                </a:solidFill>
                <a:latin typeface="Tiémnewroman"/>
              </a:rPr>
              <a:t>4</a:t>
            </a:r>
            <a:endParaRPr lang="vi-VN" sz="7200" b="1">
              <a:solidFill>
                <a:srgbClr val="FF0000"/>
              </a:solidFill>
              <a:latin typeface="Tiémnew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22445" y="4367739"/>
            <a:ext cx="878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smtClean="0">
                <a:solidFill>
                  <a:srgbClr val="FF0000"/>
                </a:solidFill>
                <a:latin typeface="Tiémnewroman"/>
              </a:rPr>
              <a:t>2</a:t>
            </a:r>
            <a:endParaRPr lang="vi-VN" sz="7200" b="1">
              <a:solidFill>
                <a:srgbClr val="FF0000"/>
              </a:solidFill>
              <a:latin typeface="Tiémnewroman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676167" y="3688080"/>
            <a:ext cx="530111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74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48148E-6 L 0.16276 -0.13958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/>
      <p:bldP spid="12" grpId="1"/>
      <p:bldP spid="1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4200"/>
            <a:ext cx="12192000" cy="7442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667" y="761712"/>
            <a:ext cx="472170" cy="47555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31229" y="885642"/>
            <a:ext cx="7122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0070C0"/>
                </a:solidFill>
                <a:latin typeface="Tiémnewroman"/>
              </a:rPr>
              <a:t>Đếm theo hướng từ phải sang trái</a:t>
            </a:r>
            <a:endParaRPr lang="vi-VN" sz="3200">
              <a:solidFill>
                <a:srgbClr val="0070C0"/>
              </a:solidFill>
              <a:latin typeface="Tiémnewroman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567" y="2377440"/>
            <a:ext cx="908818" cy="114251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626" y="2377440"/>
            <a:ext cx="908818" cy="114251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997" y="2396612"/>
            <a:ext cx="908818" cy="114251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802" y="2377440"/>
            <a:ext cx="908818" cy="114251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58" y="2278623"/>
            <a:ext cx="908818" cy="114251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164" y="2342654"/>
            <a:ext cx="1008970" cy="114251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489644" y="4455735"/>
            <a:ext cx="8783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smtClean="0">
                <a:solidFill>
                  <a:srgbClr val="FF0000"/>
                </a:solidFill>
                <a:latin typeface="Tiémnewroman"/>
              </a:rPr>
              <a:t>1</a:t>
            </a:r>
            <a:endParaRPr lang="vi-VN" sz="8800" b="1">
              <a:solidFill>
                <a:srgbClr val="FF0000"/>
              </a:solidFill>
              <a:latin typeface="Tiémnewroman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99444" y="4455734"/>
            <a:ext cx="8783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mtClean="0">
                <a:solidFill>
                  <a:srgbClr val="FF0000"/>
                </a:solidFill>
                <a:latin typeface="Tiémnewroman"/>
              </a:rPr>
              <a:t>5</a:t>
            </a:r>
            <a:endParaRPr lang="vi-VN" sz="8000" b="1">
              <a:solidFill>
                <a:srgbClr val="FF0000"/>
              </a:solidFill>
              <a:latin typeface="Tiémnewrom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98645" y="4367739"/>
            <a:ext cx="8783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smtClean="0">
                <a:solidFill>
                  <a:srgbClr val="FF0000"/>
                </a:solidFill>
                <a:latin typeface="Tiémnewroman"/>
              </a:rPr>
              <a:t>2</a:t>
            </a:r>
            <a:endParaRPr lang="vi-VN" sz="8800" b="1">
              <a:solidFill>
                <a:srgbClr val="FF0000"/>
              </a:solidFill>
              <a:latin typeface="Tiémnewroman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02722" y="4369948"/>
            <a:ext cx="8783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smtClean="0">
                <a:solidFill>
                  <a:srgbClr val="FF0000"/>
                </a:solidFill>
                <a:latin typeface="Tiémnewroman"/>
              </a:rPr>
              <a:t>3</a:t>
            </a:r>
            <a:endParaRPr lang="vi-VN" sz="8800" b="1">
              <a:solidFill>
                <a:srgbClr val="FF0000"/>
              </a:solidFill>
              <a:latin typeface="Tiémnewroman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6633649" y="3657114"/>
            <a:ext cx="3562027" cy="30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63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-0.09037 -0.14259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8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187</Words>
  <Application>Microsoft Office PowerPoint</Application>
  <PresentationFormat>Widescreen</PresentationFormat>
  <Paragraphs>51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.VnAvant</vt:lpstr>
      <vt:lpstr>Arial</vt:lpstr>
      <vt:lpstr>Calibri</vt:lpstr>
      <vt:lpstr>Calibri Light</vt:lpstr>
      <vt:lpstr>Tiémnewroman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Ghostviet</dc:creator>
  <cp:lastModifiedBy>Ghostviet</cp:lastModifiedBy>
  <cp:revision>43</cp:revision>
  <dcterms:created xsi:type="dcterms:W3CDTF">2021-09-22T08:03:16Z</dcterms:created>
  <dcterms:modified xsi:type="dcterms:W3CDTF">2021-11-24T10:21:11Z</dcterms:modified>
</cp:coreProperties>
</file>