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7" r:id="rId3"/>
    <p:sldId id="262" r:id="rId4"/>
    <p:sldId id="263" r:id="rId5"/>
    <p:sldId id="265" r:id="rId6"/>
    <p:sldId id="267" r:id="rId7"/>
    <p:sldId id="268" r:id="rId8"/>
    <p:sldId id="278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1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937-CB59-48B1-9736-8337BF47383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CE55-AA87-488D-9C9D-4B822633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8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937-CB59-48B1-9736-8337BF47383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CE55-AA87-488D-9C9D-4B822633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9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937-CB59-48B1-9736-8337BF47383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CE55-AA87-488D-9C9D-4B822633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8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937-CB59-48B1-9736-8337BF47383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CE55-AA87-488D-9C9D-4B822633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1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937-CB59-48B1-9736-8337BF47383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CE55-AA87-488D-9C9D-4B822633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0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937-CB59-48B1-9736-8337BF47383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CE55-AA87-488D-9C9D-4B822633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937-CB59-48B1-9736-8337BF47383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CE55-AA87-488D-9C9D-4B822633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9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937-CB59-48B1-9736-8337BF47383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CE55-AA87-488D-9C9D-4B822633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3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937-CB59-48B1-9736-8337BF47383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CE55-AA87-488D-9C9D-4B822633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3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937-CB59-48B1-9736-8337BF47383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CE55-AA87-488D-9C9D-4B822633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0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937-CB59-48B1-9736-8337BF47383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CE55-AA87-488D-9C9D-4B822633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9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D937-CB59-48B1-9736-8337BF47383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4CE55-AA87-488D-9C9D-4B822633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5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1955" y="289774"/>
            <a:ext cx="9028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PHÒNG GIÁO DỤC VÀ ĐÀO TẠO QUẬN LONG BIÊN</a:t>
            </a:r>
          </a:p>
          <a:p>
            <a:pPr algn="ctr"/>
            <a:r>
              <a:rPr lang="en-US" sz="32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TRƯỜNG MẦM NON ĐỨC GIANG </a:t>
            </a:r>
            <a:endParaRPr lang="en-US" sz="3200" b="1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28" y="1656765"/>
            <a:ext cx="1236372" cy="122810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737832" y="2926520"/>
            <a:ext cx="7325935" cy="4270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LĨNH VỰC PHÁT TRIỂN NGÔN NGỮ</a:t>
            </a:r>
            <a:endParaRPr lang="en-US" sz="3600" b="1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1793" y="3720783"/>
            <a:ext cx="8488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Hoạt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động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Làm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quen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chữ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cái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“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Làm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quen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chữ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cái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i,t,c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”</a:t>
            </a:r>
          </a:p>
          <a:p>
            <a:pPr algn="ctr"/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Lứa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tuổi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Mẫu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giáo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lớn</a:t>
            </a:r>
            <a:endParaRPr lang="en-US" sz="28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Giáo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viên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Bành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Thị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Tâm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700" y="3979948"/>
            <a:ext cx="3028314" cy="298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8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" b="29665"/>
          <a:stretch/>
        </p:blipFill>
        <p:spPr>
          <a:xfrm>
            <a:off x="0" y="0"/>
            <a:ext cx="1210235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8" y="105423"/>
            <a:ext cx="1246614" cy="525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5161" y="736712"/>
            <a:ext cx="938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Cô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giới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thiệu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chữ</a:t>
            </a:r>
            <a:r>
              <a:rPr lang="en-US" sz="3600" dirty="0" smtClean="0">
                <a:solidFill>
                  <a:srgbClr val="002060"/>
                </a:solidFill>
              </a:rPr>
              <a:t> c, </a:t>
            </a:r>
            <a:r>
              <a:rPr lang="en-US" sz="3600" dirty="0" err="1" smtClean="0">
                <a:solidFill>
                  <a:srgbClr val="002060"/>
                </a:solidFill>
              </a:rPr>
              <a:t>đặc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điểm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cấu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tạo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chữ</a:t>
            </a:r>
            <a:r>
              <a:rPr lang="en-US" sz="3600" dirty="0" smtClean="0">
                <a:solidFill>
                  <a:srgbClr val="002060"/>
                </a:solidFill>
              </a:rPr>
              <a:t> c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8083" y="1074509"/>
            <a:ext cx="2646879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7" name="Rectangle 6"/>
          <p:cNvSpPr/>
          <p:nvPr/>
        </p:nvSpPr>
        <p:spPr>
          <a:xfrm>
            <a:off x="4408083" y="1088373"/>
            <a:ext cx="2646879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0" b="1" dirty="0">
                <a:solidFill>
                  <a:srgbClr val="7030A0"/>
                </a:solidFill>
                <a:latin typeface=".VnAvant" panose="020B7200000000000000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30691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" b="29665"/>
          <a:stretch/>
        </p:blipFill>
        <p:spPr>
          <a:xfrm>
            <a:off x="0" y="0"/>
            <a:ext cx="1210235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8" y="105423"/>
            <a:ext cx="1246614" cy="525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9379" y="631289"/>
            <a:ext cx="663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Cô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giới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thiệu</a:t>
            </a:r>
            <a:r>
              <a:rPr lang="en-US" sz="3600" dirty="0" smtClean="0">
                <a:solidFill>
                  <a:srgbClr val="002060"/>
                </a:solidFill>
              </a:rPr>
              <a:t> 3 </a:t>
            </a:r>
            <a:r>
              <a:rPr lang="en-US" sz="3600" dirty="0" err="1" smtClean="0">
                <a:solidFill>
                  <a:srgbClr val="002060"/>
                </a:solidFill>
              </a:rPr>
              <a:t>kiểu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chữ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chữ</a:t>
            </a:r>
            <a:r>
              <a:rPr lang="en-US" sz="3600" dirty="0" smtClean="0">
                <a:solidFill>
                  <a:srgbClr val="002060"/>
                </a:solidFill>
              </a:rPr>
              <a:t> c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3120" y="2508069"/>
            <a:ext cx="2116183" cy="34355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64331" y="2508068"/>
            <a:ext cx="2116183" cy="34355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294913" y="2508067"/>
            <a:ext cx="2116183" cy="34355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.VnAvant" panose="020B7200000000000000" pitchFamily="34" charset="0"/>
              </a:rPr>
              <a:t>I</a:t>
            </a:r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7439" y="3025503"/>
            <a:ext cx="7837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2908" y="3025502"/>
            <a:ext cx="7837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1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489" y="2631979"/>
            <a:ext cx="1828801" cy="280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8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8" grpId="1"/>
      <p:bldP spid="8" grpId="2"/>
      <p:bldP spid="9" grpId="0"/>
      <p:bldP spid="9" grpId="1"/>
      <p:bldP spid="9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2617" cy="6728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58" y="257823"/>
            <a:ext cx="1246614" cy="684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62"/>
          <a:stretch/>
        </p:blipFill>
        <p:spPr>
          <a:xfrm>
            <a:off x="1278325" y="1117218"/>
            <a:ext cx="5153891" cy="4494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98" y="2563091"/>
            <a:ext cx="5153891" cy="41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2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3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0" y="155373"/>
            <a:ext cx="1246614" cy="525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87" y="934079"/>
            <a:ext cx="7096260" cy="36215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57600" y="5046026"/>
            <a:ext cx="699247" cy="976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8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395" y="5050911"/>
            <a:ext cx="699247" cy="976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80875" y="5055796"/>
            <a:ext cx="699247" cy="976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endParaRPr lang="en-US" sz="8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5638" y="5055796"/>
            <a:ext cx="699247" cy="976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8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15332" y="5058224"/>
            <a:ext cx="699247" cy="976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¸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50542" y="5046026"/>
            <a:ext cx="699247" cy="976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8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87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0" grpId="4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3" grpId="4" animBg="1"/>
      <p:bldP spid="14" grpId="0" animBg="1"/>
      <p:bldP spid="14" grpId="1" animBg="1"/>
      <p:bldP spid="14" grpId="2" animBg="1"/>
      <p:bldP spid="14" grpId="3" animBg="1"/>
      <p:bldP spid="14" grpId="4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3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8" y="105423"/>
            <a:ext cx="1246614" cy="525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6083" y="1949998"/>
            <a:ext cx="90991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 err="1" smtClean="0">
                <a:solidFill>
                  <a:srgbClr val="C00000"/>
                </a:solidFill>
              </a:rPr>
              <a:t>i</a:t>
            </a:r>
            <a:endParaRPr lang="en-US" sz="25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6753" y="760511"/>
            <a:ext cx="8856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Cô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giới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thiệu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chữ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i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đặc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điểm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cấu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tạo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chữ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i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8306" y="2205318"/>
            <a:ext cx="1237129" cy="171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1" t="36784" r="48226" b="40837"/>
          <a:stretch/>
        </p:blipFill>
        <p:spPr>
          <a:xfrm>
            <a:off x="5494804" y="3376612"/>
            <a:ext cx="292474" cy="1664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4" t="28426" r="47740" b="68954"/>
          <a:stretch/>
        </p:blipFill>
        <p:spPr>
          <a:xfrm>
            <a:off x="5479676" y="2901177"/>
            <a:ext cx="322730" cy="32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4"/>
      <p:bldP spid="4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3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8" y="105423"/>
            <a:ext cx="1246614" cy="52586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887067" y="2084295"/>
            <a:ext cx="1949824" cy="28911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018927" y="2084294"/>
            <a:ext cx="1949824" cy="28911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085228" y="2084295"/>
            <a:ext cx="1949824" cy="28911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89" y="1911187"/>
            <a:ext cx="1833294" cy="28911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823" y="1925215"/>
            <a:ext cx="2442886" cy="31718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10931" y="1771697"/>
            <a:ext cx="6180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45798" y="1911189"/>
            <a:ext cx="5020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err="1" smtClean="0">
                <a:solidFill>
                  <a:srgbClr val="0070C0"/>
                </a:solidFill>
              </a:rPr>
              <a:t>i</a:t>
            </a:r>
            <a:endParaRPr lang="en-US" sz="20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4157" y="665192"/>
            <a:ext cx="3612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Các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kiểu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chữ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i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7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11" grpId="0"/>
      <p:bldP spid="11" grpId="1"/>
      <p:bldP spid="11" grpId="2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8" y="105423"/>
            <a:ext cx="1246614" cy="525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5162" y="736712"/>
            <a:ext cx="8856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Cô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giới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thiệu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chữ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t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đặc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điểm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cấu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tạo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chữ</a:t>
            </a:r>
            <a:r>
              <a:rPr lang="en-US" sz="3600" dirty="0" smtClean="0">
                <a:solidFill>
                  <a:srgbClr val="002060"/>
                </a:solidFill>
              </a:rPr>
              <a:t> t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6447" y="1403542"/>
            <a:ext cx="11295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3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40801" y="2294966"/>
            <a:ext cx="580843" cy="29261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65561" y="3030705"/>
            <a:ext cx="1331321" cy="51195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0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 build="allAtOnce"/>
      <p:bldP spid="8" grpId="2" build="allAtOnce"/>
      <p:bldP spid="8" grpId="3" build="allAtOnce"/>
      <p:bldP spid="8" grpId="4" build="allAtOnce"/>
      <p:bldP spid="8" grpId="5" build="allAtOnce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8" y="105423"/>
            <a:ext cx="1246614" cy="525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9380" y="631289"/>
            <a:ext cx="311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Các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kiểu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chữ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83223" y="2204393"/>
            <a:ext cx="1963271" cy="29852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63667" y="2327318"/>
            <a:ext cx="1963271" cy="29852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108573" y="2327317"/>
            <a:ext cx="1963271" cy="29852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41808" y="2327318"/>
            <a:ext cx="6230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 smtClean="0">
                <a:solidFill>
                  <a:srgbClr val="FF0000"/>
                </a:solidFill>
              </a:rPr>
              <a:t>T</a:t>
            </a:r>
            <a:endParaRPr lang="en-US" sz="18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8934" y="2327318"/>
            <a:ext cx="5782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t</a:t>
            </a:r>
            <a:endParaRPr lang="en-US" sz="180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942" y="2650650"/>
            <a:ext cx="1282532" cy="228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9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  <p:bldP spid="8" grpId="1"/>
      <p:bldP spid="8" grpId="2"/>
      <p:bldP spid="9" grpId="0"/>
      <p:bldP spid="9" grpId="1"/>
      <p:bldP spid="9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8" y="105423"/>
            <a:ext cx="1246614" cy="525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7" y="5580166"/>
            <a:ext cx="1125257" cy="12778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56314" flipH="1">
            <a:off x="10601943" y="403088"/>
            <a:ext cx="1994366" cy="1277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8389" y="5273465"/>
            <a:ext cx="1753611" cy="16988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1" t="36784" r="48226" b="40837"/>
          <a:stretch/>
        </p:blipFill>
        <p:spPr>
          <a:xfrm>
            <a:off x="3983613" y="2825192"/>
            <a:ext cx="669603" cy="23837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4" t="28426" r="47740" b="68954"/>
          <a:stretch/>
        </p:blipFill>
        <p:spPr>
          <a:xfrm>
            <a:off x="3983613" y="1949422"/>
            <a:ext cx="669602" cy="6696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62672" y="1986195"/>
            <a:ext cx="706581" cy="32872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53071" y="2619026"/>
            <a:ext cx="1925782" cy="6277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65163" y="631289"/>
            <a:ext cx="9843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So </a:t>
            </a:r>
            <a:r>
              <a:rPr lang="en-US" sz="3200" dirty="0" err="1" smtClean="0">
                <a:solidFill>
                  <a:srgbClr val="002060"/>
                </a:solidFill>
              </a:rPr>
              <a:t>sánh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điểm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giống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nhau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và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khác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nhau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và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4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3" grpId="1" animBg="1"/>
      <p:bldP spid="13" grpId="2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" b="29665"/>
          <a:stretch/>
        </p:blipFill>
        <p:spPr>
          <a:xfrm>
            <a:off x="0" y="0"/>
            <a:ext cx="1210235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60" y="1331258"/>
            <a:ext cx="5930152" cy="35500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41" y="1627094"/>
            <a:ext cx="4908177" cy="297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48113" y="5200257"/>
            <a:ext cx="699247" cy="119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Ü</a:t>
            </a:r>
          </a:p>
        </p:txBody>
      </p:sp>
      <p:sp>
        <p:nvSpPr>
          <p:cNvPr id="6" name="Rectangle 5"/>
          <p:cNvSpPr/>
          <p:nvPr/>
        </p:nvSpPr>
        <p:spPr>
          <a:xfrm>
            <a:off x="3697941" y="5200257"/>
            <a:ext cx="699247" cy="119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endParaRPr lang="en-US" sz="8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8866" y="5200257"/>
            <a:ext cx="699247" cy="119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s</a:t>
            </a:r>
            <a:endParaRPr lang="en-US" sz="8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42647" y="5200257"/>
            <a:ext cx="699247" cy="119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8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70294" y="5200257"/>
            <a:ext cx="699247" cy="119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¸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8" y="105423"/>
            <a:ext cx="1246614" cy="52586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612415" y="5613007"/>
            <a:ext cx="170643" cy="618652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93686" y="5138182"/>
            <a:ext cx="775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6600"/>
                </a:solidFill>
                <a:latin typeface=".VnAvant" panose="020B7200000000000000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6869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6" grpId="4" animBg="1"/>
      <p:bldP spid="8" grpId="0" animBg="1"/>
      <p:bldP spid="8" grpId="1" animBg="1"/>
      <p:bldP spid="8" grpId="2" animBg="1"/>
      <p:bldP spid="8" grpId="3" animBg="1"/>
      <p:bldP spid="8" grpId="4" animBg="1"/>
      <p:bldP spid="9" grpId="0" animBg="1"/>
      <p:bldP spid="9" grpId="1" animBg="1"/>
      <p:bldP spid="9" grpId="2" animBg="1"/>
      <p:bldP spid="9" grpId="3" animBg="1"/>
      <p:bldP spid="9" grpId="4" animBg="1"/>
      <p:bldP spid="10" grpId="0" animBg="1"/>
      <p:bldP spid="10" grpId="1" animBg="1"/>
      <p:bldP spid="10" grpId="2" animBg="1"/>
      <p:bldP spid="10" grpId="3" animBg="1"/>
      <p:bldP spid="10" grpId="4" animBg="1"/>
      <p:bldP spid="12" grpId="0" animBg="1"/>
      <p:bldP spid="12" grpId="1" animBg="1"/>
      <p:bldP spid="13" grpId="0"/>
      <p:bldP spid="1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144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.VnAvant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57</cp:revision>
  <dcterms:created xsi:type="dcterms:W3CDTF">2021-10-09T08:12:15Z</dcterms:created>
  <dcterms:modified xsi:type="dcterms:W3CDTF">2021-11-18T08:17:23Z</dcterms:modified>
</cp:coreProperties>
</file>