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59" r:id="rId4"/>
    <p:sldId id="261" r:id="rId5"/>
    <p:sldId id="265" r:id="rId6"/>
    <p:sldId id="264" r:id="rId7"/>
    <p:sldId id="266" r:id="rId8"/>
    <p:sldId id="268" r:id="rId9"/>
    <p:sldId id="270" r:id="rId10"/>
    <p:sldId id="269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04AF-DCC1-4577-9E72-965BD096E0F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AA8B1-E5AF-4CDA-A081-FE85DDAE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AA8B1-E5AF-4CDA-A081-FE85DDAE7C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2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7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7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2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3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1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95D8-6B00-44B1-815A-CCCFEA4890A2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c&#225;c%20giao%20&#225;n%20chuyen%20cho%20ph&#7909;%20huynh\GA%20powpoint%20v&#224;%20vi%20deo%20so%2010\giao%20an%20so%2010%20tiet%201%20chuan\TiengVoTay-DangCapNhat_49xap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3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"/>
            <a:ext cx="9144000" cy="68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057400" y="19812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289349" y="1858347"/>
            <a:ext cx="5137220" cy="6832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ÁN : Lĩnh vực Phát triển ngôn ngữ  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201770" y="2708920"/>
            <a:ext cx="5961030" cy="13399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Đề tài: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eim new roman"/>
              </a:rPr>
              <a:t>Ôn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 nÐt </a:t>
            </a:r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sæ th¼ng, </a:t>
            </a:r>
          </a:p>
          <a:p>
            <a:pPr algn="ctr"/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nÐt ngang, nÐt cong hở ph¶i, nÐt cong hở tr¸i.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612153" y="533400"/>
            <a:ext cx="5105400" cy="63890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UBND QUẬN LONG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BIÊN</a:t>
            </a:r>
          </a:p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TRƯỜNG MẦM NON ĐỨC GIANG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  <p:pic>
        <p:nvPicPr>
          <p:cNvPr id="1026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07" y="939788"/>
            <a:ext cx="1077261" cy="10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1115616" y="4294048"/>
            <a:ext cx="3945653" cy="7904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Giáo viên : Lương Thị Thu Hiền</a:t>
            </a:r>
          </a:p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 Lớp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: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MG lớn A2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05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4101" grpId="0" animBg="1"/>
      <p:bldP spid="410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99" y="0"/>
            <a:ext cx="91694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2287" y="1584588"/>
            <a:ext cx="980220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91308" y="1578192"/>
            <a:ext cx="980220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02775" y="1594900"/>
            <a:ext cx="980220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98957" y="1615014"/>
            <a:ext cx="980220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2064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Blue hi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142875" y="2286000"/>
            <a:ext cx="89154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Xin chào </a:t>
            </a:r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tạm biệt!</a:t>
            </a:r>
          </a:p>
        </p:txBody>
      </p:sp>
      <p:grpSp>
        <p:nvGrpSpPr>
          <p:cNvPr id="41988" name="Group 47"/>
          <p:cNvGrpSpPr>
            <a:grpSpLocks/>
          </p:cNvGrpSpPr>
          <p:nvPr/>
        </p:nvGrpSpPr>
        <p:grpSpPr bwMode="auto">
          <a:xfrm>
            <a:off x="304800" y="685800"/>
            <a:ext cx="533400" cy="304800"/>
            <a:chOff x="3312" y="1632"/>
            <a:chExt cx="525" cy="480"/>
          </a:xfrm>
        </p:grpSpPr>
        <p:sp>
          <p:nvSpPr>
            <p:cNvPr id="42020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89" name="Group 47"/>
          <p:cNvGrpSpPr>
            <a:grpSpLocks/>
          </p:cNvGrpSpPr>
          <p:nvPr/>
        </p:nvGrpSpPr>
        <p:grpSpPr bwMode="auto">
          <a:xfrm>
            <a:off x="3657600" y="609600"/>
            <a:ext cx="609600" cy="457200"/>
            <a:chOff x="3312" y="1632"/>
            <a:chExt cx="525" cy="480"/>
          </a:xfrm>
        </p:grpSpPr>
        <p:sp>
          <p:nvSpPr>
            <p:cNvPr id="42016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0" name="Group 47"/>
          <p:cNvGrpSpPr>
            <a:grpSpLocks/>
          </p:cNvGrpSpPr>
          <p:nvPr/>
        </p:nvGrpSpPr>
        <p:grpSpPr bwMode="auto">
          <a:xfrm>
            <a:off x="5334000" y="1371600"/>
            <a:ext cx="457200" cy="381000"/>
            <a:chOff x="3312" y="1632"/>
            <a:chExt cx="525" cy="480"/>
          </a:xfrm>
        </p:grpSpPr>
        <p:sp>
          <p:nvSpPr>
            <p:cNvPr id="42012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1" name="Group 47"/>
          <p:cNvGrpSpPr>
            <a:grpSpLocks/>
          </p:cNvGrpSpPr>
          <p:nvPr/>
        </p:nvGrpSpPr>
        <p:grpSpPr bwMode="auto">
          <a:xfrm>
            <a:off x="7239000" y="762000"/>
            <a:ext cx="457200" cy="457200"/>
            <a:chOff x="3312" y="1632"/>
            <a:chExt cx="525" cy="480"/>
          </a:xfrm>
        </p:grpSpPr>
        <p:sp>
          <p:nvSpPr>
            <p:cNvPr id="42008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2" name="Group 47"/>
          <p:cNvGrpSpPr>
            <a:grpSpLocks/>
          </p:cNvGrpSpPr>
          <p:nvPr/>
        </p:nvGrpSpPr>
        <p:grpSpPr bwMode="auto">
          <a:xfrm>
            <a:off x="1752600" y="533400"/>
            <a:ext cx="533400" cy="304800"/>
            <a:chOff x="3312" y="1632"/>
            <a:chExt cx="525" cy="480"/>
          </a:xfrm>
        </p:grpSpPr>
        <p:sp>
          <p:nvSpPr>
            <p:cNvPr id="42004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3" name="Group 47"/>
          <p:cNvGrpSpPr>
            <a:grpSpLocks/>
          </p:cNvGrpSpPr>
          <p:nvPr/>
        </p:nvGrpSpPr>
        <p:grpSpPr bwMode="auto">
          <a:xfrm>
            <a:off x="1219200" y="1447800"/>
            <a:ext cx="533400" cy="304800"/>
            <a:chOff x="3312" y="1632"/>
            <a:chExt cx="525" cy="480"/>
          </a:xfrm>
        </p:grpSpPr>
        <p:sp>
          <p:nvSpPr>
            <p:cNvPr id="42000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4" name="Group 47"/>
          <p:cNvGrpSpPr>
            <a:grpSpLocks/>
          </p:cNvGrpSpPr>
          <p:nvPr/>
        </p:nvGrpSpPr>
        <p:grpSpPr bwMode="auto">
          <a:xfrm>
            <a:off x="5334000" y="533400"/>
            <a:ext cx="533400" cy="304800"/>
            <a:chOff x="3312" y="1632"/>
            <a:chExt cx="525" cy="480"/>
          </a:xfrm>
        </p:grpSpPr>
        <p:sp>
          <p:nvSpPr>
            <p:cNvPr id="41996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619" name="TiengVoTay-DangCapNhat_49xa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0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73" fill="hold"/>
                                        <p:tgtEl>
                                          <p:spTgt spid="246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19"/>
                </p:tgtEl>
              </p:cMediaNode>
            </p:audio>
          </p:childTnLst>
        </p:cTn>
      </p:par>
    </p:tnLst>
    <p:bldLst>
      <p:bldP spid="245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0220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03835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5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524000" y="1066800"/>
            <a:ext cx="59436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08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447800"/>
            <a:ext cx="6743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“Thử tài của bé’’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chúng mình tham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74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512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0220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03835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5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524000" y="1066800"/>
            <a:ext cx="59436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08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263824" y="1571623"/>
            <a:ext cx="6203776" cy="22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b="1" u="sng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chơi 1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Ai tinh hơn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ems new roman"/>
              </a:rPr>
              <a:t>   Cách </a:t>
            </a:r>
            <a:r>
              <a:rPr lang="en-US" b="1" err="1" smtClean="0">
                <a:solidFill>
                  <a:srgbClr val="0070C0"/>
                </a:solidFill>
                <a:latin typeface="Tiems new roman"/>
              </a:rPr>
              <a:t>chơi</a:t>
            </a:r>
            <a:r>
              <a:rPr lang="en-US" b="1" smtClean="0">
                <a:solidFill>
                  <a:srgbClr val="0070C0"/>
                </a:solidFill>
                <a:latin typeface="Tiems new roman"/>
              </a:rPr>
              <a:t> : bé đếm xem có bao nhiêu nét sổ thẳng,chọn chữ số tương ứng </a:t>
            </a:r>
            <a:endParaRPr lang="en-US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54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512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258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2" y="4944777"/>
            <a:ext cx="1676400" cy="13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-225956"/>
            <a:ext cx="104360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32856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17232"/>
            <a:ext cx="25908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-243408"/>
            <a:ext cx="1468016" cy="14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3" y="4797152"/>
            <a:ext cx="11275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700087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876245" y="1374244"/>
            <a:ext cx="896995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7300" b="1" smtClean="0">
                <a:solidFill>
                  <a:srgbClr val="00B0F0"/>
                </a:solidFill>
                <a:latin typeface=".VnAvant" pitchFamily="34" charset="0"/>
              </a:rPr>
              <a:t>l</a:t>
            </a:r>
            <a:endParaRPr lang="vi-VN" sz="144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9158" y="3682395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1</a:t>
            </a:r>
            <a:endParaRPr lang="en-US" sz="96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9269" y="3679966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2</a:t>
            </a:r>
            <a:endParaRPr lang="en-US" sz="96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4997" y="3579929"/>
            <a:ext cx="839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3</a:t>
            </a:r>
            <a:endParaRPr lang="en-US" sz="96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3261" y="3549045"/>
            <a:ext cx="87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4</a:t>
            </a:r>
            <a:endParaRPr lang="en-US" sz="96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3559781"/>
            <a:ext cx="83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5</a:t>
            </a:r>
            <a:endParaRPr lang="en-US" sz="96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535298" y="206873"/>
            <a:ext cx="896995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7300" b="1" smtClean="0">
                <a:solidFill>
                  <a:srgbClr val="00B0F0"/>
                </a:solidFill>
                <a:latin typeface=".VnAvant" pitchFamily="34" charset="0"/>
              </a:rPr>
              <a:t>l</a:t>
            </a:r>
            <a:endParaRPr lang="vi-VN" sz="144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483768" y="1263883"/>
            <a:ext cx="896995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7300" b="1" smtClean="0">
                <a:solidFill>
                  <a:srgbClr val="00B0F0"/>
                </a:solidFill>
                <a:latin typeface=".VnAvant" pitchFamily="34" charset="0"/>
              </a:rPr>
              <a:t>l</a:t>
            </a:r>
            <a:endParaRPr lang="vi-VN" sz="144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469076" y="755556"/>
            <a:ext cx="896995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7300" b="1" smtClean="0">
                <a:solidFill>
                  <a:srgbClr val="00B0F0"/>
                </a:solidFill>
                <a:latin typeface=".VnAvant" pitchFamily="34" charset="0"/>
              </a:rPr>
              <a:t>l</a:t>
            </a:r>
            <a:endParaRPr lang="vi-VN" sz="144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178883" y="1584173"/>
            <a:ext cx="8969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400" b="1" smtClean="0">
                <a:solidFill>
                  <a:srgbClr val="00B0F0"/>
                </a:solidFill>
                <a:latin typeface=".VnAvant" pitchFamily="34" charset="0"/>
              </a:rPr>
              <a:t>c</a:t>
            </a:r>
            <a:endParaRPr lang="vi-VN" sz="14400" b="1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9149" y="605909"/>
            <a:ext cx="1080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mtClean="0">
                <a:solidFill>
                  <a:srgbClr val="00B0F0"/>
                </a:solidFill>
              </a:rPr>
              <a:t>/</a:t>
            </a:r>
            <a:endParaRPr lang="en-US" sz="16600" b="1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0994" y="1263883"/>
            <a:ext cx="1080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mtClean="0">
                <a:solidFill>
                  <a:srgbClr val="00B0F0"/>
                </a:solidFill>
              </a:rPr>
              <a:t>/</a:t>
            </a:r>
            <a:endParaRPr lang="en-US" sz="166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8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7" grpId="0"/>
      <p:bldP spid="19" grpId="0"/>
      <p:bldP spid="20" grpId="0"/>
      <p:bldP spid="22" grpId="0"/>
      <p:bldP spid="27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0220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03835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5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524000" y="1066800"/>
            <a:ext cx="59436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08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263824" y="1571623"/>
            <a:ext cx="6203776" cy="22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b="1" u="sng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chơi 2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Hãy chọn tôi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bé chọn các nét giống nhau về đặc điểm và gọi tên các nét đó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94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512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17230" cy="69040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38798"/>
            <a:ext cx="1252410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91" y="188640"/>
            <a:ext cx="1322068" cy="132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76872"/>
            <a:ext cx="990600" cy="21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77272"/>
            <a:ext cx="22189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77" y="0"/>
            <a:ext cx="1348680" cy="13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48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05000"/>
            <a:ext cx="96321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091525">
            <a:off x="1552575" y="1036679"/>
            <a:ext cx="1080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mtClean="0">
                <a:solidFill>
                  <a:srgbClr val="00B0F0"/>
                </a:solidFill>
              </a:rPr>
              <a:t>/</a:t>
            </a:r>
            <a:endParaRPr lang="en-US" sz="16600" b="1">
              <a:solidFill>
                <a:srgbClr val="00B0F0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910608" y="1445312"/>
            <a:ext cx="274712" cy="2162548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rot="5400000">
            <a:off x="6038053" y="100264"/>
            <a:ext cx="278508" cy="2820888"/>
          </a:xfrm>
          <a:prstGeom prst="rect">
            <a:avLst/>
          </a:prstGeom>
          <a:solidFill>
            <a:srgbClr val="FF6600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 rot="5400000">
            <a:off x="5859550" y="2283828"/>
            <a:ext cx="280512" cy="2815208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 rot="5400000">
            <a:off x="3049876" y="3817952"/>
            <a:ext cx="329927" cy="2736303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9806" y="1462878"/>
            <a:ext cx="13292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smtClean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c</a:t>
            </a:r>
            <a:endParaRPr lang="en-US" sz="13800" b="1"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3330" y="2532824"/>
            <a:ext cx="16872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38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49215" y="43594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12" y="4104925"/>
            <a:ext cx="1005231" cy="165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94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2" grpId="0"/>
      <p:bldP spid="19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1" y="-72330"/>
            <a:ext cx="9296401" cy="69619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6" y="5157192"/>
            <a:ext cx="1414463" cy="13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26" y="2276872"/>
            <a:ext cx="1262674" cy="21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49"/>
            <a:ext cx="2590800" cy="15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72330"/>
            <a:ext cx="1348680" cy="13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1376958" cy="13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90" y="2410222"/>
            <a:ext cx="1185802" cy="2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619708" y="1740891"/>
            <a:ext cx="59436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08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359532" y="1844824"/>
            <a:ext cx="6203776" cy="22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b="1" u="sng" err="1" smtClean="0">
                <a:solidFill>
                  <a:srgbClr val="0070C0"/>
                </a:solidFill>
                <a:latin typeface="Tiems new roman"/>
              </a:rPr>
              <a:t>Trò</a:t>
            </a:r>
            <a:r>
              <a:rPr lang="en-US" b="1" u="sng" smtClean="0">
                <a:solidFill>
                  <a:srgbClr val="0070C0"/>
                </a:solidFill>
                <a:latin typeface="Tiems new roman"/>
              </a:rPr>
              <a:t> chơi 3 </a:t>
            </a:r>
            <a:r>
              <a:rPr lang="en-US" b="1" smtClean="0">
                <a:solidFill>
                  <a:srgbClr val="0070C0"/>
                </a:solidFill>
                <a:latin typeface=".VnAvant" pitchFamily="34" charset="0"/>
              </a:rPr>
              <a:t>: 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họn sao cho đúng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có bao nhiêu chiếc xe có nét cong hở phải , điền số theo thứ tự từ bé đến lớn vào đó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94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512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15" y="1022469"/>
            <a:ext cx="1330821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55638"/>
            <a:ext cx="1602440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66" y="2734464"/>
            <a:ext cx="1330821" cy="7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2" y="3489357"/>
            <a:ext cx="1330821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286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42" y="5958659"/>
            <a:ext cx="896678" cy="8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07" y="-1605"/>
            <a:ext cx="943694" cy="9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52" y="30779"/>
            <a:ext cx="1121588" cy="11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09" y="5959596"/>
            <a:ext cx="850298" cy="8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484296" y="-182820"/>
            <a:ext cx="1059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38642" y="2328846"/>
            <a:ext cx="1059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7030A0"/>
                </a:solidFill>
                <a:latin typeface=".VnAvant" pitchFamily="34" charset="0"/>
              </a:rPr>
              <a:t>C</a:t>
            </a:r>
          </a:p>
        </p:txBody>
      </p:sp>
      <p:pic>
        <p:nvPicPr>
          <p:cNvPr id="35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19" y="5060896"/>
            <a:ext cx="1330821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580764" y="3900385"/>
            <a:ext cx="1059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00B050"/>
                </a:solidFill>
                <a:latin typeface=".VnAvant" pitchFamily="34" charset="0"/>
              </a:rPr>
              <a:t>C</a:t>
            </a:r>
          </a:p>
        </p:txBody>
      </p: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138" y="1507925"/>
            <a:ext cx="964689" cy="14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54" y="3592158"/>
            <a:ext cx="1330821" cy="8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02" y="2385872"/>
            <a:ext cx="964689" cy="13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88" y="1342311"/>
            <a:ext cx="1330821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22" y="207512"/>
            <a:ext cx="964689" cy="11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2" y="5958659"/>
            <a:ext cx="1330821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80" y="5075164"/>
            <a:ext cx="964689" cy="11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195736" y="530836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B0F0"/>
                </a:solidFill>
                <a:latin typeface=".VnAvant" pitchFamily="34" charset="0"/>
              </a:rPr>
              <a:t>1</a:t>
            </a:r>
            <a:endParaRPr lang="en-US" sz="9600" b="1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3848" y="5288340"/>
            <a:ext cx="839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B0F0"/>
                </a:solidFill>
                <a:latin typeface=".VnAvant" pitchFamily="34" charset="0"/>
              </a:rPr>
              <a:t>2</a:t>
            </a:r>
            <a:endParaRPr lang="en-US" sz="9600" b="1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34021" y="5258795"/>
            <a:ext cx="83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B0F0"/>
                </a:solidFill>
                <a:latin typeface=".VnAvant" pitchFamily="34" charset="0"/>
              </a:rPr>
              <a:t>3</a:t>
            </a:r>
            <a:endParaRPr lang="en-US" sz="9600" b="1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55060" y="5173829"/>
            <a:ext cx="83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B0F0"/>
                </a:solidFill>
                <a:latin typeface=".VnAvant" pitchFamily="34" charset="0"/>
              </a:rPr>
              <a:t>4</a:t>
            </a:r>
            <a:endParaRPr lang="en-US" sz="9600" b="1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1106972" y="157259"/>
            <a:ext cx="1059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00B050"/>
                </a:solidFill>
                <a:latin typeface=".VnAvant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0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031E-6 L -0.14167 -0.2516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2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0518E-6 L 0.3401 -0.6054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" y="-30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8261E-6 L 0.32969 -0.0242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1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65402E-6 L -0.39427 -0.5467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2" y="-27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6" grpId="0"/>
      <p:bldP spid="63" grpId="0"/>
      <p:bldP spid="64" grpId="0"/>
      <p:bldP spid="71" grpId="0"/>
      <p:bldP spid="72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2330"/>
            <a:ext cx="9296401" cy="69303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6" y="5157192"/>
            <a:ext cx="1414463" cy="13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26" y="2276872"/>
            <a:ext cx="1262674" cy="21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5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72330"/>
            <a:ext cx="1348680" cy="13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1376958" cy="13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76872"/>
            <a:ext cx="1185802" cy="2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619708" y="1740891"/>
            <a:ext cx="59436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08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359532" y="1844824"/>
            <a:ext cx="6203776" cy="22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b="1" u="sng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chơi </a:t>
            </a:r>
            <a:r>
              <a:rPr lang="en-US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:Chữ số tinh nghịch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:chọn các chữ số trong đó có các nét cong hở trái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7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51211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4|6.5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217</Words>
  <Application>Microsoft Office PowerPoint</Application>
  <PresentationFormat>On-screen Show (4:3)</PresentationFormat>
  <Paragraphs>49</Paragraphs>
  <Slides>11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Teim new roman</vt:lpstr>
      <vt:lpstr>Tiems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Ghostviet</cp:lastModifiedBy>
  <cp:revision>39</cp:revision>
  <dcterms:created xsi:type="dcterms:W3CDTF">2021-09-09T03:32:46Z</dcterms:created>
  <dcterms:modified xsi:type="dcterms:W3CDTF">2021-11-24T09:39:12Z</dcterms:modified>
</cp:coreProperties>
</file>