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4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2" r:id="rId3"/>
    <p:sldId id="263" r:id="rId4"/>
    <p:sldId id="266" r:id="rId5"/>
    <p:sldId id="264" r:id="rId6"/>
    <p:sldId id="265" r:id="rId7"/>
    <p:sldId id="267" r:id="rId8"/>
    <p:sldId id="268" r:id="rId9"/>
    <p:sldId id="275" r:id="rId10"/>
    <p:sldId id="276" r:id="rId11"/>
    <p:sldId id="277" r:id="rId12"/>
    <p:sldId id="278" r:id="rId13"/>
    <p:sldId id="279" r:id="rId14"/>
    <p:sldId id="285" r:id="rId15"/>
    <p:sldId id="280" r:id="rId16"/>
    <p:sldId id="281" r:id="rId17"/>
    <p:sldId id="282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D39"/>
    <a:srgbClr val="DE18B4"/>
    <a:srgbClr val="DCE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0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3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DEC1-2EF1-4D4A-8199-846E8009C6E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6DA6-7A56-4240-A4D7-6584A79B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8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fif"/><Relationship Id="rId3" Type="http://schemas.openxmlformats.org/officeDocument/2006/relationships/audio" Target="../media/media2.m4a"/><Relationship Id="rId7" Type="http://schemas.openxmlformats.org/officeDocument/2006/relationships/image" Target="../media/image2.jpeg"/><Relationship Id="rId2" Type="http://schemas.microsoft.com/office/2007/relationships/media" Target="../media/media2.m4a"/><Relationship Id="rId1" Type="http://schemas.openxmlformats.org/officeDocument/2006/relationships/tags" Target="../tags/tag16.xml"/><Relationship Id="rId6" Type="http://schemas.openxmlformats.org/officeDocument/2006/relationships/image" Target="../media/image23.jfif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audio" Target="../media/media3.m4a"/><Relationship Id="rId7" Type="http://schemas.openxmlformats.org/officeDocument/2006/relationships/image" Target="../media/image26.jfif"/><Relationship Id="rId2" Type="http://schemas.microsoft.com/office/2007/relationships/media" Target="../media/media3.m4a"/><Relationship Id="rId1" Type="http://schemas.openxmlformats.org/officeDocument/2006/relationships/tags" Target="../tags/tag17.xml"/><Relationship Id="rId6" Type="http://schemas.openxmlformats.org/officeDocument/2006/relationships/image" Target="../media/image2.jpeg"/><Relationship Id="rId5" Type="http://schemas.openxmlformats.org/officeDocument/2006/relationships/image" Target="../media/image22.jp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264157297378703950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2" y="0"/>
            <a:ext cx="12181318" cy="6506845"/>
          </a:xfrm>
          <a:prstGeom prst="rect">
            <a:avLst/>
          </a:prstGeom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218240" y="266377"/>
            <a:ext cx="5089045" cy="9511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VnAvant"/>
              </a:rPr>
              <a:t>UBND QUẬN LONG 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BIÊN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TRƯỜNG MẦM NON ĐỨC GIANG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74908"/>
            <a:ext cx="685166" cy="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957297" y="5346765"/>
            <a:ext cx="4924378" cy="790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 viên : Lương Thị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Thu Hiền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Lớp: MG lớn A2 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15961" y="1859802"/>
            <a:ext cx="11002169" cy="125761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Tesim new roman"/>
                <a:cs typeface="Times New Roman" panose="02020603050405020304" pitchFamily="18" charset="0"/>
              </a:rPr>
              <a:t>GIÁO ÁN : Lĩnh vực phát triển ngôn ngữ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768631" y="3464826"/>
            <a:ext cx="8261828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Đề tài: Làm quen </a:t>
            </a:r>
            <a:r>
              <a:rPr lang="fr-FR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chữ u,ư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eim new roman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933731" y="4195782"/>
            <a:ext cx="554736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Chủ điểm: Nghề nghiệp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eim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3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3"/>
    </mc:Choice>
    <mc:Fallback xmlns="">
      <p:transition spd="slow" advTm="20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49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13074" y="72415"/>
            <a:ext cx="4572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2" name="Flowchart: Punched Tape 11"/>
          <p:cNvSpPr/>
          <p:nvPr/>
        </p:nvSpPr>
        <p:spPr>
          <a:xfrm>
            <a:off x="4457492" y="285914"/>
            <a:ext cx="3711044" cy="687367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457492" y="438175"/>
            <a:ext cx="38557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u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0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3"/>
    </mc:Choice>
    <mc:Fallback xmlns="">
      <p:transition spd="slow" advTm="19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49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4617720" y="285914"/>
            <a:ext cx="3280954" cy="687367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228996" y="452695"/>
            <a:ext cx="38557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u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0"/>
          <p:cNvSpPr>
            <a:spLocks noChangeArrowheads="1" noChangeShapeType="1" noTextEdit="1"/>
          </p:cNvSpPr>
          <p:nvPr/>
        </p:nvSpPr>
        <p:spPr bwMode="auto">
          <a:xfrm rot="10800000">
            <a:off x="6657192" y="1965960"/>
            <a:ext cx="810304" cy="340422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 panose="020B7200000000000000" pitchFamily="34" charset="0"/>
              </a:rPr>
              <a:t>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1965960"/>
            <a:ext cx="2066717" cy="3501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8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0"/>
    </mc:Choice>
    <mc:Fallback xmlns="">
      <p:transition spd="slow" advTm="14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49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4457492" y="285914"/>
            <a:ext cx="3711044" cy="687367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228996" y="399409"/>
            <a:ext cx="38557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 u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4" y="1641513"/>
            <a:ext cx="2594354" cy="3936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36" y="3352084"/>
            <a:ext cx="1735083" cy="2179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68" y="3428642"/>
            <a:ext cx="1722267" cy="2025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0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2"/>
    </mc:Choice>
    <mc:Fallback xmlns="">
      <p:transition spd="slow" advTm="20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49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4457492" y="285914"/>
            <a:ext cx="3711044" cy="687367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228996" y="399409"/>
            <a:ext cx="380248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ư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50782" y="4673899"/>
            <a:ext cx="60427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 b="1" smtClean="0">
                <a:solidFill>
                  <a:srgbClr val="002060"/>
                </a:solidFill>
                <a:latin typeface=".VnAvant" panose="020B7200000000000000" pitchFamily="34" charset="0"/>
              </a:rPr>
              <a:t>C¸i        </a:t>
            </a:r>
            <a:r>
              <a:rPr lang="en-US" altLang="en-US" sz="9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altLang="en-US" sz="9600" b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9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­­ </a:t>
            </a:r>
            <a:endParaRPr lang="en-US" altLang="en-US" sz="96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Picture 8" descr="b61ad2b20a6d201667e500ac12147f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801">
            <a:off x="3285767" y="1950287"/>
            <a:ext cx="6072475" cy="24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4271" y="4644015"/>
            <a:ext cx="1234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71878" y="4644015"/>
            <a:ext cx="1234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0271" y="4673899"/>
            <a:ext cx="1234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DE18B4"/>
                </a:solidFill>
                <a:latin typeface=".VnAvant" panose="020B7200000000000000" pitchFamily="34" charset="0"/>
              </a:rPr>
              <a:t>a</a:t>
            </a:r>
            <a:endParaRPr lang="en-US" sz="9600" b="1">
              <a:solidFill>
                <a:srgbClr val="DE18B4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3582" y="4644015"/>
            <a:ext cx="1234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DE18B4"/>
                </a:solidFill>
                <a:latin typeface=".VnAvant" panose="020B7200000000000000" pitchFamily="34" charset="0"/>
              </a:rPr>
              <a:t>a</a:t>
            </a:r>
            <a:endParaRPr lang="en-US" sz="9600" b="1" dirty="0">
              <a:solidFill>
                <a:srgbClr val="DE18B4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83438" y="4443807"/>
            <a:ext cx="1254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anose="020B7200000000000000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5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83"/>
    </mc:Choice>
    <mc:Fallback xmlns="">
      <p:transition spd="slow" advTm="33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5" grpId="0"/>
      <p:bldP spid="5" grpId="1"/>
      <p:bldP spid="18" grpId="0"/>
      <p:bldP spid="18" grpId="1"/>
      <p:bldP spid="19" grpId="0"/>
      <p:bldP spid="19" grpId="1"/>
      <p:bldP spid="20" grpId="0"/>
      <p:bldP spid="20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62" y="0"/>
            <a:ext cx="1227206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0878" y="4919008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4457492" y="285914"/>
            <a:ext cx="3711044" cy="687367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228996" y="399409"/>
            <a:ext cx="380248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202378" y="399409"/>
            <a:ext cx="38557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ư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0979" y="-230506"/>
            <a:ext cx="33385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1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7"/>
    </mc:Choice>
    <mc:Fallback xmlns="">
      <p:transition spd="slow" advTm="20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11594"/>
            <a:ext cx="12420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49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4457492" y="232246"/>
            <a:ext cx="3711044" cy="741035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228996" y="399409"/>
            <a:ext cx="380248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175760" y="374439"/>
            <a:ext cx="38557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ư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20"/>
          <p:cNvSpPr>
            <a:spLocks noChangeArrowheads="1" noChangeShapeType="1" noTextEdit="1"/>
          </p:cNvSpPr>
          <p:nvPr/>
        </p:nvSpPr>
        <p:spPr bwMode="auto">
          <a:xfrm rot="10800000">
            <a:off x="6808496" y="1685605"/>
            <a:ext cx="853441" cy="3581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en-US" sz="36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79" y="1965962"/>
            <a:ext cx="1997707" cy="3169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482">
            <a:off x="7068737" y="1572108"/>
            <a:ext cx="797515" cy="1316875"/>
          </a:xfrm>
          <a:prstGeom prst="rect">
            <a:avLst/>
          </a:prstGeom>
        </p:spPr>
      </p:pic>
      <p:sp>
        <p:nvSpPr>
          <p:cNvPr id="19" name="WordArt 20"/>
          <p:cNvSpPr>
            <a:spLocks noChangeArrowheads="1" noChangeShapeType="1" noTextEdit="1"/>
          </p:cNvSpPr>
          <p:nvPr/>
        </p:nvSpPr>
        <p:spPr bwMode="auto">
          <a:xfrm rot="10800000">
            <a:off x="6225537" y="1965960"/>
            <a:ext cx="843199" cy="316992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9CD39"/>
                </a:solidFill>
                <a:latin typeface=".VnAvant" panose="020B7200000000000000" pitchFamily="34" charset="0"/>
              </a:rPr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6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4"/>
    </mc:Choice>
    <mc:Fallback xmlns="">
      <p:transition spd="slow" advTm="21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49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4457492" y="285914"/>
            <a:ext cx="3711044" cy="687367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228996" y="399409"/>
            <a:ext cx="380248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28996" y="5244329"/>
            <a:ext cx="495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0" b="1">
                <a:latin typeface=".VnAvant" panose="020B7200000000000000" pitchFamily="34" charset="0"/>
              </a:rPr>
              <a:t>C¸i </a:t>
            </a:r>
            <a:r>
              <a:rPr lang="en-US" altLang="en-US" sz="8000" b="1" smtClean="0">
                <a:latin typeface=".VnAvant" panose="020B7200000000000000" pitchFamily="34" charset="0"/>
              </a:rPr>
              <a:t>c</a:t>
            </a:r>
            <a:r>
              <a:rPr lang="en-US" alt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­ư­­</a:t>
            </a:r>
            <a:r>
              <a:rPr lang="en-US" altLang="en-US" sz="8000" b="1" smtClean="0">
                <a:latin typeface=".VnAvant" panose="020B7200000000000000" pitchFamily="34" charset="0"/>
              </a:rPr>
              <a:t>a</a:t>
            </a:r>
            <a:endParaRPr lang="en-US" altLang="en-US" sz="8000" b="1">
              <a:latin typeface=".VnAvant" panose="020B7200000000000000" pitchFamily="34" charset="0"/>
            </a:endParaRPr>
          </a:p>
        </p:txBody>
      </p:sp>
      <p:pic>
        <p:nvPicPr>
          <p:cNvPr id="15" name="Picture 8" descr="b61ad2b20a6d201667e500ac12147f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801">
            <a:off x="3285767" y="1950287"/>
            <a:ext cx="6072475" cy="24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lowchart: Punched Tape 12"/>
          <p:cNvSpPr/>
          <p:nvPr/>
        </p:nvSpPr>
        <p:spPr>
          <a:xfrm>
            <a:off x="4650577" y="285914"/>
            <a:ext cx="2952006" cy="687367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228996" y="399409"/>
            <a:ext cx="38557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 ư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16" y="3460825"/>
            <a:ext cx="1356890" cy="1481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38" y="1888196"/>
            <a:ext cx="2395339" cy="308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55" y="2910840"/>
            <a:ext cx="1838582" cy="2058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7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3"/>
    </mc:Choice>
    <mc:Fallback xmlns="">
      <p:transition spd="slow" advTm="18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49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4457492" y="285914"/>
            <a:ext cx="3711044" cy="687367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228996" y="399409"/>
            <a:ext cx="380248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28996" y="5244329"/>
            <a:ext cx="495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0" b="1">
                <a:latin typeface=".VnAvant" panose="020B7200000000000000" pitchFamily="34" charset="0"/>
              </a:rPr>
              <a:t>C¸i </a:t>
            </a:r>
            <a:r>
              <a:rPr lang="en-US" altLang="en-US" sz="8000" b="1" smtClean="0">
                <a:latin typeface=".VnAvant" panose="020B7200000000000000" pitchFamily="34" charset="0"/>
              </a:rPr>
              <a:t>c</a:t>
            </a:r>
            <a:r>
              <a:rPr lang="en-US" alt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­ư­­</a:t>
            </a:r>
            <a:r>
              <a:rPr lang="en-US" altLang="en-US" sz="8000" b="1" smtClean="0">
                <a:latin typeface=".VnAvant" panose="020B7200000000000000" pitchFamily="34" charset="0"/>
              </a:rPr>
              <a:t>a</a:t>
            </a:r>
            <a:endParaRPr lang="en-US" altLang="en-US" sz="8000" b="1">
              <a:latin typeface=".VnAvant" panose="020B7200000000000000" pitchFamily="34" charset="0"/>
            </a:endParaRPr>
          </a:p>
        </p:txBody>
      </p:sp>
      <p:pic>
        <p:nvPicPr>
          <p:cNvPr id="15" name="Picture 8" descr="b61ad2b20a6d201667e500ac12147f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801">
            <a:off x="3285767" y="1950287"/>
            <a:ext cx="6072475" cy="24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lowchart: Punched Tape 12"/>
          <p:cNvSpPr/>
          <p:nvPr/>
        </p:nvSpPr>
        <p:spPr>
          <a:xfrm>
            <a:off x="3539490" y="324725"/>
            <a:ext cx="5528206" cy="806375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398208" y="426745"/>
            <a:ext cx="5669488" cy="53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/>
            <a:r>
              <a:rPr lang="en-US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chữ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u,ư: điểm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847934" y="1197651"/>
            <a:ext cx="75094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 1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móc ngược,1 nét sổ thẳng bên phải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847934" y="1720871"/>
            <a:ext cx="84390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B.Có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nét móc ngược,1 nét sổ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thẳng, 1 cái móc nhỏ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auto">
          <a:xfrm rot="10800000">
            <a:off x="6248367" y="2365207"/>
            <a:ext cx="810305" cy="345732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 panose="020B7200000000000000" pitchFamily="34" charset="0"/>
              </a:rPr>
              <a:t>I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97" y="2365207"/>
            <a:ext cx="2066717" cy="3555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9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49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228996" y="399409"/>
            <a:ext cx="380248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418769" y="226255"/>
            <a:ext cx="4785697" cy="82916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418769" y="445279"/>
            <a:ext cx="4927821" cy="53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/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u,ư có điểm gì khác nhau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42572" y="1269863"/>
            <a:ext cx="6498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u,ư có 1 nét móc nhỏ bên phải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84873" y="1672776"/>
            <a:ext cx="1224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Chữ u không có nét móc nhỏ còn chữ ư có 1 nét móc nhỏ bên phải nét sổ thẳng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482">
            <a:off x="8666286" y="2361330"/>
            <a:ext cx="797515" cy="1316875"/>
          </a:xfrm>
          <a:prstGeom prst="rect">
            <a:avLst/>
          </a:prstGeom>
        </p:spPr>
      </p:pic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245902" y="710572"/>
            <a:ext cx="4572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0" b="1" dirty="0">
                <a:solidFill>
                  <a:srgbClr val="FFFF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5871189" y="649912"/>
            <a:ext cx="4572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0" b="1" dirty="0">
                <a:solidFill>
                  <a:srgbClr val="29CD39"/>
                </a:solidFill>
                <a:latin typeface=".VnAvant" panose="020B7200000000000000" pitchFamily="34" charset="0"/>
              </a:rPr>
              <a:t>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1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6"/>
    </mc:Choice>
    <mc:Fallback xmlns="">
      <p:transition spd="slow" advTm="46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0" y="0"/>
            <a:ext cx="12280900" cy="69723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004455" y="770986"/>
            <a:ext cx="73587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Các con nhìn thấy các chữ cái ở đâu 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nhỉ? 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39" y="1492921"/>
            <a:ext cx="2787710" cy="312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6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4" y="1492921"/>
            <a:ext cx="3721608" cy="285393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5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4"/>
    </mc:Choice>
    <mc:Fallback xmlns="">
      <p:transition spd="slow" advTm="10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7307" y="2823833"/>
            <a:ext cx="5751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giải câu đố:</a:t>
            </a:r>
          </a:p>
          <a:p>
            <a:endParaRPr lang="en-US" sz="2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Nghề gì cần đến đục ,cưa</a:t>
            </a:r>
          </a:p>
          <a:p>
            <a:r>
              <a:rPr lang="en-US" sz="28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ra giường, tủ… sớm trưa bé cần. </a:t>
            </a:r>
          </a:p>
          <a:p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Đó là nghề gì? </a:t>
            </a:r>
            <a:endParaRPr lang="en-US" sz="28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65139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2"/>
    </mc:Choice>
    <mc:Fallback xmlns="">
      <p:transition spd="slow" advTm="2417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0" y="0"/>
            <a:ext cx="12280900" cy="697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6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742979"/>
            <a:ext cx="2152852" cy="2909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058256"/>
            <a:ext cx="2633090" cy="383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70" y="1626535"/>
            <a:ext cx="2018805" cy="302589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0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65"/>
    </mc:Choice>
    <mc:Fallback xmlns="">
      <p:transition spd="slow" advTm="34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762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116154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Pictures\szafa-clipart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07" y="1632857"/>
            <a:ext cx="6936014" cy="47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7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5"/>
    </mc:Choice>
    <mc:Fallback xmlns="">
      <p:transition spd="slow" advTm="12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6579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116154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Pictures\Ban-ghe-an-ma-32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73" y="1763486"/>
            <a:ext cx="716368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6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6"/>
    </mc:Choice>
    <mc:Fallback xmlns="">
      <p:transition spd="slow" advTm="6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116154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Pictures\bo-suu-tap-cac-mau-tu-bep-nhom-kinh-dep-12-600x5405319_320x2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60" y="1920241"/>
            <a:ext cx="6202680" cy="422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3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4"/>
    </mc:Choice>
    <mc:Fallback xmlns="">
      <p:transition spd="slow" advTm="6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116154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Pictures\tu-giay-go-tu-nhi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54" y="1905000"/>
            <a:ext cx="606552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7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0"/>
    </mc:Choice>
    <mc:Fallback xmlns="">
      <p:transition spd="slow" advTm="8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116154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874520"/>
            <a:ext cx="6766559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0"/>
    </mc:Choice>
    <mc:Fallback xmlns="">
      <p:transition spd="slow" advTm="67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4945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116154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Pictures\ban-ghe-ca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1859280"/>
            <a:ext cx="69342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7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46"/>
    </mc:Choice>
    <mc:Fallback xmlns="">
      <p:transition spd="slow" advTm="284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8" descr="b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96" y="1019465"/>
            <a:ext cx="6705600" cy="34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76396" y="4608095"/>
            <a:ext cx="8077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0" b="1">
                <a:solidFill>
                  <a:srgbClr val="C00000"/>
                </a:solidFill>
                <a:latin typeface=".VnAvant" panose="020B7200000000000000" pitchFamily="34" charset="0"/>
              </a:rPr>
              <a:t>C¸i bóa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B0F0"/>
                </a:solidFill>
                <a:latin typeface=".VnAvant" panose="020B7200000000000000" pitchFamily="34" charset="0"/>
              </a:rPr>
              <a:t>a</a:t>
            </a:r>
            <a:endParaRPr lang="en-US" sz="120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903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B0F0"/>
                </a:solidFill>
                <a:latin typeface=".VnAvant" panose="020B7200000000000000" pitchFamily="34" charset="0"/>
              </a:rPr>
              <a:t>a</a:t>
            </a:r>
            <a:endParaRPr lang="en-US" sz="120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496" y="4608095"/>
            <a:ext cx="123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29CD39"/>
                </a:solidFill>
                <a:latin typeface=".VnAvant" panose="020B7200000000000000" pitchFamily="34" charset="0"/>
              </a:rPr>
              <a:t>u</a:t>
            </a:r>
            <a:endParaRPr lang="en-US" sz="12000" b="1">
              <a:solidFill>
                <a:srgbClr val="29CD39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" y="452695"/>
            <a:ext cx="788334" cy="8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4647992" y="224695"/>
            <a:ext cx="3711044" cy="687367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4160416" y="338190"/>
            <a:ext cx="4709160" cy="460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u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7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1"/>
    </mc:Choice>
    <mc:Fallback xmlns="">
      <p:transition spd="slow" advTm="34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.2|5.7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3|1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5|4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5|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2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2.2|5.4|15|4.7|1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2|16|8.1|3.7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|14.6|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1|3.7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218</Words>
  <Application>Microsoft Office PowerPoint</Application>
  <PresentationFormat>Widescreen</PresentationFormat>
  <Paragraphs>46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Teim new roman</vt:lpstr>
      <vt:lpstr>Times New Roman</vt:lpstr>
      <vt:lpstr>TTesim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45</cp:revision>
  <dcterms:created xsi:type="dcterms:W3CDTF">2021-10-29T02:16:20Z</dcterms:created>
  <dcterms:modified xsi:type="dcterms:W3CDTF">2021-12-17T04:25:14Z</dcterms:modified>
</cp:coreProperties>
</file>