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76" r:id="rId4"/>
    <p:sldId id="278" r:id="rId5"/>
    <p:sldId id="292" r:id="rId6"/>
    <p:sldId id="293" r:id="rId7"/>
    <p:sldId id="280" r:id="rId8"/>
    <p:sldId id="28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6" autoAdjust="0"/>
  </p:normalViewPr>
  <p:slideViewPr>
    <p:cSldViewPr>
      <p:cViewPr varScale="1">
        <p:scale>
          <a:sx n="96" d="100"/>
          <a:sy n="96" d="100"/>
        </p:scale>
        <p:origin x="195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C037-F80E-4062-A223-3A9B19F31723}" type="datetimeFigureOut">
              <a:rPr lang="en-US" smtClean="0"/>
              <a:t>2/27/2022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457E9-680F-45C0-A810-0958028D5F46}" type="slidenum">
              <a:rPr lang="en-US" smtClean="0"/>
              <a:t>‹#›</a:t>
            </a:fld>
            <a:endParaRPr lang="en-US"/>
          </a:p>
        </p:txBody>
      </p:sp>
    </p:spTree>
    <p:extLst>
      <p:ext uri="{BB962C8B-B14F-4D97-AF65-F5344CB8AC3E}">
        <p14:creationId xmlns:p14="http://schemas.microsoft.com/office/powerpoint/2010/main" val="291040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Chúc</a:t>
            </a:r>
            <a:r>
              <a:rPr lang="en-US" baseline="0" smtClean="0"/>
              <a:t> mừng tất cả các bạn đã vượt qua được trò chơi Khởi động </a:t>
            </a:r>
          </a:p>
          <a:p>
            <a:r>
              <a:rPr lang="en-US" baseline="0" smtClean="0"/>
              <a:t>Và bây giờ là trò chơi tiếp theo “ Vượt chướng ngại vât”</a:t>
            </a:r>
          </a:p>
          <a:p>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t>3</a:t>
            </a:fld>
            <a:endParaRPr lang="en-US"/>
          </a:p>
        </p:txBody>
      </p:sp>
    </p:spTree>
    <p:extLst>
      <p:ext uri="{BB962C8B-B14F-4D97-AF65-F5344CB8AC3E}">
        <p14:creationId xmlns:p14="http://schemas.microsoft.com/office/powerpoint/2010/main" val="139527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Đầu</a:t>
            </a:r>
            <a:r>
              <a:rPr lang="en-US" baseline="0" smtClean="0"/>
              <a:t> tiên hãy xếp tất cả bông hoa hồng thành 1 hàng ngang từ trái sang phải </a:t>
            </a:r>
          </a:p>
          <a:p>
            <a:r>
              <a:rPr lang="en-US" baseline="0" smtClean="0"/>
              <a:t>Cô vừa làm gì hả các con (Cô vừa xếp tất cả bông hoa hồng ….</a:t>
            </a:r>
          </a:p>
          <a:p>
            <a:r>
              <a:rPr lang="en-US" baseline="0" smtClean="0"/>
              <a:t>Bây giờ các con hãy quan sát cô đếm nhé:  1,2,3,4 tất cả có 4 bông hoa hồng.</a:t>
            </a:r>
          </a:p>
          <a:p>
            <a:r>
              <a:rPr lang="en-US" baseline="0" smtClean="0"/>
              <a:t>Vậy có tất cả bao nhiêu bông hoa hồng. Các con cùng nhắc lại </a:t>
            </a:r>
          </a:p>
          <a:p>
            <a:r>
              <a:rPr lang="en-US" baseline="0" smtClean="0"/>
              <a:t>Các con nhớ nhé: Khi đếm các con phải xếp tất cả các bông hoa thành 1 hàng ngang từ T sang P. Sau đó dùng ngón tay trỏ của bàn tay phải chỉ vào lần lượt từng bông hoa và đếm 1,2,3,4 .Cuối cùng cô khoanh tất cả các bông hoa và nêu kết quả đếm :1,2,3,4 tất cả có bn bông hoa </a:t>
            </a:r>
          </a:p>
          <a:p>
            <a:r>
              <a:rPr lang="en-US" baseline="0" smtClean="0"/>
              <a:t>Tất cả có 4 bông hoa hồng .</a:t>
            </a:r>
          </a:p>
          <a:p>
            <a:r>
              <a:rPr lang="en-US" baseline="0" smtClean="0"/>
              <a:t> </a:t>
            </a:r>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t>4</a:t>
            </a:fld>
            <a:endParaRPr lang="en-US"/>
          </a:p>
        </p:txBody>
      </p:sp>
    </p:spTree>
    <p:extLst>
      <p:ext uri="{BB962C8B-B14F-4D97-AF65-F5344CB8AC3E}">
        <p14:creationId xmlns:p14="http://schemas.microsoft.com/office/powerpoint/2010/main" val="42550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Đầu</a:t>
            </a:r>
            <a:r>
              <a:rPr lang="en-US" baseline="0" smtClean="0"/>
              <a:t> tiên hãy xếp tất cả bông hoa hồng thành 1 hàng ngang từ trái sang phải </a:t>
            </a:r>
          </a:p>
          <a:p>
            <a:r>
              <a:rPr lang="en-US" baseline="0" smtClean="0"/>
              <a:t>Cô vừa làm gì hả các con (Cô vừa xếp tất cả bông hoa hồng ….</a:t>
            </a:r>
          </a:p>
          <a:p>
            <a:r>
              <a:rPr lang="en-US" baseline="0" smtClean="0"/>
              <a:t>Bây giờ các con hãy quan sát cô đếm nhé:  1,2,3,4 tất cả có 4 bông hoa hồng.</a:t>
            </a:r>
          </a:p>
          <a:p>
            <a:r>
              <a:rPr lang="en-US" baseline="0" smtClean="0"/>
              <a:t>Vậy có tất cả bao nhiêu bông hoa hồng. Các con cùng nhắc lại </a:t>
            </a:r>
          </a:p>
          <a:p>
            <a:r>
              <a:rPr lang="en-US" baseline="0" smtClean="0"/>
              <a:t>Các con nhớ nhé: Khi đếm các con phải xếp tất cả các bông hoa thành 1 hàng ngang từ T sang P. Sau đó dùng ngón tay trỏ của bàn tay phải chỉ vào lần lượt từng bông hoa và đếm 1,2,3,4 .Cuối cùng cô khoanh tất cả các bông hoa và nêu kết quả đếm :1,2,3,4 tất cả có bn bông hoa </a:t>
            </a:r>
          </a:p>
          <a:p>
            <a:r>
              <a:rPr lang="en-US" baseline="0" smtClean="0"/>
              <a:t>Tất cả có 4 bông hoa hồng .</a:t>
            </a:r>
          </a:p>
          <a:p>
            <a:r>
              <a:rPr lang="en-US" baseline="0" smtClean="0"/>
              <a:t> </a:t>
            </a:r>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550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2/27/2022</a:t>
            </a:fld>
            <a:endParaRPr lang="en-US"/>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3.wav"/><Relationship Id="rId7" Type="http://schemas.openxmlformats.org/officeDocument/2006/relationships/image" Target="../media/image7.png"/><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4.png"/><Relationship Id="rId5" Type="http://schemas.openxmlformats.org/officeDocument/2006/relationships/notesSlide" Target="../notesSlides/notesSlide1.xml"/><Relationship Id="rId10" Type="http://schemas.openxmlformats.org/officeDocument/2006/relationships/image" Target="../media/image10.png"/><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4.wav"/><Relationship Id="rId7" Type="http://schemas.openxmlformats.org/officeDocument/2006/relationships/image" Target="../media/image12.png"/><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notesSlide" Target="../notesSlides/notesSlide2.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5.wav"/><Relationship Id="rId7" Type="http://schemas.openxmlformats.org/officeDocument/2006/relationships/image" Target="../media/image13.png"/><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6.wav"/><Relationship Id="rId7" Type="http://schemas.openxmlformats.org/officeDocument/2006/relationships/image" Target="../media/image12.png"/><Relationship Id="rId2" Type="http://schemas.microsoft.com/office/2007/relationships/media" Target="../media/media6.wav"/><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notesSlide" Target="../notesSlides/notesSlide3.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media7.wav"/><Relationship Id="rId7" Type="http://schemas.openxmlformats.org/officeDocument/2006/relationships/image" Target="../media/image16.png"/><Relationship Id="rId2" Type="http://schemas.microsoft.com/office/2007/relationships/media" Target="../media/media7.wav"/><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1.jpeg"/><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media8.wav"/><Relationship Id="rId7" Type="http://schemas.openxmlformats.org/officeDocument/2006/relationships/image" Target="../media/image16.png"/><Relationship Id="rId2" Type="http://schemas.microsoft.com/office/2007/relationships/media" Target="../media/media8.wav"/><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1.jpeg"/><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3078100229673_b3c8caf9c89666ad5eba79ffc3e767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8073" y="304842"/>
            <a:ext cx="5943600" cy="646331"/>
          </a:xfrm>
          <a:prstGeom prst="rect">
            <a:avLst/>
          </a:prstGeom>
          <a:noFill/>
        </p:spPr>
        <p:txBody>
          <a:bodyPr wrap="square" rtlCol="0">
            <a:spAutoFit/>
          </a:bodyPr>
          <a:lstStyle/>
          <a:p>
            <a:pPr algn="ctr"/>
            <a:r>
              <a:rPr lang="en-US" b="1" smtClean="0">
                <a:solidFill>
                  <a:prstClr val="black"/>
                </a:solidFill>
                <a:latin typeface="Times New Roman" pitchFamily="18" charset="0"/>
                <a:cs typeface="Times New Roman" pitchFamily="18" charset="0"/>
              </a:rPr>
              <a:t>ỦY BAN NHÂN DÂN QUẬN LONG BIÊN</a:t>
            </a:r>
          </a:p>
          <a:p>
            <a:pPr algn="ctr"/>
            <a:r>
              <a:rPr lang="en-US" b="1" smtClean="0">
                <a:solidFill>
                  <a:prstClr val="black"/>
                </a:solidFill>
                <a:latin typeface="Times New Roman" pitchFamily="18" charset="0"/>
                <a:cs typeface="Times New Roman" pitchFamily="18" charset="0"/>
              </a:rPr>
              <a:t>TRƯỜNG MẦM NON ĐỨC GIANG</a:t>
            </a:r>
            <a:endParaRPr lang="en-US" b="1">
              <a:solidFill>
                <a:prstClr val="black"/>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501" y="304842"/>
            <a:ext cx="86518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98073" y="1905044"/>
            <a:ext cx="5715000" cy="830997"/>
          </a:xfrm>
          <a:prstGeom prst="rect">
            <a:avLst/>
          </a:prstGeom>
          <a:noFill/>
        </p:spPr>
        <p:txBody>
          <a:bodyPr wrap="square" rtlCol="0">
            <a:spAutoFit/>
          </a:bodyPr>
          <a:lstStyle/>
          <a:p>
            <a:pPr algn="ctr"/>
            <a:r>
              <a:rPr lang="en-US" sz="4800" b="1" smtClean="0">
                <a:solidFill>
                  <a:srgbClr val="0070C0"/>
                </a:solidFill>
                <a:latin typeface="Times New Roman" pitchFamily="18" charset="0"/>
                <a:cs typeface="Times New Roman" pitchFamily="18" charset="0"/>
              </a:rPr>
              <a:t>GIÁO ÁN LQVT</a:t>
            </a:r>
            <a:endParaRPr lang="en-US" sz="4800" b="1">
              <a:solidFill>
                <a:srgbClr val="0070C0"/>
              </a:solidFill>
              <a:latin typeface="Times New Roman" pitchFamily="18" charset="0"/>
              <a:cs typeface="Times New Roman" pitchFamily="18" charset="0"/>
            </a:endParaRPr>
          </a:p>
        </p:txBody>
      </p:sp>
      <p:sp>
        <p:nvSpPr>
          <p:cNvPr id="8" name="TextBox 7"/>
          <p:cNvSpPr txBox="1"/>
          <p:nvPr/>
        </p:nvSpPr>
        <p:spPr>
          <a:xfrm>
            <a:off x="2833255" y="3422073"/>
            <a:ext cx="6324600" cy="1107996"/>
          </a:xfrm>
          <a:prstGeom prst="rect">
            <a:avLst/>
          </a:prstGeom>
          <a:noFill/>
        </p:spPr>
        <p:txBody>
          <a:bodyPr wrap="square" rtlCol="0">
            <a:spAutoFit/>
          </a:bodyPr>
          <a:lstStyle/>
          <a:p>
            <a:r>
              <a:rPr lang="en-US" sz="2200" b="1" smtClean="0">
                <a:latin typeface="Times New Roman" pitchFamily="18" charset="0"/>
                <a:cs typeface="Times New Roman" pitchFamily="18" charset="0"/>
              </a:rPr>
              <a:t>Đề tài: Đếm và nhận </a:t>
            </a:r>
            <a:r>
              <a:rPr lang="en-US" sz="2200" b="1">
                <a:latin typeface="Times New Roman" pitchFamily="18" charset="0"/>
                <a:cs typeface="Times New Roman" pitchFamily="18" charset="0"/>
              </a:rPr>
              <a:t>biết </a:t>
            </a:r>
            <a:r>
              <a:rPr lang="en-US" sz="2200" b="1" smtClean="0">
                <a:latin typeface="Times New Roman" pitchFamily="18" charset="0"/>
                <a:cs typeface="Times New Roman" pitchFamily="18" charset="0"/>
              </a:rPr>
              <a:t>số lượng 4 trên đối tượng </a:t>
            </a:r>
          </a:p>
          <a:p>
            <a:r>
              <a:rPr lang="en-US" sz="2200" b="1" smtClean="0">
                <a:latin typeface="Times New Roman" pitchFamily="18" charset="0"/>
                <a:cs typeface="Times New Roman" pitchFamily="18" charset="0"/>
              </a:rPr>
              <a:t>Lứa tuổi: Mẫu Giáo Bé</a:t>
            </a:r>
          </a:p>
          <a:p>
            <a:r>
              <a:rPr lang="en-US" sz="2200" b="1" smtClean="0">
                <a:latin typeface="Times New Roman" pitchFamily="18" charset="0"/>
                <a:cs typeface="Times New Roman" pitchFamily="18" charset="0"/>
              </a:rPr>
              <a:t>GV: Nguyễn Thị Thu Hương</a:t>
            </a:r>
            <a:endParaRPr lang="en-US" sz="2200" b="1">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42455" y="3095520"/>
            <a:ext cx="2590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36480008"/>
      </p:ext>
    </p:extLst>
  </p:cSld>
  <p:clrMapOvr>
    <a:masterClrMapping/>
  </p:clrMapOvr>
  <mc:AlternateContent xmlns:mc="http://schemas.openxmlformats.org/markup-compatibility/2006" xmlns:p14="http://schemas.microsoft.com/office/powerpoint/2010/main">
    <mc:Choice Requires="p14">
      <p:transition spd="slow" p14:dur="2000" advTm="13292"/>
    </mc:Choice>
    <mc:Fallback xmlns="">
      <p:transition spd="slow" advTm="13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soạn bài hương\tư liệu hình ảnh làm ppt\z2780368456180_1925b0599cc2801f61bc1c67805f56c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725132"/>
            <a:ext cx="3810000" cy="461665"/>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MỤC ĐÍCH YÊU CẦU </a:t>
            </a:r>
            <a:endParaRPr lang="en-US" sz="2400" b="1">
              <a:solidFill>
                <a:srgbClr val="FF0000"/>
              </a:solidFill>
              <a:latin typeface="Times New Roman" pitchFamily="18" charset="0"/>
              <a:cs typeface="Times New Roman" pitchFamily="18" charset="0"/>
            </a:endParaRPr>
          </a:p>
        </p:txBody>
      </p:sp>
      <p:sp>
        <p:nvSpPr>
          <p:cNvPr id="3" name="TextBox 2"/>
          <p:cNvSpPr txBox="1"/>
          <p:nvPr/>
        </p:nvSpPr>
        <p:spPr>
          <a:xfrm>
            <a:off x="1600200" y="1274617"/>
            <a:ext cx="6858000" cy="1323439"/>
          </a:xfrm>
          <a:prstGeom prst="rect">
            <a:avLst/>
          </a:prstGeom>
          <a:noFill/>
        </p:spPr>
        <p:txBody>
          <a:bodyPr wrap="square" rtlCol="0">
            <a:spAutoFit/>
          </a:bodyPr>
          <a:lstStyle/>
          <a:p>
            <a:r>
              <a:rPr lang="en-US" sz="2000" b="1" smtClean="0">
                <a:latin typeface="Times New Roman" pitchFamily="18" charset="0"/>
                <a:cs typeface="Times New Roman" pitchFamily="18" charset="0"/>
              </a:rPr>
              <a:t>1.Kiến thức: </a:t>
            </a:r>
          </a:p>
          <a:p>
            <a:pPr marL="285750" indent="-285750">
              <a:buFontTx/>
              <a:buChar char="-"/>
            </a:pPr>
            <a:r>
              <a:rPr lang="en-US" sz="2000" smtClean="0">
                <a:latin typeface="Times New Roman" pitchFamily="18" charset="0"/>
                <a:cs typeface="Times New Roman" pitchFamily="18" charset="0"/>
              </a:rPr>
              <a:t>Trẻ biết cách đếm trên một nhóm đối tượng trong phạm vi 4</a:t>
            </a:r>
          </a:p>
          <a:p>
            <a:pPr marL="285750" indent="-285750">
              <a:buFontTx/>
              <a:buChar char="-"/>
            </a:pPr>
            <a:r>
              <a:rPr lang="en-US" sz="2000" smtClean="0">
                <a:latin typeface="Times New Roman" pitchFamily="18" charset="0"/>
                <a:cs typeface="Times New Roman" pitchFamily="18" charset="0"/>
              </a:rPr>
              <a:t>Trẻ ôn nhận biết các nhóm đối tượng trong phạm vi 3</a:t>
            </a:r>
          </a:p>
          <a:p>
            <a:r>
              <a:rPr lang="en-US" sz="2000" smtClean="0">
                <a:latin typeface="Times New Roman" pitchFamily="18" charset="0"/>
                <a:cs typeface="Times New Roman" pitchFamily="18" charset="0"/>
              </a:rPr>
              <a:t>- Trẻ biết chơi các trò chơi theo yêu cầu của cô.</a:t>
            </a:r>
            <a:endParaRPr lang="en-US" sz="2000">
              <a:latin typeface="Times New Roman" pitchFamily="18" charset="0"/>
              <a:cs typeface="Times New Roman" pitchFamily="18" charset="0"/>
            </a:endParaRPr>
          </a:p>
        </p:txBody>
      </p:sp>
      <p:sp>
        <p:nvSpPr>
          <p:cNvPr id="5" name="TextBox 4"/>
          <p:cNvSpPr txBox="1"/>
          <p:nvPr/>
        </p:nvSpPr>
        <p:spPr>
          <a:xfrm>
            <a:off x="1219200" y="2619189"/>
            <a:ext cx="6858000" cy="1631216"/>
          </a:xfrm>
          <a:prstGeom prst="rect">
            <a:avLst/>
          </a:prstGeom>
          <a:noFill/>
        </p:spPr>
        <p:txBody>
          <a:bodyPr wrap="square" rtlCol="0">
            <a:spAutoFit/>
          </a:bodyPr>
          <a:lstStyle/>
          <a:p>
            <a:r>
              <a:rPr lang="en-US" sz="2000" b="1" smtClean="0">
                <a:latin typeface="Times New Roman" pitchFamily="18" charset="0"/>
                <a:cs typeface="Times New Roman" pitchFamily="18" charset="0"/>
              </a:rPr>
              <a:t>2.Kỹ năng: </a:t>
            </a:r>
          </a:p>
          <a:p>
            <a:pPr marL="285750" indent="-285750">
              <a:buFontTx/>
              <a:buChar char="-"/>
            </a:pPr>
            <a:r>
              <a:rPr lang="en-US" sz="2000" smtClean="0">
                <a:latin typeface="Times New Roman" pitchFamily="18" charset="0"/>
                <a:cs typeface="Times New Roman" pitchFamily="18" charset="0"/>
              </a:rPr>
              <a:t>Trẻ có kỹ năng đếm đến 4, đếm không bỏ sót và không lặp lại trên 1 đối tượng.</a:t>
            </a:r>
          </a:p>
          <a:p>
            <a:pPr marL="285750" indent="-285750">
              <a:buFontTx/>
              <a:buChar char="-"/>
            </a:pPr>
            <a:r>
              <a:rPr lang="en-US" sz="2000" smtClean="0">
                <a:latin typeface="Times New Roman" pitchFamily="18" charset="0"/>
                <a:cs typeface="Times New Roman" pitchFamily="18" charset="0"/>
              </a:rPr>
              <a:t>Trẻ biết chỉ tay vào từng đối tượng để đếm và nêu kết quả đếm.</a:t>
            </a:r>
          </a:p>
        </p:txBody>
      </p:sp>
      <p:sp>
        <p:nvSpPr>
          <p:cNvPr id="6" name="TextBox 5"/>
          <p:cNvSpPr txBox="1"/>
          <p:nvPr/>
        </p:nvSpPr>
        <p:spPr>
          <a:xfrm>
            <a:off x="2327564" y="4293605"/>
            <a:ext cx="6858000" cy="707886"/>
          </a:xfrm>
          <a:prstGeom prst="rect">
            <a:avLst/>
          </a:prstGeom>
          <a:noFill/>
        </p:spPr>
        <p:txBody>
          <a:bodyPr wrap="square" rtlCol="0">
            <a:spAutoFit/>
          </a:bodyPr>
          <a:lstStyle/>
          <a:p>
            <a:r>
              <a:rPr lang="en-US" sz="2000" b="1" smtClean="0">
                <a:latin typeface="Times New Roman" pitchFamily="18" charset="0"/>
                <a:cs typeface="Times New Roman" pitchFamily="18" charset="0"/>
              </a:rPr>
              <a:t>3.Thái độ: </a:t>
            </a:r>
          </a:p>
          <a:p>
            <a:pPr marL="285750" indent="-285750">
              <a:buFontTx/>
              <a:buChar char="-"/>
            </a:pPr>
            <a:r>
              <a:rPr lang="en-US" sz="2000" smtClean="0">
                <a:latin typeface="Times New Roman" pitchFamily="18" charset="0"/>
                <a:cs typeface="Times New Roman" pitchFamily="18" charset="0"/>
              </a:rPr>
              <a:t>Trẻ hứng thú tích cực tham gia vào bài học</a:t>
            </a: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101452325"/>
      </p:ext>
    </p:extLst>
  </p:cSld>
  <p:clrMapOvr>
    <a:masterClrMapping/>
  </p:clrMapOvr>
  <mc:AlternateContent xmlns:mc="http://schemas.openxmlformats.org/markup-compatibility/2006" xmlns:p14="http://schemas.microsoft.com/office/powerpoint/2010/main">
    <mc:Choice Requires="p14">
      <p:transition spd="slow" p14:dur="2000" advTm="10974"/>
    </mc:Choice>
    <mc:Fallback xmlns="">
      <p:transition spd="slow" advTm="10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9"/>
                </p:tgtEl>
              </p:cMediaNode>
            </p:audio>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3117175420404_7ffe5223cd324923dd7e6038b4b8b9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70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5900" y="1485351"/>
            <a:ext cx="6172200" cy="584775"/>
          </a:xfrm>
          <a:prstGeom prst="rect">
            <a:avLst/>
          </a:prstGeom>
          <a:noFill/>
        </p:spPr>
        <p:txBody>
          <a:bodyPr wrap="square" rtlCol="0">
            <a:spAutoFit/>
          </a:bodyPr>
          <a:lstStyle/>
          <a:p>
            <a:pPr algn="ctr"/>
            <a:r>
              <a:rPr lang="en-US" sz="3200" b="1" smtClean="0">
                <a:solidFill>
                  <a:srgbClr val="FF0000"/>
                </a:solidFill>
                <a:latin typeface="Times New Roman" pitchFamily="18" charset="0"/>
                <a:cs typeface="Times New Roman" pitchFamily="18" charset="0"/>
              </a:rPr>
              <a:t>PHẦN 2: Vượt chướng ngại vật</a:t>
            </a:r>
            <a:endParaRPr lang="en-US" sz="3200" b="1">
              <a:solidFill>
                <a:srgbClr val="FF0000"/>
              </a:solidFill>
              <a:latin typeface="Times New Roman" pitchFamily="18" charset="0"/>
              <a:cs typeface="Times New Roman" pitchFamily="18" charset="0"/>
            </a:endParaRPr>
          </a:p>
        </p:txBody>
      </p:sp>
      <p:sp>
        <p:nvSpPr>
          <p:cNvPr id="4" name="TextBox 3"/>
          <p:cNvSpPr txBox="1"/>
          <p:nvPr/>
        </p:nvSpPr>
        <p:spPr>
          <a:xfrm>
            <a:off x="2222614" y="2109492"/>
            <a:ext cx="5334000" cy="830997"/>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Dạy trẻ đếm </a:t>
            </a:r>
            <a:r>
              <a:rPr lang="en-US" sz="2400" b="1">
                <a:latin typeface="Times New Roman" pitchFamily="18" charset="0"/>
                <a:cs typeface="Times New Roman" pitchFamily="18" charset="0"/>
              </a:rPr>
              <a:t>và nhận biết số lượng 4 trên đối tượng</a:t>
            </a:r>
          </a:p>
        </p:txBody>
      </p:sp>
      <p:pic>
        <p:nvPicPr>
          <p:cNvPr id="4098" name="Picture 2" descr="D:\Tài liệu soạn bài hương\tư liệu hình ảnh làm ppt\kiến_tím-removebg-pre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10452"/>
            <a:ext cx="8385207" cy="507525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2888918">
            <a:off x="2242401" y="3679566"/>
            <a:ext cx="1871015" cy="1292902"/>
            <a:chOff x="2770909" y="3729917"/>
            <a:chExt cx="2720609" cy="2203070"/>
          </a:xfrm>
        </p:grpSpPr>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8339" y="3729917"/>
              <a:ext cx="2049462" cy="182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438154">
              <a:off x="2770909" y="3848314"/>
              <a:ext cx="2209800" cy="196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53774">
              <a:off x="3437293" y="3991416"/>
              <a:ext cx="20542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8670" y="4310528"/>
              <a:ext cx="1828800" cy="162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3009900" y="2976713"/>
            <a:ext cx="5334000"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Câu 1: Các bạn hãy đếm xem có bao nhiêu bông hoa hồng </a:t>
            </a:r>
            <a:endParaRPr lang="en-US" sz="2000" b="1">
              <a:latin typeface="Times New Roman" pitchFamily="18" charset="0"/>
              <a:cs typeface="Times New Roman" pitchFamily="18" charset="0"/>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03048230"/>
      </p:ext>
    </p:extLst>
  </p:cSld>
  <p:clrMapOvr>
    <a:masterClrMapping/>
  </p:clrMapOvr>
  <mc:AlternateContent xmlns:mc="http://schemas.openxmlformats.org/markup-compatibility/2006" xmlns:p14="http://schemas.microsoft.com/office/powerpoint/2010/main">
    <mc:Choice Requires="p14">
      <p:transition spd="slow" p14:dur="2000" advTm="28751"/>
    </mc:Choice>
    <mc:Fallback xmlns="">
      <p:transition spd="slow" advTm="28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8"/>
                </p:tgtEl>
              </p:cMediaNode>
            </p:audio>
          </p:childTnLst>
        </p:cTn>
      </p:par>
    </p:tnLst>
    <p:bldLst>
      <p:bldP spid="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Câu 1: Các bạn hãy đếm xem có bao nhiêu bông hoa hồng ? </a:t>
            </a:r>
            <a:endParaRPr lang="en-US" sz="2000" b="1">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391284535"/>
      </p:ext>
    </p:extLst>
  </p:cSld>
  <p:clrMapOvr>
    <a:masterClrMapping/>
  </p:clrMapOvr>
  <mc:AlternateContent xmlns:mc="http://schemas.openxmlformats.org/markup-compatibility/2006" xmlns:p14="http://schemas.microsoft.com/office/powerpoint/2010/main">
    <mc:Choice Requires="p14">
      <p:transition spd="slow" p14:dur="2000" advTm="35354"/>
    </mc:Choice>
    <mc:Fallback xmlns="">
      <p:transition spd="slow" advTm="35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000"/>
                                        <p:tgtEl>
                                          <p:spTgt spid="3075"/>
                                        </p:tgtEl>
                                      </p:cBhvr>
                                    </p:animEffect>
                                    <p:anim calcmode="lin" valueType="num">
                                      <p:cBhvr>
                                        <p:cTn id="12" dur="1000" fill="hold"/>
                                        <p:tgtEl>
                                          <p:spTgt spid="3075"/>
                                        </p:tgtEl>
                                        <p:attrNameLst>
                                          <p:attrName>ppt_x</p:attrName>
                                        </p:attrNameLst>
                                      </p:cBhvr>
                                      <p:tavLst>
                                        <p:tav tm="0">
                                          <p:val>
                                            <p:strVal val="#ppt_x"/>
                                          </p:val>
                                        </p:tav>
                                        <p:tav tm="100000">
                                          <p:val>
                                            <p:strVal val="#ppt_x"/>
                                          </p:val>
                                        </p:tav>
                                      </p:tavLst>
                                    </p:anim>
                                    <p:anim calcmode="lin" valueType="num">
                                      <p:cBhvr>
                                        <p:cTn id="1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fade">
                                      <p:cBhvr>
                                        <p:cTn id="18" dur="1000"/>
                                        <p:tgtEl>
                                          <p:spTgt spid="3077"/>
                                        </p:tgtEl>
                                      </p:cBhvr>
                                    </p:animEffect>
                                    <p:anim calcmode="lin" valueType="num">
                                      <p:cBhvr>
                                        <p:cTn id="19" dur="1000" fill="hold"/>
                                        <p:tgtEl>
                                          <p:spTgt spid="3077"/>
                                        </p:tgtEl>
                                        <p:attrNameLst>
                                          <p:attrName>ppt_x</p:attrName>
                                        </p:attrNameLst>
                                      </p:cBhvr>
                                      <p:tavLst>
                                        <p:tav tm="0">
                                          <p:val>
                                            <p:strVal val="#ppt_x"/>
                                          </p:val>
                                        </p:tav>
                                        <p:tav tm="100000">
                                          <p:val>
                                            <p:strVal val="#ppt_x"/>
                                          </p:val>
                                        </p:tav>
                                      </p:tavLst>
                                    </p:anim>
                                    <p:anim calcmode="lin" valueType="num">
                                      <p:cBhvr>
                                        <p:cTn id="2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anim calcmode="lin" valueType="num">
                                      <p:cBhvr>
                                        <p:cTn id="26" dur="1000" fill="hold"/>
                                        <p:tgtEl>
                                          <p:spTgt spid="3076"/>
                                        </p:tgtEl>
                                        <p:attrNameLst>
                                          <p:attrName>ppt_x</p:attrName>
                                        </p:attrNameLst>
                                      </p:cBhvr>
                                      <p:tavLst>
                                        <p:tav tm="0">
                                          <p:val>
                                            <p:strVal val="#ppt_x"/>
                                          </p:val>
                                        </p:tav>
                                        <p:tav tm="100000">
                                          <p:val>
                                            <p:strVal val="#ppt_x"/>
                                          </p:val>
                                        </p:tav>
                                      </p:tavLst>
                                    </p:anim>
                                    <p:anim calcmode="lin" valueType="num">
                                      <p:cBhvr>
                                        <p:cTn id="2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1000"/>
                                        <p:tgtEl>
                                          <p:spTgt spid="3078"/>
                                        </p:tgtEl>
                                      </p:cBhvr>
                                    </p:animEffect>
                                    <p:anim calcmode="lin" valueType="num">
                                      <p:cBhvr>
                                        <p:cTn id="33" dur="1000" fill="hold"/>
                                        <p:tgtEl>
                                          <p:spTgt spid="3078"/>
                                        </p:tgtEl>
                                        <p:attrNameLst>
                                          <p:attrName>ppt_x</p:attrName>
                                        </p:attrNameLst>
                                      </p:cBhvr>
                                      <p:tavLst>
                                        <p:tav tm="0">
                                          <p:val>
                                            <p:strVal val="#ppt_x"/>
                                          </p:val>
                                        </p:tav>
                                        <p:tav tm="100000">
                                          <p:val>
                                            <p:strVal val="#ppt_x"/>
                                          </p:val>
                                        </p:tav>
                                      </p:tavLst>
                                    </p:anim>
                                    <p:anim calcmode="lin" valueType="num">
                                      <p:cBhvr>
                                        <p:cTn id="3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animEffect transition="in" filter="randombar(horizontal)">
                                      <p:cBhvr>
                                        <p:cTn id="39" dur="500"/>
                                        <p:tgtEl>
                                          <p:spTgt spid="30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079"/>
                                        </p:tgtEl>
                                      </p:cBhvr>
                                    </p:animEffect>
                                    <p:set>
                                      <p:cBhvr>
                                        <p:cTn id="44" dur="1" fill="hold">
                                          <p:stCondLst>
                                            <p:cond delay="499"/>
                                          </p:stCondLst>
                                        </p:cTn>
                                        <p:tgtEl>
                                          <p:spTgt spid="3079"/>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randombar(horizontal)">
                                      <p:cBhvr>
                                        <p:cTn id="48" dur="500"/>
                                        <p:tgtEl>
                                          <p:spTgt spid="30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080"/>
                                        </p:tgtEl>
                                      </p:cBhvr>
                                    </p:animEffect>
                                    <p:set>
                                      <p:cBhvr>
                                        <p:cTn id="53" dur="1" fill="hold">
                                          <p:stCondLst>
                                            <p:cond delay="499"/>
                                          </p:stCondLst>
                                        </p:cTn>
                                        <p:tgtEl>
                                          <p:spTgt spid="3080"/>
                                        </p:tgtEl>
                                        <p:attrNameLst>
                                          <p:attrName>style.visibility</p:attrName>
                                        </p:attrNameLst>
                                      </p:cBhvr>
                                      <p:to>
                                        <p:strVal val="hidden"/>
                                      </p:to>
                                    </p:set>
                                  </p:childTnLst>
                                </p:cTn>
                              </p:par>
                            </p:childTnLst>
                          </p:cTn>
                        </p:par>
                        <p:par>
                          <p:cTn id="54" fill="hold">
                            <p:stCondLst>
                              <p:cond delay="500"/>
                            </p:stCondLst>
                            <p:childTnLst>
                              <p:par>
                                <p:cTn id="55" presetID="14" presetClass="entr" presetSubtype="10" fill="hold" nodeType="after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randombar(horizontal)">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81"/>
                                        </p:tgtEl>
                                      </p:cBhvr>
                                    </p:animEffect>
                                    <p:set>
                                      <p:cBhvr>
                                        <p:cTn id="62" dur="1" fill="hold">
                                          <p:stCondLst>
                                            <p:cond delay="499"/>
                                          </p:stCondLst>
                                        </p:cTn>
                                        <p:tgtEl>
                                          <p:spTgt spid="3081"/>
                                        </p:tgtEl>
                                        <p:attrNameLst>
                                          <p:attrName>style.visibility</p:attrName>
                                        </p:attrNameLst>
                                      </p:cBhvr>
                                      <p:to>
                                        <p:strVal val="hidden"/>
                                      </p:to>
                                    </p:set>
                                  </p:childTnLst>
                                </p:cTn>
                              </p:par>
                            </p:childTnLst>
                          </p:cTn>
                        </p:par>
                        <p:par>
                          <p:cTn id="63" fill="hold">
                            <p:stCondLst>
                              <p:cond delay="500"/>
                            </p:stCondLst>
                            <p:childTnLst>
                              <p:par>
                                <p:cTn id="64" presetID="14" presetClass="entr" presetSubtype="10" fill="hold" nodeType="after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randombar(horizontal)">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70"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solidFill>
                  <a:prstClr val="black"/>
                </a:solidFill>
                <a:latin typeface="Times New Roman" pitchFamily="18" charset="0"/>
                <a:cs typeface="Times New Roman" pitchFamily="18" charset="0"/>
              </a:rPr>
              <a:t>Câu 1: Các bạn hãy đếm xem có bao nhiêu bông hoa hồng ? </a:t>
            </a:r>
            <a:endParaRPr lang="en-US" sz="2000" b="1">
              <a:solidFill>
                <a:prstClr val="black"/>
              </a:solidFill>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62724150"/>
      </p:ext>
    </p:extLst>
  </p:cSld>
  <p:clrMapOvr>
    <a:masterClrMapping/>
  </p:clrMapOvr>
  <mc:AlternateContent xmlns:mc="http://schemas.openxmlformats.org/markup-compatibility/2006" xmlns:p14="http://schemas.microsoft.com/office/powerpoint/2010/main">
    <mc:Choice Requires="p14">
      <p:transition spd="slow" p14:dur="2000" advTm="14566"/>
    </mc:Choice>
    <mc:Fallback xmlns="">
      <p:transition spd="slow" advTm="145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randombar(horizontal)">
                                      <p:cBhvr>
                                        <p:cTn id="11" dur="500"/>
                                        <p:tgtEl>
                                          <p:spTgt spid="30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079"/>
                                        </p:tgtEl>
                                      </p:cBhvr>
                                    </p:animEffect>
                                    <p:set>
                                      <p:cBhvr>
                                        <p:cTn id="16" dur="1" fill="hold">
                                          <p:stCondLst>
                                            <p:cond delay="499"/>
                                          </p:stCondLst>
                                        </p:cTn>
                                        <p:tgtEl>
                                          <p:spTgt spid="3079"/>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randombar(horizontal)">
                                      <p:cBhvr>
                                        <p:cTn id="20" dur="500"/>
                                        <p:tgtEl>
                                          <p:spTgt spid="30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080"/>
                                        </p:tgtEl>
                                      </p:cBhvr>
                                    </p:animEffect>
                                    <p:set>
                                      <p:cBhvr>
                                        <p:cTn id="25" dur="1" fill="hold">
                                          <p:stCondLst>
                                            <p:cond delay="499"/>
                                          </p:stCondLst>
                                        </p:cTn>
                                        <p:tgtEl>
                                          <p:spTgt spid="3080"/>
                                        </p:tgtEl>
                                        <p:attrNameLst>
                                          <p:attrName>style.visibility</p:attrName>
                                        </p:attrNameLst>
                                      </p:cBhvr>
                                      <p:to>
                                        <p:strVal val="hidden"/>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3081"/>
                                        </p:tgtEl>
                                        <p:attrNameLst>
                                          <p:attrName>style.visibility</p:attrName>
                                        </p:attrNameLst>
                                      </p:cBhvr>
                                      <p:to>
                                        <p:strVal val="visible"/>
                                      </p:to>
                                    </p:set>
                                    <p:animEffect transition="in" filter="randombar(horizontal)">
                                      <p:cBhvr>
                                        <p:cTn id="29" dur="500"/>
                                        <p:tgtEl>
                                          <p:spTgt spid="308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081"/>
                                        </p:tgtEl>
                                      </p:cBhvr>
                                    </p:animEffect>
                                    <p:set>
                                      <p:cBhvr>
                                        <p:cTn id="34" dur="1" fill="hold">
                                          <p:stCondLst>
                                            <p:cond delay="499"/>
                                          </p:stCondLst>
                                        </p:cTn>
                                        <p:tgtEl>
                                          <p:spTgt spid="3081"/>
                                        </p:tgtEl>
                                        <p:attrNameLst>
                                          <p:attrName>style.visibility</p:attrName>
                                        </p:attrNameLst>
                                      </p:cBhvr>
                                      <p:to>
                                        <p:strVal val="hidden"/>
                                      </p:to>
                                    </p:se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3082"/>
                                        </p:tgtEl>
                                        <p:attrNameLst>
                                          <p:attrName>style.visibility</p:attrName>
                                        </p:attrNameLst>
                                      </p:cBhvr>
                                      <p:to>
                                        <p:strVal val="visible"/>
                                      </p:to>
                                    </p:set>
                                    <p:animEffect transition="in" filter="randombar(horizontal)">
                                      <p:cBhvr>
                                        <p:cTn id="38" dur="500"/>
                                        <p:tgtEl>
                                          <p:spTgt spid="308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42"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solidFill>
                  <a:prstClr val="black"/>
                </a:solidFill>
                <a:latin typeface="Times New Roman" pitchFamily="18" charset="0"/>
                <a:cs typeface="Times New Roman" pitchFamily="18" charset="0"/>
              </a:rPr>
              <a:t>Câu 1: Các bạn hãy đếm xem có bao nhiêu bông hoa hồng ? </a:t>
            </a:r>
            <a:endParaRPr lang="en-US" sz="2000" b="1">
              <a:solidFill>
                <a:prstClr val="black"/>
              </a:solidFill>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10248290"/>
      </p:ext>
    </p:extLst>
  </p:cSld>
  <p:clrMapOvr>
    <a:masterClrMapping/>
  </p:clrMapOvr>
  <mc:AlternateContent xmlns:mc="http://schemas.openxmlformats.org/markup-compatibility/2006" xmlns:p14="http://schemas.microsoft.com/office/powerpoint/2010/main">
    <mc:Choice Requires="p14">
      <p:transition spd="slow" p14:dur="2000" advTm="43982"/>
    </mc:Choice>
    <mc:Fallback xmlns="">
      <p:transition spd="slow" advTm="43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000"/>
                                        <p:tgtEl>
                                          <p:spTgt spid="3075"/>
                                        </p:tgtEl>
                                      </p:cBhvr>
                                    </p:animEffect>
                                    <p:anim calcmode="lin" valueType="num">
                                      <p:cBhvr>
                                        <p:cTn id="12" dur="1000" fill="hold"/>
                                        <p:tgtEl>
                                          <p:spTgt spid="3075"/>
                                        </p:tgtEl>
                                        <p:attrNameLst>
                                          <p:attrName>ppt_x</p:attrName>
                                        </p:attrNameLst>
                                      </p:cBhvr>
                                      <p:tavLst>
                                        <p:tav tm="0">
                                          <p:val>
                                            <p:strVal val="#ppt_x"/>
                                          </p:val>
                                        </p:tav>
                                        <p:tav tm="100000">
                                          <p:val>
                                            <p:strVal val="#ppt_x"/>
                                          </p:val>
                                        </p:tav>
                                      </p:tavLst>
                                    </p:anim>
                                    <p:anim calcmode="lin" valueType="num">
                                      <p:cBhvr>
                                        <p:cTn id="1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fade">
                                      <p:cBhvr>
                                        <p:cTn id="18" dur="1000"/>
                                        <p:tgtEl>
                                          <p:spTgt spid="3077"/>
                                        </p:tgtEl>
                                      </p:cBhvr>
                                    </p:animEffect>
                                    <p:anim calcmode="lin" valueType="num">
                                      <p:cBhvr>
                                        <p:cTn id="19" dur="1000" fill="hold"/>
                                        <p:tgtEl>
                                          <p:spTgt spid="3077"/>
                                        </p:tgtEl>
                                        <p:attrNameLst>
                                          <p:attrName>ppt_x</p:attrName>
                                        </p:attrNameLst>
                                      </p:cBhvr>
                                      <p:tavLst>
                                        <p:tav tm="0">
                                          <p:val>
                                            <p:strVal val="#ppt_x"/>
                                          </p:val>
                                        </p:tav>
                                        <p:tav tm="100000">
                                          <p:val>
                                            <p:strVal val="#ppt_x"/>
                                          </p:val>
                                        </p:tav>
                                      </p:tavLst>
                                    </p:anim>
                                    <p:anim calcmode="lin" valueType="num">
                                      <p:cBhvr>
                                        <p:cTn id="2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anim calcmode="lin" valueType="num">
                                      <p:cBhvr>
                                        <p:cTn id="26" dur="1000" fill="hold"/>
                                        <p:tgtEl>
                                          <p:spTgt spid="3076"/>
                                        </p:tgtEl>
                                        <p:attrNameLst>
                                          <p:attrName>ppt_x</p:attrName>
                                        </p:attrNameLst>
                                      </p:cBhvr>
                                      <p:tavLst>
                                        <p:tav tm="0">
                                          <p:val>
                                            <p:strVal val="#ppt_x"/>
                                          </p:val>
                                        </p:tav>
                                        <p:tav tm="100000">
                                          <p:val>
                                            <p:strVal val="#ppt_x"/>
                                          </p:val>
                                        </p:tav>
                                      </p:tavLst>
                                    </p:anim>
                                    <p:anim calcmode="lin" valueType="num">
                                      <p:cBhvr>
                                        <p:cTn id="2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1000"/>
                                        <p:tgtEl>
                                          <p:spTgt spid="3078"/>
                                        </p:tgtEl>
                                      </p:cBhvr>
                                    </p:animEffect>
                                    <p:anim calcmode="lin" valueType="num">
                                      <p:cBhvr>
                                        <p:cTn id="33" dur="1000" fill="hold"/>
                                        <p:tgtEl>
                                          <p:spTgt spid="3078"/>
                                        </p:tgtEl>
                                        <p:attrNameLst>
                                          <p:attrName>ppt_x</p:attrName>
                                        </p:attrNameLst>
                                      </p:cBhvr>
                                      <p:tavLst>
                                        <p:tav tm="0">
                                          <p:val>
                                            <p:strVal val="#ppt_x"/>
                                          </p:val>
                                        </p:tav>
                                        <p:tav tm="100000">
                                          <p:val>
                                            <p:strVal val="#ppt_x"/>
                                          </p:val>
                                        </p:tav>
                                      </p:tavLst>
                                    </p:anim>
                                    <p:anim calcmode="lin" valueType="num">
                                      <p:cBhvr>
                                        <p:cTn id="3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animEffect transition="in" filter="randombar(horizontal)">
                                      <p:cBhvr>
                                        <p:cTn id="39" dur="500"/>
                                        <p:tgtEl>
                                          <p:spTgt spid="30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079"/>
                                        </p:tgtEl>
                                      </p:cBhvr>
                                    </p:animEffect>
                                    <p:set>
                                      <p:cBhvr>
                                        <p:cTn id="44" dur="1" fill="hold">
                                          <p:stCondLst>
                                            <p:cond delay="499"/>
                                          </p:stCondLst>
                                        </p:cTn>
                                        <p:tgtEl>
                                          <p:spTgt spid="3079"/>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randombar(horizontal)">
                                      <p:cBhvr>
                                        <p:cTn id="48" dur="500"/>
                                        <p:tgtEl>
                                          <p:spTgt spid="30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080"/>
                                        </p:tgtEl>
                                      </p:cBhvr>
                                    </p:animEffect>
                                    <p:set>
                                      <p:cBhvr>
                                        <p:cTn id="53" dur="1" fill="hold">
                                          <p:stCondLst>
                                            <p:cond delay="499"/>
                                          </p:stCondLst>
                                        </p:cTn>
                                        <p:tgtEl>
                                          <p:spTgt spid="3080"/>
                                        </p:tgtEl>
                                        <p:attrNameLst>
                                          <p:attrName>style.visibility</p:attrName>
                                        </p:attrNameLst>
                                      </p:cBhvr>
                                      <p:to>
                                        <p:strVal val="hidden"/>
                                      </p:to>
                                    </p:set>
                                  </p:childTnLst>
                                </p:cTn>
                              </p:par>
                            </p:childTnLst>
                          </p:cTn>
                        </p:par>
                        <p:par>
                          <p:cTn id="54" fill="hold">
                            <p:stCondLst>
                              <p:cond delay="500"/>
                            </p:stCondLst>
                            <p:childTnLst>
                              <p:par>
                                <p:cTn id="55" presetID="14" presetClass="entr" presetSubtype="10" fill="hold" nodeType="after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randombar(horizontal)">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81"/>
                                        </p:tgtEl>
                                      </p:cBhvr>
                                    </p:animEffect>
                                    <p:set>
                                      <p:cBhvr>
                                        <p:cTn id="62" dur="1" fill="hold">
                                          <p:stCondLst>
                                            <p:cond delay="499"/>
                                          </p:stCondLst>
                                        </p:cTn>
                                        <p:tgtEl>
                                          <p:spTgt spid="3081"/>
                                        </p:tgtEl>
                                        <p:attrNameLst>
                                          <p:attrName>style.visibility</p:attrName>
                                        </p:attrNameLst>
                                      </p:cBhvr>
                                      <p:to>
                                        <p:strVal val="hidden"/>
                                      </p:to>
                                    </p:set>
                                  </p:childTnLst>
                                </p:cTn>
                              </p:par>
                            </p:childTnLst>
                          </p:cTn>
                        </p:par>
                        <p:par>
                          <p:cTn id="63" fill="hold">
                            <p:stCondLst>
                              <p:cond delay="500"/>
                            </p:stCondLst>
                            <p:childTnLst>
                              <p:par>
                                <p:cTn id="64" presetID="14" presetClass="entr" presetSubtype="10" fill="hold" nodeType="after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randombar(horizontal)">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70"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2926126931699_b7672ddb33ca6cda5c87139561efe4c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4" y="-12773"/>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ài liệu soạn bài hương\tư liệu hình ảnh làm ppt\hoa_cúc-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494">
            <a:off x="-592757" y="1691729"/>
            <a:ext cx="2899146" cy="2899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446286"/>
            <a:ext cx="3436864" cy="34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273" y="1378672"/>
            <a:ext cx="3457646" cy="34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5164" y="1446284"/>
            <a:ext cx="3390034" cy="339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133"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6531"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5085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Câu 2: Các bạn hãy đếm xem có bao nhiêu bông hoa cúc? </a:t>
            </a:r>
            <a:endParaRPr lang="en-US" sz="2000" b="1">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66832450"/>
      </p:ext>
    </p:extLst>
  </p:cSld>
  <p:clrMapOvr>
    <a:masterClrMapping/>
  </p:clrMapOvr>
  <mc:AlternateContent xmlns:mc="http://schemas.openxmlformats.org/markup-compatibility/2006" xmlns:p14="http://schemas.microsoft.com/office/powerpoint/2010/main">
    <mc:Choice Requires="p14">
      <p:transition spd="slow" p14:dur="2000" advTm="21111"/>
    </mc:Choice>
    <mc:Fallback xmlns="">
      <p:transition spd="slow" advTm="21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randombar(horizontal)">
                                      <p:cBhvr>
                                        <p:cTn id="11" dur="500"/>
                                        <p:tgtEl>
                                          <p:spTgt spid="10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31"/>
                                        </p:tgtEl>
                                      </p:cBhvr>
                                    </p:animEffect>
                                    <p:set>
                                      <p:cBhvr>
                                        <p:cTn id="16" dur="1" fill="hold">
                                          <p:stCondLst>
                                            <p:cond delay="499"/>
                                          </p:stCondLst>
                                        </p:cTn>
                                        <p:tgtEl>
                                          <p:spTgt spid="1031"/>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randombar(horizontal)">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1032"/>
                                        </p:tgtEl>
                                      </p:cBhvr>
                                    </p:animEffect>
                                    <p:set>
                                      <p:cBhvr>
                                        <p:cTn id="25" dur="1" fill="hold">
                                          <p:stCondLst>
                                            <p:cond delay="499"/>
                                          </p:stCondLst>
                                        </p:cTn>
                                        <p:tgtEl>
                                          <p:spTgt spid="1032"/>
                                        </p:tgtEl>
                                        <p:attrNameLst>
                                          <p:attrName>style.visibility</p:attrName>
                                        </p:attrNameLst>
                                      </p:cBhvr>
                                      <p:to>
                                        <p:strVal val="hidden"/>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033"/>
                                        </p:tgtEl>
                                        <p:attrNameLst>
                                          <p:attrName>style.visibility</p:attrName>
                                        </p:attrNameLst>
                                      </p:cBhvr>
                                      <p:to>
                                        <p:strVal val="visible"/>
                                      </p:to>
                                    </p:set>
                                    <p:animEffect transition="in" filter="randombar(horizontal)">
                                      <p:cBhvr>
                                        <p:cTn id="29" dur="500"/>
                                        <p:tgtEl>
                                          <p:spTgt spid="103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1033"/>
                                        </p:tgtEl>
                                      </p:cBhvr>
                                    </p:animEffect>
                                    <p:set>
                                      <p:cBhvr>
                                        <p:cTn id="34" dur="1" fill="hold">
                                          <p:stCondLst>
                                            <p:cond delay="499"/>
                                          </p:stCondLst>
                                        </p:cTn>
                                        <p:tgtEl>
                                          <p:spTgt spid="1033"/>
                                        </p:tgtEl>
                                        <p:attrNameLst>
                                          <p:attrName>style.visibility</p:attrName>
                                        </p:attrNameLst>
                                      </p:cBhvr>
                                      <p:to>
                                        <p:strVal val="hidden"/>
                                      </p:to>
                                    </p:se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randombar(horizontal)">
                                      <p:cBhvr>
                                        <p:cTn id="38" dur="500"/>
                                        <p:tgtEl>
                                          <p:spTgt spid="103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nodeType="clickEffect">
                                  <p:stCondLst>
                                    <p:cond delay="0"/>
                                  </p:stCondLst>
                                  <p:childTnLst>
                                    <p:animMotion origin="layout" path="M -0.36458 0.06527 C -0.10468 0.06551 0.10643 -0.05579 0.10608 -0.20672 C 0.10643 -0.35648 -0.10468 -0.47917 -0.36458 -0.47824 C -0.6243 -0.47917 -0.83524 -0.35648 -0.83472 -0.20695 C -0.83524 -0.05579 -0.6243 0.06574 -0.36458 0.06527 Z " pathEditMode="relative" rAng="-10800000" ptsTypes="fffff">
                                      <p:cBhvr>
                                        <p:cTn id="42" dur="3000" fill="hold"/>
                                        <p:tgtEl>
                                          <p:spTgt spid="1034"/>
                                        </p:tgtEl>
                                        <p:attrNameLst>
                                          <p:attrName>ppt_x</p:attrName>
                                          <p:attrName>ppt_y</p:attrName>
                                        </p:attrNameLst>
                                      </p:cBhvr>
                                      <p:rCtr x="17" y="-27199"/>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2926126931699_b7672ddb33ca6cda5c87139561efe4c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4" y="-12773"/>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ài liệu soạn bài hương\tư liệu hình ảnh làm ppt\hoa_cúc-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494">
            <a:off x="-592757" y="1691729"/>
            <a:ext cx="2899146" cy="2899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446286"/>
            <a:ext cx="3436864" cy="34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273" y="1378672"/>
            <a:ext cx="3457646" cy="34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5164" y="1446284"/>
            <a:ext cx="3390034" cy="339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133"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6531"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5085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Câu 2: Các bạn hãy đếm xem có bao nhiêu bông hoa cúc? </a:t>
            </a:r>
            <a:endParaRPr lang="en-US" sz="2000" b="1">
              <a:latin typeface="Times New Roman" pitchFamily="18" charset="0"/>
              <a:cs typeface="Times New Roman" pitchFamily="18"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65937644"/>
      </p:ext>
    </p:extLst>
  </p:cSld>
  <p:clrMapOvr>
    <a:masterClrMapping/>
  </p:clrMapOvr>
  <mc:AlternateContent xmlns:mc="http://schemas.openxmlformats.org/markup-compatibility/2006" xmlns:p14="http://schemas.microsoft.com/office/powerpoint/2010/main">
    <mc:Choice Requires="p14">
      <p:transition spd="slow" p14:dur="2000" advTm="21078"/>
    </mc:Choice>
    <mc:Fallback xmlns="">
      <p:transition spd="slow" advTm="21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randombar(horizontal)">
                                      <p:cBhvr>
                                        <p:cTn id="11" dur="500"/>
                                        <p:tgtEl>
                                          <p:spTgt spid="10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31"/>
                                        </p:tgtEl>
                                      </p:cBhvr>
                                    </p:animEffect>
                                    <p:set>
                                      <p:cBhvr>
                                        <p:cTn id="16" dur="1" fill="hold">
                                          <p:stCondLst>
                                            <p:cond delay="499"/>
                                          </p:stCondLst>
                                        </p:cTn>
                                        <p:tgtEl>
                                          <p:spTgt spid="1031"/>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randombar(horizontal)">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1032"/>
                                        </p:tgtEl>
                                      </p:cBhvr>
                                    </p:animEffect>
                                    <p:set>
                                      <p:cBhvr>
                                        <p:cTn id="25" dur="1" fill="hold">
                                          <p:stCondLst>
                                            <p:cond delay="499"/>
                                          </p:stCondLst>
                                        </p:cTn>
                                        <p:tgtEl>
                                          <p:spTgt spid="1032"/>
                                        </p:tgtEl>
                                        <p:attrNameLst>
                                          <p:attrName>style.visibility</p:attrName>
                                        </p:attrNameLst>
                                      </p:cBhvr>
                                      <p:to>
                                        <p:strVal val="hidden"/>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033"/>
                                        </p:tgtEl>
                                        <p:attrNameLst>
                                          <p:attrName>style.visibility</p:attrName>
                                        </p:attrNameLst>
                                      </p:cBhvr>
                                      <p:to>
                                        <p:strVal val="visible"/>
                                      </p:to>
                                    </p:set>
                                    <p:animEffect transition="in" filter="randombar(horizontal)">
                                      <p:cBhvr>
                                        <p:cTn id="29" dur="500"/>
                                        <p:tgtEl>
                                          <p:spTgt spid="103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1033"/>
                                        </p:tgtEl>
                                      </p:cBhvr>
                                    </p:animEffect>
                                    <p:set>
                                      <p:cBhvr>
                                        <p:cTn id="34" dur="1" fill="hold">
                                          <p:stCondLst>
                                            <p:cond delay="499"/>
                                          </p:stCondLst>
                                        </p:cTn>
                                        <p:tgtEl>
                                          <p:spTgt spid="1033"/>
                                        </p:tgtEl>
                                        <p:attrNameLst>
                                          <p:attrName>style.visibility</p:attrName>
                                        </p:attrNameLst>
                                      </p:cBhvr>
                                      <p:to>
                                        <p:strVal val="hidden"/>
                                      </p:to>
                                    </p:se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randombar(horizontal)">
                                      <p:cBhvr>
                                        <p:cTn id="38" dur="500"/>
                                        <p:tgtEl>
                                          <p:spTgt spid="103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nodeType="clickEffect">
                                  <p:stCondLst>
                                    <p:cond delay="0"/>
                                  </p:stCondLst>
                                  <p:childTnLst>
                                    <p:animMotion origin="layout" path="M -0.36458 0.06527 C -0.10468 0.06551 0.10643 -0.05579 0.10608 -0.20672 C 0.10643 -0.35648 -0.10468 -0.47917 -0.36458 -0.47824 C -0.6243 -0.47917 -0.83524 -0.35648 -0.83472 -0.20695 C -0.83524 -0.05579 -0.6243 0.06574 -0.36458 0.06527 Z " pathEditMode="relative" rAng="-10800000" ptsTypes="fffff">
                                      <p:cBhvr>
                                        <p:cTn id="42" dur="3000" fill="hold"/>
                                        <p:tgtEl>
                                          <p:spTgt spid="1034"/>
                                        </p:tgtEl>
                                        <p:attrNameLst>
                                          <p:attrName>ppt_x</p:attrName>
                                          <p:attrName>ppt_y</p:attrName>
                                        </p:attrNameLst>
                                      </p:cBhvr>
                                      <p:rCtr x="17" y="-27199"/>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9|3"/>
</p:tagLst>
</file>

<file path=ppt/tags/tag2.xml><?xml version="1.0" encoding="utf-8"?>
<p:tagLst xmlns:a="http://schemas.openxmlformats.org/drawingml/2006/main" xmlns:r="http://schemas.openxmlformats.org/officeDocument/2006/relationships" xmlns:p="http://schemas.openxmlformats.org/presentationml/2006/main">
  <p:tag name="TIMING" val="|3.1|12.9"/>
</p:tagLst>
</file>

<file path=ppt/tags/tag3.xml><?xml version="1.0" encoding="utf-8"?>
<p:tagLst xmlns:a="http://schemas.openxmlformats.org/drawingml/2006/main" xmlns:r="http://schemas.openxmlformats.org/officeDocument/2006/relationships" xmlns:p="http://schemas.openxmlformats.org/presentationml/2006/main">
  <p:tag name="TIMING" val="|5.8|1.9|1.6|1.5|12.9|1.2|1.4|1.6|1.7"/>
</p:tagLst>
</file>

<file path=ppt/tags/tag4.xml><?xml version="1.0" encoding="utf-8"?>
<p:tagLst xmlns:a="http://schemas.openxmlformats.org/drawingml/2006/main" xmlns:r="http://schemas.openxmlformats.org/officeDocument/2006/relationships" xmlns:p="http://schemas.openxmlformats.org/presentationml/2006/main">
  <p:tag name="TIMING" val="|3.1|1.6|1.6|1.8|1.6"/>
</p:tagLst>
</file>

<file path=ppt/tags/tag5.xml><?xml version="1.0" encoding="utf-8"?>
<p:tagLst xmlns:a="http://schemas.openxmlformats.org/drawingml/2006/main" xmlns:r="http://schemas.openxmlformats.org/officeDocument/2006/relationships" xmlns:p="http://schemas.openxmlformats.org/presentationml/2006/main">
  <p:tag name="TIMING" val="|4.5|1.8|1.8|1.4|3.6|6.2|1.9|1.5|4.9"/>
</p:tagLst>
</file>

<file path=ppt/tags/tag6.xml><?xml version="1.0" encoding="utf-8"?>
<p:tagLst xmlns:a="http://schemas.openxmlformats.org/drawingml/2006/main" xmlns:r="http://schemas.openxmlformats.org/officeDocument/2006/relationships" xmlns:p="http://schemas.openxmlformats.org/presentationml/2006/main">
  <p:tag name="TIMING" val="|9.2|1.4|1.5|1.5|1.7"/>
</p:tagLst>
</file>

<file path=ppt/tags/tag7.xml><?xml version="1.0" encoding="utf-8"?>
<p:tagLst xmlns:a="http://schemas.openxmlformats.org/drawingml/2006/main" xmlns:r="http://schemas.openxmlformats.org/officeDocument/2006/relationships" xmlns:p="http://schemas.openxmlformats.org/presentationml/2006/main">
  <p:tag name="TIMING" val="|3.1|1.2|1.5|1.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569</Words>
  <Application>Microsoft Office PowerPoint</Application>
  <PresentationFormat>On-screen Show (4:3)</PresentationFormat>
  <Paragraphs>43</Paragraphs>
  <Slides>8</Slides>
  <Notes>3</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cp:lastModifiedBy>Admin</cp:lastModifiedBy>
  <cp:revision>131</cp:revision>
  <dcterms:created xsi:type="dcterms:W3CDTF">2006-08-16T00:00:00Z</dcterms:created>
  <dcterms:modified xsi:type="dcterms:W3CDTF">2022-02-27T13:28:58Z</dcterms:modified>
</cp:coreProperties>
</file>