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61" r:id="rId5"/>
    <p:sldId id="267" r:id="rId6"/>
    <p:sldId id="265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4987-6A8A-4DA8-B9DE-A3E968D3CF0B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1BC97-DB48-41D5-AAF0-2A8BE625E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22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4987-6A8A-4DA8-B9DE-A3E968D3CF0B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1BC97-DB48-41D5-AAF0-2A8BE625E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2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4987-6A8A-4DA8-B9DE-A3E968D3CF0B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1BC97-DB48-41D5-AAF0-2A8BE625E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5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4987-6A8A-4DA8-B9DE-A3E968D3CF0B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1BC97-DB48-41D5-AAF0-2A8BE625E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4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4987-6A8A-4DA8-B9DE-A3E968D3CF0B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1BC97-DB48-41D5-AAF0-2A8BE625E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50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4987-6A8A-4DA8-B9DE-A3E968D3CF0B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1BC97-DB48-41D5-AAF0-2A8BE625E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5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4987-6A8A-4DA8-B9DE-A3E968D3CF0B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1BC97-DB48-41D5-AAF0-2A8BE625E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2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4987-6A8A-4DA8-B9DE-A3E968D3CF0B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1BC97-DB48-41D5-AAF0-2A8BE625E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0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4987-6A8A-4DA8-B9DE-A3E968D3CF0B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1BC97-DB48-41D5-AAF0-2A8BE625E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4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4987-6A8A-4DA8-B9DE-A3E968D3CF0B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1BC97-DB48-41D5-AAF0-2A8BE625E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0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4987-6A8A-4DA8-B9DE-A3E968D3CF0B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1BC97-DB48-41D5-AAF0-2A8BE625E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3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A4987-6A8A-4DA8-B9DE-A3E968D3CF0B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1BC97-DB48-41D5-AAF0-2A8BE625E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4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87" y="-16067"/>
            <a:ext cx="12192000" cy="68740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18377" y="765109"/>
            <a:ext cx="4459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>
                <a:latin typeface="+mj-lt"/>
              </a:rPr>
              <a:t> </a:t>
            </a:r>
            <a:r>
              <a:rPr lang="en-US" sz="2000" b="1">
                <a:latin typeface="+mj-lt"/>
              </a:rPr>
              <a:t>      </a:t>
            </a:r>
            <a:r>
              <a:rPr lang="vi-VN" sz="2000" b="1">
                <a:latin typeface="+mj-lt"/>
              </a:rPr>
              <a:t>UBND QUẬN LONG BIÊN</a:t>
            </a:r>
          </a:p>
          <a:p>
            <a:r>
              <a:rPr lang="vi-VN" sz="2000" b="1">
                <a:latin typeface="+mj-lt"/>
              </a:rPr>
              <a:t>TRƯỜNG MẦM NON ĐỨC GIANG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683" y="1498216"/>
            <a:ext cx="804500" cy="59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95913" y="2254171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 MỸ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0305" y="2890493"/>
            <a:ext cx="5182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32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 màu quả cà chua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9277" y="3758598"/>
            <a:ext cx="4373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 24 – 36 tháng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0305" y="4525308"/>
            <a:ext cx="495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4837" y="5501858"/>
            <a:ext cx="3967753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2021 - 2022</a:t>
            </a:r>
          </a:p>
          <a:p>
            <a:endParaRPr lang="en-US" sz="21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87" y="3420966"/>
            <a:ext cx="3576098" cy="2712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764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74"/>
    </mc:Choice>
    <mc:Fallback xmlns="">
      <p:transition spd="slow" advTm="20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50"/>
            <a:ext cx="12192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3451539" y="347731"/>
            <a:ext cx="4595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 YÊU CẦU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24773" y="4045724"/>
            <a:ext cx="69971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i="0" smtClean="0">
              <a:solidFill>
                <a:srgbClr val="333333"/>
              </a:solidFill>
              <a:effectLst/>
              <a:latin typeface="Time New Roman"/>
            </a:endParaRPr>
          </a:p>
          <a:p>
            <a:endParaRPr lang="en-US" b="1">
              <a:solidFill>
                <a:srgbClr val="333333"/>
              </a:solidFill>
              <a:latin typeface="Time New Roman"/>
            </a:endParaRPr>
          </a:p>
          <a:p>
            <a:endParaRPr lang="en-US" b="1" i="0" smtClean="0">
              <a:solidFill>
                <a:srgbClr val="333333"/>
              </a:solidFill>
              <a:effectLst/>
              <a:latin typeface="Time New Roman"/>
            </a:endParaRPr>
          </a:p>
          <a:p>
            <a:endParaRPr lang="en-US" b="1">
              <a:solidFill>
                <a:srgbClr val="333333"/>
              </a:solidFill>
              <a:latin typeface="Time New Roman"/>
            </a:endParaRPr>
          </a:p>
          <a:p>
            <a:r>
              <a:rPr lang="vi-VN" sz="2400" b="1" i="0" smtClean="0">
                <a:solidFill>
                  <a:srgbClr val="333333"/>
                </a:solidFill>
                <a:effectLst/>
                <a:latin typeface="Time New Roman"/>
              </a:rPr>
              <a:t>3. Thái độ:</a:t>
            </a:r>
            <a:endParaRPr lang="vi-VN" sz="2400" b="0" i="0" smtClean="0">
              <a:solidFill>
                <a:srgbClr val="333333"/>
              </a:solidFill>
              <a:effectLst/>
              <a:latin typeface="Time New Roman"/>
            </a:endParaRPr>
          </a:p>
          <a:p>
            <a:r>
              <a:rPr lang="vi-VN" sz="2400" b="0" i="0" smtClean="0">
                <a:solidFill>
                  <a:srgbClr val="333333"/>
                </a:solidFill>
                <a:effectLst/>
                <a:latin typeface="Time New Roman"/>
              </a:rPr>
              <a:t>-Trẻ chú ý học và tích cực tham gia</a:t>
            </a:r>
            <a:r>
              <a:rPr lang="en-US" sz="2400" b="0" i="0" smtClean="0">
                <a:solidFill>
                  <a:srgbClr val="333333"/>
                </a:solidFill>
                <a:effectLst/>
                <a:latin typeface="Time New Roman"/>
              </a:rPr>
              <a:t> hoạt </a:t>
            </a:r>
            <a:r>
              <a:rPr lang="vi-VN" sz="2400" b="0" i="0" smtClean="0">
                <a:solidFill>
                  <a:srgbClr val="333333"/>
                </a:solidFill>
                <a:effectLst/>
                <a:latin typeface="Time New Roman"/>
              </a:rPr>
              <a:t>động.</a:t>
            </a:r>
            <a:endParaRPr lang="vi-VN" sz="2400" b="0" i="0">
              <a:solidFill>
                <a:srgbClr val="333333"/>
              </a:solidFill>
              <a:effectLst/>
              <a:latin typeface="Time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4374" y="1286138"/>
            <a:ext cx="8925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0" smtClean="0">
                <a:solidFill>
                  <a:srgbClr val="333333"/>
                </a:solidFill>
                <a:effectLst/>
                <a:latin typeface="Time New Roman"/>
              </a:rPr>
              <a:t>1. Kiến thức:</a:t>
            </a:r>
            <a:endParaRPr lang="vi-VN" sz="2400" b="0" i="0" smtClean="0">
              <a:solidFill>
                <a:srgbClr val="333333"/>
              </a:solidFill>
              <a:effectLst/>
              <a:latin typeface="Time New Roman"/>
            </a:endParaRPr>
          </a:p>
          <a:p>
            <a:r>
              <a:rPr lang="vi-VN" sz="2400" b="0" i="0" smtClean="0">
                <a:solidFill>
                  <a:srgbClr val="333333"/>
                </a:solidFill>
                <a:effectLst/>
                <a:latin typeface="Time New Roman"/>
              </a:rPr>
              <a:t>- Trẻ biết tên gọi, đặc điểm đặc trưng của quả cà chua</a:t>
            </a:r>
            <a:r>
              <a:rPr lang="en-US" sz="2400" b="0" i="0" smtClean="0">
                <a:solidFill>
                  <a:srgbClr val="333333"/>
                </a:solidFill>
                <a:effectLst/>
                <a:latin typeface="Time New Roman"/>
              </a:rPr>
              <a:t> có màu đỏ, cuống màu xanh.</a:t>
            </a:r>
            <a:endParaRPr lang="vi-VN" sz="2400" b="0" i="0" smtClean="0">
              <a:solidFill>
                <a:srgbClr val="333333"/>
              </a:solidFill>
              <a:effectLst/>
              <a:latin typeface="Time New Roman"/>
            </a:endParaRPr>
          </a:p>
          <a:p>
            <a:r>
              <a:rPr lang="vi-VN" sz="2400" b="0" i="0" smtClean="0">
                <a:solidFill>
                  <a:srgbClr val="333333"/>
                </a:solidFill>
                <a:effectLst/>
                <a:latin typeface="Time New Roman"/>
              </a:rPr>
              <a:t>- Trẻ biết các màu: xanh, đỏ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07405" y="2938290"/>
            <a:ext cx="98305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0" smtClean="0">
                <a:solidFill>
                  <a:srgbClr val="333333"/>
                </a:solidFill>
                <a:effectLst/>
                <a:latin typeface="Time New Roman"/>
              </a:rPr>
              <a:t>2. Kĩ năng</a:t>
            </a:r>
            <a:r>
              <a:rPr lang="en-US" sz="2400" b="1" i="0" smtClean="0">
                <a:solidFill>
                  <a:srgbClr val="333333"/>
                </a:solidFill>
                <a:effectLst/>
                <a:latin typeface="Time New Roman"/>
              </a:rPr>
              <a:t>:</a:t>
            </a:r>
            <a:endParaRPr lang="vi-VN" sz="2400" b="0" i="0" smtClean="0">
              <a:solidFill>
                <a:srgbClr val="333333"/>
              </a:solidFill>
              <a:effectLst/>
              <a:latin typeface="Time New Roman"/>
            </a:endParaRPr>
          </a:p>
          <a:p>
            <a:r>
              <a:rPr lang="vi-VN" sz="2400" b="0" i="0" smtClean="0">
                <a:solidFill>
                  <a:srgbClr val="333333"/>
                </a:solidFill>
                <a:effectLst/>
                <a:latin typeface="Time New Roman"/>
              </a:rPr>
              <a:t>- Rèn trẻ cách cầm cầm bút  bằng tay phải, cầm bằng 3 đầu ngón tay</a:t>
            </a:r>
          </a:p>
          <a:p>
            <a:r>
              <a:rPr lang="vi-VN" sz="2400" b="0" i="0" smtClean="0">
                <a:solidFill>
                  <a:srgbClr val="333333"/>
                </a:solidFill>
                <a:effectLst/>
                <a:latin typeface="Time New Roman"/>
              </a:rPr>
              <a:t>- Rèn kỹ năng tô màu đều tay và mịn, không tô màu ra ngoài hình in sẵn.</a:t>
            </a:r>
          </a:p>
          <a:p>
            <a:r>
              <a:rPr lang="vi-VN" sz="2400" b="0" i="0" smtClean="0">
                <a:solidFill>
                  <a:srgbClr val="333333"/>
                </a:solidFill>
                <a:effectLst/>
                <a:latin typeface="Time New Roman"/>
              </a:rPr>
              <a:t>- Phát triển cơ tay và tố chất khéo léo của đôi bàn tay.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24" y="49758"/>
            <a:ext cx="804500" cy="59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0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015409" y="982802"/>
            <a:ext cx="2193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9442" y="2055813"/>
            <a:ext cx="79944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em cũng gọi là cà</a:t>
            </a:r>
          </a:p>
          <a:p>
            <a:r>
              <a:rPr lang="en-US" sz="36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tròn vỏ đỏ chín vừa nấu canh</a:t>
            </a:r>
          </a:p>
          <a:p>
            <a:r>
              <a:rPr lang="en-US" sz="36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đố các con biết đó là câu đố về quả gì?</a:t>
            </a:r>
            <a:endParaRPr lang="en-US" sz="36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35" y="67152"/>
            <a:ext cx="804500" cy="5959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794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71"/>
    </mc:Choice>
    <mc:Fallback xmlns="">
      <p:transition spd="slow" advTm="30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pSp>
        <p:nvGrpSpPr>
          <p:cNvPr id="8" name="Group 7"/>
          <p:cNvGrpSpPr/>
          <p:nvPr/>
        </p:nvGrpSpPr>
        <p:grpSpPr>
          <a:xfrm>
            <a:off x="2482068" y="851913"/>
            <a:ext cx="6335009" cy="5154174"/>
            <a:chOff x="2649493" y="704740"/>
            <a:chExt cx="6335009" cy="5154174"/>
          </a:xfrm>
        </p:grpSpPr>
        <p:sp>
          <p:nvSpPr>
            <p:cNvPr id="5" name="TextBox 4"/>
            <p:cNvSpPr txBox="1"/>
            <p:nvPr/>
          </p:nvSpPr>
          <p:spPr>
            <a:xfrm>
              <a:off x="4726547" y="704740"/>
              <a:ext cx="24673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Qủa cà chua</a:t>
              </a:r>
              <a:endParaRPr 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493" y="1600645"/>
              <a:ext cx="6335009" cy="4258269"/>
            </a:xfrm>
            <a:prstGeom prst="rect">
              <a:avLst/>
            </a:prstGeom>
          </p:spPr>
        </p:pic>
      </p:grpSp>
      <p:sp>
        <p:nvSpPr>
          <p:cNvPr id="9" name="Right Arrow 8"/>
          <p:cNvSpPr/>
          <p:nvPr/>
        </p:nvSpPr>
        <p:spPr>
          <a:xfrm rot="9908849">
            <a:off x="5821679" y="2672683"/>
            <a:ext cx="938624" cy="34773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0969500">
            <a:off x="2012757" y="3703087"/>
            <a:ext cx="938624" cy="347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67152"/>
            <a:ext cx="804500" cy="5959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252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60"/>
    </mc:Choice>
    <mc:Fallback xmlns="">
      <p:transition spd="slow" advTm="60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24" y="49758"/>
            <a:ext cx="804500" cy="59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9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9"/>
    </mc:Choice>
    <mc:Fallback xmlns="">
      <p:transition spd="slow" advTm="241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273"/>
            <a:ext cx="12191999" cy="674853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049" y="682581"/>
            <a:ext cx="5422006" cy="3155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00777" y="21636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769151" y="2393496"/>
            <a:ext cx="647982" cy="278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9038143">
            <a:off x="5421245" y="823532"/>
            <a:ext cx="647982" cy="2789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24" y="49758"/>
            <a:ext cx="804500" cy="59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7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41"/>
    </mc:Choice>
    <mc:Fallback xmlns="">
      <p:transition spd="slow" advTm="11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125792" y="952381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  <a:latin typeface="Time New Roman"/>
              </a:rPr>
              <a:t>C</a:t>
            </a:r>
            <a:r>
              <a:rPr lang="en-US" sz="3600" smtClean="0">
                <a:solidFill>
                  <a:srgbClr val="7030A0"/>
                </a:solidFill>
                <a:latin typeface="Time New Roman"/>
              </a:rPr>
              <a:t>huẩn bị:</a:t>
            </a:r>
            <a:endParaRPr lang="en-US" sz="3600">
              <a:solidFill>
                <a:srgbClr val="7030A0"/>
              </a:solidFill>
              <a:latin typeface="Time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53067"/>
            <a:ext cx="4706619" cy="3317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287" y="2441170"/>
            <a:ext cx="3825026" cy="3098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850" y="365125"/>
            <a:ext cx="804500" cy="5959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514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33"/>
    </mc:Choice>
    <mc:Fallback xmlns="">
      <p:transition spd="slow" advTm="15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|2.3|2.1|6.8|1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27.7|2.1|9.8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9|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149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33</cp:revision>
  <dcterms:created xsi:type="dcterms:W3CDTF">2022-01-19T14:18:10Z</dcterms:created>
  <dcterms:modified xsi:type="dcterms:W3CDTF">2022-02-13T08:19:01Z</dcterms:modified>
</cp:coreProperties>
</file>