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77" r:id="rId2"/>
    <p:sldId id="478" r:id="rId3"/>
    <p:sldId id="47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351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9AB"/>
    <a:srgbClr val="C5370B"/>
    <a:srgbClr val="2603BD"/>
    <a:srgbClr val="CC0066"/>
    <a:srgbClr val="FFFF00"/>
    <a:srgbClr val="FD8DE8"/>
    <a:srgbClr val="EEF892"/>
    <a:srgbClr val="FFFF66"/>
    <a:srgbClr val="FEF68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5" autoAdjust="0"/>
    <p:restoredTop sz="94660"/>
  </p:normalViewPr>
  <p:slideViewPr>
    <p:cSldViewPr>
      <p:cViewPr varScale="1">
        <p:scale>
          <a:sx n="88" d="100"/>
          <a:sy n="88" d="100"/>
        </p:scale>
        <p:origin x="134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29000">
              <a:srgbClr val="B6DDDB"/>
            </a:gs>
            <a:gs pos="66000">
              <a:srgbClr val="F0EBD5"/>
            </a:gs>
            <a:gs pos="100000">
              <a:srgbClr val="FFFF00">
                <a:alpha val="58000"/>
                <a:lumMod val="76000"/>
                <a:lumOff val="24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audio" Target="../media/media11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video" Target="../media/media3.mp4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audio" Target="../media/media4.m4a"/><Relationship Id="rId10" Type="http://schemas.microsoft.com/office/2007/relationships/hdphoto" Target="../media/hdphoto5.wdp"/><Relationship Id="rId4" Type="http://schemas.microsoft.com/office/2007/relationships/media" Target="../media/media4.m4a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microsoft.com/office/2007/relationships/hdphoto" Target="../media/hdphoto7.wdp"/><Relationship Id="rId3" Type="http://schemas.openxmlformats.org/officeDocument/2006/relationships/video" Target="../media/media3.mp4"/><Relationship Id="rId7" Type="http://schemas.openxmlformats.org/officeDocument/2006/relationships/image" Target="../media/image9.jpg"/><Relationship Id="rId12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6.wdp"/><Relationship Id="rId5" Type="http://schemas.openxmlformats.org/officeDocument/2006/relationships/audio" Target="../media/media6.m4a"/><Relationship Id="rId1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microsoft.com/office/2007/relationships/media" Target="../media/media6.m4a"/><Relationship Id="rId9" Type="http://schemas.openxmlformats.org/officeDocument/2006/relationships/image" Target="../media/image13.jpe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1.png"/><Relationship Id="rId3" Type="http://schemas.openxmlformats.org/officeDocument/2006/relationships/video" Target="../media/media3.mp4"/><Relationship Id="rId7" Type="http://schemas.openxmlformats.org/officeDocument/2006/relationships/image" Target="../media/image9.jpg"/><Relationship Id="rId12" Type="http://schemas.openxmlformats.org/officeDocument/2006/relationships/image" Target="../media/image18.jpe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5.wdp"/><Relationship Id="rId5" Type="http://schemas.openxmlformats.org/officeDocument/2006/relationships/audio" Target="../media/media8.m4a"/><Relationship Id="rId10" Type="http://schemas.openxmlformats.org/officeDocument/2006/relationships/image" Target="../media/image10.png"/><Relationship Id="rId4" Type="http://schemas.microsoft.com/office/2007/relationships/media" Target="../media/media8.m4a"/><Relationship Id="rId9" Type="http://schemas.openxmlformats.org/officeDocument/2006/relationships/image" Target="../media/image17.jpe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png"/><Relationship Id="rId3" Type="http://schemas.openxmlformats.org/officeDocument/2006/relationships/video" Target="../media/media3.mp4"/><Relationship Id="rId7" Type="http://schemas.openxmlformats.org/officeDocument/2006/relationships/image" Target="../media/image9.jpg"/><Relationship Id="rId12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9.wdp"/><Relationship Id="rId5" Type="http://schemas.openxmlformats.org/officeDocument/2006/relationships/audio" Target="../media/media10.m4a"/><Relationship Id="rId10" Type="http://schemas.openxmlformats.org/officeDocument/2006/relationships/image" Target="../media/image20.png"/><Relationship Id="rId4" Type="http://schemas.microsoft.com/office/2007/relationships/media" Target="../media/media10.m4a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47800" y="304800"/>
            <a:ext cx="6248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</a:t>
            </a:r>
            <a:endParaRPr lang="en-US" sz="6600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557" y="3048000"/>
            <a:ext cx="8118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1539AB"/>
                </a:solidFill>
              </a:rPr>
              <a:t>Cách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chơi</a:t>
            </a:r>
            <a:r>
              <a:rPr lang="en-US" sz="3600" dirty="0" smtClean="0">
                <a:solidFill>
                  <a:srgbClr val="1539AB"/>
                </a:solidFill>
              </a:rPr>
              <a:t>: </a:t>
            </a:r>
            <a:r>
              <a:rPr lang="en-US" sz="3600" dirty="0" err="1" smtClean="0">
                <a:solidFill>
                  <a:srgbClr val="1539AB"/>
                </a:solidFill>
              </a:rPr>
              <a:t>Trên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màn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hình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có</a:t>
            </a:r>
            <a:r>
              <a:rPr lang="en-US" sz="3600" dirty="0" smtClean="0">
                <a:solidFill>
                  <a:srgbClr val="1539AB"/>
                </a:solidFill>
              </a:rPr>
              <a:t> 4 con </a:t>
            </a:r>
            <a:r>
              <a:rPr lang="en-US" sz="3600" dirty="0" err="1" smtClean="0">
                <a:solidFill>
                  <a:srgbClr val="1539AB"/>
                </a:solidFill>
              </a:rPr>
              <a:t>vật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cầm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các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chữ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cái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khác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nhau</a:t>
            </a:r>
            <a:r>
              <a:rPr lang="en-US" sz="3600" dirty="0" smtClean="0">
                <a:solidFill>
                  <a:srgbClr val="1539AB"/>
                </a:solidFill>
              </a:rPr>
              <a:t>. </a:t>
            </a:r>
            <a:r>
              <a:rPr lang="en-US" sz="3600" dirty="0" err="1" smtClean="0">
                <a:solidFill>
                  <a:srgbClr val="1539AB"/>
                </a:solidFill>
              </a:rPr>
              <a:t>Trong</a:t>
            </a:r>
            <a:r>
              <a:rPr lang="en-US" sz="3600" dirty="0" smtClean="0">
                <a:solidFill>
                  <a:srgbClr val="1539AB"/>
                </a:solidFill>
              </a:rPr>
              <a:t> ô </a:t>
            </a:r>
            <a:r>
              <a:rPr lang="en-US" sz="3600" dirty="0" err="1" smtClean="0">
                <a:solidFill>
                  <a:srgbClr val="1539AB"/>
                </a:solidFill>
              </a:rPr>
              <a:t>chữ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có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điều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gì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thú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vị</a:t>
            </a:r>
            <a:r>
              <a:rPr lang="en-US" sz="3600" dirty="0" smtClean="0">
                <a:solidFill>
                  <a:srgbClr val="1539AB"/>
                </a:solidFill>
              </a:rPr>
              <a:t>? </a:t>
            </a:r>
            <a:r>
              <a:rPr lang="en-US" sz="3600" dirty="0" err="1" smtClean="0">
                <a:solidFill>
                  <a:srgbClr val="1539AB"/>
                </a:solidFill>
              </a:rPr>
              <a:t>Bé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hãy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cùng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khám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phá</a:t>
            </a:r>
            <a:r>
              <a:rPr lang="en-US" sz="3600" dirty="0" smtClean="0">
                <a:solidFill>
                  <a:srgbClr val="1539AB"/>
                </a:solidFill>
              </a:rPr>
              <a:t> </a:t>
            </a:r>
            <a:r>
              <a:rPr lang="en-US" sz="3600" dirty="0" err="1" smtClean="0">
                <a:solidFill>
                  <a:srgbClr val="1539AB"/>
                </a:solidFill>
              </a:rPr>
              <a:t>nhé</a:t>
            </a:r>
            <a:r>
              <a:rPr lang="en-US" sz="3600" dirty="0" smtClean="0">
                <a:solidFill>
                  <a:srgbClr val="1539AB"/>
                </a:solidFill>
              </a:rPr>
              <a:t>!</a:t>
            </a:r>
            <a:endParaRPr lang="en-US" sz="3600" dirty="0">
              <a:solidFill>
                <a:srgbClr val="1539A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8486" y="1295400"/>
            <a:ext cx="7696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dirty="0" err="1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Bí</a:t>
            </a:r>
            <a:r>
              <a:rPr lang="en-US" sz="6600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600" dirty="0" err="1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mật</a:t>
            </a:r>
            <a:r>
              <a:rPr lang="en-US" sz="6600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600" dirty="0" err="1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trong</a:t>
            </a:r>
            <a:r>
              <a:rPr lang="en-US" sz="6600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ô </a:t>
            </a:r>
            <a:r>
              <a:rPr lang="en-US" sz="6600" dirty="0" err="1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chữ</a:t>
            </a:r>
            <a:r>
              <a:rPr lang="en-US" sz="6600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6600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0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518">
        <p14:vortex dir="r"/>
      </p:transition>
    </mc:Choice>
    <mc:Fallback xmlns="">
      <p:transition spd="slow" advTm="19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7427" l="3814" r="97458">
                        <a14:foregroundMark x1="21610" y1="71930" x2="75000" y2="4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5" b="15899"/>
          <a:stretch/>
        </p:blipFill>
        <p:spPr>
          <a:xfrm>
            <a:off x="3545461" y="707226"/>
            <a:ext cx="2895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24" r="100000">
                        <a14:foregroundMark x1="17797" y1="46154" x2="58051" y2="8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339127"/>
            <a:ext cx="3263906" cy="251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78" y1="5000" x2="75490" y2="27059"/>
                        <a14:foregroundMark x1="62157" y1="32353" x2="56863" y2="92794"/>
                        <a14:foregroundMark x1="60196" y1="55147" x2="83529" y2="47353"/>
                        <a14:foregroundMark x1="76863" y1="49853" x2="73137" y2="32353"/>
                        <a14:foregroundMark x1="80588" y1="31765" x2="83529" y2="38529"/>
                        <a14:foregroundMark x1="76863" y1="39853" x2="57255" y2="44118"/>
                        <a14:foregroundMark x1="37647" y1="32941" x2="59412" y2="67794"/>
                        <a14:foregroundMark x1="40980" y1="40735" x2="65490" y2="37059"/>
                        <a14:foregroundMark x1="49412" y1="31765" x2="50196" y2="44118"/>
                        <a14:foregroundMark x1="47255" y1="42941" x2="30196" y2="86912"/>
                        <a14:foregroundMark x1="56078" y1="60294" x2="41961" y2="89559"/>
                        <a14:foregroundMark x1="47647" y1="84265" x2="35294" y2="71912"/>
                        <a14:foregroundMark x1="29412" y1="54706" x2="41961" y2="61912"/>
                        <a14:foregroundMark x1="57647" y1="71324" x2="90588" y2="74412"/>
                        <a14:foregroundMark x1="80980" y1="46324" x2="80980" y2="46324"/>
                        <a14:foregroundMark x1="80980" y1="46324" x2="80980" y2="74706"/>
                        <a14:foregroundMark x1="80588" y1="66618" x2="90588" y2="64412"/>
                        <a14:foregroundMark x1="80980" y1="58824" x2="89608" y2="55735"/>
                        <a14:foregroundMark x1="70588" y1="50147" x2="71373" y2="75294"/>
                        <a14:foregroundMark x1="82157" y1="72206" x2="77255" y2="88971"/>
                        <a14:foregroundMark x1="78824" y1="85588" x2="90000" y2="86912"/>
                        <a14:foregroundMark x1="78824" y1="86471" x2="55686" y2="85000"/>
                        <a14:foregroundMark x1="69804" y1="12647" x2="74706" y2="24853"/>
                        <a14:foregroundMark x1="36863" y1="16324" x2="41569" y2="24118"/>
                        <a14:foregroundMark x1="41569" y1="24118" x2="40980" y2="24853"/>
                        <a14:foregroundMark x1="82157" y1="11471" x2="83922" y2="15147"/>
                        <a14:foregroundMark x1="84314" y1="18529" x2="84314" y2="21324"/>
                        <a14:foregroundMark x1="83333" y1="22647" x2="75490" y2="28235"/>
                        <a14:foregroundMark x1="83725" y1="22941" x2="78824" y2="26029"/>
                        <a14:foregroundMark x1="36078" y1="17647" x2="37647" y2="22647"/>
                        <a14:foregroundMark x1="37255" y1="23529" x2="46471" y2="2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95716"/>
            <a:ext cx="2434937" cy="3246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2" b="86550" l="5085" r="95339">
                        <a14:foregroundMark x1="21610" y1="82749" x2="32627" y2="82749"/>
                        <a14:foregroundMark x1="66102" y1="82164" x2="77966" y2="82456"/>
                        <a14:foregroundMark x1="24153" y1="74269" x2="75847" y2="51170"/>
                        <a14:foregroundMark x1="53814" y1="61404" x2="80085" y2="76901"/>
                        <a14:foregroundMark x1="71186" y1="72222" x2="83051" y2="62865"/>
                        <a14:foregroundMark x1="50847" y1="47076" x2="33475" y2="70175"/>
                        <a14:foregroundMark x1="45763" y1="61988" x2="66949" y2="45614"/>
                        <a14:foregroundMark x1="63983" y1="56140" x2="77966" y2="67544"/>
                        <a14:foregroundMark x1="58475" y1="63743" x2="42373" y2="79825"/>
                        <a14:foregroundMark x1="43644" y1="57310" x2="19492" y2="54678"/>
                        <a14:foregroundMark x1="33475" y1="55556" x2="19068" y2="71637"/>
                        <a14:foregroundMark x1="50424" y1="69591" x2="70339" y2="78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6" b="12030"/>
          <a:stretch/>
        </p:blipFill>
        <p:spPr>
          <a:xfrm>
            <a:off x="381000" y="1222691"/>
            <a:ext cx="2829791" cy="296830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91"/>
    </mc:Choice>
    <mc:Fallback xmlns="">
      <p:transition advTm="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76600" y="304800"/>
            <a:ext cx="32004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2384293" y="699235"/>
            <a:ext cx="2057401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s</a:t>
            </a:r>
            <a:endParaRPr lang="en-US" sz="30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325035" y="777419"/>
            <a:ext cx="25235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FFC000"/>
                </a:solidFill>
                <a:latin typeface=".VnAvant" panose="020B7200000000000000" pitchFamily="34" charset="0"/>
              </a:rPr>
              <a:t>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002537"/>
      </p:ext>
    </p:extLst>
  </p:cSld>
  <p:clrMapOvr>
    <a:masterClrMapping/>
  </p:clrMapOvr>
  <p:transition spd="slow" advTm="2276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1371600"/>
            <a:ext cx="6956200" cy="26669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Xin </a:t>
            </a:r>
            <a:r>
              <a:rPr lang="en-US" sz="5400" b="1" dirty="0" err="1" smtClean="0">
                <a:ln/>
                <a:solidFill>
                  <a:schemeClr val="accent3"/>
                </a:solidFill>
              </a:rPr>
              <a:t>chào</a:t>
            </a:r>
            <a:endParaRPr lang="en-US" sz="5400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en-US" sz="5400" b="1" dirty="0" err="1" smtClean="0">
                <a:ln/>
                <a:solidFill>
                  <a:schemeClr val="accent3"/>
                </a:solidFill>
              </a:rPr>
              <a:t>và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3"/>
                </a:solidFill>
              </a:rPr>
              <a:t>hẹn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3"/>
                </a:solidFill>
              </a:rPr>
              <a:t>gặp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3"/>
                </a:solidFill>
              </a:rPr>
              <a:t>lại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!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4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7"/>
    </mc:Choice>
    <mc:Fallback xmlns="">
      <p:transition spd="slow" advTm="1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7427" l="3814" r="97458">
                        <a14:foregroundMark x1="21610" y1="71930" x2="75000" y2="4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5" b="15899"/>
          <a:stretch/>
        </p:blipFill>
        <p:spPr>
          <a:xfrm>
            <a:off x="3545461" y="707226"/>
            <a:ext cx="2895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24" r="100000">
                        <a14:foregroundMark x1="17797" y1="46154" x2="58051" y2="8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339127"/>
            <a:ext cx="3263906" cy="251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78" y1="5000" x2="75490" y2="27059"/>
                        <a14:foregroundMark x1="62157" y1="32353" x2="56863" y2="92794"/>
                        <a14:foregroundMark x1="60196" y1="55147" x2="83529" y2="47353"/>
                        <a14:foregroundMark x1="76863" y1="49853" x2="73137" y2="32353"/>
                        <a14:foregroundMark x1="80588" y1="31765" x2="83529" y2="38529"/>
                        <a14:foregroundMark x1="76863" y1="39853" x2="57255" y2="44118"/>
                        <a14:foregroundMark x1="37647" y1="32941" x2="59412" y2="67794"/>
                        <a14:foregroundMark x1="40980" y1="40735" x2="65490" y2="37059"/>
                        <a14:foregroundMark x1="49412" y1="31765" x2="50196" y2="44118"/>
                        <a14:foregroundMark x1="47255" y1="42941" x2="30196" y2="86912"/>
                        <a14:foregroundMark x1="56078" y1="60294" x2="41961" y2="89559"/>
                        <a14:foregroundMark x1="47647" y1="84265" x2="35294" y2="71912"/>
                        <a14:foregroundMark x1="29412" y1="54706" x2="41961" y2="61912"/>
                        <a14:foregroundMark x1="57647" y1="71324" x2="90588" y2="74412"/>
                        <a14:foregroundMark x1="80980" y1="46324" x2="80980" y2="46324"/>
                        <a14:foregroundMark x1="80980" y1="46324" x2="80980" y2="74706"/>
                        <a14:foregroundMark x1="80588" y1="66618" x2="90588" y2="64412"/>
                        <a14:foregroundMark x1="80980" y1="58824" x2="89608" y2="55735"/>
                        <a14:foregroundMark x1="70588" y1="50147" x2="71373" y2="75294"/>
                        <a14:foregroundMark x1="82157" y1="72206" x2="77255" y2="88971"/>
                        <a14:foregroundMark x1="78824" y1="85588" x2="90000" y2="86912"/>
                        <a14:foregroundMark x1="78824" y1="86471" x2="55686" y2="85000"/>
                        <a14:foregroundMark x1="69804" y1="12647" x2="74706" y2="24853"/>
                        <a14:foregroundMark x1="36863" y1="16324" x2="41569" y2="24118"/>
                        <a14:foregroundMark x1="41569" y1="24118" x2="40980" y2="24853"/>
                        <a14:foregroundMark x1="82157" y1="11471" x2="83922" y2="15147"/>
                        <a14:foregroundMark x1="84314" y1="18529" x2="84314" y2="21324"/>
                        <a14:foregroundMark x1="83333" y1="22647" x2="75490" y2="28235"/>
                        <a14:foregroundMark x1="83725" y1="22941" x2="78824" y2="26029"/>
                        <a14:foregroundMark x1="36078" y1="17647" x2="37647" y2="22647"/>
                        <a14:foregroundMark x1="37255" y1="23529" x2="46471" y2="2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95716"/>
            <a:ext cx="2434937" cy="3246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2" b="86550" l="5085" r="95339">
                        <a14:foregroundMark x1="21610" y1="82749" x2="32627" y2="82749"/>
                        <a14:foregroundMark x1="66102" y1="82164" x2="77966" y2="82456"/>
                        <a14:foregroundMark x1="24153" y1="74269" x2="75847" y2="51170"/>
                        <a14:foregroundMark x1="53814" y1="61404" x2="80085" y2="76901"/>
                        <a14:foregroundMark x1="71186" y1="72222" x2="83051" y2="62865"/>
                        <a14:foregroundMark x1="50847" y1="47076" x2="33475" y2="70175"/>
                        <a14:foregroundMark x1="45763" y1="61988" x2="66949" y2="45614"/>
                        <a14:foregroundMark x1="63983" y1="56140" x2="77966" y2="67544"/>
                        <a14:foregroundMark x1="58475" y1="63743" x2="42373" y2="79825"/>
                        <a14:foregroundMark x1="43644" y1="57310" x2="19492" y2="54678"/>
                        <a14:foregroundMark x1="33475" y1="55556" x2="19068" y2="71637"/>
                        <a14:foregroundMark x1="50424" y1="69591" x2="70339" y2="78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6" b="12030"/>
          <a:stretch/>
        </p:blipFill>
        <p:spPr>
          <a:xfrm>
            <a:off x="381000" y="1222691"/>
            <a:ext cx="2829791" cy="2968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371600" y="209960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7138554" y="430709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CC0066"/>
                </a:solidFill>
                <a:latin typeface=".VnAvant" panose="020B7200000000000000" pitchFamily="34" charset="0"/>
              </a:rPr>
              <a:t>r</a:t>
            </a:r>
            <a:endParaRPr lang="en-US" sz="12000" b="1" dirty="0">
              <a:solidFill>
                <a:srgbClr val="CC0066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829370" y="491900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1539AB"/>
                </a:solidFill>
                <a:latin typeface=".VnAvant" panose="020B7200000000000000" pitchFamily="34" charset="0"/>
              </a:rPr>
              <a:t>v</a:t>
            </a:r>
            <a:endParaRPr lang="en-US" sz="12000" b="1" dirty="0">
              <a:solidFill>
                <a:srgbClr val="1539AB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4471554" y="156620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x</a:t>
            </a:r>
            <a:endParaRPr lang="en-US" sz="12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2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708">
        <p14:ripple/>
      </p:transition>
    </mc:Choice>
    <mc:Fallback xmlns="">
      <p:transition spd="slow" advTm="10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1"/>
            <a:ext cx="9662608" cy="6858000"/>
          </a:xfrm>
        </p:spPr>
      </p:pic>
      <p:sp>
        <p:nvSpPr>
          <p:cNvPr id="7" name="TextBox 6"/>
          <p:cNvSpPr txBox="1"/>
          <p:nvPr/>
        </p:nvSpPr>
        <p:spPr>
          <a:xfrm>
            <a:off x="457200" y="258403"/>
            <a:ext cx="822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BÐ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h·y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t×m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vµ ®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Õm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xem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trong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</a:rPr>
              <a:t>¬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sau</a:t>
            </a:r>
            <a:endParaRPr lang="en-US" sz="2400" dirty="0">
              <a:solidFill>
                <a:srgbClr val="C00000"/>
              </a:solidFill>
              <a:latin typeface=".VnAvant" pitchFamily="34" charset="0"/>
            </a:endParaRPr>
          </a:p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cã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mÊy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÷ “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x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”?</a:t>
            </a:r>
            <a:endParaRPr lang="en-US" sz="24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518621"/>
            <a:ext cx="7924799" cy="2776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Trong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®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Çm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, g× ®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Ñp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b»ng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sen</a:t>
            </a:r>
            <a:endParaRPr lang="en-US" sz="3000" b="1" dirty="0" smtClean="0">
              <a:solidFill>
                <a:srgbClr val="2603BD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L¸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xanh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,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b«ng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tr¾ng, l¹i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chen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nhÞ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vµng</a:t>
            </a:r>
            <a:endParaRPr lang="en-US" sz="3000" b="1" dirty="0" smtClean="0">
              <a:solidFill>
                <a:srgbClr val="2603BD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NhÞ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vµng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,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b«ng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tr¾ng l¸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xanh</a:t>
            </a:r>
            <a:endParaRPr lang="en-US" sz="3000" b="1" dirty="0" smtClean="0">
              <a:solidFill>
                <a:srgbClr val="2603BD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GÇn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bïn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mµ ch¼ng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h«i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tanh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mïi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  <a:latin typeface=".VnAvant" pitchFamily="34" charset="0"/>
              </a:rPr>
              <a:t>bïn</a:t>
            </a:r>
            <a:r>
              <a:rPr lang="en-US" sz="3000" b="1" dirty="0" smtClean="0">
                <a:solidFill>
                  <a:srgbClr val="2603BD"/>
                </a:solidFill>
                <a:latin typeface=".VnAvant" pitchFamily="34" charset="0"/>
              </a:rPr>
              <a:t>.</a:t>
            </a:r>
            <a:endParaRPr lang="en-US" sz="3000" b="1" dirty="0">
              <a:solidFill>
                <a:srgbClr val="2603BD"/>
              </a:solidFill>
              <a:latin typeface=".VnAvant" pitchFamily="34" charset="0"/>
            </a:endParaRPr>
          </a:p>
        </p:txBody>
      </p:sp>
      <p:pic>
        <p:nvPicPr>
          <p:cNvPr id="7170" name="Picture 2" descr="Vẽ Tay Nở Hoa Vector Miễn Phí Minh Họa Hình ảnh | Định dạng hình ảnh PSD  610243059| vn.lovepik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13" b="100000" l="10000" r="94419">
                        <a14:foregroundMark x1="57326" y1="55796" x2="83256" y2="72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94310"/>
            <a:ext cx="3200400" cy="29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676400" y="2819400"/>
            <a:ext cx="22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77000" y="3505200"/>
            <a:ext cx="22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92729" y="4648200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00B050"/>
                </a:solidFill>
                <a:latin typeface=".VnAvant" pitchFamily="34" charset="0"/>
              </a:rPr>
              <a:t>2</a:t>
            </a:r>
            <a:endParaRPr lang="en-US" sz="8000" dirty="0">
              <a:solidFill>
                <a:srgbClr val="00B050"/>
              </a:solidFill>
            </a:endParaRPr>
          </a:p>
        </p:txBody>
      </p:sp>
      <p:pic>
        <p:nvPicPr>
          <p:cNvPr id="10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48756" y="5341821"/>
            <a:ext cx="876417" cy="87641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1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4"/>
    </mc:Choice>
    <mc:Fallback xmlns="">
      <p:transition spd="slow" advTm="56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8" grpId="1"/>
      <p:bldP spid="14" grpId="0"/>
    </p:bldLst>
  </p:timing>
  <p:extLst>
    <p:ext uri="{E180D4A7-C9FB-4DFB-919C-405C955672EB}">
      <p14:showEvtLst xmlns:p14="http://schemas.microsoft.com/office/powerpoint/2010/main">
        <p14:playEvt time="26447" objId="10"/>
        <p14:stopEvt time="31781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7427" l="3814" r="97458">
                        <a14:foregroundMark x1="21610" y1="71930" x2="75000" y2="4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5" b="15899"/>
          <a:stretch/>
        </p:blipFill>
        <p:spPr>
          <a:xfrm>
            <a:off x="3545461" y="707226"/>
            <a:ext cx="2895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24" r="100000">
                        <a14:foregroundMark x1="17797" y1="46154" x2="58051" y2="8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339127"/>
            <a:ext cx="3263906" cy="251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78" y1="5000" x2="75490" y2="27059"/>
                        <a14:foregroundMark x1="62157" y1="32353" x2="56863" y2="92794"/>
                        <a14:foregroundMark x1="60196" y1="55147" x2="83529" y2="47353"/>
                        <a14:foregroundMark x1="76863" y1="49853" x2="73137" y2="32353"/>
                        <a14:foregroundMark x1="80588" y1="31765" x2="83529" y2="38529"/>
                        <a14:foregroundMark x1="76863" y1="39853" x2="57255" y2="44118"/>
                        <a14:foregroundMark x1="37647" y1="32941" x2="59412" y2="67794"/>
                        <a14:foregroundMark x1="40980" y1="40735" x2="65490" y2="37059"/>
                        <a14:foregroundMark x1="49412" y1="31765" x2="50196" y2="44118"/>
                        <a14:foregroundMark x1="47255" y1="42941" x2="30196" y2="86912"/>
                        <a14:foregroundMark x1="56078" y1="60294" x2="41961" y2="89559"/>
                        <a14:foregroundMark x1="47647" y1="84265" x2="35294" y2="71912"/>
                        <a14:foregroundMark x1="29412" y1="54706" x2="41961" y2="61912"/>
                        <a14:foregroundMark x1="57647" y1="71324" x2="90588" y2="74412"/>
                        <a14:foregroundMark x1="80980" y1="46324" x2="80980" y2="46324"/>
                        <a14:foregroundMark x1="80980" y1="46324" x2="80980" y2="74706"/>
                        <a14:foregroundMark x1="80588" y1="66618" x2="90588" y2="64412"/>
                        <a14:foregroundMark x1="80980" y1="58824" x2="89608" y2="55735"/>
                        <a14:foregroundMark x1="70588" y1="50147" x2="71373" y2="75294"/>
                        <a14:foregroundMark x1="82157" y1="72206" x2="77255" y2="88971"/>
                        <a14:foregroundMark x1="78824" y1="85588" x2="90000" y2="86912"/>
                        <a14:foregroundMark x1="78824" y1="86471" x2="55686" y2="85000"/>
                        <a14:foregroundMark x1="69804" y1="12647" x2="74706" y2="24853"/>
                        <a14:foregroundMark x1="36863" y1="16324" x2="41569" y2="24118"/>
                        <a14:foregroundMark x1="41569" y1="24118" x2="40980" y2="24853"/>
                        <a14:foregroundMark x1="82157" y1="11471" x2="83922" y2="15147"/>
                        <a14:foregroundMark x1="84314" y1="18529" x2="84314" y2="21324"/>
                        <a14:foregroundMark x1="83333" y1="22647" x2="75490" y2="28235"/>
                        <a14:foregroundMark x1="83725" y1="22941" x2="78824" y2="26029"/>
                        <a14:foregroundMark x1="36078" y1="17647" x2="37647" y2="22647"/>
                        <a14:foregroundMark x1="37255" y1="23529" x2="46471" y2="2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95716"/>
            <a:ext cx="2434937" cy="3246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2" b="86550" l="5085" r="95339">
                        <a14:foregroundMark x1="21610" y1="82749" x2="32627" y2="82749"/>
                        <a14:foregroundMark x1="66102" y1="82164" x2="77966" y2="82456"/>
                        <a14:foregroundMark x1="24153" y1="74269" x2="75847" y2="51170"/>
                        <a14:foregroundMark x1="53814" y1="61404" x2="80085" y2="76901"/>
                        <a14:foregroundMark x1="71186" y1="72222" x2="83051" y2="62865"/>
                        <a14:foregroundMark x1="50847" y1="47076" x2="33475" y2="70175"/>
                        <a14:foregroundMark x1="45763" y1="61988" x2="66949" y2="45614"/>
                        <a14:foregroundMark x1="63983" y1="56140" x2="77966" y2="67544"/>
                        <a14:foregroundMark x1="58475" y1="63743" x2="42373" y2="79825"/>
                        <a14:foregroundMark x1="43644" y1="57310" x2="19492" y2="54678"/>
                        <a14:foregroundMark x1="33475" y1="55556" x2="19068" y2="71637"/>
                        <a14:foregroundMark x1="50424" y1="69591" x2="70339" y2="78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6" b="12030"/>
          <a:stretch/>
        </p:blipFill>
        <p:spPr>
          <a:xfrm>
            <a:off x="381000" y="1222691"/>
            <a:ext cx="2829791" cy="2968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371600" y="209960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7138554" y="430709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CC0066"/>
                </a:solidFill>
                <a:latin typeface=".VnAvant" panose="020B7200000000000000" pitchFamily="34" charset="0"/>
              </a:rPr>
              <a:t>r</a:t>
            </a:r>
            <a:endParaRPr lang="en-US" sz="12000" b="1" dirty="0">
              <a:solidFill>
                <a:srgbClr val="CC0066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829370" y="491900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1539AB"/>
                </a:solidFill>
                <a:latin typeface=".VnAvant" panose="020B7200000000000000" pitchFamily="34" charset="0"/>
              </a:rPr>
              <a:t>v</a:t>
            </a:r>
            <a:endParaRPr lang="en-US" sz="12000" b="1" dirty="0">
              <a:solidFill>
                <a:srgbClr val="1539AB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1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423"/>
    </mc:Choice>
    <mc:Fallback xmlns="">
      <p:transition advTm="1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b="23423"/>
          <a:stretch/>
        </p:blipFill>
        <p:spPr>
          <a:xfrm>
            <a:off x="0" y="0"/>
            <a:ext cx="9129208" cy="6857999"/>
          </a:xfrm>
        </p:spPr>
      </p:pic>
      <p:sp>
        <p:nvSpPr>
          <p:cNvPr id="7" name="TextBox 6"/>
          <p:cNvSpPr txBox="1"/>
          <p:nvPr/>
        </p:nvSpPr>
        <p:spPr>
          <a:xfrm>
            <a:off x="457200" y="258403"/>
            <a:ext cx="822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BÐ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h·y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nèi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c¸c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÷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c¸i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x, s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trong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tõ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víi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÷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c¸i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x, s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lín</a:t>
            </a:r>
            <a:endParaRPr lang="en-US" sz="24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33824" y="2698709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x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4975" y="3718667"/>
            <a:ext cx="6367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5370B"/>
                </a:solidFill>
                <a:latin typeface=".VnAvant" pitchFamily="34" charset="0"/>
              </a:rPr>
              <a:t>s</a:t>
            </a:r>
            <a:endParaRPr lang="en-US" sz="8000" dirty="0">
              <a:solidFill>
                <a:srgbClr val="C5370B"/>
              </a:solidFill>
            </a:endParaRPr>
          </a:p>
        </p:txBody>
      </p:sp>
      <p:pic>
        <p:nvPicPr>
          <p:cNvPr id="9218" name="Picture 2" descr="Quả hồng xiêm - hna.check.net.v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" b="18192"/>
          <a:stretch/>
        </p:blipFill>
        <p:spPr bwMode="auto">
          <a:xfrm>
            <a:off x="914400" y="1143001"/>
            <a:ext cx="1927750" cy="143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ú Sữa Vĩnh Kim - Tiền Gia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4000" r="7042" b="13000"/>
          <a:stretch/>
        </p:blipFill>
        <p:spPr bwMode="auto">
          <a:xfrm>
            <a:off x="6023419" y="1046815"/>
            <a:ext cx="2133600" cy="15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0355" y="2566719"/>
            <a:ext cx="25378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.VnAvant" pitchFamily="34" charset="0"/>
              </a:rPr>
              <a:t>h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ång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xiªm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7681" y="2423382"/>
            <a:ext cx="1685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.VnAvant" pitchFamily="34" charset="0"/>
              </a:rPr>
              <a:t>v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ó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s</a:t>
            </a:r>
            <a:r>
              <a:rPr lang="en-US" sz="4400" dirty="0" err="1">
                <a:solidFill>
                  <a:srgbClr val="002060"/>
                </a:solidFill>
                <a:latin typeface=".VnArial" panose="020B7200000000000000" pitchFamily="34" charset="0"/>
              </a:rPr>
              <a:t>ữ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a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222" name="Picture 6" descr="Quả su su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" b="89549" l="3509" r="98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5" y="3848815"/>
            <a:ext cx="2485800" cy="18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402784" y="5486400"/>
            <a:ext cx="12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.VnAvant" pitchFamily="34" charset="0"/>
              </a:rPr>
              <a:t>s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u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su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224" name="Picture 8" descr="Cách sử dụng quả sung đúng để mang lại giá trị sức khỏe cao nhấ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8244" y1="5068" x2="1679" y2="12500"/>
                        <a14:foregroundMark x1="16947" y1="23649" x2="1221" y2="16892"/>
                        <a14:foregroundMark x1="19695" y1="9966" x2="6260" y2="676"/>
                        <a14:foregroundMark x1="28702" y1="12500" x2="27634" y2="676"/>
                        <a14:foregroundMark x1="18626" y1="11318" x2="15725" y2="0"/>
                        <a14:foregroundMark x1="5649" y1="11318" x2="0" y2="10642"/>
                        <a14:foregroundMark x1="79847" y1="9459" x2="99542" y2="11824"/>
                        <a14:foregroundMark x1="54504" y1="4392" x2="34351" y2="2534"/>
                        <a14:foregroundMark x1="4580" y1="6250" x2="611" y2="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132684" y="3896888"/>
            <a:ext cx="1944516" cy="15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473703" y="5486400"/>
            <a:ext cx="1237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sung</a:t>
            </a:r>
            <a:endParaRPr lang="en-US" sz="3600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098091" y="3083534"/>
            <a:ext cx="2339178" cy="413515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800600" y="3039783"/>
            <a:ext cx="2304341" cy="1141891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160637" y="4739414"/>
            <a:ext cx="2214086" cy="938457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590374" y="4452540"/>
            <a:ext cx="2763213" cy="1203963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861893" y="4714196"/>
            <a:ext cx="1691307" cy="970623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1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61791" y="5803819"/>
            <a:ext cx="1020417" cy="102041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0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38"/>
    </mc:Choice>
    <mc:Fallback xmlns="">
      <p:transition spd="slow" advTm="5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2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4" grpId="0"/>
      <p:bldP spid="10" grpId="0"/>
      <p:bldP spid="3" grpId="0"/>
      <p:bldP spid="17" grpId="0"/>
      <p:bldP spid="18" grpId="0"/>
      <p:bldP spid="19" grpId="0"/>
    </p:bldLst>
  </p:timing>
  <p:extLst>
    <p:ext uri="{E180D4A7-C9FB-4DFB-919C-405C955672EB}">
      <p14:showEvtLst xmlns:p14="http://schemas.microsoft.com/office/powerpoint/2010/main">
        <p14:playEvt time="24677" objId="21"/>
        <p14:stopEvt time="29988" objId="2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7427" l="3814" r="97458">
                        <a14:foregroundMark x1="21610" y1="71930" x2="75000" y2="4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5" b="15899"/>
          <a:stretch/>
        </p:blipFill>
        <p:spPr>
          <a:xfrm>
            <a:off x="3545461" y="707226"/>
            <a:ext cx="2895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24" r="100000">
                        <a14:foregroundMark x1="17797" y1="46154" x2="58051" y2="8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339127"/>
            <a:ext cx="3263906" cy="251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78" y1="5000" x2="75490" y2="27059"/>
                        <a14:foregroundMark x1="62157" y1="32353" x2="56863" y2="92794"/>
                        <a14:foregroundMark x1="60196" y1="55147" x2="83529" y2="47353"/>
                        <a14:foregroundMark x1="76863" y1="49853" x2="73137" y2="32353"/>
                        <a14:foregroundMark x1="80588" y1="31765" x2="83529" y2="38529"/>
                        <a14:foregroundMark x1="76863" y1="39853" x2="57255" y2="44118"/>
                        <a14:foregroundMark x1="37647" y1="32941" x2="59412" y2="67794"/>
                        <a14:foregroundMark x1="40980" y1="40735" x2="65490" y2="37059"/>
                        <a14:foregroundMark x1="49412" y1="31765" x2="50196" y2="44118"/>
                        <a14:foregroundMark x1="47255" y1="42941" x2="30196" y2="86912"/>
                        <a14:foregroundMark x1="56078" y1="60294" x2="41961" y2="89559"/>
                        <a14:foregroundMark x1="47647" y1="84265" x2="35294" y2="71912"/>
                        <a14:foregroundMark x1="29412" y1="54706" x2="41961" y2="61912"/>
                        <a14:foregroundMark x1="57647" y1="71324" x2="90588" y2="74412"/>
                        <a14:foregroundMark x1="80980" y1="46324" x2="80980" y2="46324"/>
                        <a14:foregroundMark x1="80980" y1="46324" x2="80980" y2="74706"/>
                        <a14:foregroundMark x1="80588" y1="66618" x2="90588" y2="64412"/>
                        <a14:foregroundMark x1="80980" y1="58824" x2="89608" y2="55735"/>
                        <a14:foregroundMark x1="70588" y1="50147" x2="71373" y2="75294"/>
                        <a14:foregroundMark x1="82157" y1="72206" x2="77255" y2="88971"/>
                        <a14:foregroundMark x1="78824" y1="85588" x2="90000" y2="86912"/>
                        <a14:foregroundMark x1="78824" y1="86471" x2="55686" y2="85000"/>
                        <a14:foregroundMark x1="69804" y1="12647" x2="74706" y2="24853"/>
                        <a14:foregroundMark x1="36863" y1="16324" x2="41569" y2="24118"/>
                        <a14:foregroundMark x1="41569" y1="24118" x2="40980" y2="24853"/>
                        <a14:foregroundMark x1="82157" y1="11471" x2="83922" y2="15147"/>
                        <a14:foregroundMark x1="84314" y1="18529" x2="84314" y2="21324"/>
                        <a14:foregroundMark x1="83333" y1="22647" x2="75490" y2="28235"/>
                        <a14:foregroundMark x1="83725" y1="22941" x2="78824" y2="26029"/>
                        <a14:foregroundMark x1="36078" y1="17647" x2="37647" y2="22647"/>
                        <a14:foregroundMark x1="37255" y1="23529" x2="46471" y2="2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95716"/>
            <a:ext cx="2434937" cy="3246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2" b="86550" l="5085" r="95339">
                        <a14:foregroundMark x1="21610" y1="82749" x2="32627" y2="82749"/>
                        <a14:foregroundMark x1="66102" y1="82164" x2="77966" y2="82456"/>
                        <a14:foregroundMark x1="24153" y1="74269" x2="75847" y2="51170"/>
                        <a14:foregroundMark x1="53814" y1="61404" x2="80085" y2="76901"/>
                        <a14:foregroundMark x1="71186" y1="72222" x2="83051" y2="62865"/>
                        <a14:foregroundMark x1="50847" y1="47076" x2="33475" y2="70175"/>
                        <a14:foregroundMark x1="45763" y1="61988" x2="66949" y2="45614"/>
                        <a14:foregroundMark x1="63983" y1="56140" x2="77966" y2="67544"/>
                        <a14:foregroundMark x1="58475" y1="63743" x2="42373" y2="79825"/>
                        <a14:foregroundMark x1="43644" y1="57310" x2="19492" y2="54678"/>
                        <a14:foregroundMark x1="33475" y1="55556" x2="19068" y2="71637"/>
                        <a14:foregroundMark x1="50424" y1="69591" x2="70339" y2="78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6" b="12030"/>
          <a:stretch/>
        </p:blipFill>
        <p:spPr>
          <a:xfrm>
            <a:off x="381000" y="1222691"/>
            <a:ext cx="2829791" cy="2968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371600" y="209960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7138554" y="430709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CC0066"/>
                </a:solidFill>
                <a:latin typeface=".VnAvant" panose="020B7200000000000000" pitchFamily="34" charset="0"/>
              </a:rPr>
              <a:t>r</a:t>
            </a:r>
            <a:endParaRPr lang="en-US" sz="12000" b="1" dirty="0">
              <a:solidFill>
                <a:srgbClr val="CC0066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8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33"/>
    </mc:Choice>
    <mc:Fallback xmlns="">
      <p:transition advTm="1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b="23423"/>
          <a:stretch/>
        </p:blipFill>
        <p:spPr>
          <a:xfrm>
            <a:off x="0" y="0"/>
            <a:ext cx="9129208" cy="6857999"/>
          </a:xfrm>
        </p:spPr>
      </p:pic>
      <p:sp>
        <p:nvSpPr>
          <p:cNvPr id="7" name="TextBox 6"/>
          <p:cNvSpPr txBox="1"/>
          <p:nvPr/>
        </p:nvSpPr>
        <p:spPr>
          <a:xfrm>
            <a:off x="457200" y="258403"/>
            <a:ext cx="822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BÐ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h·y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nèi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c¸c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÷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c¸i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x, s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trong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tõ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víi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÷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c¸i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</a:rPr>
              <a:t> x, s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</a:rPr>
              <a:t>lín</a:t>
            </a:r>
            <a:endParaRPr lang="en-US" sz="24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78170" y="1578715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x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54738" y="3444181"/>
            <a:ext cx="6367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5370B"/>
                </a:solidFill>
                <a:latin typeface=".VnAvant" pitchFamily="34" charset="0"/>
              </a:rPr>
              <a:t>s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497" y="2697770"/>
            <a:ext cx="3764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c©y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x</a:t>
            </a:r>
            <a:r>
              <a:rPr lang="en-US" sz="4000" dirty="0" err="1" smtClean="0">
                <a:solidFill>
                  <a:srgbClr val="002060"/>
                </a:solidFill>
                <a:latin typeface=".VnAvant" pitchFamily="34" charset="0"/>
              </a:rPr>
              <a:t>ư</a:t>
            </a:r>
            <a:r>
              <a:rPr lang="en-US" sz="36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­¬ng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rång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7681" y="242338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6722" y="5392328"/>
            <a:ext cx="2266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.VnAvant" pitchFamily="34" charset="0"/>
              </a:rPr>
              <a:t>h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oa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sóng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07546" y="5480653"/>
            <a:ext cx="2704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.VnAvant" pitchFamily="34" charset="0"/>
              </a:rPr>
              <a:t>c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©y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xÊu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hæ</a:t>
            </a:r>
            <a:endParaRPr lang="en-US" sz="3600" dirty="0">
              <a:solidFill>
                <a:srgbClr val="00206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933411" y="3170897"/>
            <a:ext cx="2305589" cy="812284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268" name="Picture 4" descr="Xương rồng tai thỏ tại tp.Hồ Chí Minh - Nhiều size xương rồng lớn và đẹ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5"/>
          <a:stretch/>
        </p:blipFill>
        <p:spPr bwMode="auto">
          <a:xfrm>
            <a:off x="1265732" y="1162146"/>
            <a:ext cx="2176602" cy="166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ây xấu hổ: mô tả, tính vị, công dụng và lưu ý khi dù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17" y="3947619"/>
            <a:ext cx="2292826" cy="13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Vẽ Tay Nở Hoa Vector Miễn Phí Minh Họa Hình ảnh | Định dạng hình ảnh PSD  610243059| vn.lovepik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13" b="100000" l="10000" r="94419">
                        <a14:foregroundMark x1="57326" y1="55796" x2="83256" y2="72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52" y="1095213"/>
            <a:ext cx="2383891" cy="16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hu về ngắm hoa súng nhuộm tím các hồ nước tại Tân Kỳ, Nghệ An | Kênh Thời  Tiế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84" y="3947619"/>
            <a:ext cx="2280115" cy="13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043699" y="2636911"/>
            <a:ext cx="1975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.VnAvant" pitchFamily="34" charset="0"/>
              </a:rPr>
              <a:t>h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oa</a:t>
            </a:r>
            <a:r>
              <a:rPr lang="en-US" sz="3600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.VnAvant" pitchFamily="34" charset="0"/>
              </a:rPr>
              <a:t>sen</a:t>
            </a:r>
            <a:endParaRPr lang="en-US" sz="3600" dirty="0">
              <a:solidFill>
                <a:srgbClr val="00206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676400" y="2326370"/>
            <a:ext cx="2823077" cy="595792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440620" y="4243963"/>
            <a:ext cx="2052885" cy="1318638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933411" y="2668262"/>
            <a:ext cx="1803951" cy="2950020"/>
          </a:xfrm>
          <a:prstGeom prst="line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61791" y="5803819"/>
            <a:ext cx="1020417" cy="102041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1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2"/>
    </mc:Choice>
    <mc:Fallback xmlns="">
      <p:transition spd="slow" advTm="59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2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4" grpId="0"/>
      <p:bldP spid="10" grpId="0"/>
      <p:bldP spid="3" grpId="0"/>
      <p:bldP spid="18" grpId="0"/>
      <p:bldP spid="19" grpId="0"/>
      <p:bldP spid="26" grpId="0"/>
    </p:bldLst>
  </p:timing>
  <p:extLst>
    <p:ext uri="{E180D4A7-C9FB-4DFB-919C-405C955672EB}">
      <p14:showEvtLst xmlns:p14="http://schemas.microsoft.com/office/powerpoint/2010/main">
        <p14:playEvt time="29478" objId="20"/>
        <p14:stopEvt time="34817" objId="2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7427" l="3814" r="97458">
                        <a14:foregroundMark x1="21610" y1="71930" x2="75000" y2="4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95" b="15899"/>
          <a:stretch/>
        </p:blipFill>
        <p:spPr>
          <a:xfrm>
            <a:off x="3545461" y="707226"/>
            <a:ext cx="2895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24" r="100000">
                        <a14:foregroundMark x1="17797" y1="46154" x2="58051" y2="8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339127"/>
            <a:ext cx="3263906" cy="251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78" y1="5000" x2="75490" y2="27059"/>
                        <a14:foregroundMark x1="62157" y1="32353" x2="56863" y2="92794"/>
                        <a14:foregroundMark x1="60196" y1="55147" x2="83529" y2="47353"/>
                        <a14:foregroundMark x1="76863" y1="49853" x2="73137" y2="32353"/>
                        <a14:foregroundMark x1="80588" y1="31765" x2="83529" y2="38529"/>
                        <a14:foregroundMark x1="76863" y1="39853" x2="57255" y2="44118"/>
                        <a14:foregroundMark x1="37647" y1="32941" x2="59412" y2="67794"/>
                        <a14:foregroundMark x1="40980" y1="40735" x2="65490" y2="37059"/>
                        <a14:foregroundMark x1="49412" y1="31765" x2="50196" y2="44118"/>
                        <a14:foregroundMark x1="47255" y1="42941" x2="30196" y2="86912"/>
                        <a14:foregroundMark x1="56078" y1="60294" x2="41961" y2="89559"/>
                        <a14:foregroundMark x1="47647" y1="84265" x2="35294" y2="71912"/>
                        <a14:foregroundMark x1="29412" y1="54706" x2="41961" y2="61912"/>
                        <a14:foregroundMark x1="57647" y1="71324" x2="90588" y2="74412"/>
                        <a14:foregroundMark x1="80980" y1="46324" x2="80980" y2="46324"/>
                        <a14:foregroundMark x1="80980" y1="46324" x2="80980" y2="74706"/>
                        <a14:foregroundMark x1="80588" y1="66618" x2="90588" y2="64412"/>
                        <a14:foregroundMark x1="80980" y1="58824" x2="89608" y2="55735"/>
                        <a14:foregroundMark x1="70588" y1="50147" x2="71373" y2="75294"/>
                        <a14:foregroundMark x1="82157" y1="72206" x2="77255" y2="88971"/>
                        <a14:foregroundMark x1="78824" y1="85588" x2="90000" y2="86912"/>
                        <a14:foregroundMark x1="78824" y1="86471" x2="55686" y2="85000"/>
                        <a14:foregroundMark x1="69804" y1="12647" x2="74706" y2="24853"/>
                        <a14:foregroundMark x1="36863" y1="16324" x2="41569" y2="24118"/>
                        <a14:foregroundMark x1="41569" y1="24118" x2="40980" y2="24853"/>
                        <a14:foregroundMark x1="82157" y1="11471" x2="83922" y2="15147"/>
                        <a14:foregroundMark x1="84314" y1="18529" x2="84314" y2="21324"/>
                        <a14:foregroundMark x1="83333" y1="22647" x2="75490" y2="28235"/>
                        <a14:foregroundMark x1="83725" y1="22941" x2="78824" y2="26029"/>
                        <a14:foregroundMark x1="36078" y1="17647" x2="37647" y2="22647"/>
                        <a14:foregroundMark x1="37255" y1="23529" x2="46471" y2="2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95716"/>
            <a:ext cx="2434937" cy="3246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2" b="86550" l="5085" r="95339">
                        <a14:foregroundMark x1="21610" y1="82749" x2="32627" y2="82749"/>
                        <a14:foregroundMark x1="66102" y1="82164" x2="77966" y2="82456"/>
                        <a14:foregroundMark x1="24153" y1="74269" x2="75847" y2="51170"/>
                        <a14:foregroundMark x1="53814" y1="61404" x2="80085" y2="76901"/>
                        <a14:foregroundMark x1="71186" y1="72222" x2="83051" y2="62865"/>
                        <a14:foregroundMark x1="50847" y1="47076" x2="33475" y2="70175"/>
                        <a14:foregroundMark x1="45763" y1="61988" x2="66949" y2="45614"/>
                        <a14:foregroundMark x1="63983" y1="56140" x2="77966" y2="67544"/>
                        <a14:foregroundMark x1="58475" y1="63743" x2="42373" y2="79825"/>
                        <a14:foregroundMark x1="43644" y1="57310" x2="19492" y2="54678"/>
                        <a14:foregroundMark x1="33475" y1="55556" x2="19068" y2="71637"/>
                        <a14:foregroundMark x1="50424" y1="69591" x2="70339" y2="78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6" b="12030"/>
          <a:stretch/>
        </p:blipFill>
        <p:spPr>
          <a:xfrm>
            <a:off x="381000" y="1222691"/>
            <a:ext cx="2829791" cy="2968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1371600" y="2099608"/>
            <a:ext cx="177684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3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525"/>
    </mc:Choice>
    <mc:Fallback xmlns="">
      <p:transition advTm="1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b="23423"/>
          <a:stretch/>
        </p:blipFill>
        <p:spPr>
          <a:xfrm>
            <a:off x="0" y="0"/>
            <a:ext cx="9129208" cy="6857999"/>
          </a:xfrm>
        </p:spPr>
      </p:pic>
      <p:sp>
        <p:nvSpPr>
          <p:cNvPr id="7" name="TextBox 6"/>
          <p:cNvSpPr txBox="1"/>
          <p:nvPr/>
        </p:nvSpPr>
        <p:spPr>
          <a:xfrm>
            <a:off x="457200" y="258403"/>
            <a:ext cx="822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BÐ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h·y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nèi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tÊt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c¶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c¸c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÷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c¸i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cã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tªn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gäi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lµ “s” l¹i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víi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nhau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vµ ®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äc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to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tªn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ch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÷ </a:t>
            </a:r>
            <a:r>
              <a:rPr lang="en-US" sz="2400" dirty="0" err="1" smtClean="0">
                <a:solidFill>
                  <a:srgbClr val="1539AB"/>
                </a:solidFill>
                <a:latin typeface=".VnAvant" pitchFamily="34" charset="0"/>
              </a:rPr>
              <a:t>nhÐ</a:t>
            </a:r>
            <a:r>
              <a:rPr lang="en-US" sz="2400" dirty="0" smtClean="0">
                <a:solidFill>
                  <a:srgbClr val="1539AB"/>
                </a:solidFill>
                <a:latin typeface=".VnAvant" pitchFamily="34" charset="0"/>
              </a:rPr>
              <a:t>!</a:t>
            </a:r>
            <a:endParaRPr lang="en-US" sz="2400" dirty="0">
              <a:solidFill>
                <a:srgbClr val="1539AB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1600200"/>
            <a:ext cx="6367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5370B"/>
                </a:solidFill>
                <a:latin typeface=".VnAvant" pitchFamily="34" charset="0"/>
              </a:rPr>
              <a:t>s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3687" y="2261919"/>
            <a:ext cx="6367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5370B"/>
                </a:solidFill>
                <a:latin typeface=".VnAvant" pitchFamily="34" charset="0"/>
              </a:rPr>
              <a:t>s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36938" y="4012647"/>
            <a:ext cx="7184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S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89119" y="4059824"/>
            <a:ext cx="7184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S</a:t>
            </a:r>
            <a:endParaRPr lang="en-US" sz="8000" dirty="0">
              <a:solidFill>
                <a:srgbClr val="C5370B"/>
              </a:solidFill>
            </a:endParaRPr>
          </a:p>
        </p:txBody>
      </p:sp>
      <p:pic>
        <p:nvPicPr>
          <p:cNvPr id="27" name="Picture 4" descr="Cách viết chữ x thường và hoa đúng nhất dành cho bé tập viết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89711" l="5788" r="60772">
                        <a14:backgroundMark x1="18971" y1="41801" x2="27331" y2="42444"/>
                        <a14:backgroundMark x1="51447" y1="43408" x2="41479" y2="47588"/>
                        <a14:backgroundMark x1="30547" y1="33762" x2="34727" y2="36977"/>
                        <a14:backgroundMark x1="33762" y1="63344" x2="31190" y2="65273"/>
                        <a14:backgroundMark x1="35048" y1="63987" x2="37942" y2="66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87" y="4873987"/>
            <a:ext cx="1474949" cy="147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ướng dẫn viết chữ s (cỡ nhỏ) - |Kiến thức Tiểu học| - YouTub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2031" y1="65139" x2="22109" y2="69722"/>
                        <a14:backgroundMark x1="40938" y1="68056" x2="40938" y2="69167"/>
                        <a14:backgroundMark x1="41875" y1="67917" x2="51875" y2="67778"/>
                        <a14:backgroundMark x1="41094" y1="64861" x2="40781" y2="66250"/>
                        <a14:backgroundMark x1="52109" y1="67917" x2="52812" y2="68194"/>
                        <a14:backgroundMark x1="55781" y1="67500" x2="53594" y2="68333"/>
                        <a14:backgroundMark x1="60156" y1="49306" x2="60156" y2="5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74" t="23011" r="37525" b="27570"/>
          <a:stretch/>
        </p:blipFill>
        <p:spPr bwMode="auto">
          <a:xfrm>
            <a:off x="3176684" y="1501500"/>
            <a:ext cx="633316" cy="70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527763" y="1376441"/>
            <a:ext cx="8819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X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01369" y="3476099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x</a:t>
            </a:r>
            <a:endParaRPr lang="en-US" sz="8000" dirty="0">
              <a:solidFill>
                <a:srgbClr val="C5370B"/>
              </a:solidFill>
            </a:endParaRPr>
          </a:p>
        </p:txBody>
      </p:sp>
      <p:pic>
        <p:nvPicPr>
          <p:cNvPr id="33" name="Picture 2" descr="Hướng dẫn viết chữ s (cỡ nhỏ) - |Kiến thức Tiểu học| - YouTub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2031" y1="65139" x2="22109" y2="69722"/>
                        <a14:backgroundMark x1="40938" y1="68056" x2="40938" y2="69167"/>
                        <a14:backgroundMark x1="41875" y1="67917" x2="51875" y2="67778"/>
                        <a14:backgroundMark x1="41094" y1="64861" x2="40781" y2="66250"/>
                        <a14:backgroundMark x1="52109" y1="67917" x2="52812" y2="68194"/>
                        <a14:backgroundMark x1="55781" y1="67500" x2="53594" y2="68333"/>
                        <a14:backgroundMark x1="60156" y1="49306" x2="60156" y2="5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74" t="23011" r="37525" b="27570"/>
          <a:stretch/>
        </p:blipFill>
        <p:spPr bwMode="auto">
          <a:xfrm>
            <a:off x="7577598" y="2693900"/>
            <a:ext cx="633316" cy="70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ách viết chữ x thường và hoa đúng nhất dành cho bé tập viết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89711" l="5788" r="60772">
                        <a14:backgroundMark x1="18971" y1="41801" x2="27331" y2="42444"/>
                        <a14:backgroundMark x1="51447" y1="43408" x2="41479" y2="47588"/>
                        <a14:backgroundMark x1="30547" y1="33762" x2="34727" y2="36977"/>
                        <a14:backgroundMark x1="33762" y1="63344" x2="31190" y2="65273"/>
                        <a14:backgroundMark x1="35048" y1="63987" x2="37942" y2="66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057" y="2186163"/>
            <a:ext cx="1474949" cy="147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707146" y="4721543"/>
            <a:ext cx="8819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X</a:t>
            </a:r>
            <a:endParaRPr lang="en-US" sz="8000" dirty="0">
              <a:solidFill>
                <a:srgbClr val="C5370B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95125" y="2674574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C5370B"/>
                </a:solidFill>
                <a:latin typeface=".VnAvant" pitchFamily="34" charset="0"/>
              </a:rPr>
              <a:t>x</a:t>
            </a:r>
            <a:endParaRPr lang="en-US" sz="8000" dirty="0">
              <a:solidFill>
                <a:srgbClr val="C5370B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044261" y="1970098"/>
            <a:ext cx="1262014" cy="31946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77340" y="2079357"/>
            <a:ext cx="1042235" cy="77699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265649" y="2923637"/>
            <a:ext cx="2489755" cy="122365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3" idx="2"/>
          </p:cNvCxnSpPr>
          <p:nvPr/>
        </p:nvCxnSpPr>
        <p:spPr>
          <a:xfrm flipV="1">
            <a:off x="7575145" y="3398105"/>
            <a:ext cx="319111" cy="793714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216321" y="4721543"/>
            <a:ext cx="2878376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47383" y="5749514"/>
            <a:ext cx="1020417" cy="102041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8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8"/>
    </mc:Choice>
    <mc:Fallback xmlns="">
      <p:transition spd="slow" advTm="3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3409" objId="24"/>
        <p14:stopEvt time="18738" objId="2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|7.6|3.5|1.6|1.6|1.5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60C4115-04A4-4FF0-812D-A198BC1238BA}"/>
  <p:tag name="TIMING" val="|0.9|7.3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1|2.1|14.8|17.8|2.7|2.4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5|1.6|1.3|2.2|6|1.3|5.2|8.1|4.3|4.7|5.1|1.8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4|2.1|2.4|2.6|6.6|1.4|4.9|6.4|6.6|4.5|4.8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223</Words>
  <Application>Microsoft Office PowerPoint</Application>
  <PresentationFormat>On-screen Show (4:3)</PresentationFormat>
  <Paragraphs>49</Paragraphs>
  <Slides>12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.VnArial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admin</cp:lastModifiedBy>
  <cp:revision>358</cp:revision>
  <dcterms:created xsi:type="dcterms:W3CDTF">2006-08-16T00:00:00Z</dcterms:created>
  <dcterms:modified xsi:type="dcterms:W3CDTF">2022-03-18T05:12:00Z</dcterms:modified>
</cp:coreProperties>
</file>