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sldIdLst>
    <p:sldId id="271" r:id="rId3"/>
    <p:sldId id="272" r:id="rId4"/>
    <p:sldId id="256" r:id="rId5"/>
    <p:sldId id="273" r:id="rId6"/>
    <p:sldId id="260" r:id="rId7"/>
    <p:sldId id="274" r:id="rId8"/>
    <p:sldId id="259" r:id="rId9"/>
    <p:sldId id="261" r:id="rId10"/>
    <p:sldId id="275" r:id="rId11"/>
    <p:sldId id="276" r:id="rId12"/>
    <p:sldId id="267" r:id="rId13"/>
    <p:sldId id="266" r:id="rId14"/>
    <p:sldId id="270"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876" autoAdjust="0"/>
  </p:normalViewPr>
  <p:slideViewPr>
    <p:cSldViewPr>
      <p:cViewPr varScale="1">
        <p:scale>
          <a:sx n="66" d="100"/>
          <a:sy n="66" d="100"/>
        </p:scale>
        <p:origin x="-690"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3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8674A9-6491-46EB-987D-F44FA2FDEA34}" type="datetimeFigureOut">
              <a:rPr lang="en-US" smtClean="0"/>
              <a:t>2/27/2022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D8C7C2-1E03-4110-911D-7E7404F0AE3F}" type="slidenum">
              <a:rPr lang="en-US" smtClean="0"/>
              <a:t>‹#›</a:t>
            </a:fld>
            <a:endParaRPr lang="en-US"/>
          </a:p>
        </p:txBody>
      </p:sp>
    </p:spTree>
    <p:extLst>
      <p:ext uri="{BB962C8B-B14F-4D97-AF65-F5344CB8AC3E}">
        <p14:creationId xmlns:p14="http://schemas.microsoft.com/office/powerpoint/2010/main" val="3650893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Chào</a:t>
            </a:r>
            <a:r>
              <a:rPr lang="en-US" baseline="0" smtClean="0"/>
              <a:t> mừng tất cả các con đến với lĩnh vực phát triển ngôn ngữ .</a:t>
            </a:r>
          </a:p>
          <a:p>
            <a:r>
              <a:rPr lang="en-US" baseline="0" smtClean="0"/>
              <a:t>Hôm nay cô mời các con cùng đến với 1 tiết văn học với 1 bài thơ rất hay </a:t>
            </a:r>
            <a:endParaRPr lang="en-US"/>
          </a:p>
        </p:txBody>
      </p:sp>
      <p:sp>
        <p:nvSpPr>
          <p:cNvPr id="4" name="Slide Number Placeholder 3"/>
          <p:cNvSpPr>
            <a:spLocks noGrp="1"/>
          </p:cNvSpPr>
          <p:nvPr>
            <p:ph type="sldNum" sz="quarter" idx="10"/>
          </p:nvPr>
        </p:nvSpPr>
        <p:spPr/>
        <p:txBody>
          <a:bodyPr/>
          <a:lstStyle/>
          <a:p>
            <a:fld id="{CCD8C7C2-1E03-4110-911D-7E7404F0AE3F}" type="slidenum">
              <a:rPr lang="en-US" smtClean="0"/>
              <a:t>1</a:t>
            </a:fld>
            <a:endParaRPr lang="en-US"/>
          </a:p>
        </p:txBody>
      </p:sp>
    </p:spTree>
    <p:extLst>
      <p:ext uri="{BB962C8B-B14F-4D97-AF65-F5344CB8AC3E}">
        <p14:creationId xmlns:p14="http://schemas.microsoft.com/office/powerpoint/2010/main" val="3650988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Để</a:t>
            </a:r>
            <a:r>
              <a:rPr lang="en-US" baseline="0" smtClean="0"/>
              <a:t> khởi động cho bài học của ngày hôm nay , cô có 1 câu đố muốn đố cả lớp xem bạn thông minh có thể giải đc câu đố của cô nhé.</a:t>
            </a:r>
            <a:endParaRPr lang="en-US" smtClean="0"/>
          </a:p>
          <a:p>
            <a:endParaRPr lang="en-US"/>
          </a:p>
        </p:txBody>
      </p:sp>
      <p:sp>
        <p:nvSpPr>
          <p:cNvPr id="4" name="Slide Number Placeholder 3"/>
          <p:cNvSpPr>
            <a:spLocks noGrp="1"/>
          </p:cNvSpPr>
          <p:nvPr>
            <p:ph type="sldNum" sz="quarter" idx="10"/>
          </p:nvPr>
        </p:nvSpPr>
        <p:spPr/>
        <p:txBody>
          <a:bodyPr/>
          <a:lstStyle/>
          <a:p>
            <a:fld id="{CCD8C7C2-1E03-4110-911D-7E7404F0AE3F}" type="slidenum">
              <a:rPr lang="en-US" smtClean="0"/>
              <a:t>2</a:t>
            </a:fld>
            <a:endParaRPr lang="en-US"/>
          </a:p>
        </p:txBody>
      </p:sp>
    </p:spTree>
    <p:extLst>
      <p:ext uri="{BB962C8B-B14F-4D97-AF65-F5344CB8AC3E}">
        <p14:creationId xmlns:p14="http://schemas.microsoft.com/office/powerpoint/2010/main" val="3105538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Cô</a:t>
            </a:r>
            <a:r>
              <a:rPr lang="en-US" baseline="0" smtClean="0"/>
              <a:t> cũng biết một bài thơ nói về xe chữa cháy đấy : Bài thơ có tên “ Xe chữa cháy” của tác giả Phạm Hổ .Bây giờ các con cùng lắng nghe cô đọc bài thơ này nhé  </a:t>
            </a:r>
            <a:endParaRPr lang="en-US"/>
          </a:p>
        </p:txBody>
      </p:sp>
      <p:sp>
        <p:nvSpPr>
          <p:cNvPr id="4" name="Slide Number Placeholder 3"/>
          <p:cNvSpPr>
            <a:spLocks noGrp="1"/>
          </p:cNvSpPr>
          <p:nvPr>
            <p:ph type="sldNum" sz="quarter" idx="10"/>
          </p:nvPr>
        </p:nvSpPr>
        <p:spPr/>
        <p:txBody>
          <a:bodyPr/>
          <a:lstStyle/>
          <a:p>
            <a:fld id="{CCD8C7C2-1E03-4110-911D-7E7404F0AE3F}" type="slidenum">
              <a:rPr lang="en-US" smtClean="0"/>
              <a:t>3</a:t>
            </a:fld>
            <a:endParaRPr lang="en-US"/>
          </a:p>
        </p:txBody>
      </p:sp>
    </p:spTree>
    <p:extLst>
      <p:ext uri="{BB962C8B-B14F-4D97-AF65-F5344CB8AC3E}">
        <p14:creationId xmlns:p14="http://schemas.microsoft.com/office/powerpoint/2010/main" val="2889574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Cô</a:t>
            </a:r>
            <a:r>
              <a:rPr lang="en-US" baseline="0" smtClean="0"/>
              <a:t> vừa đọc cho các con nghe bài thơ xe chữa cháy của tác giả PH đấy. Để hiểu rõ hơn về bài thơ cô mời các con cùng lắng nghe cô đọc lại bài thơ 1 lần nữa nhé .</a:t>
            </a:r>
            <a:endParaRPr lang="en-US"/>
          </a:p>
        </p:txBody>
      </p:sp>
      <p:sp>
        <p:nvSpPr>
          <p:cNvPr id="4" name="Slide Number Placeholder 3"/>
          <p:cNvSpPr>
            <a:spLocks noGrp="1"/>
          </p:cNvSpPr>
          <p:nvPr>
            <p:ph type="sldNum" sz="quarter" idx="10"/>
          </p:nvPr>
        </p:nvSpPr>
        <p:spPr/>
        <p:txBody>
          <a:bodyPr/>
          <a:lstStyle/>
          <a:p>
            <a:fld id="{CCD8C7C2-1E03-4110-911D-7E7404F0AE3F}" type="slidenum">
              <a:rPr lang="en-US" smtClean="0"/>
              <a:t>4</a:t>
            </a:fld>
            <a:endParaRPr lang="en-US"/>
          </a:p>
        </p:txBody>
      </p:sp>
    </p:spTree>
    <p:extLst>
      <p:ext uri="{BB962C8B-B14F-4D97-AF65-F5344CB8AC3E}">
        <p14:creationId xmlns:p14="http://schemas.microsoft.com/office/powerpoint/2010/main" val="234943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smtClean="0"/>
              <a:t>đáp án 1.. </a:t>
            </a:r>
            <a:r>
              <a:rPr lang="en-US" smtClean="0"/>
              <a:t>Cô</a:t>
            </a:r>
            <a:r>
              <a:rPr lang="en-US" baseline="0" smtClean="0"/>
              <a:t> vừa đọc cho các con nghe bài thơ gì nhỉ .</a:t>
            </a:r>
            <a:endParaRPr lang="en-US"/>
          </a:p>
        </p:txBody>
      </p:sp>
      <p:sp>
        <p:nvSpPr>
          <p:cNvPr id="4" name="Slide Number Placeholder 3"/>
          <p:cNvSpPr>
            <a:spLocks noGrp="1"/>
          </p:cNvSpPr>
          <p:nvPr>
            <p:ph type="sldNum" sz="quarter" idx="10"/>
          </p:nvPr>
        </p:nvSpPr>
        <p:spPr/>
        <p:txBody>
          <a:bodyPr/>
          <a:lstStyle/>
          <a:p>
            <a:fld id="{CCD8C7C2-1E03-4110-911D-7E7404F0AE3F}"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465950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Bây</a:t>
            </a:r>
            <a:r>
              <a:rPr lang="en-US" baseline="0" smtClean="0"/>
              <a:t> giờ các con cùng đọc theo cô 2 câu thơ nói về đặc điểm của xe chữa cháy nhé </a:t>
            </a:r>
            <a:endParaRPr lang="en-US"/>
          </a:p>
        </p:txBody>
      </p:sp>
      <p:sp>
        <p:nvSpPr>
          <p:cNvPr id="4" name="Slide Number Placeholder 3"/>
          <p:cNvSpPr>
            <a:spLocks noGrp="1"/>
          </p:cNvSpPr>
          <p:nvPr>
            <p:ph type="sldNum" sz="quarter" idx="10"/>
          </p:nvPr>
        </p:nvSpPr>
        <p:spPr/>
        <p:txBody>
          <a:bodyPr/>
          <a:lstStyle/>
          <a:p>
            <a:fld id="{CCD8C7C2-1E03-4110-911D-7E7404F0AE3F}" type="slidenum">
              <a:rPr lang="en-US" smtClean="0"/>
              <a:t>7</a:t>
            </a:fld>
            <a:endParaRPr lang="en-US"/>
          </a:p>
        </p:txBody>
      </p:sp>
    </p:spTree>
    <p:extLst>
      <p:ext uri="{BB962C8B-B14F-4D97-AF65-F5344CB8AC3E}">
        <p14:creationId xmlns:p14="http://schemas.microsoft.com/office/powerpoint/2010/main" val="760878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Khi làm</a:t>
            </a:r>
            <a:r>
              <a:rPr lang="en-US" baseline="0" smtClean="0"/>
              <a:t> nhiệm vụ xe chữa cháy đã chạy như bay . Vừa chạy vừa kêu rất to để mọi người nhường đường cho xe làm nhiệm vụ đấy .</a:t>
            </a:r>
          </a:p>
          <a:p>
            <a:r>
              <a:rPr lang="en-US" smtClean="0"/>
              <a:t>Chạy</a:t>
            </a:r>
            <a:r>
              <a:rPr lang="en-US" baseline="0" smtClean="0"/>
              <a:t> như bay là chạy như thế nào nhỉ </a:t>
            </a:r>
          </a:p>
          <a:p>
            <a:r>
              <a:rPr lang="en-US" baseline="0" smtClean="0"/>
              <a:t>À là chạy rất nhanh để cho kịp dập đám cháy đấy .cùng đọc câu thơ tiếp theo để diễn tả điều này nào </a:t>
            </a:r>
          </a:p>
          <a:p>
            <a:endParaRPr lang="en-US"/>
          </a:p>
        </p:txBody>
      </p:sp>
      <p:sp>
        <p:nvSpPr>
          <p:cNvPr id="4" name="Slide Number Placeholder 3"/>
          <p:cNvSpPr>
            <a:spLocks noGrp="1"/>
          </p:cNvSpPr>
          <p:nvPr>
            <p:ph type="sldNum" sz="quarter" idx="10"/>
          </p:nvPr>
        </p:nvSpPr>
        <p:spPr/>
        <p:txBody>
          <a:bodyPr/>
          <a:lstStyle/>
          <a:p>
            <a:fld id="{CCD8C7C2-1E03-4110-911D-7E7404F0AE3F}" type="slidenum">
              <a:rPr lang="en-US" smtClean="0"/>
              <a:t>8</a:t>
            </a:fld>
            <a:endParaRPr lang="en-US"/>
          </a:p>
        </p:txBody>
      </p:sp>
    </p:spTree>
    <p:extLst>
      <p:ext uri="{BB962C8B-B14F-4D97-AF65-F5344CB8AC3E}">
        <p14:creationId xmlns:p14="http://schemas.microsoft.com/office/powerpoint/2010/main" val="1517873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Cùng</a:t>
            </a:r>
            <a:r>
              <a:rPr lang="en-US" baseline="0" smtClean="0"/>
              <a:t> đọc 2 câu thơ cuối bài nào .</a:t>
            </a:r>
            <a:endParaRPr lang="en-US"/>
          </a:p>
        </p:txBody>
      </p:sp>
      <p:sp>
        <p:nvSpPr>
          <p:cNvPr id="4" name="Slide Number Placeholder 3"/>
          <p:cNvSpPr>
            <a:spLocks noGrp="1"/>
          </p:cNvSpPr>
          <p:nvPr>
            <p:ph type="sldNum" sz="quarter" idx="10"/>
          </p:nvPr>
        </p:nvSpPr>
        <p:spPr/>
        <p:txBody>
          <a:bodyPr/>
          <a:lstStyle/>
          <a:p>
            <a:fld id="{CCD8C7C2-1E03-4110-911D-7E7404F0AE3F}" type="slidenum">
              <a:rPr lang="en-US" smtClean="0"/>
              <a:t>10</a:t>
            </a:fld>
            <a:endParaRPr lang="en-US"/>
          </a:p>
        </p:txBody>
      </p:sp>
    </p:spTree>
    <p:extLst>
      <p:ext uri="{BB962C8B-B14F-4D97-AF65-F5344CB8AC3E}">
        <p14:creationId xmlns:p14="http://schemas.microsoft.com/office/powerpoint/2010/main" val="81646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Số điện</a:t>
            </a:r>
            <a:r>
              <a:rPr lang="en-US" baseline="0" smtClean="0"/>
              <a:t> thoại gọi xe cứu hỏa khẩn cấp là 114.các con nhớ nhé khi có đám cháy xảy ra thì hãy gọi ngay đến số 114 để được trợ giúp.cô hy vọng sẽ không có bạn nào phải gọi đến số 114 để được trợ giúp vì cô mong rằng các con và gia đình luôn được an toàn  và để làm được điều đó hãy luôn tránh xa những vật dụng nguy hiểm ,dễ gây cháy nổ như </a:t>
            </a:r>
          </a:p>
          <a:p>
            <a:r>
              <a:rPr lang="en-US" baseline="0" smtClean="0"/>
              <a:t>Điện, bật lửa.và các con hãy luôn nghe lời người lớn nhé.</a:t>
            </a:r>
          </a:p>
          <a:p>
            <a:r>
              <a:rPr lang="en-US" baseline="0" smtClean="0"/>
              <a:t>Bây giờ xin mời các con cùng đọc lại bài thơ này theo giọng đọc của bạn dế mèn nhé .</a:t>
            </a:r>
            <a:endParaRPr lang="en-US"/>
          </a:p>
        </p:txBody>
      </p:sp>
      <p:sp>
        <p:nvSpPr>
          <p:cNvPr id="4" name="Slide Number Placeholder 3"/>
          <p:cNvSpPr>
            <a:spLocks noGrp="1"/>
          </p:cNvSpPr>
          <p:nvPr>
            <p:ph type="sldNum" sz="quarter" idx="10"/>
          </p:nvPr>
        </p:nvSpPr>
        <p:spPr/>
        <p:txBody>
          <a:bodyPr/>
          <a:lstStyle/>
          <a:p>
            <a:fld id="{CCD8C7C2-1E03-4110-911D-7E7404F0AE3F}" type="slidenum">
              <a:rPr lang="en-US" smtClean="0"/>
              <a:t>12</a:t>
            </a:fld>
            <a:endParaRPr lang="en-US"/>
          </a:p>
        </p:txBody>
      </p:sp>
    </p:spTree>
    <p:extLst>
      <p:ext uri="{BB962C8B-B14F-4D97-AF65-F5344CB8AC3E}">
        <p14:creationId xmlns:p14="http://schemas.microsoft.com/office/powerpoint/2010/main" val="2293872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6BD0835-8EE6-4837-9485-278891A0EF0E}" type="datetimeFigureOut">
              <a:rPr lang="en-US"/>
              <a:pPr>
                <a:defRPr/>
              </a:pPr>
              <a:t>2/27/2022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mn-cs"/>
              </a:defRPr>
            </a:lvl1pPr>
          </a:lstStyle>
          <a:p>
            <a:pPr>
              <a:defRPr/>
            </a:pPr>
            <a:fld id="{E7C58D84-26BC-4E00-A530-BE53DA575496}" type="slidenum">
              <a:rPr lang="en-US"/>
              <a:pPr>
                <a:defRPr/>
              </a:pPr>
              <a:t>‹#›</a:t>
            </a:fld>
            <a:endParaRPr lang="en-US"/>
          </a:p>
        </p:txBody>
      </p:sp>
    </p:spTree>
    <p:extLst>
      <p:ext uri="{BB962C8B-B14F-4D97-AF65-F5344CB8AC3E}">
        <p14:creationId xmlns:p14="http://schemas.microsoft.com/office/powerpoint/2010/main" val="3880097225"/>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3B12BE6-9DE3-4F67-8F70-73B4783BD9B1}" type="datetimeFigureOut">
              <a:rPr lang="en-US"/>
              <a:pPr>
                <a:defRPr/>
              </a:pPr>
              <a:t>2/27/2022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mn-cs"/>
              </a:defRPr>
            </a:lvl1pPr>
          </a:lstStyle>
          <a:p>
            <a:pPr>
              <a:defRPr/>
            </a:pPr>
            <a:fld id="{3D4ED8D4-D5CD-46C1-AD68-D4A58A00392C}" type="slidenum">
              <a:rPr lang="en-US"/>
              <a:pPr>
                <a:defRPr/>
              </a:pPr>
              <a:t>‹#›</a:t>
            </a:fld>
            <a:endParaRPr lang="en-US"/>
          </a:p>
        </p:txBody>
      </p:sp>
    </p:spTree>
    <p:extLst>
      <p:ext uri="{BB962C8B-B14F-4D97-AF65-F5344CB8AC3E}">
        <p14:creationId xmlns:p14="http://schemas.microsoft.com/office/powerpoint/2010/main" val="2564028295"/>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0A7A0E0-9473-47EA-9B64-05757782624C}" type="datetimeFigureOut">
              <a:rPr lang="en-US"/>
              <a:pPr>
                <a:defRPr/>
              </a:pPr>
              <a:t>2/27/2022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mn-cs"/>
              </a:defRPr>
            </a:lvl1pPr>
          </a:lstStyle>
          <a:p>
            <a:pPr>
              <a:defRPr/>
            </a:pPr>
            <a:fld id="{A65D69A2-2C4A-45F4-8B2A-37C3F055D13B}" type="slidenum">
              <a:rPr lang="en-US"/>
              <a:pPr>
                <a:defRPr/>
              </a:pPr>
              <a:t>‹#›</a:t>
            </a:fld>
            <a:endParaRPr lang="en-US"/>
          </a:p>
        </p:txBody>
      </p:sp>
    </p:spTree>
    <p:extLst>
      <p:ext uri="{BB962C8B-B14F-4D97-AF65-F5344CB8AC3E}">
        <p14:creationId xmlns:p14="http://schemas.microsoft.com/office/powerpoint/2010/main" val="1360487689"/>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908C1D8-0778-45C3-92AA-8A62889FB99A}" type="datetimeFigureOut">
              <a:rPr lang="en-US"/>
              <a:pPr>
                <a:defRPr/>
              </a:pPr>
              <a:t>2/27/2022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mn-cs"/>
              </a:defRPr>
            </a:lvl1pPr>
          </a:lstStyle>
          <a:p>
            <a:pPr>
              <a:defRPr/>
            </a:pPr>
            <a:fld id="{F3C6505D-C90E-4771-9042-2DD10568FAE8}" type="slidenum">
              <a:rPr lang="en-US"/>
              <a:pPr>
                <a:defRPr/>
              </a:pPr>
              <a:t>‹#›</a:t>
            </a:fld>
            <a:endParaRPr lang="en-US"/>
          </a:p>
        </p:txBody>
      </p:sp>
    </p:spTree>
    <p:extLst>
      <p:ext uri="{BB962C8B-B14F-4D97-AF65-F5344CB8AC3E}">
        <p14:creationId xmlns:p14="http://schemas.microsoft.com/office/powerpoint/2010/main" val="833335485"/>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8763F4F-6A3C-4C06-84B0-0B69BCA83A53}" type="datetimeFigureOut">
              <a:rPr lang="en-US"/>
              <a:pPr>
                <a:defRPr/>
              </a:pPr>
              <a:t>2/27/2022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cs typeface="+mn-cs"/>
              </a:defRPr>
            </a:lvl1pPr>
          </a:lstStyle>
          <a:p>
            <a:pPr>
              <a:defRPr/>
            </a:pPr>
            <a:fld id="{0DF3A470-E16F-4766-B7B1-BF1E41A55F0A}" type="slidenum">
              <a:rPr lang="en-US"/>
              <a:pPr>
                <a:defRPr/>
              </a:pPr>
              <a:t>‹#›</a:t>
            </a:fld>
            <a:endParaRPr lang="en-US"/>
          </a:p>
        </p:txBody>
      </p:sp>
    </p:spTree>
    <p:extLst>
      <p:ext uri="{BB962C8B-B14F-4D97-AF65-F5344CB8AC3E}">
        <p14:creationId xmlns:p14="http://schemas.microsoft.com/office/powerpoint/2010/main" val="2933636169"/>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CC086DC-992C-4D44-879A-5F3607288C78}" type="datetimeFigureOut">
              <a:rPr lang="en-US"/>
              <a:pPr>
                <a:defRPr/>
              </a:pPr>
              <a:t>2/27/2022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cs typeface="+mn-cs"/>
              </a:defRPr>
            </a:lvl1pPr>
          </a:lstStyle>
          <a:p>
            <a:pPr>
              <a:defRPr/>
            </a:pPr>
            <a:fld id="{0335611D-C343-4A73-AE70-47ECC390EF3A}" type="slidenum">
              <a:rPr lang="en-US"/>
              <a:pPr>
                <a:defRPr/>
              </a:pPr>
              <a:t>‹#›</a:t>
            </a:fld>
            <a:endParaRPr lang="en-US"/>
          </a:p>
        </p:txBody>
      </p:sp>
    </p:spTree>
    <p:extLst>
      <p:ext uri="{BB962C8B-B14F-4D97-AF65-F5344CB8AC3E}">
        <p14:creationId xmlns:p14="http://schemas.microsoft.com/office/powerpoint/2010/main" val="1043718097"/>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BC52037-7DEB-4A53-9C63-123506BF95A4}" type="datetimeFigureOut">
              <a:rPr lang="en-US"/>
              <a:pPr>
                <a:defRPr/>
              </a:pPr>
              <a:t>2/27/2022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cs typeface="+mn-cs"/>
              </a:defRPr>
            </a:lvl1pPr>
          </a:lstStyle>
          <a:p>
            <a:pPr>
              <a:defRPr/>
            </a:pPr>
            <a:fld id="{F48FEC09-BBB0-4868-B011-E92CC5458C5B}" type="slidenum">
              <a:rPr lang="en-US"/>
              <a:pPr>
                <a:defRPr/>
              </a:pPr>
              <a:t>‹#›</a:t>
            </a:fld>
            <a:endParaRPr lang="en-US"/>
          </a:p>
        </p:txBody>
      </p:sp>
    </p:spTree>
    <p:extLst>
      <p:ext uri="{BB962C8B-B14F-4D97-AF65-F5344CB8AC3E}">
        <p14:creationId xmlns:p14="http://schemas.microsoft.com/office/powerpoint/2010/main" val="747899549"/>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529854-9A7B-44FA-8CDB-1FAF80A513D3}" type="datetimeFigureOut">
              <a:rPr lang="en-US"/>
              <a:pPr>
                <a:defRPr/>
              </a:pPr>
              <a:t>2/27/2022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mn-cs"/>
              </a:defRPr>
            </a:lvl1pPr>
          </a:lstStyle>
          <a:p>
            <a:pPr>
              <a:defRPr/>
            </a:pPr>
            <a:fld id="{30E025CA-A800-40D4-B9F7-990590E0350C}" type="slidenum">
              <a:rPr lang="en-US"/>
              <a:pPr>
                <a:defRPr/>
              </a:pPr>
              <a:t>‹#›</a:t>
            </a:fld>
            <a:endParaRPr lang="en-US"/>
          </a:p>
        </p:txBody>
      </p:sp>
    </p:spTree>
    <p:extLst>
      <p:ext uri="{BB962C8B-B14F-4D97-AF65-F5344CB8AC3E}">
        <p14:creationId xmlns:p14="http://schemas.microsoft.com/office/powerpoint/2010/main" val="3095371858"/>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F759254-9A92-4B62-9C88-DF399216CE2B}" type="datetimeFigureOut">
              <a:rPr lang="en-US"/>
              <a:pPr>
                <a:defRPr/>
              </a:pPr>
              <a:t>2/27/2022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mn-cs"/>
              </a:defRPr>
            </a:lvl1pPr>
          </a:lstStyle>
          <a:p>
            <a:pPr>
              <a:defRPr/>
            </a:pPr>
            <a:fld id="{A493DE2F-A911-4385-ACF2-5E8DD05EAF59}" type="slidenum">
              <a:rPr lang="en-US"/>
              <a:pPr>
                <a:defRPr/>
              </a:pPr>
              <a:t>‹#›</a:t>
            </a:fld>
            <a:endParaRPr lang="en-US"/>
          </a:p>
        </p:txBody>
      </p:sp>
    </p:spTree>
    <p:extLst>
      <p:ext uri="{BB962C8B-B14F-4D97-AF65-F5344CB8AC3E}">
        <p14:creationId xmlns:p14="http://schemas.microsoft.com/office/powerpoint/2010/main" val="2936076131"/>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ECC0985-6E1C-4981-A35E-8334567805BA}" type="datetimeFigureOut">
              <a:rPr lang="en-US"/>
              <a:pPr>
                <a:defRPr/>
              </a:pPr>
              <a:t>2/27/2022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mn-cs"/>
              </a:defRPr>
            </a:lvl1pPr>
          </a:lstStyle>
          <a:p>
            <a:pPr>
              <a:defRPr/>
            </a:pPr>
            <a:fld id="{CEF5CFE3-40B4-4DDA-BBD6-FDC1B1C8B24B}" type="slidenum">
              <a:rPr lang="en-US"/>
              <a:pPr>
                <a:defRPr/>
              </a:pPr>
              <a:t>‹#›</a:t>
            </a:fld>
            <a:endParaRPr lang="en-US"/>
          </a:p>
        </p:txBody>
      </p:sp>
    </p:spTree>
    <p:extLst>
      <p:ext uri="{BB962C8B-B14F-4D97-AF65-F5344CB8AC3E}">
        <p14:creationId xmlns:p14="http://schemas.microsoft.com/office/powerpoint/2010/main" val="652429129"/>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82884E8-10A5-4385-8533-93D33439D083}" type="datetimeFigureOut">
              <a:rPr lang="en-US"/>
              <a:pPr>
                <a:defRPr/>
              </a:pPr>
              <a:t>2/27/2022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mn-cs"/>
              </a:defRPr>
            </a:lvl1pPr>
          </a:lstStyle>
          <a:p>
            <a:pPr>
              <a:defRPr/>
            </a:pPr>
            <a:fld id="{3AD33210-7B7B-4558-98F9-A2CB8DBBE2AB}" type="slidenum">
              <a:rPr lang="en-US"/>
              <a:pPr>
                <a:defRPr/>
              </a:pPr>
              <a:t>‹#›</a:t>
            </a:fld>
            <a:endParaRPr lang="en-US"/>
          </a:p>
        </p:txBody>
      </p:sp>
    </p:spTree>
    <p:extLst>
      <p:ext uri="{BB962C8B-B14F-4D97-AF65-F5344CB8AC3E}">
        <p14:creationId xmlns:p14="http://schemas.microsoft.com/office/powerpoint/2010/main" val="4172019969"/>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155C0DE8-5032-4265-952B-54ABF788DE0B}" type="datetimeFigureOut">
              <a:rPr lang="en-US"/>
              <a:pPr>
                <a:defRPr/>
              </a:pPr>
              <a:t>2/27/2022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cs typeface="Arial" panose="020B0604020202020204" pitchFamily="34" charset="0"/>
              </a:defRPr>
            </a:lvl1pPr>
          </a:lstStyle>
          <a:p>
            <a:pPr fontAlgn="base">
              <a:spcBef>
                <a:spcPct val="0"/>
              </a:spcBef>
              <a:spcAft>
                <a:spcPct val="0"/>
              </a:spcAft>
              <a:defRPr/>
            </a:pPr>
            <a:fld id="{C3DD6415-AE16-4C8B-BE6B-9483AAFEB65A}"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9133184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animEffect transition="in" filter="fade">
                                      <p:cBhvr>
                                        <p:cTn id="7" dur="1000"/>
                                        <p:tgtEl>
                                          <p:spTgt spid="1027">
                                            <p:txEl>
                                              <p:pRg st="0" end="0"/>
                                            </p:txEl>
                                          </p:spTgt>
                                        </p:tgtEl>
                                      </p:cBhvr>
                                    </p:animEffect>
                                    <p:anim calcmode="lin" valueType="num">
                                      <p:cBhvr>
                                        <p:cTn id="8" dur="1000" fill="hold"/>
                                        <p:tgtEl>
                                          <p:spTgt spid="102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2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27">
                                            <p:txEl>
                                              <p:pRg st="1" end="1"/>
                                            </p:txEl>
                                          </p:spTgt>
                                        </p:tgtEl>
                                        <p:attrNameLst>
                                          <p:attrName>style.visibility</p:attrName>
                                        </p:attrNameLst>
                                      </p:cBhvr>
                                      <p:to>
                                        <p:strVal val="visible"/>
                                      </p:to>
                                    </p:set>
                                    <p:animEffect transition="in" filter="fade">
                                      <p:cBhvr>
                                        <p:cTn id="12" dur="1000"/>
                                        <p:tgtEl>
                                          <p:spTgt spid="1027">
                                            <p:txEl>
                                              <p:pRg st="1" end="1"/>
                                            </p:txEl>
                                          </p:spTgt>
                                        </p:tgtEl>
                                      </p:cBhvr>
                                    </p:animEffect>
                                    <p:anim calcmode="lin" valueType="num">
                                      <p:cBhvr>
                                        <p:cTn id="13" dur="1000" fill="hold"/>
                                        <p:tgtEl>
                                          <p:spTgt spid="102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027">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27">
                                            <p:txEl>
                                              <p:pRg st="2" end="2"/>
                                            </p:txEl>
                                          </p:spTgt>
                                        </p:tgtEl>
                                        <p:attrNameLst>
                                          <p:attrName>style.visibility</p:attrName>
                                        </p:attrNameLst>
                                      </p:cBhvr>
                                      <p:to>
                                        <p:strVal val="visible"/>
                                      </p:to>
                                    </p:set>
                                    <p:animEffect transition="in" filter="fade">
                                      <p:cBhvr>
                                        <p:cTn id="17" dur="1000"/>
                                        <p:tgtEl>
                                          <p:spTgt spid="1027">
                                            <p:txEl>
                                              <p:pRg st="2" end="2"/>
                                            </p:txEl>
                                          </p:spTgt>
                                        </p:tgtEl>
                                      </p:cBhvr>
                                    </p:animEffect>
                                    <p:anim calcmode="lin" valueType="num">
                                      <p:cBhvr>
                                        <p:cTn id="18" dur="1000" fill="hold"/>
                                        <p:tgtEl>
                                          <p:spTgt spid="102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027">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27">
                                            <p:txEl>
                                              <p:pRg st="3" end="3"/>
                                            </p:txEl>
                                          </p:spTgt>
                                        </p:tgtEl>
                                        <p:attrNameLst>
                                          <p:attrName>style.visibility</p:attrName>
                                        </p:attrNameLst>
                                      </p:cBhvr>
                                      <p:to>
                                        <p:strVal val="visible"/>
                                      </p:to>
                                    </p:set>
                                    <p:animEffect transition="in" filter="fade">
                                      <p:cBhvr>
                                        <p:cTn id="22" dur="1000"/>
                                        <p:tgtEl>
                                          <p:spTgt spid="1027">
                                            <p:txEl>
                                              <p:pRg st="3" end="3"/>
                                            </p:txEl>
                                          </p:spTgt>
                                        </p:tgtEl>
                                      </p:cBhvr>
                                    </p:animEffect>
                                    <p:anim calcmode="lin" valueType="num">
                                      <p:cBhvr>
                                        <p:cTn id="23" dur="1000" fill="hold"/>
                                        <p:tgtEl>
                                          <p:spTgt spid="1027">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027">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27">
                                            <p:txEl>
                                              <p:pRg st="4" end="4"/>
                                            </p:txEl>
                                          </p:spTgt>
                                        </p:tgtEl>
                                        <p:attrNameLst>
                                          <p:attrName>style.visibility</p:attrName>
                                        </p:attrNameLst>
                                      </p:cBhvr>
                                      <p:to>
                                        <p:strVal val="visible"/>
                                      </p:to>
                                    </p:set>
                                    <p:animEffect transition="in" filter="fade">
                                      <p:cBhvr>
                                        <p:cTn id="27" dur="1000"/>
                                        <p:tgtEl>
                                          <p:spTgt spid="1027">
                                            <p:txEl>
                                              <p:pRg st="4" end="4"/>
                                            </p:txEl>
                                          </p:spTgt>
                                        </p:tgtEl>
                                      </p:cBhvr>
                                    </p:animEffect>
                                    <p:anim calcmode="lin" valueType="num">
                                      <p:cBhvr>
                                        <p:cTn id="28" dur="1000" fill="hold"/>
                                        <p:tgtEl>
                                          <p:spTgt spid="1027">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102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p:tmplLst>
          <p:tmpl lvl="1">
            <p:tnLst>
              <p:par>
                <p:cTn presetID="42"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1000" fill="hold"/>
                        <p:tgtEl>
                          <p:spTgt spid="1027"/>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1000" fill="hold"/>
                        <p:tgtEl>
                          <p:spTgt spid="1027"/>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1000" fill="hold"/>
                        <p:tgtEl>
                          <p:spTgt spid="1027"/>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1000" fill="hold"/>
                        <p:tgtEl>
                          <p:spTgt spid="1027"/>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1000" fill="hold"/>
                        <p:tgtEl>
                          <p:spTgt spid="1027"/>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audio" Target="../media/media1.wav"/><Relationship Id="rId7" Type="http://schemas.openxmlformats.org/officeDocument/2006/relationships/image" Target="../media/image2.png"/><Relationship Id="rId2" Type="http://schemas.microsoft.com/office/2007/relationships/media" Target="../media/media1.wav"/><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18.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9.wav"/><Relationship Id="rId7" Type="http://schemas.openxmlformats.org/officeDocument/2006/relationships/image" Target="../media/image6.png"/><Relationship Id="rId2" Type="http://schemas.microsoft.com/office/2007/relationships/media" Target="../media/media9.wav"/><Relationship Id="rId1" Type="http://schemas.openxmlformats.org/officeDocument/2006/relationships/tags" Target="../tags/tag8.xml"/><Relationship Id="rId6" Type="http://schemas.openxmlformats.org/officeDocument/2006/relationships/image" Target="../media/image18.png"/><Relationship Id="rId5" Type="http://schemas.openxmlformats.org/officeDocument/2006/relationships/notesSlide" Target="../notesSlides/notesSlide8.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media10.wav"/><Relationship Id="rId7" Type="http://schemas.openxmlformats.org/officeDocument/2006/relationships/image" Target="../media/image23.png"/><Relationship Id="rId2" Type="http://schemas.microsoft.com/office/2007/relationships/media" Target="../media/media10.wav"/><Relationship Id="rId1" Type="http://schemas.openxmlformats.org/officeDocument/2006/relationships/tags" Target="../tags/tag9.xml"/><Relationship Id="rId6" Type="http://schemas.openxmlformats.org/officeDocument/2006/relationships/image" Target="../media/image22.png"/><Relationship Id="rId5" Type="http://schemas.openxmlformats.org/officeDocument/2006/relationships/image" Target="../media/image21.jpeg"/><Relationship Id="rId10" Type="http://schemas.openxmlformats.org/officeDocument/2006/relationships/image" Target="../media/image4.png"/><Relationship Id="rId4" Type="http://schemas.openxmlformats.org/officeDocument/2006/relationships/slideLayout" Target="../slideLayouts/slideLayout7.xml"/><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4.png"/><Relationship Id="rId3" Type="http://schemas.openxmlformats.org/officeDocument/2006/relationships/audio" Target="../media/media11.wav"/><Relationship Id="rId7" Type="http://schemas.openxmlformats.org/officeDocument/2006/relationships/image" Target="../media/image25.png"/><Relationship Id="rId12" Type="http://schemas.openxmlformats.org/officeDocument/2006/relationships/image" Target="../media/image6.png"/><Relationship Id="rId2" Type="http://schemas.microsoft.com/office/2007/relationships/media" Target="../media/media11.wav"/><Relationship Id="rId1" Type="http://schemas.openxmlformats.org/officeDocument/2006/relationships/tags" Target="../tags/tag10.xml"/><Relationship Id="rId6" Type="http://schemas.openxmlformats.org/officeDocument/2006/relationships/image" Target="../media/image11.jpeg"/><Relationship Id="rId11" Type="http://schemas.openxmlformats.org/officeDocument/2006/relationships/image" Target="../media/image29.png"/><Relationship Id="rId5" Type="http://schemas.openxmlformats.org/officeDocument/2006/relationships/notesSlide" Target="../notesSlides/notesSlide9.xml"/><Relationship Id="rId10" Type="http://schemas.openxmlformats.org/officeDocument/2006/relationships/image" Target="../media/image28.png"/><Relationship Id="rId4" Type="http://schemas.openxmlformats.org/officeDocument/2006/relationships/slideLayout" Target="../slideLayouts/slideLayout7.xml"/><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wav"/><Relationship Id="rId7" Type="http://schemas.openxmlformats.org/officeDocument/2006/relationships/image" Target="../media/image6.png"/><Relationship Id="rId2" Type="http://schemas.microsoft.com/office/2007/relationships/media" Target="../media/media2.wav"/><Relationship Id="rId1" Type="http://schemas.openxmlformats.org/officeDocument/2006/relationships/tags" Target="../tags/tag2.xml"/><Relationship Id="rId6" Type="http://schemas.openxmlformats.org/officeDocument/2006/relationships/image" Target="../media/image5.jpeg"/><Relationship Id="rId5" Type="http://schemas.openxmlformats.org/officeDocument/2006/relationships/notesSlide" Target="../notesSlides/notesSlide2.xml"/><Relationship Id="rId4"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3.wav"/><Relationship Id="rId7" Type="http://schemas.openxmlformats.org/officeDocument/2006/relationships/image" Target="../media/image8.png"/><Relationship Id="rId2" Type="http://schemas.microsoft.com/office/2007/relationships/media" Target="../media/media3.wav"/><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notesSlide" Target="../notesSlides/notesSlide3.xml"/><Relationship Id="rId10" Type="http://schemas.openxmlformats.org/officeDocument/2006/relationships/image" Target="../media/image4.png"/><Relationship Id="rId4" Type="http://schemas.openxmlformats.org/officeDocument/2006/relationships/slideLayout" Target="../slideLayouts/slideLayout7.xml"/><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4.wav"/><Relationship Id="rId7" Type="http://schemas.openxmlformats.org/officeDocument/2006/relationships/image" Target="../media/image6.png"/><Relationship Id="rId2" Type="http://schemas.microsoft.com/office/2007/relationships/media" Target="../media/media4.wav"/><Relationship Id="rId1" Type="http://schemas.openxmlformats.org/officeDocument/2006/relationships/tags" Target="../tags/tag4.xml"/><Relationship Id="rId6" Type="http://schemas.openxmlformats.org/officeDocument/2006/relationships/image" Target="../media/image10.jpe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media5.wav"/><Relationship Id="rId7" Type="http://schemas.openxmlformats.org/officeDocument/2006/relationships/image" Target="../media/image13.png"/><Relationship Id="rId2" Type="http://schemas.microsoft.com/office/2007/relationships/media" Target="../media/media5.wav"/><Relationship Id="rId1" Type="http://schemas.openxmlformats.org/officeDocument/2006/relationships/tags" Target="../tags/tag5.xml"/><Relationship Id="rId6" Type="http://schemas.openxmlformats.org/officeDocument/2006/relationships/image" Target="../media/image12.jpeg"/><Relationship Id="rId5" Type="http://schemas.openxmlformats.org/officeDocument/2006/relationships/notesSlide" Target="../notesSlides/notesSlide5.xml"/><Relationship Id="rId10" Type="http://schemas.openxmlformats.org/officeDocument/2006/relationships/image" Target="../media/image4.png"/><Relationship Id="rId4" Type="http://schemas.openxmlformats.org/officeDocument/2006/relationships/slideLayout" Target="../slideLayouts/slideLayout7.xml"/><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6.wav"/><Relationship Id="rId7" Type="http://schemas.openxmlformats.org/officeDocument/2006/relationships/image" Target="../media/image16.png"/><Relationship Id="rId2" Type="http://schemas.microsoft.com/office/2007/relationships/media" Target="../media/media6.wav"/><Relationship Id="rId1" Type="http://schemas.openxmlformats.org/officeDocument/2006/relationships/tags" Target="../tags/tag6.xml"/><Relationship Id="rId6" Type="http://schemas.openxmlformats.org/officeDocument/2006/relationships/image" Target="../media/image15.png"/><Relationship Id="rId5" Type="http://schemas.openxmlformats.org/officeDocument/2006/relationships/notesSlide" Target="../notesSlides/notesSlide6.xml"/><Relationship Id="rId10" Type="http://schemas.openxmlformats.org/officeDocument/2006/relationships/image" Target="../media/image4.png"/><Relationship Id="rId4" Type="http://schemas.openxmlformats.org/officeDocument/2006/relationships/slideLayout" Target="../slideLayouts/slideLayout7.xml"/><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7.wav"/><Relationship Id="rId7" Type="http://schemas.openxmlformats.org/officeDocument/2006/relationships/image" Target="../media/image19.png"/><Relationship Id="rId2" Type="http://schemas.microsoft.com/office/2007/relationships/media" Target="../media/media7.wav"/><Relationship Id="rId1" Type="http://schemas.openxmlformats.org/officeDocument/2006/relationships/tags" Target="../tags/tag7.xml"/><Relationship Id="rId6" Type="http://schemas.openxmlformats.org/officeDocument/2006/relationships/image" Target="../media/image18.png"/><Relationship Id="rId5" Type="http://schemas.openxmlformats.org/officeDocument/2006/relationships/notesSlide" Target="../notesSlides/notesSlide7.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0.png"/><Relationship Id="rId5" Type="http://schemas.openxmlformats.org/officeDocument/2006/relationships/image" Target="../media/image6.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a:spLocks noChangeArrowheads="1"/>
          </p:cNvSpPr>
          <p:nvPr/>
        </p:nvSpPr>
        <p:spPr bwMode="auto">
          <a:xfrm>
            <a:off x="1943100" y="381000"/>
            <a:ext cx="6019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0" fontAlgn="base" hangingPunct="0">
              <a:spcBef>
                <a:spcPct val="0"/>
              </a:spcBef>
              <a:spcAft>
                <a:spcPct val="0"/>
              </a:spcAft>
            </a:pPr>
            <a:r>
              <a:rPr lang="en-US" b="1">
                <a:solidFill>
                  <a:srgbClr val="FF0000"/>
                </a:solidFill>
              </a:rPr>
              <a:t>PHÒNG GIÁO DỤC VÀ ĐÀO TẠO QUẬN LONG BIÊN</a:t>
            </a:r>
          </a:p>
          <a:p>
            <a:pPr algn="ctr" eaLnBrk="0" fontAlgn="base" hangingPunct="0">
              <a:spcBef>
                <a:spcPct val="0"/>
              </a:spcBef>
              <a:spcAft>
                <a:spcPct val="0"/>
              </a:spcAft>
            </a:pPr>
            <a:r>
              <a:rPr lang="en-US" b="1">
                <a:solidFill>
                  <a:srgbClr val="FF0000"/>
                </a:solidFill>
              </a:rPr>
              <a:t>TRƯỜNG MẦM NON ĐỨC GIANG</a:t>
            </a:r>
          </a:p>
        </p:txBody>
      </p:sp>
      <p:sp>
        <p:nvSpPr>
          <p:cNvPr id="4" name="TextBox 3"/>
          <p:cNvSpPr txBox="1">
            <a:spLocks noChangeArrowheads="1"/>
          </p:cNvSpPr>
          <p:nvPr/>
        </p:nvSpPr>
        <p:spPr bwMode="auto">
          <a:xfrm>
            <a:off x="1295400" y="2236788"/>
            <a:ext cx="7315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0" fontAlgn="base" hangingPunct="0">
              <a:spcBef>
                <a:spcPct val="0"/>
              </a:spcBef>
              <a:spcAft>
                <a:spcPct val="0"/>
              </a:spcAft>
            </a:pPr>
            <a:r>
              <a:rPr lang="en-US" sz="2800" b="1">
                <a:solidFill>
                  <a:prstClr val="black"/>
                </a:solidFill>
              </a:rPr>
              <a:t>LĨNH VỰC PHÁT TRIỂN NGÔN NGỮ </a:t>
            </a:r>
          </a:p>
        </p:txBody>
      </p:sp>
      <p:sp>
        <p:nvSpPr>
          <p:cNvPr id="5" name="TextBox 4"/>
          <p:cNvSpPr txBox="1">
            <a:spLocks noChangeArrowheads="1"/>
          </p:cNvSpPr>
          <p:nvPr/>
        </p:nvSpPr>
        <p:spPr bwMode="auto">
          <a:xfrm>
            <a:off x="2667000" y="2921000"/>
            <a:ext cx="4308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0" fontAlgn="base" hangingPunct="0">
              <a:spcBef>
                <a:spcPct val="0"/>
              </a:spcBef>
              <a:spcAft>
                <a:spcPct val="0"/>
              </a:spcAft>
            </a:pPr>
            <a:r>
              <a:rPr lang="en-US" sz="2400" b="1">
                <a:solidFill>
                  <a:prstClr val="black"/>
                </a:solidFill>
              </a:rPr>
              <a:t>GIÁO ÁN VĂN HỌC</a:t>
            </a:r>
          </a:p>
        </p:txBody>
      </p:sp>
      <p:sp>
        <p:nvSpPr>
          <p:cNvPr id="6" name="TextBox 5"/>
          <p:cNvSpPr txBox="1">
            <a:spLocks noChangeArrowheads="1"/>
          </p:cNvSpPr>
          <p:nvPr/>
        </p:nvSpPr>
        <p:spPr bwMode="auto">
          <a:xfrm>
            <a:off x="4541044" y="3694546"/>
            <a:ext cx="4038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0" fontAlgn="base" hangingPunct="0">
              <a:spcBef>
                <a:spcPct val="0"/>
              </a:spcBef>
              <a:spcAft>
                <a:spcPct val="0"/>
              </a:spcAft>
            </a:pPr>
            <a:r>
              <a:rPr lang="en-US" sz="2000" b="1" i="1">
                <a:solidFill>
                  <a:prstClr val="black"/>
                </a:solidFill>
              </a:rPr>
              <a:t>Đề tài </a:t>
            </a:r>
            <a:r>
              <a:rPr lang="en-US" sz="2000" b="1" i="1">
                <a:solidFill>
                  <a:prstClr val="black"/>
                </a:solidFill>
              </a:rPr>
              <a:t>: </a:t>
            </a:r>
            <a:r>
              <a:rPr lang="en-US" sz="2000" b="1" i="1" smtClean="0">
                <a:solidFill>
                  <a:prstClr val="black"/>
                </a:solidFill>
              </a:rPr>
              <a:t>Thơ </a:t>
            </a:r>
            <a:r>
              <a:rPr lang="en-US" sz="2000" b="1" i="1">
                <a:solidFill>
                  <a:prstClr val="black"/>
                </a:solidFill>
              </a:rPr>
              <a:t>“ </a:t>
            </a:r>
            <a:r>
              <a:rPr lang="en-US" sz="2000" b="1" i="1" smtClean="0">
                <a:solidFill>
                  <a:prstClr val="black"/>
                </a:solidFill>
              </a:rPr>
              <a:t>Xe chữa cháy”</a:t>
            </a:r>
            <a:endParaRPr lang="en-US" sz="2000" b="1" i="1">
              <a:solidFill>
                <a:prstClr val="black"/>
              </a:solidFill>
            </a:endParaRPr>
          </a:p>
          <a:p>
            <a:pPr eaLnBrk="0" fontAlgn="base" hangingPunct="0">
              <a:spcBef>
                <a:spcPct val="0"/>
              </a:spcBef>
              <a:spcAft>
                <a:spcPct val="0"/>
              </a:spcAft>
            </a:pPr>
            <a:r>
              <a:rPr lang="en-US" sz="2000" b="1" i="1">
                <a:solidFill>
                  <a:prstClr val="black"/>
                </a:solidFill>
              </a:rPr>
              <a:t>Lứa tuổi: Mẫu giáo bé</a:t>
            </a:r>
          </a:p>
          <a:p>
            <a:pPr eaLnBrk="0" fontAlgn="base" hangingPunct="0">
              <a:spcBef>
                <a:spcPct val="0"/>
              </a:spcBef>
              <a:spcAft>
                <a:spcPct val="0"/>
              </a:spcAft>
            </a:pPr>
            <a:r>
              <a:rPr lang="en-US" sz="2000" b="1" i="1">
                <a:solidFill>
                  <a:prstClr val="black"/>
                </a:solidFill>
              </a:rPr>
              <a:t>Giáo viên: Nguyễn Thị Thu Hương</a:t>
            </a:r>
          </a:p>
        </p:txBody>
      </p:sp>
      <p:pic>
        <p:nvPicPr>
          <p:cNvPr id="1536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1044" y="1205058"/>
            <a:ext cx="823912"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2743200" y="3962400"/>
            <a:ext cx="1905000" cy="1995054"/>
          </a:xfrm>
          <a:prstGeom prst="ellipse">
            <a:avLst/>
          </a:prstGeom>
          <a:blipFill dpi="0" rotWithShape="1">
            <a:blip r:embed="rId8"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14538085"/>
      </p:ext>
    </p:extLst>
  </p:cSld>
  <p:clrMapOvr>
    <a:masterClrMapping/>
  </p:clrMapOvr>
  <p:transition spd="slow" advTm="191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16" fill="hold" nodeType="clickEffect">
                                  <p:stCondLst>
                                    <p:cond delay="0"/>
                                  </p:stCondLst>
                                  <p:childTnLst>
                                    <p:set>
                                      <p:cBhvr>
                                        <p:cTn id="15" dur="1" fill="hold">
                                          <p:stCondLst>
                                            <p:cond delay="0"/>
                                          </p:stCondLst>
                                        </p:cTn>
                                        <p:tgtEl>
                                          <p:spTgt spid="15368"/>
                                        </p:tgtEl>
                                        <p:attrNameLst>
                                          <p:attrName>style.visibility</p:attrName>
                                        </p:attrNameLst>
                                      </p:cBhvr>
                                      <p:to>
                                        <p:strVal val="visible"/>
                                      </p:to>
                                    </p:set>
                                    <p:animEffect transition="in" filter="circle(in)">
                                      <p:cBhvr>
                                        <p:cTn id="16" dur="2000"/>
                                        <p:tgtEl>
                                          <p:spTgt spid="15368"/>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heckerboard(across)">
                                      <p:cBhvr>
                                        <p:cTn id="26" dur="2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heckerboard(across)">
                                      <p:cBhvr>
                                        <p:cTn id="3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14"/>
                </p:tgtEl>
              </p:cMediaNode>
            </p:audio>
          </p:childTnLst>
        </p:cTn>
      </p:par>
    </p:tnLst>
    <p:bldLst>
      <p:bldP spid="2" grpId="0"/>
      <p:bldP spid="4" grpId="0"/>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142998" y="591890"/>
            <a:ext cx="7162800" cy="400110"/>
          </a:xfrm>
          <a:prstGeom prst="rect">
            <a:avLst/>
          </a:prstGeom>
          <a:noFill/>
        </p:spPr>
        <p:txBody>
          <a:bodyPr wrap="square" rtlCol="0">
            <a:spAutoFit/>
          </a:bodyPr>
          <a:lstStyle/>
          <a:p>
            <a:pPr algn="ctr"/>
            <a:r>
              <a:rPr lang="en-US" sz="2000" b="1" smtClean="0">
                <a:solidFill>
                  <a:srgbClr val="002060"/>
                </a:solidFill>
                <a:latin typeface="Times New Roman" pitchFamily="18" charset="0"/>
                <a:cs typeface="Times New Roman" pitchFamily="18" charset="0"/>
              </a:rPr>
              <a:t>Xe chữa </a:t>
            </a:r>
            <a:r>
              <a:rPr lang="en-US" sz="2000" b="1" smtClean="0">
                <a:solidFill>
                  <a:srgbClr val="002060"/>
                </a:solidFill>
                <a:latin typeface="Times New Roman" pitchFamily="18" charset="0"/>
                <a:cs typeface="Times New Roman" pitchFamily="18" charset="0"/>
              </a:rPr>
              <a:t>cháy </a:t>
            </a:r>
            <a:r>
              <a:rPr lang="en-US" sz="2000" b="1" smtClean="0">
                <a:solidFill>
                  <a:srgbClr val="002060"/>
                </a:solidFill>
                <a:latin typeface="Times New Roman" pitchFamily="18" charset="0"/>
                <a:cs typeface="Times New Roman" pitchFamily="18" charset="0"/>
              </a:rPr>
              <a:t>có đến ngay khi mọi người  gọi không?</a:t>
            </a:r>
            <a:endParaRPr lang="en-US" sz="2000" b="1">
              <a:solidFill>
                <a:srgbClr val="002060"/>
              </a:solidFill>
              <a:latin typeface="Times New Roman" pitchFamily="18" charset="0"/>
              <a:cs typeface="Times New Roman" pitchFamily="18" charset="0"/>
            </a:endParaRPr>
          </a:p>
        </p:txBody>
      </p:sp>
      <p:sp>
        <p:nvSpPr>
          <p:cNvPr id="8" name="TextBox 7"/>
          <p:cNvSpPr txBox="1"/>
          <p:nvPr/>
        </p:nvSpPr>
        <p:spPr>
          <a:xfrm>
            <a:off x="3041072" y="4452003"/>
            <a:ext cx="3366655" cy="461665"/>
          </a:xfrm>
          <a:prstGeom prst="rect">
            <a:avLst/>
          </a:prstGeom>
          <a:noFill/>
        </p:spPr>
        <p:txBody>
          <a:bodyPr wrap="square" rtlCol="0">
            <a:spAutoFit/>
          </a:bodyPr>
          <a:lstStyle/>
          <a:p>
            <a:r>
              <a:rPr lang="en-US" sz="2400" b="1" smtClean="0">
                <a:solidFill>
                  <a:prstClr val="black"/>
                </a:solidFill>
                <a:latin typeface="Times New Roman" pitchFamily="18" charset="0"/>
                <a:cs typeface="Times New Roman" pitchFamily="18" charset="0"/>
              </a:rPr>
              <a:t>1</a:t>
            </a:r>
            <a:r>
              <a:rPr lang="en-US" sz="2400" b="1" smtClean="0">
                <a:solidFill>
                  <a:prstClr val="black"/>
                </a:solidFill>
                <a:latin typeface="Times New Roman" pitchFamily="18" charset="0"/>
                <a:cs typeface="Times New Roman" pitchFamily="18" charset="0"/>
              </a:rPr>
              <a:t>. </a:t>
            </a:r>
            <a:r>
              <a:rPr lang="en-US" sz="2400" b="1" smtClean="0">
                <a:solidFill>
                  <a:prstClr val="black"/>
                </a:solidFill>
                <a:latin typeface="Times New Roman" pitchFamily="18" charset="0"/>
                <a:cs typeface="Times New Roman" pitchFamily="18" charset="0"/>
              </a:rPr>
              <a:t>Không</a:t>
            </a:r>
            <a:endParaRPr lang="en-US" sz="2400" b="1">
              <a:solidFill>
                <a:prstClr val="black"/>
              </a:solidFill>
              <a:latin typeface="Times New Roman" pitchFamily="18" charset="0"/>
              <a:cs typeface="Times New Roman" pitchFamily="18" charset="0"/>
            </a:endParaRPr>
          </a:p>
        </p:txBody>
      </p:sp>
      <p:sp>
        <p:nvSpPr>
          <p:cNvPr id="15" name="TextBox 14"/>
          <p:cNvSpPr txBox="1"/>
          <p:nvPr/>
        </p:nvSpPr>
        <p:spPr>
          <a:xfrm>
            <a:off x="3041071" y="5301825"/>
            <a:ext cx="3366655" cy="461665"/>
          </a:xfrm>
          <a:prstGeom prst="rect">
            <a:avLst/>
          </a:prstGeom>
          <a:noFill/>
        </p:spPr>
        <p:txBody>
          <a:bodyPr wrap="square" rtlCol="0">
            <a:spAutoFit/>
          </a:bodyPr>
          <a:lstStyle/>
          <a:p>
            <a:r>
              <a:rPr lang="en-US" sz="2400" b="1">
                <a:solidFill>
                  <a:prstClr val="black"/>
                </a:solidFill>
                <a:latin typeface="Times New Roman" pitchFamily="18" charset="0"/>
                <a:cs typeface="Times New Roman" pitchFamily="18" charset="0"/>
              </a:rPr>
              <a:t>2</a:t>
            </a:r>
            <a:r>
              <a:rPr lang="en-US" sz="2400" b="1" smtClean="0">
                <a:solidFill>
                  <a:prstClr val="black"/>
                </a:solidFill>
                <a:latin typeface="Times New Roman" pitchFamily="18" charset="0"/>
                <a:cs typeface="Times New Roman" pitchFamily="18" charset="0"/>
              </a:rPr>
              <a:t>. </a:t>
            </a:r>
            <a:r>
              <a:rPr lang="en-US" sz="2400" b="1" smtClean="0">
                <a:solidFill>
                  <a:prstClr val="black"/>
                </a:solidFill>
                <a:latin typeface="Times New Roman" pitchFamily="18" charset="0"/>
                <a:cs typeface="Times New Roman" pitchFamily="18" charset="0"/>
              </a:rPr>
              <a:t>Có</a:t>
            </a:r>
            <a:endParaRPr lang="en-US" sz="2400" b="1">
              <a:solidFill>
                <a:prstClr val="black"/>
              </a:solidFill>
              <a:latin typeface="Times New Roman" pitchFamily="18" charset="0"/>
              <a:cs typeface="Times New Roman" pitchFamily="18" charset="0"/>
            </a:endParaRPr>
          </a:p>
        </p:txBody>
      </p:sp>
      <p:pic>
        <p:nvPicPr>
          <p:cNvPr id="1024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54635" y="613815"/>
            <a:ext cx="822325"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descr="D:\Tài liệu soạn bài hương\tư liệu hình ảnh làm ppt\z3215572012129_19ac7a21ba2093f2e9eff8dcb0ddf66e-removebg-previe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30532" y="1031327"/>
            <a:ext cx="5524500" cy="3114645"/>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75592900"/>
      </p:ext>
    </p:extLst>
  </p:cSld>
  <p:clrMapOvr>
    <a:masterClrMapping/>
  </p:clrMapOvr>
  <mc:AlternateContent xmlns:mc="http://schemas.openxmlformats.org/markup-compatibility/2006">
    <mc:Choice xmlns:p14="http://schemas.microsoft.com/office/powerpoint/2010/main" Requires="p14">
      <p:transition spd="slow" p14:dur="2000" advTm="34313"/>
    </mc:Choice>
    <mc:Fallback>
      <p:transition spd="slow" advTm="34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2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par>
                          <p:cTn id="22" fill="hold">
                            <p:stCondLst>
                              <p:cond delay="500"/>
                            </p:stCondLst>
                            <p:childTnLst>
                              <p:par>
                                <p:cTn id="23" presetID="64" presetClass="path" presetSubtype="0" accel="50000" decel="50000" fill="hold" grpId="1" nodeType="afterEffect">
                                  <p:stCondLst>
                                    <p:cond delay="0"/>
                                  </p:stCondLst>
                                  <p:childTnLst>
                                    <p:animMotion origin="layout" path="M 3.33333E-6 -2.96296E-6 L 3.33333E-6 -0.10671 " pathEditMode="relative" rAng="0" ptsTypes="AA">
                                      <p:cBhvr>
                                        <p:cTn id="24" dur="2000" fill="hold"/>
                                        <p:tgtEl>
                                          <p:spTgt spid="15"/>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7"/>
                </p:tgtEl>
              </p:cMediaNode>
            </p:audio>
          </p:childTnLst>
        </p:cTn>
      </p:par>
    </p:tnLst>
    <p:bldLst>
      <p:bldP spid="8" grpId="0"/>
      <p:bldP spid="8" grpId="1"/>
      <p:bldP spid="15" grpId="0"/>
      <p:bldP spid="1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D:\Tài liệu soạn bài hương\tư liệu hình ảnh làm ppt\z3215572025278_979cdbd10fb38b65070bb40b1c7118d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1" cy="67818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219200" y="914400"/>
            <a:ext cx="7162800" cy="400110"/>
          </a:xfrm>
          <a:prstGeom prst="rect">
            <a:avLst/>
          </a:prstGeom>
          <a:noFill/>
        </p:spPr>
        <p:txBody>
          <a:bodyPr wrap="square" rtlCol="0">
            <a:spAutoFit/>
          </a:bodyPr>
          <a:lstStyle/>
          <a:p>
            <a:pPr algn="ctr"/>
            <a:r>
              <a:rPr lang="en-US" sz="2000" b="1" smtClean="0">
                <a:solidFill>
                  <a:srgbClr val="002060"/>
                </a:solidFill>
                <a:latin typeface="Times New Roman" pitchFamily="18" charset="0"/>
                <a:cs typeface="Times New Roman" pitchFamily="18" charset="0"/>
              </a:rPr>
              <a:t>Số điện thoại gọi xe chữa cháy là số nào ?</a:t>
            </a:r>
            <a:endParaRPr lang="en-US" sz="2000" b="1">
              <a:solidFill>
                <a:srgbClr val="002060"/>
              </a:solidFill>
              <a:latin typeface="Times New Roman" pitchFamily="18" charset="0"/>
              <a:cs typeface="Times New Roman" pitchFamily="18" charset="0"/>
            </a:endParaRPr>
          </a:p>
        </p:txBody>
      </p:sp>
      <p:grpSp>
        <p:nvGrpSpPr>
          <p:cNvPr id="2" name="Group 1"/>
          <p:cNvGrpSpPr/>
          <p:nvPr/>
        </p:nvGrpSpPr>
        <p:grpSpPr>
          <a:xfrm>
            <a:off x="1219200" y="2057400"/>
            <a:ext cx="2143125" cy="2768263"/>
            <a:chOff x="1219200" y="2057400"/>
            <a:chExt cx="2143125" cy="2768263"/>
          </a:xfrm>
        </p:grpSpPr>
        <p:pic>
          <p:nvPicPr>
            <p:cNvPr id="9218" name="Picture 2" descr="D:\Tài liệu soạn bài hương\tư liệu hình ảnh làm ppt\điện_thoại-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2057400"/>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381125" y="3810000"/>
              <a:ext cx="1981200" cy="1015663"/>
            </a:xfrm>
            <a:prstGeom prst="rect">
              <a:avLst/>
            </a:prstGeom>
            <a:noFill/>
          </p:spPr>
          <p:txBody>
            <a:bodyPr wrap="square" rtlCol="0">
              <a:spAutoFit/>
            </a:bodyPr>
            <a:lstStyle/>
            <a:p>
              <a:r>
                <a:rPr lang="en-US" sz="2400" b="1" smtClean="0">
                  <a:solidFill>
                    <a:prstClr val="black"/>
                  </a:solidFill>
                  <a:latin typeface="Times New Roman" pitchFamily="18" charset="0"/>
                  <a:cs typeface="Times New Roman" pitchFamily="18" charset="0"/>
                </a:rPr>
                <a:t>1</a:t>
              </a:r>
              <a:r>
                <a:rPr lang="en-US" sz="2400" b="1" smtClean="0">
                  <a:solidFill>
                    <a:prstClr val="black"/>
                  </a:solidFill>
                  <a:latin typeface="Times New Roman" pitchFamily="18" charset="0"/>
                  <a:cs typeface="Times New Roman" pitchFamily="18" charset="0"/>
                </a:rPr>
                <a:t>. </a:t>
              </a:r>
              <a:r>
                <a:rPr lang="en-US" sz="6000" b="1" smtClean="0">
                  <a:solidFill>
                    <a:srgbClr val="FF0000"/>
                  </a:solidFill>
                  <a:latin typeface="Times New Roman" pitchFamily="18" charset="0"/>
                  <a:cs typeface="Times New Roman" pitchFamily="18" charset="0"/>
                </a:rPr>
                <a:t>114</a:t>
              </a:r>
              <a:endParaRPr lang="en-US" sz="6000" b="1">
                <a:solidFill>
                  <a:srgbClr val="FF0000"/>
                </a:solidFill>
                <a:latin typeface="Times New Roman" pitchFamily="18" charset="0"/>
                <a:cs typeface="Times New Roman" pitchFamily="18" charset="0"/>
              </a:endParaRPr>
            </a:p>
          </p:txBody>
        </p:sp>
      </p:grpSp>
      <p:grpSp>
        <p:nvGrpSpPr>
          <p:cNvPr id="4" name="Group 3"/>
          <p:cNvGrpSpPr/>
          <p:nvPr/>
        </p:nvGrpSpPr>
        <p:grpSpPr>
          <a:xfrm>
            <a:off x="5153890" y="1762124"/>
            <a:ext cx="2706329" cy="2946232"/>
            <a:chOff x="5153890" y="1762124"/>
            <a:chExt cx="2706329" cy="2946232"/>
          </a:xfrm>
        </p:grpSpPr>
        <p:pic>
          <p:nvPicPr>
            <p:cNvPr id="9220" name="Picture 4" descr="D:\Tài liệu soạn bài hương\tư liệu hình ảnh làm ppt\đt-removebg-previ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3890" y="1762124"/>
              <a:ext cx="2706329" cy="270632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5715000" y="3692693"/>
              <a:ext cx="1981200" cy="1015663"/>
            </a:xfrm>
            <a:prstGeom prst="rect">
              <a:avLst/>
            </a:prstGeom>
            <a:noFill/>
          </p:spPr>
          <p:txBody>
            <a:bodyPr wrap="square" rtlCol="0">
              <a:spAutoFit/>
            </a:bodyPr>
            <a:lstStyle/>
            <a:p>
              <a:r>
                <a:rPr lang="en-US" sz="2400" b="1">
                  <a:solidFill>
                    <a:prstClr val="black"/>
                  </a:solidFill>
                  <a:latin typeface="Times New Roman" pitchFamily="18" charset="0"/>
                  <a:cs typeface="Times New Roman" pitchFamily="18" charset="0"/>
                </a:rPr>
                <a:t>2</a:t>
              </a:r>
              <a:r>
                <a:rPr lang="en-US" sz="2400" b="1" smtClean="0">
                  <a:solidFill>
                    <a:prstClr val="black"/>
                  </a:solidFill>
                  <a:latin typeface="Times New Roman" pitchFamily="18" charset="0"/>
                  <a:cs typeface="Times New Roman" pitchFamily="18" charset="0"/>
                </a:rPr>
                <a:t>. </a:t>
              </a:r>
              <a:r>
                <a:rPr lang="en-US" sz="6000" b="1" smtClean="0">
                  <a:solidFill>
                    <a:srgbClr val="FF0000"/>
                  </a:solidFill>
                  <a:latin typeface="Times New Roman" pitchFamily="18" charset="0"/>
                  <a:cs typeface="Times New Roman" pitchFamily="18" charset="0"/>
                </a:rPr>
                <a:t>115</a:t>
              </a:r>
              <a:endParaRPr lang="en-US" sz="6000" b="1">
                <a:solidFill>
                  <a:srgbClr val="FF0000"/>
                </a:solidFill>
                <a:latin typeface="Times New Roman" pitchFamily="18" charset="0"/>
                <a:cs typeface="Times New Roman" pitchFamily="18" charset="0"/>
              </a:endParaRPr>
            </a:p>
          </p:txBody>
        </p:sp>
      </p:grpSp>
      <p:pic>
        <p:nvPicPr>
          <p:cNvPr id="9221"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02058" y="4468453"/>
            <a:ext cx="2819400" cy="182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6629" y="894443"/>
            <a:ext cx="822325"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0295484"/>
      </p:ext>
    </p:extLst>
  </p:cSld>
  <p:clrMapOvr>
    <a:masterClrMapping/>
  </p:clrMapOvr>
  <mc:AlternateContent xmlns:mc="http://schemas.openxmlformats.org/markup-compatibility/2006">
    <mc:Choice xmlns:p14="http://schemas.microsoft.com/office/powerpoint/2010/main" Requires="p14">
      <p:transition spd="slow" p14:dur="2000" advTm="34819"/>
    </mc:Choice>
    <mc:Fallback>
      <p:transition spd="slow" advTm="34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nodeType="clickEffect">
                                  <p:stCondLst>
                                    <p:cond delay="0"/>
                                  </p:stCondLst>
                                  <p:childTnLst>
                                    <p:animEffect transition="out" filter="barn(inVertical)">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childTnLst>
                          </p:cTn>
                        </p:par>
                        <p:par>
                          <p:cTn id="22" fill="hold">
                            <p:stCondLst>
                              <p:cond delay="500"/>
                            </p:stCondLst>
                            <p:childTnLst>
                              <p:par>
                                <p:cTn id="23" presetID="35" presetClass="path" presetSubtype="0" accel="50000" decel="50000" fill="hold" nodeType="afterEffect">
                                  <p:stCondLst>
                                    <p:cond delay="0"/>
                                  </p:stCondLst>
                                  <p:childTnLst>
                                    <p:animMotion origin="layout" path="M -2.77778E-7 2.71676E-6 L -0.67726 -0.0689 " pathEditMode="relative" rAng="0" ptsTypes="AA">
                                      <p:cBhvr>
                                        <p:cTn id="24" dur="3000" fill="hold"/>
                                        <p:tgtEl>
                                          <p:spTgt spid="9221"/>
                                        </p:tgtEl>
                                        <p:attrNameLst>
                                          <p:attrName>ppt_x</p:attrName>
                                          <p:attrName>ppt_y</p:attrName>
                                        </p:attrNameLst>
                                      </p:cBhvr>
                                      <p:rCtr x="-33872" y="-3445"/>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7" name="Picture 13" descr="D:\Tài liệu soạn bài hương\tư liệu hình ảnh làm ppt\z3215572023117_096333e5624255e0ceb2dc127de3e38c.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547996" y="2362200"/>
            <a:ext cx="2957513" cy="2133600"/>
            <a:chOff x="3671887" y="1295400"/>
            <a:chExt cx="2957513" cy="2133600"/>
          </a:xfrm>
        </p:grpSpPr>
        <p:sp>
          <p:nvSpPr>
            <p:cNvPr id="3" name="Oval 2"/>
            <p:cNvSpPr/>
            <p:nvPr/>
          </p:nvSpPr>
          <p:spPr>
            <a:xfrm>
              <a:off x="3671887" y="1295400"/>
              <a:ext cx="2957513" cy="2133600"/>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80" name="Picture 16" descr="D:\Tài liệu soạn bài hương\tư liệu hình ảnh làm ppt\điện-removebg-previ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16248" y="1321379"/>
              <a:ext cx="2913152" cy="21076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1716977" y="3739367"/>
            <a:ext cx="3124200" cy="2410755"/>
            <a:chOff x="2362200" y="3913845"/>
            <a:chExt cx="3124200" cy="2410755"/>
          </a:xfrm>
        </p:grpSpPr>
        <p:sp>
          <p:nvSpPr>
            <p:cNvPr id="7" name="Cloud 6"/>
            <p:cNvSpPr/>
            <p:nvPr/>
          </p:nvSpPr>
          <p:spPr>
            <a:xfrm rot="465971">
              <a:off x="2362200" y="4114800"/>
              <a:ext cx="3124200" cy="2209800"/>
            </a:xfrm>
            <a:prstGeom prst="cloud">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81" name="Picture 17" descr="D:\Tài liệu soạn bài hương\tư liệu hình ảnh làm ppt\bật_lửa-removebg-previe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77806" y="3913845"/>
              <a:ext cx="2143125" cy="21431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1204173" y="967014"/>
            <a:ext cx="2895600" cy="2247900"/>
            <a:chOff x="1371600" y="762000"/>
            <a:chExt cx="2895600" cy="2362200"/>
          </a:xfrm>
        </p:grpSpPr>
        <p:sp>
          <p:nvSpPr>
            <p:cNvPr id="9" name="Hexagon 8"/>
            <p:cNvSpPr/>
            <p:nvPr/>
          </p:nvSpPr>
          <p:spPr>
            <a:xfrm>
              <a:off x="1371600" y="762000"/>
              <a:ext cx="2895600" cy="2362200"/>
            </a:xfrm>
            <a:prstGeom prst="hexagon">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75" name="Picture 11" descr="D:\Tài liệu soạn bài hương\tư liệu hình ảnh làm ppt\bình_gas-removebg-preview.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23592" y="876300"/>
              <a:ext cx="2143125" cy="2133600"/>
            </a:xfrm>
            <a:prstGeom prst="rect">
              <a:avLst/>
            </a:prstGeom>
            <a:noFill/>
            <a:extLst>
              <a:ext uri="{909E8E84-426E-40DD-AFC4-6F175D3DCCD1}">
                <a14:hiddenFill xmlns:a14="http://schemas.microsoft.com/office/drawing/2010/main">
                  <a:solidFill>
                    <a:srgbClr val="FFFFFF"/>
                  </a:solidFill>
                </a14:hiddenFill>
              </a:ext>
            </a:extLst>
          </p:spPr>
        </p:pic>
      </p:grpSp>
      <p:pic>
        <p:nvPicPr>
          <p:cNvPr id="11282" name="Picture 18" descr="D:\Tài liệu soạn bài hương\tư liệu hình ảnh làm ppt\gạch_chéo-removebg-preview.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07514" y="4011964"/>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1283" name="Picture 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97154" y="934357"/>
            <a:ext cx="2139950" cy="21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84" name="Picture 2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78958" y="2368839"/>
            <a:ext cx="2139950" cy="21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437213" y="322661"/>
            <a:ext cx="7086600" cy="430887"/>
          </a:xfrm>
          <a:prstGeom prst="rect">
            <a:avLst/>
          </a:prstGeom>
          <a:noFill/>
        </p:spPr>
        <p:txBody>
          <a:bodyPr wrap="square" rtlCol="0">
            <a:spAutoFit/>
          </a:bodyPr>
          <a:lstStyle/>
          <a:p>
            <a:r>
              <a:rPr lang="en-US" sz="2200" b="1" smtClean="0">
                <a:latin typeface="Times New Roman" pitchFamily="18" charset="0"/>
                <a:cs typeface="Times New Roman" pitchFamily="18" charset="0"/>
              </a:rPr>
              <a:t>Những đồ vật nguy hiểm gây cháy nổ, hỏa hoạn </a:t>
            </a:r>
            <a:endParaRPr lang="en-US" sz="2200" b="1">
              <a:latin typeface="Times New Roman" pitchFamily="18" charset="0"/>
              <a:cs typeface="Times New Roman" pitchFamily="18" charset="0"/>
            </a:endParaRPr>
          </a:p>
        </p:txBody>
      </p:sp>
      <p:pic>
        <p:nvPicPr>
          <p:cNvPr id="11285" name="Picture 2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1033" y="444380"/>
            <a:ext cx="822325"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Audio 1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28728252"/>
      </p:ext>
    </p:extLst>
  </p:cSld>
  <p:clrMapOvr>
    <a:masterClrMapping/>
  </p:clrMapOvr>
  <mc:AlternateContent xmlns:mc="http://schemas.openxmlformats.org/markup-compatibility/2006">
    <mc:Choice xmlns:p14="http://schemas.microsoft.com/office/powerpoint/2010/main" Requires="p14">
      <p:transition spd="slow" p14:dur="2000" advTm="45926"/>
    </mc:Choice>
    <mc:Fallback>
      <p:transition spd="slow" advTm="45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1283"/>
                                        </p:tgtEl>
                                        <p:attrNameLst>
                                          <p:attrName>style.visibility</p:attrName>
                                        </p:attrNameLst>
                                      </p:cBhvr>
                                      <p:to>
                                        <p:strVal val="visible"/>
                                      </p:to>
                                    </p:set>
                                    <p:animEffect transition="in" filter="circle(in)">
                                      <p:cBhvr>
                                        <p:cTn id="11" dur="2000"/>
                                        <p:tgtEl>
                                          <p:spTgt spid="11283"/>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11284"/>
                                        </p:tgtEl>
                                        <p:attrNameLst>
                                          <p:attrName>style.visibility</p:attrName>
                                        </p:attrNameLst>
                                      </p:cBhvr>
                                      <p:to>
                                        <p:strVal val="visible"/>
                                      </p:to>
                                    </p:set>
                                    <p:animEffect transition="in" filter="circle(in)">
                                      <p:cBhvr>
                                        <p:cTn id="16" dur="2000"/>
                                        <p:tgtEl>
                                          <p:spTgt spid="1128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1282"/>
                                        </p:tgtEl>
                                        <p:attrNameLst>
                                          <p:attrName>style.visibility</p:attrName>
                                        </p:attrNameLst>
                                      </p:cBhvr>
                                      <p:to>
                                        <p:strVal val="visible"/>
                                      </p:to>
                                    </p:set>
                                    <p:animEffect transition="in" filter="circle(in)">
                                      <p:cBhvr>
                                        <p:cTn id="21" dur="2000"/>
                                        <p:tgtEl>
                                          <p:spTgt spid="1128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1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86000" y="789709"/>
            <a:ext cx="5105400" cy="646331"/>
          </a:xfrm>
          <a:prstGeom prst="rect">
            <a:avLst/>
          </a:prstGeom>
          <a:noFill/>
        </p:spPr>
        <p:txBody>
          <a:bodyPr wrap="square" rtlCol="0">
            <a:spAutoFit/>
          </a:bodyPr>
          <a:lstStyle/>
          <a:p>
            <a:pPr algn="ctr"/>
            <a:r>
              <a:rPr lang="en-US" b="1" smtClean="0">
                <a:latin typeface="Times New Roman" pitchFamily="18" charset="0"/>
                <a:cs typeface="Times New Roman" pitchFamily="18" charset="0"/>
              </a:rPr>
              <a:t>ỦY BAN NHÂN DÂN QUẬN LONG BIÊN</a:t>
            </a:r>
          </a:p>
          <a:p>
            <a:pPr algn="ctr"/>
            <a:r>
              <a:rPr lang="en-US" b="1" smtClean="0">
                <a:latin typeface="Times New Roman" pitchFamily="18" charset="0"/>
                <a:cs typeface="Times New Roman" pitchFamily="18" charset="0"/>
              </a:rPr>
              <a:t>TRƯỜNG MẦM NON ĐỨC GIANG</a:t>
            </a:r>
            <a:endParaRPr lang="en-US" b="1">
              <a:latin typeface="Times New Roman" pitchFamily="18" charset="0"/>
              <a:cs typeface="Times New Roman" pitchFamily="18" charset="0"/>
            </a:endParaRPr>
          </a:p>
        </p:txBody>
      </p:sp>
      <p:pic>
        <p:nvPicPr>
          <p:cNvPr id="4099" name="Picture 3" descr="D:\Tài liệu soạn bài hương\tư liệu hình ảnh làm ppt\đã tách lo 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6282" y="1436040"/>
            <a:ext cx="811436" cy="816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611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Tài liệu soạn bài hương\tư liệu hình ảnh làm ppt\z3215572027213_b28d9738781a745594f801ab9fd9eae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07673" y="5874232"/>
            <a:ext cx="4572000" cy="461665"/>
          </a:xfrm>
          <a:prstGeom prst="rect">
            <a:avLst/>
          </a:prstGeom>
          <a:noFill/>
        </p:spPr>
        <p:txBody>
          <a:bodyPr wrap="square" rtlCol="0">
            <a:spAutoFit/>
          </a:bodyPr>
          <a:lstStyle/>
          <a:p>
            <a:pPr algn="ctr"/>
            <a:r>
              <a:rPr lang="en-US" sz="2400" b="1" smtClean="0">
                <a:solidFill>
                  <a:srgbClr val="FF0000"/>
                </a:solidFill>
                <a:latin typeface="Times New Roman" pitchFamily="18" charset="0"/>
                <a:cs typeface="Times New Roman" pitchFamily="18" charset="0"/>
              </a:rPr>
              <a:t>MỤC ĐÍCH YÊU CẦU</a:t>
            </a:r>
            <a:endParaRPr lang="en-US" sz="2400" b="1">
              <a:solidFill>
                <a:srgbClr val="FF0000"/>
              </a:solidFill>
              <a:latin typeface="Times New Roman" pitchFamily="18" charset="0"/>
              <a:cs typeface="Times New Roman" pitchFamily="18" charset="0"/>
            </a:endParaRPr>
          </a:p>
        </p:txBody>
      </p:sp>
      <p:sp>
        <p:nvSpPr>
          <p:cNvPr id="3" name="TextBox 2"/>
          <p:cNvSpPr txBox="1"/>
          <p:nvPr/>
        </p:nvSpPr>
        <p:spPr>
          <a:xfrm>
            <a:off x="990600" y="1676400"/>
            <a:ext cx="2057400" cy="3754874"/>
          </a:xfrm>
          <a:prstGeom prst="rect">
            <a:avLst/>
          </a:prstGeom>
          <a:noFill/>
        </p:spPr>
        <p:txBody>
          <a:bodyPr wrap="square" rtlCol="0">
            <a:spAutoFit/>
          </a:bodyPr>
          <a:lstStyle/>
          <a:p>
            <a:r>
              <a:rPr lang="en-US" sz="2000" b="1" smtClean="0">
                <a:solidFill>
                  <a:srgbClr val="FF0000"/>
                </a:solidFill>
                <a:latin typeface="Times New Roman" pitchFamily="18" charset="0"/>
                <a:cs typeface="Times New Roman" pitchFamily="18" charset="0"/>
              </a:rPr>
              <a:t>1.Kiến thức:</a:t>
            </a:r>
          </a:p>
          <a:p>
            <a:pPr marL="285750" indent="-285750">
              <a:buFontTx/>
              <a:buChar char="-"/>
            </a:pPr>
            <a:r>
              <a:rPr lang="en-US" sz="2000" smtClean="0">
                <a:latin typeface="Times New Roman" pitchFamily="18" charset="0"/>
                <a:cs typeface="Times New Roman" pitchFamily="18" charset="0"/>
              </a:rPr>
              <a:t>Trẻ nhớ </a:t>
            </a:r>
            <a:r>
              <a:rPr lang="en-US" sz="2000">
                <a:latin typeface="Times New Roman" pitchFamily="18" charset="0"/>
                <a:cs typeface="Times New Roman" pitchFamily="18" charset="0"/>
              </a:rPr>
              <a:t>tên bài thơ “ Xe </a:t>
            </a:r>
            <a:r>
              <a:rPr lang="en-US" sz="2000">
                <a:latin typeface="Times New Roman" pitchFamily="18" charset="0"/>
                <a:cs typeface="Times New Roman" pitchFamily="18" charset="0"/>
              </a:rPr>
              <a:t>chữa </a:t>
            </a:r>
            <a:r>
              <a:rPr lang="en-US" sz="2000" smtClean="0">
                <a:latin typeface="Times New Roman" pitchFamily="18" charset="0"/>
                <a:cs typeface="Times New Roman" pitchFamily="18" charset="0"/>
              </a:rPr>
              <a:t>cháy”, tên tác giả Phạm Hổ.</a:t>
            </a:r>
          </a:p>
          <a:p>
            <a:pPr marL="285750" indent="-285750">
              <a:buFontTx/>
              <a:buChar char="-"/>
            </a:pPr>
            <a:r>
              <a:rPr lang="en-US" sz="2000" smtClean="0">
                <a:latin typeface="Times New Roman" pitchFamily="18" charset="0"/>
                <a:cs typeface="Times New Roman" pitchFamily="18" charset="0"/>
              </a:rPr>
              <a:t>Trẻ hiểu nội dung bài thơ:</a:t>
            </a:r>
            <a:r>
              <a:rPr lang="en-US" sz="2000">
                <a:latin typeface="Times New Roman" pitchFamily="18" charset="0"/>
                <a:cs typeface="Times New Roman" pitchFamily="18" charset="0"/>
              </a:rPr>
              <a:t> trẻ biết xe </a:t>
            </a:r>
            <a:r>
              <a:rPr lang="en-US" sz="2000">
                <a:latin typeface="Times New Roman" pitchFamily="18" charset="0"/>
                <a:cs typeface="Times New Roman" pitchFamily="18" charset="0"/>
              </a:rPr>
              <a:t>chữa </a:t>
            </a:r>
            <a:r>
              <a:rPr lang="en-US" sz="2000" smtClean="0">
                <a:latin typeface="Times New Roman" pitchFamily="18" charset="0"/>
                <a:cs typeface="Times New Roman" pitchFamily="18" charset="0"/>
              </a:rPr>
              <a:t>cháy </a:t>
            </a:r>
            <a:r>
              <a:rPr lang="en-US" sz="2000">
                <a:latin typeface="Times New Roman" pitchFamily="18" charset="0"/>
                <a:cs typeface="Times New Roman" pitchFamily="18" charset="0"/>
              </a:rPr>
              <a:t>màu </a:t>
            </a:r>
            <a:r>
              <a:rPr lang="en-US" sz="2000" smtClean="0">
                <a:latin typeface="Times New Roman" pitchFamily="18" charset="0"/>
                <a:cs typeface="Times New Roman" pitchFamily="18" charset="0"/>
              </a:rPr>
              <a:t>đỏ, có </a:t>
            </a:r>
            <a:r>
              <a:rPr lang="en-US" sz="2000">
                <a:latin typeface="Times New Roman" pitchFamily="18" charset="0"/>
                <a:cs typeface="Times New Roman" pitchFamily="18" charset="0"/>
              </a:rPr>
              <a:t>tác dụng </a:t>
            </a:r>
            <a:r>
              <a:rPr lang="en-US" sz="2000">
                <a:latin typeface="Times New Roman" pitchFamily="18" charset="0"/>
                <a:cs typeface="Times New Roman" pitchFamily="18" charset="0"/>
              </a:rPr>
              <a:t>để </a:t>
            </a:r>
            <a:r>
              <a:rPr lang="en-US" sz="2000" smtClean="0">
                <a:latin typeface="Times New Roman" pitchFamily="18" charset="0"/>
                <a:cs typeface="Times New Roman" pitchFamily="18" charset="0"/>
              </a:rPr>
              <a:t>dập lửa.</a:t>
            </a:r>
          </a:p>
          <a:p>
            <a:endParaRPr lang="en-US"/>
          </a:p>
        </p:txBody>
      </p:sp>
      <p:sp>
        <p:nvSpPr>
          <p:cNvPr id="5" name="TextBox 4"/>
          <p:cNvSpPr txBox="1"/>
          <p:nvPr/>
        </p:nvSpPr>
        <p:spPr>
          <a:xfrm>
            <a:off x="3543300" y="2057400"/>
            <a:ext cx="2057400" cy="2800767"/>
          </a:xfrm>
          <a:prstGeom prst="rect">
            <a:avLst/>
          </a:prstGeom>
          <a:noFill/>
        </p:spPr>
        <p:txBody>
          <a:bodyPr wrap="square" rtlCol="0">
            <a:spAutoFit/>
          </a:bodyPr>
          <a:lstStyle/>
          <a:p>
            <a:r>
              <a:rPr lang="en-US" b="1" smtClean="0">
                <a:solidFill>
                  <a:srgbClr val="FF0000"/>
                </a:solidFill>
                <a:latin typeface="Times New Roman" pitchFamily="18" charset="0"/>
                <a:cs typeface="Times New Roman" pitchFamily="18" charset="0"/>
              </a:rPr>
              <a:t>2.Kỹ năng:</a:t>
            </a:r>
          </a:p>
          <a:p>
            <a:pPr marL="285750" indent="-285750">
              <a:buFontTx/>
              <a:buChar char="-"/>
            </a:pPr>
            <a:r>
              <a:rPr lang="en-US" sz="2000" smtClean="0">
                <a:latin typeface="Times New Roman" pitchFamily="18" charset="0"/>
                <a:cs typeface="Times New Roman" pitchFamily="18" charset="0"/>
              </a:rPr>
              <a:t>Rèn cho trẻ kỹ năng ghi nhớ , chú ý có chủ định.</a:t>
            </a:r>
          </a:p>
          <a:p>
            <a:pPr marL="285750" indent="-285750">
              <a:buFontTx/>
              <a:buChar char="-"/>
            </a:pPr>
            <a:r>
              <a:rPr lang="en-US" sz="2000" smtClean="0">
                <a:latin typeface="Times New Roman" pitchFamily="18" charset="0"/>
                <a:cs typeface="Times New Roman" pitchFamily="18" charset="0"/>
              </a:rPr>
              <a:t>Rèn kỹ năng trả lời câu hỏi mạch lạc.</a:t>
            </a:r>
          </a:p>
          <a:p>
            <a:endParaRPr lang="en-US"/>
          </a:p>
        </p:txBody>
      </p:sp>
      <p:sp>
        <p:nvSpPr>
          <p:cNvPr id="6" name="TextBox 5"/>
          <p:cNvSpPr txBox="1"/>
          <p:nvPr/>
        </p:nvSpPr>
        <p:spPr>
          <a:xfrm>
            <a:off x="6248400" y="2189018"/>
            <a:ext cx="2057400" cy="2215991"/>
          </a:xfrm>
          <a:prstGeom prst="rect">
            <a:avLst/>
          </a:prstGeom>
          <a:noFill/>
        </p:spPr>
        <p:txBody>
          <a:bodyPr wrap="square" rtlCol="0">
            <a:spAutoFit/>
          </a:bodyPr>
          <a:lstStyle/>
          <a:p>
            <a:r>
              <a:rPr lang="en-US" b="1" smtClean="0">
                <a:solidFill>
                  <a:srgbClr val="FF0000"/>
                </a:solidFill>
                <a:latin typeface="Times New Roman" pitchFamily="18" charset="0"/>
                <a:cs typeface="Times New Roman" pitchFamily="18" charset="0"/>
              </a:rPr>
              <a:t>3.Thái độ:</a:t>
            </a:r>
          </a:p>
          <a:p>
            <a:r>
              <a:rPr lang="en-US" sz="2000" smtClean="0">
                <a:latin typeface="Times New Roman" pitchFamily="18" charset="0"/>
                <a:cs typeface="Times New Roman" pitchFamily="18" charset="0"/>
              </a:rPr>
              <a:t>  - Trẻ hứng thú tham gia các hoạt động .</a:t>
            </a:r>
          </a:p>
          <a:p>
            <a:r>
              <a:rPr lang="en-US" sz="2000" smtClean="0">
                <a:latin typeface="Times New Roman" pitchFamily="18" charset="0"/>
                <a:cs typeface="Times New Roman" pitchFamily="18" charset="0"/>
              </a:rPr>
              <a:t>  - </a:t>
            </a:r>
            <a:r>
              <a:rPr lang="en-US" sz="2000">
                <a:latin typeface="Times New Roman" pitchFamily="18" charset="0"/>
                <a:cs typeface="Times New Roman" pitchFamily="18" charset="0"/>
              </a:rPr>
              <a:t>Giáo dục trẻ tránh xa những vật gây cháy</a:t>
            </a:r>
            <a:endParaRPr lang="en-US" sz="2000">
              <a:latin typeface="Times New Roman" pitchFamily="18" charset="0"/>
              <a:cs typeface="Times New Roman" pitchFamily="18" charset="0"/>
            </a:endParaRPr>
          </a:p>
        </p:txBody>
      </p:sp>
      <p:pic>
        <p:nvPicPr>
          <p:cNvPr id="51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278967"/>
            <a:ext cx="925933" cy="940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14647191"/>
      </p:ext>
    </p:extLst>
  </p:cSld>
  <p:clrMapOvr>
    <a:masterClrMapping/>
  </p:clrMapOvr>
  <p:transition spd="slow" advTm="1427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heckerboard(across)">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heckerboard(across)">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8"/>
                </p:tgtEl>
              </p:cMediaNode>
            </p:audio>
          </p:childTnLst>
        </p:cTn>
      </p:par>
    </p:tnLst>
    <p:bldLst>
      <p:bldP spid="3"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Tài liệu soạn bài hương\tư liệu hình ảnh làm ppt\cảnh nú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928"/>
            <a:ext cx="9144000" cy="6851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20437" y="125011"/>
            <a:ext cx="1981200" cy="646331"/>
          </a:xfrm>
          <a:prstGeom prst="rect">
            <a:avLst/>
          </a:prstGeom>
          <a:noFill/>
        </p:spPr>
        <p:txBody>
          <a:bodyPr wrap="square" rtlCol="0">
            <a:spAutoFit/>
          </a:bodyPr>
          <a:lstStyle/>
          <a:p>
            <a:pPr algn="ctr"/>
            <a:r>
              <a:rPr lang="en-US" sz="3600" b="1" smtClean="0">
                <a:solidFill>
                  <a:srgbClr val="FF0000"/>
                </a:solidFill>
                <a:latin typeface="Times New Roman" pitchFamily="18" charset="0"/>
                <a:cs typeface="Times New Roman" pitchFamily="18" charset="0"/>
              </a:rPr>
              <a:t>CÂU ĐỐ</a:t>
            </a:r>
            <a:endParaRPr lang="en-US" sz="3600" b="1">
              <a:solidFill>
                <a:srgbClr val="FF0000"/>
              </a:solidFill>
              <a:latin typeface="Times New Roman" pitchFamily="18" charset="0"/>
              <a:cs typeface="Times New Roman" pitchFamily="18" charset="0"/>
            </a:endParaRPr>
          </a:p>
        </p:txBody>
      </p:sp>
      <p:grpSp>
        <p:nvGrpSpPr>
          <p:cNvPr id="6" name="Group 5"/>
          <p:cNvGrpSpPr/>
          <p:nvPr/>
        </p:nvGrpSpPr>
        <p:grpSpPr>
          <a:xfrm>
            <a:off x="2402736" y="304800"/>
            <a:ext cx="5299363" cy="1981200"/>
            <a:chOff x="2701636" y="304800"/>
            <a:chExt cx="5299363" cy="1981200"/>
          </a:xfrm>
        </p:grpSpPr>
        <p:sp>
          <p:nvSpPr>
            <p:cNvPr id="2" name="Cloud Callout 1"/>
            <p:cNvSpPr/>
            <p:nvPr/>
          </p:nvSpPr>
          <p:spPr>
            <a:xfrm>
              <a:off x="2701636" y="304800"/>
              <a:ext cx="5299363" cy="1981200"/>
            </a:xfrm>
            <a:prstGeom prst="cloud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262223" y="556736"/>
              <a:ext cx="4095894" cy="1477328"/>
            </a:xfrm>
            <a:prstGeom prst="rect">
              <a:avLst/>
            </a:prstGeom>
            <a:noFill/>
          </p:spPr>
          <p:txBody>
            <a:bodyPr wrap="square" rtlCol="0">
              <a:spAutoFit/>
            </a:bodyPr>
            <a:lstStyle/>
            <a:p>
              <a:pPr algn="ctr"/>
              <a:r>
                <a:rPr lang="en-US" b="1" i="1" smtClean="0">
                  <a:solidFill>
                    <a:srgbClr val="7030A0"/>
                  </a:solidFill>
                  <a:latin typeface="Times New Roman" pitchFamily="18" charset="0"/>
                  <a:cs typeface="Times New Roman" pitchFamily="18" charset="0"/>
                </a:rPr>
                <a:t>Có vòi mà chẳng có đuôi</a:t>
              </a:r>
            </a:p>
            <a:p>
              <a:pPr algn="ctr"/>
              <a:r>
                <a:rPr lang="en-US" b="1" i="1" smtClean="0">
                  <a:solidFill>
                    <a:srgbClr val="7030A0"/>
                  </a:solidFill>
                  <a:latin typeface="Times New Roman" pitchFamily="18" charset="0"/>
                  <a:cs typeface="Times New Roman" pitchFamily="18" charset="0"/>
                </a:rPr>
                <a:t>Bụng chỉ thích chứa nước thôi mới kì</a:t>
              </a:r>
            </a:p>
            <a:p>
              <a:pPr algn="ctr"/>
              <a:r>
                <a:rPr lang="en-US" b="1" i="1" smtClean="0">
                  <a:solidFill>
                    <a:srgbClr val="7030A0"/>
                  </a:solidFill>
                  <a:latin typeface="Times New Roman" pitchFamily="18" charset="0"/>
                  <a:cs typeface="Times New Roman" pitchFamily="18" charset="0"/>
                </a:rPr>
                <a:t>Bình thường chả nói năng chi</a:t>
              </a:r>
            </a:p>
            <a:p>
              <a:pPr algn="ctr"/>
              <a:r>
                <a:rPr lang="en-US" b="1" i="1" smtClean="0">
                  <a:solidFill>
                    <a:srgbClr val="7030A0"/>
                  </a:solidFill>
                  <a:latin typeface="Times New Roman" pitchFamily="18" charset="0"/>
                  <a:cs typeface="Times New Roman" pitchFamily="18" charset="0"/>
                </a:rPr>
                <a:t>Gặp lửa lại cáu phì phì lạ chưa ?</a:t>
              </a:r>
            </a:p>
            <a:p>
              <a:pPr algn="ctr"/>
              <a:r>
                <a:rPr lang="en-US" b="1" i="1" smtClean="0">
                  <a:solidFill>
                    <a:srgbClr val="7030A0"/>
                  </a:solidFill>
                  <a:latin typeface="Times New Roman" pitchFamily="18" charset="0"/>
                  <a:cs typeface="Times New Roman" pitchFamily="18" charset="0"/>
                </a:rPr>
                <a:t>Là xe gì?</a:t>
              </a:r>
              <a:endParaRPr lang="en-US" b="1" i="1">
                <a:solidFill>
                  <a:srgbClr val="7030A0"/>
                </a:solidFill>
                <a:latin typeface="Times New Roman" pitchFamily="18" charset="0"/>
                <a:cs typeface="Times New Roman" pitchFamily="18" charset="0"/>
              </a:endParaRPr>
            </a:p>
          </p:txBody>
        </p:sp>
      </p:grpSp>
      <p:grpSp>
        <p:nvGrpSpPr>
          <p:cNvPr id="11" name="Group 10"/>
          <p:cNvGrpSpPr/>
          <p:nvPr/>
        </p:nvGrpSpPr>
        <p:grpSpPr>
          <a:xfrm>
            <a:off x="195869" y="3531446"/>
            <a:ext cx="3452162" cy="2297257"/>
            <a:chOff x="228600" y="3425536"/>
            <a:chExt cx="3452162" cy="2297257"/>
          </a:xfrm>
        </p:grpSpPr>
        <p:pic>
          <p:nvPicPr>
            <p:cNvPr id="2051" name="Picture 3" descr="D:\Tài liệu soạn bài hương\tư liệu hình ảnh làm ppt\ô_tô_con-removebg-previ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425536"/>
              <a:ext cx="3452162" cy="229725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045650" y="5101936"/>
              <a:ext cx="2209800" cy="369332"/>
            </a:xfrm>
            <a:prstGeom prst="rect">
              <a:avLst/>
            </a:prstGeom>
            <a:noFill/>
          </p:spPr>
          <p:txBody>
            <a:bodyPr wrap="square" rtlCol="0">
              <a:spAutoFit/>
            </a:bodyPr>
            <a:lstStyle/>
            <a:p>
              <a:r>
                <a:rPr lang="en-US" b="1" smtClean="0">
                  <a:latin typeface="Times New Roman" pitchFamily="18" charset="0"/>
                  <a:cs typeface="Times New Roman" pitchFamily="18" charset="0"/>
                </a:rPr>
                <a:t>1.Xe Ô Tô con</a:t>
              </a:r>
              <a:endParaRPr lang="en-US" b="1">
                <a:latin typeface="Times New Roman" pitchFamily="18" charset="0"/>
                <a:cs typeface="Times New Roman" pitchFamily="18" charset="0"/>
              </a:endParaRPr>
            </a:p>
          </p:txBody>
        </p:sp>
      </p:grpSp>
      <p:grpSp>
        <p:nvGrpSpPr>
          <p:cNvPr id="15" name="Group 14"/>
          <p:cNvGrpSpPr/>
          <p:nvPr/>
        </p:nvGrpSpPr>
        <p:grpSpPr>
          <a:xfrm>
            <a:off x="5213733" y="3886200"/>
            <a:ext cx="3895631" cy="2727657"/>
            <a:chOff x="5213733" y="3886200"/>
            <a:chExt cx="3895631" cy="2727657"/>
          </a:xfrm>
        </p:grpSpPr>
        <p:pic>
          <p:nvPicPr>
            <p:cNvPr id="2052" name="Picture 4" descr="D:\Tài liệu soạn bài hương\tư liệu hình ảnh làm ppt\z3215572012129_19ac7a21ba2093f2e9eff8dcb0ddf66e-removebg-previe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3733" y="3886200"/>
              <a:ext cx="3895631" cy="243147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6400800" y="6244525"/>
              <a:ext cx="2209800" cy="369332"/>
            </a:xfrm>
            <a:prstGeom prst="rect">
              <a:avLst/>
            </a:prstGeom>
            <a:noFill/>
          </p:spPr>
          <p:txBody>
            <a:bodyPr wrap="square" rtlCol="0">
              <a:spAutoFit/>
            </a:bodyPr>
            <a:lstStyle/>
            <a:p>
              <a:r>
                <a:rPr lang="en-US" b="1">
                  <a:latin typeface="Times New Roman" pitchFamily="18" charset="0"/>
                  <a:cs typeface="Times New Roman" pitchFamily="18" charset="0"/>
                </a:rPr>
                <a:t>2</a:t>
              </a:r>
              <a:r>
                <a:rPr lang="en-US" b="1" smtClean="0">
                  <a:latin typeface="Times New Roman" pitchFamily="18" charset="0"/>
                  <a:cs typeface="Times New Roman" pitchFamily="18" charset="0"/>
                </a:rPr>
                <a:t> .Xe chữa cháy </a:t>
              </a:r>
              <a:endParaRPr lang="en-US" b="1">
                <a:latin typeface="Times New Roman" pitchFamily="18" charset="0"/>
                <a:cs typeface="Times New Roman" pitchFamily="18" charset="0"/>
              </a:endParaRPr>
            </a:p>
          </p:txBody>
        </p:sp>
      </p:grpSp>
      <p:pic>
        <p:nvPicPr>
          <p:cNvPr id="2053"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756" y="771342"/>
            <a:ext cx="822325"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Audio 1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20551637"/>
      </p:ext>
    </p:extLst>
  </p:cSld>
  <p:clrMapOvr>
    <a:masterClrMapping/>
  </p:clrMapOvr>
  <mc:AlternateContent xmlns:mc="http://schemas.openxmlformats.org/markup-compatibility/2006">
    <mc:Choice xmlns:p14="http://schemas.microsoft.com/office/powerpoint/2010/main" Requires="p14">
      <p:transition spd="slow" p14:dur="2000" advTm="58052"/>
    </mc:Choice>
    <mc:Fallback>
      <p:transition spd="slow" advTm="58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2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heel(1)">
                                      <p:cBhvr>
                                        <p:cTn id="21" dur="2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childTnLst>
                          </p:cTn>
                        </p:par>
                        <p:par>
                          <p:cTn id="27" fill="hold">
                            <p:stCondLst>
                              <p:cond delay="500"/>
                            </p:stCondLst>
                            <p:childTnLst>
                              <p:par>
                                <p:cTn id="28" presetID="35" presetClass="path" presetSubtype="0" accel="50000" decel="50000" fill="hold" nodeType="afterEffect">
                                  <p:stCondLst>
                                    <p:cond delay="0"/>
                                  </p:stCondLst>
                                  <p:childTnLst>
                                    <p:animMotion origin="layout" path="M 0 0 L -0.25 0 E" pathEditMode="relative" ptsTypes="">
                                      <p:cBhvr>
                                        <p:cTn id="29" dur="2000" fill="hold"/>
                                        <p:tgtEl>
                                          <p:spTgt spid="1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2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D:\Tài liệu soạn bài hương\tư liệu hình ảnh làm ppt\z3215572012978_a665b1c37c0fd50454cfa719d9a0984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60257" y="373559"/>
            <a:ext cx="3733800" cy="769441"/>
          </a:xfrm>
          <a:prstGeom prst="rect">
            <a:avLst/>
          </a:prstGeom>
          <a:noFill/>
        </p:spPr>
        <p:txBody>
          <a:bodyPr wrap="square" rtlCol="0">
            <a:spAutoFit/>
          </a:bodyPr>
          <a:lstStyle/>
          <a:p>
            <a:r>
              <a:rPr lang="en-US" sz="4400" b="1" smtClean="0">
                <a:solidFill>
                  <a:srgbClr val="002060"/>
                </a:solidFill>
                <a:latin typeface="Times New Roman" pitchFamily="18" charset="0"/>
                <a:cs typeface="Times New Roman" pitchFamily="18" charset="0"/>
              </a:rPr>
              <a:t>Xe chữa cháy </a:t>
            </a:r>
            <a:endParaRPr lang="en-US" sz="4400" b="1">
              <a:solidFill>
                <a:srgbClr val="002060"/>
              </a:solidFill>
              <a:latin typeface="Times New Roman" pitchFamily="18" charset="0"/>
              <a:cs typeface="Times New Roman" pitchFamily="18" charset="0"/>
            </a:endParaRPr>
          </a:p>
        </p:txBody>
      </p:sp>
      <p:sp>
        <p:nvSpPr>
          <p:cNvPr id="3" name="TextBox 2"/>
          <p:cNvSpPr txBox="1"/>
          <p:nvPr/>
        </p:nvSpPr>
        <p:spPr>
          <a:xfrm>
            <a:off x="6812643" y="1295400"/>
            <a:ext cx="1866900" cy="523220"/>
          </a:xfrm>
          <a:prstGeom prst="rect">
            <a:avLst/>
          </a:prstGeom>
          <a:noFill/>
        </p:spPr>
        <p:txBody>
          <a:bodyPr wrap="square" rtlCol="0">
            <a:spAutoFit/>
          </a:bodyPr>
          <a:lstStyle/>
          <a:p>
            <a:r>
              <a:rPr lang="en-US" sz="2800" b="1" i="1" smtClean="0">
                <a:latin typeface="Times New Roman" pitchFamily="18" charset="0"/>
                <a:cs typeface="Times New Roman" pitchFamily="18" charset="0"/>
              </a:rPr>
              <a:t>Phạm Hổ </a:t>
            </a:r>
            <a:endParaRPr lang="en-US" sz="2800" b="1" i="1">
              <a:latin typeface="Times New Roman" pitchFamily="18" charset="0"/>
              <a:cs typeface="Times New Roman" pitchFamily="18" charset="0"/>
            </a:endParaRPr>
          </a:p>
        </p:txBody>
      </p:sp>
      <p:pic>
        <p:nvPicPr>
          <p:cNvPr id="614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68380" y="98198"/>
            <a:ext cx="822325"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57380823"/>
      </p:ext>
    </p:extLst>
  </p:cSld>
  <p:clrMapOvr>
    <a:masterClrMapping/>
  </p:clrMapOvr>
  <mc:AlternateContent xmlns:mc="http://schemas.openxmlformats.org/markup-compatibility/2006">
    <mc:Choice xmlns:p14="http://schemas.microsoft.com/office/powerpoint/2010/main" Requires="p14">
      <p:transition spd="slow" p14:dur="2000" advTm="25689"/>
    </mc:Choice>
    <mc:Fallback>
      <p:transition spd="slow" advTm="25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Tài liệu soạn bài hương\tư liệu hình ảnh làm ppt\z3215572023117_096333e5624255e0ceb2dc127de3e38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05000" y="2438400"/>
            <a:ext cx="5715000" cy="1323439"/>
          </a:xfrm>
          <a:prstGeom prst="rect">
            <a:avLst/>
          </a:prstGeom>
          <a:noFill/>
        </p:spPr>
        <p:txBody>
          <a:bodyPr wrap="square" rtlCol="0">
            <a:spAutoFit/>
          </a:bodyPr>
          <a:lstStyle/>
          <a:p>
            <a:pPr algn="ctr"/>
            <a:r>
              <a:rPr lang="en-US" sz="4000" b="1" smtClean="0">
                <a:solidFill>
                  <a:srgbClr val="FF0000"/>
                </a:solidFill>
                <a:latin typeface="Times New Roman" pitchFamily="18" charset="0"/>
                <a:cs typeface="Times New Roman" pitchFamily="18" charset="0"/>
              </a:rPr>
              <a:t>Đàm thoại </a:t>
            </a:r>
          </a:p>
          <a:p>
            <a:pPr algn="ctr"/>
            <a:r>
              <a:rPr lang="en-US" sz="4000" b="1" smtClean="0">
                <a:solidFill>
                  <a:srgbClr val="FF0000"/>
                </a:solidFill>
                <a:latin typeface="Times New Roman" pitchFamily="18" charset="0"/>
                <a:cs typeface="Times New Roman" pitchFamily="18" charset="0"/>
              </a:rPr>
              <a:t>về nội dung bài thơ</a:t>
            </a:r>
            <a:endParaRPr lang="en-US" sz="4000" b="1">
              <a:solidFill>
                <a:srgbClr val="FF0000"/>
              </a:solidFill>
              <a:latin typeface="Times New Roman" pitchFamily="18" charset="0"/>
              <a:cs typeface="Times New Roman" pitchFamily="18" charset="0"/>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04800"/>
            <a:ext cx="822325"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67288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D:\Tài liệu soạn bài hương\tư liệu hình ảnh làm ppt\z3215572022979_78d0da509d178b9a3a415d4c640771a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371600" y="381000"/>
            <a:ext cx="6629400" cy="830997"/>
          </a:xfrm>
          <a:prstGeom prst="rect">
            <a:avLst/>
          </a:prstGeom>
          <a:noFill/>
        </p:spPr>
        <p:txBody>
          <a:bodyPr wrap="square" rtlCol="0">
            <a:spAutoFit/>
          </a:bodyPr>
          <a:lstStyle/>
          <a:p>
            <a:pPr algn="ctr"/>
            <a:r>
              <a:rPr lang="en-US" sz="2400" b="1" smtClean="0">
                <a:solidFill>
                  <a:prstClr val="black"/>
                </a:solidFill>
                <a:latin typeface="Times New Roman" pitchFamily="18" charset="0"/>
                <a:cs typeface="Times New Roman" pitchFamily="18" charset="0"/>
              </a:rPr>
              <a:t>Cô vừa đọc cho các con nghe bài thơ có tên là gì? Của tác giả nào ?</a:t>
            </a:r>
            <a:endParaRPr lang="en-US" sz="2400" b="1">
              <a:solidFill>
                <a:prstClr val="black"/>
              </a:solidFill>
              <a:latin typeface="Times New Roman" pitchFamily="18" charset="0"/>
              <a:cs typeface="Times New Roman" pitchFamily="18" charset="0"/>
            </a:endParaRPr>
          </a:p>
        </p:txBody>
      </p:sp>
      <p:grpSp>
        <p:nvGrpSpPr>
          <p:cNvPr id="12" name="Group 11"/>
          <p:cNvGrpSpPr/>
          <p:nvPr/>
        </p:nvGrpSpPr>
        <p:grpSpPr>
          <a:xfrm>
            <a:off x="685799" y="1371600"/>
            <a:ext cx="3542324" cy="3036332"/>
            <a:chOff x="685799" y="1371600"/>
            <a:chExt cx="3542324" cy="3036332"/>
          </a:xfrm>
        </p:grpSpPr>
        <p:pic>
          <p:nvPicPr>
            <p:cNvPr id="30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1371600"/>
              <a:ext cx="3542323"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685799" y="4038600"/>
              <a:ext cx="3542323" cy="369332"/>
            </a:xfrm>
            <a:prstGeom prst="rect">
              <a:avLst/>
            </a:prstGeom>
            <a:noFill/>
          </p:spPr>
          <p:txBody>
            <a:bodyPr wrap="square" rtlCol="0">
              <a:spAutoFit/>
            </a:bodyPr>
            <a:lstStyle/>
            <a:p>
              <a:r>
                <a:rPr lang="en-US" b="1" smtClean="0">
                  <a:solidFill>
                    <a:prstClr val="black"/>
                  </a:solidFill>
                  <a:latin typeface="Times New Roman" pitchFamily="18" charset="0"/>
                  <a:cs typeface="Times New Roman" pitchFamily="18" charset="0"/>
                </a:rPr>
                <a:t>1. Mùa Xuân- Dương khâu Luông</a:t>
              </a:r>
              <a:endParaRPr lang="en-US" b="1">
                <a:solidFill>
                  <a:prstClr val="black"/>
                </a:solidFill>
                <a:latin typeface="Times New Roman" pitchFamily="18" charset="0"/>
                <a:cs typeface="Times New Roman" pitchFamily="18" charset="0"/>
              </a:endParaRPr>
            </a:p>
          </p:txBody>
        </p:sp>
      </p:grpSp>
      <p:grpSp>
        <p:nvGrpSpPr>
          <p:cNvPr id="13" name="Group 12"/>
          <p:cNvGrpSpPr/>
          <p:nvPr/>
        </p:nvGrpSpPr>
        <p:grpSpPr>
          <a:xfrm>
            <a:off x="4876800" y="3276600"/>
            <a:ext cx="4055806" cy="2883932"/>
            <a:chOff x="4876800" y="3276600"/>
            <a:chExt cx="4055806" cy="2883932"/>
          </a:xfrm>
        </p:grpSpPr>
        <p:pic>
          <p:nvPicPr>
            <p:cNvPr id="307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3276600"/>
              <a:ext cx="4055806"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5133541" y="5791200"/>
              <a:ext cx="3542323" cy="369332"/>
            </a:xfrm>
            <a:prstGeom prst="rect">
              <a:avLst/>
            </a:prstGeom>
            <a:noFill/>
          </p:spPr>
          <p:txBody>
            <a:bodyPr wrap="square" rtlCol="0">
              <a:spAutoFit/>
            </a:bodyPr>
            <a:lstStyle/>
            <a:p>
              <a:r>
                <a:rPr lang="en-US" b="1">
                  <a:solidFill>
                    <a:prstClr val="black"/>
                  </a:solidFill>
                  <a:latin typeface="Times New Roman" pitchFamily="18" charset="0"/>
                  <a:cs typeface="Times New Roman" pitchFamily="18" charset="0"/>
                </a:rPr>
                <a:t>2</a:t>
              </a:r>
              <a:r>
                <a:rPr lang="en-US" b="1" smtClean="0">
                  <a:solidFill>
                    <a:prstClr val="black"/>
                  </a:solidFill>
                  <a:latin typeface="Times New Roman" pitchFamily="18" charset="0"/>
                  <a:cs typeface="Times New Roman" pitchFamily="18" charset="0"/>
                </a:rPr>
                <a:t>. Xe chữa cháy – Phạm Hổ</a:t>
              </a:r>
              <a:endParaRPr lang="en-US" b="1">
                <a:solidFill>
                  <a:prstClr val="black"/>
                </a:solidFill>
                <a:latin typeface="Times New Roman" pitchFamily="18" charset="0"/>
                <a:cs typeface="Times New Roman" pitchFamily="18" charset="0"/>
              </a:endParaRPr>
            </a:p>
          </p:txBody>
        </p:sp>
      </p:grpSp>
      <p:pic>
        <p:nvPicPr>
          <p:cNvPr id="1229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1305" y="376972"/>
            <a:ext cx="822325"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37967127"/>
      </p:ext>
    </p:extLst>
  </p:cSld>
  <p:clrMapOvr>
    <a:masterClrMapping/>
  </p:clrMapOvr>
  <mc:AlternateContent xmlns:mc="http://schemas.openxmlformats.org/markup-compatibility/2006">
    <mc:Choice xmlns:p14="http://schemas.microsoft.com/office/powerpoint/2010/main" Requires="p14">
      <p:transition spd="slow" p14:dur="2000" advTm="40881"/>
    </mc:Choice>
    <mc:Fallback>
      <p:transition spd="slow" advTm="40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ircle(in)">
                                      <p:cBhvr>
                                        <p:cTn id="11" dur="20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2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childTnLst>
                          </p:cTn>
                        </p:par>
                        <p:par>
                          <p:cTn id="22" fill="hold">
                            <p:stCondLst>
                              <p:cond delay="500"/>
                            </p:stCondLst>
                            <p:childTnLst>
                              <p:par>
                                <p:cTn id="23" presetID="35" presetClass="path" presetSubtype="0" accel="50000" decel="50000" fill="hold" nodeType="afterEffect">
                                  <p:stCondLst>
                                    <p:cond delay="0"/>
                                  </p:stCondLst>
                                  <p:childTnLst>
                                    <p:animMotion origin="layout" path="M 0 0 L -0.25 0 E" pathEditMode="relative" ptsTypes="">
                                      <p:cBhvr>
                                        <p:cTn id="24" dur="2000" fill="hold"/>
                                        <p:tgtEl>
                                          <p:spTgt spid="1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36073" y="665247"/>
            <a:ext cx="7162800" cy="461665"/>
          </a:xfrm>
          <a:prstGeom prst="rect">
            <a:avLst/>
          </a:prstGeom>
          <a:noFill/>
        </p:spPr>
        <p:txBody>
          <a:bodyPr wrap="square" rtlCol="0">
            <a:spAutoFit/>
          </a:bodyPr>
          <a:lstStyle/>
          <a:p>
            <a:pPr algn="ctr"/>
            <a:r>
              <a:rPr lang="en-US" sz="2400" b="1" smtClean="0">
                <a:solidFill>
                  <a:srgbClr val="002060"/>
                </a:solidFill>
                <a:latin typeface="Times New Roman" pitchFamily="18" charset="0"/>
                <a:cs typeface="Times New Roman" pitchFamily="18" charset="0"/>
              </a:rPr>
              <a:t>Xe chữa cháy có đặc điểm gì?</a:t>
            </a:r>
            <a:endParaRPr lang="en-US" sz="2400" b="1">
              <a:solidFill>
                <a:srgbClr val="002060"/>
              </a:solidFill>
              <a:latin typeface="Times New Roman" pitchFamily="18" charset="0"/>
              <a:cs typeface="Times New Roman" pitchFamily="18" charset="0"/>
            </a:endParaRPr>
          </a:p>
        </p:txBody>
      </p:sp>
      <p:grpSp>
        <p:nvGrpSpPr>
          <p:cNvPr id="12" name="Group 11"/>
          <p:cNvGrpSpPr/>
          <p:nvPr/>
        </p:nvGrpSpPr>
        <p:grpSpPr>
          <a:xfrm>
            <a:off x="344499" y="2133599"/>
            <a:ext cx="3631135" cy="2945827"/>
            <a:chOff x="530200" y="2133599"/>
            <a:chExt cx="3631135" cy="2945827"/>
          </a:xfrm>
        </p:grpSpPr>
        <p:pic>
          <p:nvPicPr>
            <p:cNvPr id="7172" name="Picture 4" descr="D:\Tài liệu soạn bài hương\tư liệu hình ảnh làm ppt\CHÁY 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2133599"/>
              <a:ext cx="3399335" cy="212320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30200" y="4371540"/>
              <a:ext cx="3631135" cy="707886"/>
            </a:xfrm>
            <a:prstGeom prst="rect">
              <a:avLst/>
            </a:prstGeom>
            <a:noFill/>
          </p:spPr>
          <p:txBody>
            <a:bodyPr wrap="square" rtlCol="0">
              <a:spAutoFit/>
            </a:bodyPr>
            <a:lstStyle/>
            <a:p>
              <a:pPr algn="ctr"/>
              <a:r>
                <a:rPr lang="en-US" sz="2000" b="1" smtClean="0">
                  <a:latin typeface="Times New Roman" pitchFamily="18" charset="0"/>
                  <a:cs typeface="Times New Roman" pitchFamily="18" charset="0"/>
                </a:rPr>
                <a:t>1. Mình đỏ, bụng chứa nước đầy</a:t>
              </a:r>
              <a:endParaRPr lang="en-US" sz="2000" b="1">
                <a:latin typeface="Times New Roman" pitchFamily="18" charset="0"/>
                <a:cs typeface="Times New Roman" pitchFamily="18" charset="0"/>
              </a:endParaRPr>
            </a:p>
          </p:txBody>
        </p:sp>
      </p:grpSp>
      <p:grpSp>
        <p:nvGrpSpPr>
          <p:cNvPr id="13" name="Group 12"/>
          <p:cNvGrpSpPr/>
          <p:nvPr/>
        </p:nvGrpSpPr>
        <p:grpSpPr>
          <a:xfrm>
            <a:off x="5089236" y="2018865"/>
            <a:ext cx="3862933" cy="3060561"/>
            <a:chOff x="4865254" y="2018865"/>
            <a:chExt cx="3862933" cy="3060561"/>
          </a:xfrm>
        </p:grpSpPr>
        <p:grpSp>
          <p:nvGrpSpPr>
            <p:cNvPr id="6" name="Group 5"/>
            <p:cNvGrpSpPr/>
            <p:nvPr/>
          </p:nvGrpSpPr>
          <p:grpSpPr>
            <a:xfrm>
              <a:off x="4886036" y="2018865"/>
              <a:ext cx="3683000" cy="2352675"/>
              <a:chOff x="5054600" y="2018865"/>
              <a:chExt cx="3683000" cy="2352675"/>
            </a:xfrm>
          </p:grpSpPr>
          <p:sp>
            <p:nvSpPr>
              <p:cNvPr id="5" name="Rectangle 4"/>
              <p:cNvSpPr/>
              <p:nvPr/>
            </p:nvSpPr>
            <p:spPr>
              <a:xfrm>
                <a:off x="5257800" y="2133599"/>
                <a:ext cx="3276600" cy="212320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54600" y="2018865"/>
                <a:ext cx="3683000"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0" name="TextBox 19"/>
            <p:cNvSpPr txBox="1"/>
            <p:nvPr/>
          </p:nvSpPr>
          <p:spPr>
            <a:xfrm>
              <a:off x="4865254" y="4371540"/>
              <a:ext cx="3862933" cy="707886"/>
            </a:xfrm>
            <a:prstGeom prst="rect">
              <a:avLst/>
            </a:prstGeom>
            <a:noFill/>
          </p:spPr>
          <p:txBody>
            <a:bodyPr wrap="square" rtlCol="0">
              <a:spAutoFit/>
            </a:bodyPr>
            <a:lstStyle/>
            <a:p>
              <a:pPr algn="ctr"/>
              <a:r>
                <a:rPr lang="en-US" sz="2000" b="1">
                  <a:latin typeface="Times New Roman" pitchFamily="18" charset="0"/>
                  <a:cs typeface="Times New Roman" pitchFamily="18" charset="0"/>
                </a:rPr>
                <a:t>2</a:t>
              </a:r>
              <a:r>
                <a:rPr lang="en-US" sz="2000" b="1" smtClean="0">
                  <a:latin typeface="Times New Roman" pitchFamily="18" charset="0"/>
                  <a:cs typeface="Times New Roman" pitchFamily="18" charset="0"/>
                </a:rPr>
                <a:t>. Mình xanh, bụng không chứa nước </a:t>
              </a:r>
              <a:endParaRPr lang="en-US" sz="2000" b="1">
                <a:latin typeface="Times New Roman" pitchFamily="18" charset="0"/>
                <a:cs typeface="Times New Roman" pitchFamily="18" charset="0"/>
              </a:endParaRPr>
            </a:p>
          </p:txBody>
        </p:sp>
      </p:grpSp>
      <p:pic>
        <p:nvPicPr>
          <p:cNvPr id="717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67493" y="478566"/>
            <a:ext cx="822325"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Audio 2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9965885"/>
      </p:ext>
    </p:extLst>
  </p:cSld>
  <p:clrMapOvr>
    <a:masterClrMapping/>
  </p:clrMapOvr>
  <mc:AlternateContent xmlns:mc="http://schemas.openxmlformats.org/markup-compatibility/2006">
    <mc:Choice xmlns:p14="http://schemas.microsoft.com/office/powerpoint/2010/main" Requires="p14">
      <p:transition spd="slow" p14:dur="2000" advTm="42251"/>
    </mc:Choice>
    <mc:Fallback>
      <p:transition spd="slow" advTm="42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ircle(in)">
                                      <p:cBhvr>
                                        <p:cTn id="11" dur="20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heel(1)">
                                      <p:cBhvr>
                                        <p:cTn id="16" dur="2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childTnLst>
                          </p:cTn>
                        </p:par>
                        <p:par>
                          <p:cTn id="22" fill="hold">
                            <p:stCondLst>
                              <p:cond delay="500"/>
                            </p:stCondLst>
                            <p:childTnLst>
                              <p:par>
                                <p:cTn id="23" presetID="63" presetClass="path" presetSubtype="0" accel="50000" decel="50000" fill="hold" nodeType="afterEffect">
                                  <p:stCondLst>
                                    <p:cond delay="0"/>
                                  </p:stCondLst>
                                  <p:childTnLst>
                                    <p:animMotion origin="layout" path="M 0 0 L 0.25 0 E" pathEditMode="relative" ptsTypes="">
                                      <p:cBhvr>
                                        <p:cTn id="24" dur="2000" fill="hold"/>
                                        <p:tgtEl>
                                          <p:spTgt spid="1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357745" y="631218"/>
            <a:ext cx="7162800" cy="400110"/>
          </a:xfrm>
          <a:prstGeom prst="rect">
            <a:avLst/>
          </a:prstGeom>
          <a:noFill/>
        </p:spPr>
        <p:txBody>
          <a:bodyPr wrap="square" rtlCol="0">
            <a:spAutoFit/>
          </a:bodyPr>
          <a:lstStyle/>
          <a:p>
            <a:pPr algn="ctr"/>
            <a:r>
              <a:rPr lang="en-US" sz="2000" b="1" smtClean="0">
                <a:solidFill>
                  <a:srgbClr val="002060"/>
                </a:solidFill>
                <a:latin typeface="Times New Roman" pitchFamily="18" charset="0"/>
                <a:cs typeface="Times New Roman" pitchFamily="18" charset="0"/>
              </a:rPr>
              <a:t>Khi làm nhiệm vụ xe chữa cháy chạy như thế nào?</a:t>
            </a:r>
            <a:endParaRPr lang="en-US" sz="2000" b="1">
              <a:solidFill>
                <a:srgbClr val="002060"/>
              </a:solidFill>
              <a:latin typeface="Times New Roman" pitchFamily="18" charset="0"/>
              <a:cs typeface="Times New Roman" pitchFamily="18" charset="0"/>
            </a:endParaRPr>
          </a:p>
        </p:txBody>
      </p:sp>
      <p:pic>
        <p:nvPicPr>
          <p:cNvPr id="819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1295400"/>
            <a:ext cx="6096000" cy="2954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041072" y="4452003"/>
            <a:ext cx="3366655" cy="461665"/>
          </a:xfrm>
          <a:prstGeom prst="rect">
            <a:avLst/>
          </a:prstGeom>
          <a:noFill/>
        </p:spPr>
        <p:txBody>
          <a:bodyPr wrap="square" rtlCol="0">
            <a:spAutoFit/>
          </a:bodyPr>
          <a:lstStyle/>
          <a:p>
            <a:r>
              <a:rPr lang="en-US" sz="2400" b="1" smtClean="0">
                <a:latin typeface="Times New Roman" pitchFamily="18" charset="0"/>
                <a:cs typeface="Times New Roman" pitchFamily="18" charset="0"/>
              </a:rPr>
              <a:t>1. Xe chạy từ từ</a:t>
            </a:r>
            <a:endParaRPr lang="en-US" sz="2400" b="1">
              <a:latin typeface="Times New Roman" pitchFamily="18" charset="0"/>
              <a:cs typeface="Times New Roman" pitchFamily="18" charset="0"/>
            </a:endParaRPr>
          </a:p>
        </p:txBody>
      </p:sp>
      <p:sp>
        <p:nvSpPr>
          <p:cNvPr id="15" name="TextBox 14"/>
          <p:cNvSpPr txBox="1"/>
          <p:nvPr/>
        </p:nvSpPr>
        <p:spPr>
          <a:xfrm>
            <a:off x="3041071" y="5301825"/>
            <a:ext cx="3366655" cy="461665"/>
          </a:xfrm>
          <a:prstGeom prst="rect">
            <a:avLst/>
          </a:prstGeom>
          <a:noFill/>
        </p:spPr>
        <p:txBody>
          <a:bodyPr wrap="square" rtlCol="0">
            <a:spAutoFit/>
          </a:bodyPr>
          <a:lstStyle/>
          <a:p>
            <a:r>
              <a:rPr lang="en-US" sz="2400" b="1">
                <a:latin typeface="Times New Roman" pitchFamily="18" charset="0"/>
                <a:cs typeface="Times New Roman" pitchFamily="18" charset="0"/>
              </a:rPr>
              <a:t>2</a:t>
            </a:r>
            <a:r>
              <a:rPr lang="en-US" sz="2400" b="1" smtClean="0">
                <a:latin typeface="Times New Roman" pitchFamily="18" charset="0"/>
                <a:cs typeface="Times New Roman" pitchFamily="18" charset="0"/>
              </a:rPr>
              <a:t>. Xe chạy như bay</a:t>
            </a:r>
            <a:endParaRPr lang="en-US" sz="2400" b="1">
              <a:latin typeface="Times New Roman" pitchFamily="18" charset="0"/>
              <a:cs typeface="Times New Roman" pitchFamily="18" charset="0"/>
            </a:endParaRPr>
          </a:p>
        </p:txBody>
      </p:sp>
      <p:pic>
        <p:nvPicPr>
          <p:cNvPr id="819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2400" y="613815"/>
            <a:ext cx="822325"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99197771"/>
      </p:ext>
    </p:extLst>
  </p:cSld>
  <p:clrMapOvr>
    <a:masterClrMapping/>
  </p:clrMapOvr>
  <mc:AlternateContent xmlns:mc="http://schemas.openxmlformats.org/markup-compatibility/2006">
    <mc:Choice xmlns:p14="http://schemas.microsoft.com/office/powerpoint/2010/main" Requires="p14">
      <p:transition spd="slow" p14:dur="2000" advTm="50545"/>
    </mc:Choice>
    <mc:Fallback>
      <p:transition spd="slow" advTm="50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2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par>
                          <p:cTn id="22" fill="hold">
                            <p:stCondLst>
                              <p:cond delay="500"/>
                            </p:stCondLst>
                            <p:childTnLst>
                              <p:par>
                                <p:cTn id="23" presetID="64" presetClass="path" presetSubtype="0" accel="50000" decel="50000" fill="hold" grpId="1" nodeType="afterEffect">
                                  <p:stCondLst>
                                    <p:cond delay="0"/>
                                  </p:stCondLst>
                                  <p:childTnLst>
                                    <p:animMotion origin="layout" path="M 3.33333E-6 -2.96296E-6 L 3.33333E-6 -0.10671 " pathEditMode="relative" rAng="0" ptsTypes="AA">
                                      <p:cBhvr>
                                        <p:cTn id="24" dur="2000" fill="hold"/>
                                        <p:tgtEl>
                                          <p:spTgt spid="15"/>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1"/>
                </p:tgtEl>
              </p:cMediaNode>
            </p:audio>
          </p:childTnLst>
        </p:cTn>
      </p:par>
    </p:tnLst>
    <p:bldLst>
      <p:bldP spid="8" grpId="0"/>
      <p:bldP spid="8" grpId="1"/>
      <p:bldP spid="15" grpId="0"/>
      <p:bldP spid="1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28" y="0"/>
            <a:ext cx="918902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357745" y="831273"/>
            <a:ext cx="7162800" cy="400110"/>
          </a:xfrm>
          <a:prstGeom prst="rect">
            <a:avLst/>
          </a:prstGeom>
          <a:noFill/>
        </p:spPr>
        <p:txBody>
          <a:bodyPr wrap="square" rtlCol="0">
            <a:spAutoFit/>
          </a:bodyPr>
          <a:lstStyle/>
          <a:p>
            <a:pPr algn="ctr"/>
            <a:r>
              <a:rPr lang="en-US" sz="2000" b="1" smtClean="0">
                <a:solidFill>
                  <a:srgbClr val="002060"/>
                </a:solidFill>
                <a:latin typeface="Times New Roman" pitchFamily="18" charset="0"/>
                <a:cs typeface="Times New Roman" pitchFamily="18" charset="0"/>
              </a:rPr>
              <a:t>Xe chữa cháy đã dập lửa như </a:t>
            </a:r>
            <a:r>
              <a:rPr lang="en-US" sz="2000" b="1" smtClean="0">
                <a:solidFill>
                  <a:srgbClr val="002060"/>
                </a:solidFill>
                <a:latin typeface="Times New Roman" pitchFamily="18" charset="0"/>
                <a:cs typeface="Times New Roman" pitchFamily="18" charset="0"/>
              </a:rPr>
              <a:t>thế nào?</a:t>
            </a:r>
            <a:endParaRPr lang="en-US" sz="2000" b="1">
              <a:solidFill>
                <a:srgbClr val="002060"/>
              </a:solidFill>
              <a:latin typeface="Times New Roman" pitchFamily="18" charset="0"/>
              <a:cs typeface="Times New Roman" pitchFamily="18" charset="0"/>
            </a:endParaRPr>
          </a:p>
        </p:txBody>
      </p:sp>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4691" y="613815"/>
            <a:ext cx="822325"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872" y="1448840"/>
            <a:ext cx="7987144" cy="4814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36205774"/>
      </p:ext>
    </p:extLst>
  </p:cSld>
  <p:clrMapOvr>
    <a:masterClrMapping/>
  </p:clrMapOvr>
  <mc:AlternateContent xmlns:mc="http://schemas.openxmlformats.org/markup-compatibility/2006">
    <mc:Choice xmlns:p14="http://schemas.microsoft.com/office/powerpoint/2010/main" Requires="p14">
      <p:transition spd="slow" p14:dur="2000" advTm="18010"/>
    </mc:Choice>
    <mc:Fallback>
      <p:transition spd="slow" advTm="18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8|1.9|3.1|4.3|2.7"/>
</p:tagLst>
</file>

<file path=ppt/tags/tag10.xml><?xml version="1.0" encoding="utf-8"?>
<p:tagLst xmlns:a="http://schemas.openxmlformats.org/drawingml/2006/main" xmlns:r="http://schemas.openxmlformats.org/officeDocument/2006/relationships" xmlns:p="http://schemas.openxmlformats.org/presentationml/2006/main">
  <p:tag name="TIMING" val="|29.6|1.8|1.8"/>
</p:tagLst>
</file>

<file path=ppt/tags/tag2.xml><?xml version="1.0" encoding="utf-8"?>
<p:tagLst xmlns:a="http://schemas.openxmlformats.org/drawingml/2006/main" xmlns:r="http://schemas.openxmlformats.org/officeDocument/2006/relationships" xmlns:p="http://schemas.openxmlformats.org/presentationml/2006/main">
  <p:tag name="TIMING" val="|1.4|2.6|2.9"/>
</p:tagLst>
</file>

<file path=ppt/tags/tag3.xml><?xml version="1.0" encoding="utf-8"?>
<p:tagLst xmlns:a="http://schemas.openxmlformats.org/drawingml/2006/main" xmlns:r="http://schemas.openxmlformats.org/officeDocument/2006/relationships" xmlns:p="http://schemas.openxmlformats.org/presentationml/2006/main">
  <p:tag name="TIMING" val="|2.4|19.9|4.3|10.3"/>
</p:tagLst>
</file>

<file path=ppt/tags/tag4.xml><?xml version="1.0" encoding="utf-8"?>
<p:tagLst xmlns:a="http://schemas.openxmlformats.org/drawingml/2006/main" xmlns:r="http://schemas.openxmlformats.org/officeDocument/2006/relationships" xmlns:p="http://schemas.openxmlformats.org/presentationml/2006/main">
  <p:tag name="TIMING" val="|9.8|5.2"/>
</p:tagLst>
</file>

<file path=ppt/tags/tag5.xml><?xml version="1.0" encoding="utf-8"?>
<p:tagLst xmlns:a="http://schemas.openxmlformats.org/drawingml/2006/main" xmlns:r="http://schemas.openxmlformats.org/officeDocument/2006/relationships" xmlns:p="http://schemas.openxmlformats.org/presentationml/2006/main">
  <p:tag name="TIMING" val="|8.4|7.2|18.1"/>
</p:tagLst>
</file>

<file path=ppt/tags/tag6.xml><?xml version="1.0" encoding="utf-8"?>
<p:tagLst xmlns:a="http://schemas.openxmlformats.org/drawingml/2006/main" xmlns:r="http://schemas.openxmlformats.org/officeDocument/2006/relationships" xmlns:p="http://schemas.openxmlformats.org/presentationml/2006/main">
  <p:tag name="TIMING" val="|4.7|6.4|15.1"/>
</p:tagLst>
</file>

<file path=ppt/tags/tag7.xml><?xml version="1.0" encoding="utf-8"?>
<p:tagLst xmlns:a="http://schemas.openxmlformats.org/drawingml/2006/main" xmlns:r="http://schemas.openxmlformats.org/officeDocument/2006/relationships" xmlns:p="http://schemas.openxmlformats.org/presentationml/2006/main">
  <p:tag name="TIMING" val="|5.7|3.7|10.6"/>
</p:tagLst>
</file>

<file path=ppt/tags/tag8.xml><?xml version="1.0" encoding="utf-8"?>
<p:tagLst xmlns:a="http://schemas.openxmlformats.org/drawingml/2006/main" xmlns:r="http://schemas.openxmlformats.org/officeDocument/2006/relationships" xmlns:p="http://schemas.openxmlformats.org/presentationml/2006/main">
  <p:tag name="TIMING" val="|5.9|2.8|11.7"/>
</p:tagLst>
</file>

<file path=ppt/tags/tag9.xml><?xml version="1.0" encoding="utf-8"?>
<p:tagLst xmlns:a="http://schemas.openxmlformats.org/drawingml/2006/main" xmlns:r="http://schemas.openxmlformats.org/officeDocument/2006/relationships" xmlns:p="http://schemas.openxmlformats.org/presentationml/2006/main">
  <p:tag name="TIMING" val="|7.7|4.8|1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1281</TotalTime>
  <Words>736</Words>
  <Application>Microsoft Office PowerPoint</Application>
  <PresentationFormat>On-screen Show (4:3)</PresentationFormat>
  <Paragraphs>71</Paragraphs>
  <Slides>13</Slides>
  <Notes>9</Notes>
  <HiddenSlides>0</HiddenSlides>
  <MMClips>11</MMClip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dc:creator>
  <cp:lastModifiedBy>HUONG</cp:lastModifiedBy>
  <cp:revision>81</cp:revision>
  <dcterms:created xsi:type="dcterms:W3CDTF">2006-08-16T00:00:00Z</dcterms:created>
  <dcterms:modified xsi:type="dcterms:W3CDTF">2022-02-27T16:32:19Z</dcterms:modified>
</cp:coreProperties>
</file>