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76" r:id="rId4"/>
    <p:sldId id="278" r:id="rId5"/>
    <p:sldId id="292" r:id="rId6"/>
    <p:sldId id="293" r:id="rId7"/>
    <p:sldId id="280" r:id="rId8"/>
    <p:sldId id="28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56" autoAdjust="0"/>
  </p:normalViewPr>
  <p:slideViewPr>
    <p:cSldViewPr>
      <p:cViewPr varScale="1">
        <p:scale>
          <a:sx n="96" d="100"/>
          <a:sy n="96" d="100"/>
        </p:scale>
        <p:origin x="195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C037-F80E-4062-A223-3A9B19F31723}" type="datetimeFigureOut">
              <a:rPr lang="en-US" smtClean="0"/>
              <a:t>3/21/2022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457E9-680F-45C0-A810-0958028D5F46}" type="slidenum">
              <a:rPr lang="en-US" smtClean="0"/>
              <a:t>‹#›</a:t>
            </a:fld>
            <a:endParaRPr lang="en-US"/>
          </a:p>
        </p:txBody>
      </p:sp>
    </p:spTree>
    <p:extLst>
      <p:ext uri="{BB962C8B-B14F-4D97-AF65-F5344CB8AC3E}">
        <p14:creationId xmlns:p14="http://schemas.microsoft.com/office/powerpoint/2010/main" val="291040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Chúc</a:t>
            </a:r>
            <a:r>
              <a:rPr lang="en-US" baseline="0" smtClean="0"/>
              <a:t> mừng tất cả các bạn đã vượt qua được trò chơi Khởi động </a:t>
            </a:r>
          </a:p>
          <a:p>
            <a:r>
              <a:rPr lang="en-US" baseline="0" smtClean="0"/>
              <a:t>Và bây giờ là trò chơi tiếp theo “ Vượt chướng ngại vât”</a:t>
            </a:r>
          </a:p>
          <a:p>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t>3</a:t>
            </a:fld>
            <a:endParaRPr lang="en-US"/>
          </a:p>
        </p:txBody>
      </p:sp>
    </p:spTree>
    <p:extLst>
      <p:ext uri="{BB962C8B-B14F-4D97-AF65-F5344CB8AC3E}">
        <p14:creationId xmlns:p14="http://schemas.microsoft.com/office/powerpoint/2010/main" val="139527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Đầu</a:t>
            </a:r>
            <a:r>
              <a:rPr lang="en-US" baseline="0" smtClean="0"/>
              <a:t> tiên hãy xếp tất cả bông hoa hồng thành 1 hàng ngang từ trái sang phải </a:t>
            </a:r>
          </a:p>
          <a:p>
            <a:r>
              <a:rPr lang="en-US" baseline="0" smtClean="0"/>
              <a:t>Cô vừa làm gì hả các con (Cô vừa xếp tất cả bông hoa hồng ….</a:t>
            </a:r>
          </a:p>
          <a:p>
            <a:r>
              <a:rPr lang="en-US" baseline="0" smtClean="0"/>
              <a:t>Bây giờ các con hãy quan sát cô đếm nhé:  1,2,3,4 tất cả có 4 bông hoa hồng.</a:t>
            </a:r>
          </a:p>
          <a:p>
            <a:r>
              <a:rPr lang="en-US" baseline="0" smtClean="0"/>
              <a:t>Vậy có tất cả bao nhiêu bông hoa hồng. Các con cùng nhắc lại </a:t>
            </a:r>
          </a:p>
          <a:p>
            <a:r>
              <a:rPr lang="en-US" baseline="0" smtClean="0"/>
              <a:t>Các con nhớ nhé: Khi đếm các con phải xếp tất cả các bông hoa thành 1 hàng ngang từ T sang P. Sau đó dùng ngón tay trỏ của bàn tay phải chỉ vào lần lượt từng bông hoa và đếm 1,2,3,4 .Cuối cùng cô khoanh tất cả các bông hoa và nêu kết quả đếm :1,2,3,4 tất cả có bn bông hoa </a:t>
            </a:r>
          </a:p>
          <a:p>
            <a:r>
              <a:rPr lang="en-US" baseline="0" smtClean="0"/>
              <a:t>Tất cả có 4 bông hoa hồng .</a:t>
            </a:r>
          </a:p>
          <a:p>
            <a:r>
              <a:rPr lang="en-US" baseline="0" smtClean="0"/>
              <a:t> </a:t>
            </a:r>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t>4</a:t>
            </a:fld>
            <a:endParaRPr lang="en-US"/>
          </a:p>
        </p:txBody>
      </p:sp>
    </p:spTree>
    <p:extLst>
      <p:ext uri="{BB962C8B-B14F-4D97-AF65-F5344CB8AC3E}">
        <p14:creationId xmlns:p14="http://schemas.microsoft.com/office/powerpoint/2010/main" val="42550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Đầu</a:t>
            </a:r>
            <a:r>
              <a:rPr lang="en-US" baseline="0" smtClean="0"/>
              <a:t> tiên hãy xếp tất cả bông hoa hồng thành 1 hàng ngang từ trái sang phải </a:t>
            </a:r>
          </a:p>
          <a:p>
            <a:r>
              <a:rPr lang="en-US" baseline="0" smtClean="0"/>
              <a:t>Cô vừa làm gì hả các con (Cô vừa xếp tất cả bông hoa hồng ….</a:t>
            </a:r>
          </a:p>
          <a:p>
            <a:r>
              <a:rPr lang="en-US" baseline="0" smtClean="0"/>
              <a:t>Bây giờ các con hãy quan sát cô đếm nhé:  1,2,3,4 tất cả có 4 bông hoa hồng.</a:t>
            </a:r>
          </a:p>
          <a:p>
            <a:r>
              <a:rPr lang="en-US" baseline="0" smtClean="0"/>
              <a:t>Vậy có tất cả bao nhiêu bông hoa hồng. Các con cùng nhắc lại </a:t>
            </a:r>
          </a:p>
          <a:p>
            <a:r>
              <a:rPr lang="en-US" baseline="0" smtClean="0"/>
              <a:t>Các con nhớ nhé: Khi đếm các con phải xếp tất cả các bông hoa thành 1 hàng ngang từ T sang P. Sau đó dùng ngón tay trỏ của bàn tay phải chỉ vào lần lượt từng bông hoa và đếm 1,2,3,4 .Cuối cùng cô khoanh tất cả các bông hoa và nêu kết quả đếm :1,2,3,4 tất cả có bn bông hoa </a:t>
            </a:r>
          </a:p>
          <a:p>
            <a:r>
              <a:rPr lang="en-US" baseline="0" smtClean="0"/>
              <a:t>Tất cả có 4 bông hoa hồng .</a:t>
            </a:r>
          </a:p>
          <a:p>
            <a:r>
              <a:rPr lang="en-US" baseline="0" smtClean="0"/>
              <a:t> </a:t>
            </a:r>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550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3/21/2022</a:t>
            </a:fld>
            <a:endParaRPr lang="en-US"/>
          </a:p>
        </p:txBody>
      </p:sp>
      <p:sp>
        <p:nvSpPr>
          <p:cNvPr id="5" name="Footer Placeholder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7" Type="http://schemas.openxmlformats.org/officeDocument/2006/relationships/image" Target="../media/image4.png"/><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4.wav"/><Relationship Id="rId7" Type="http://schemas.openxmlformats.org/officeDocument/2006/relationships/image" Target="../media/image8.png"/><Relationship Id="rId2" Type="http://schemas.microsoft.com/office/2007/relationships/media" Target="../media/media4.wav"/><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notesSlide" Target="../notesSlides/notesSlide2.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5.wav"/><Relationship Id="rId7" Type="http://schemas.openxmlformats.org/officeDocument/2006/relationships/image" Target="../media/image9.png"/><Relationship Id="rId2" Type="http://schemas.microsoft.com/office/2007/relationships/media" Target="../media/media5.wav"/><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6.wav"/><Relationship Id="rId7" Type="http://schemas.openxmlformats.org/officeDocument/2006/relationships/image" Target="../media/image8.png"/><Relationship Id="rId2" Type="http://schemas.microsoft.com/office/2007/relationships/media" Target="../media/media6.wav"/><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notesSlide" Target="../notesSlides/notesSlide3.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media7.wav"/><Relationship Id="rId7" Type="http://schemas.openxmlformats.org/officeDocument/2006/relationships/image" Target="../media/image12.png"/><Relationship Id="rId2" Type="http://schemas.microsoft.com/office/2007/relationships/media" Target="../media/media7.wav"/><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7.jpeg"/><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media8.wav"/><Relationship Id="rId7" Type="http://schemas.openxmlformats.org/officeDocument/2006/relationships/image" Target="../media/image12.png"/><Relationship Id="rId2" Type="http://schemas.microsoft.com/office/2007/relationships/media" Target="../media/media8.wav"/><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7.jpeg"/><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Tài liệu soạn bài hương\tư liệu hình ảnh làm ppt\z3117175426230_4313bed3f2f9cef010d5521b5c3cad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8073" y="304842"/>
            <a:ext cx="5943600" cy="646331"/>
          </a:xfrm>
          <a:prstGeom prst="rect">
            <a:avLst/>
          </a:prstGeom>
          <a:noFill/>
        </p:spPr>
        <p:txBody>
          <a:bodyPr wrap="square" rtlCol="0">
            <a:spAutoFit/>
          </a:bodyPr>
          <a:lstStyle/>
          <a:p>
            <a:pPr algn="ctr"/>
            <a:r>
              <a:rPr lang="en-US" b="1" smtClean="0">
                <a:solidFill>
                  <a:prstClr val="black"/>
                </a:solidFill>
                <a:latin typeface="Times New Roman" pitchFamily="18" charset="0"/>
                <a:cs typeface="Times New Roman" pitchFamily="18" charset="0"/>
              </a:rPr>
              <a:t>ỦY BAN NHÂN DÂN QUẬN LONG BIÊN</a:t>
            </a:r>
          </a:p>
          <a:p>
            <a:pPr algn="ctr"/>
            <a:r>
              <a:rPr lang="en-US" b="1" smtClean="0">
                <a:solidFill>
                  <a:prstClr val="black"/>
                </a:solidFill>
                <a:latin typeface="Times New Roman" pitchFamily="18" charset="0"/>
                <a:cs typeface="Times New Roman" pitchFamily="18" charset="0"/>
              </a:rPr>
              <a:t>TRƯỜNG MẦM NON ĐỨC GIANG</a:t>
            </a:r>
            <a:endParaRPr lang="en-US" b="1">
              <a:solidFill>
                <a:prstClr val="black"/>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501" y="304842"/>
            <a:ext cx="86518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98073" y="1905044"/>
            <a:ext cx="5715000" cy="830997"/>
          </a:xfrm>
          <a:prstGeom prst="rect">
            <a:avLst/>
          </a:prstGeom>
          <a:noFill/>
        </p:spPr>
        <p:txBody>
          <a:bodyPr wrap="square" rtlCol="0">
            <a:spAutoFit/>
          </a:bodyPr>
          <a:lstStyle/>
          <a:p>
            <a:pPr algn="ctr"/>
            <a:r>
              <a:rPr lang="en-US" sz="4800" b="1" smtClean="0">
                <a:solidFill>
                  <a:srgbClr val="0070C0"/>
                </a:solidFill>
                <a:latin typeface="Times New Roman" pitchFamily="18" charset="0"/>
                <a:cs typeface="Times New Roman" pitchFamily="18" charset="0"/>
              </a:rPr>
              <a:t>GIÁO ÁN LQVT</a:t>
            </a:r>
            <a:endParaRPr lang="en-US" sz="4800" b="1">
              <a:solidFill>
                <a:srgbClr val="0070C0"/>
              </a:solidFill>
              <a:latin typeface="Times New Roman" pitchFamily="18" charset="0"/>
              <a:cs typeface="Times New Roman" pitchFamily="18" charset="0"/>
            </a:endParaRPr>
          </a:p>
        </p:txBody>
      </p:sp>
      <p:sp>
        <p:nvSpPr>
          <p:cNvPr id="8" name="TextBox 7"/>
          <p:cNvSpPr txBox="1"/>
          <p:nvPr/>
        </p:nvSpPr>
        <p:spPr>
          <a:xfrm>
            <a:off x="2309452" y="3429000"/>
            <a:ext cx="6324600" cy="1446550"/>
          </a:xfrm>
          <a:prstGeom prst="rect">
            <a:avLst/>
          </a:prstGeom>
          <a:noFill/>
        </p:spPr>
        <p:txBody>
          <a:bodyPr wrap="square" rtlCol="0">
            <a:spAutoFit/>
          </a:bodyPr>
          <a:lstStyle/>
          <a:p>
            <a:r>
              <a:rPr lang="en-US" sz="2200" b="1" smtClean="0">
                <a:latin typeface="Times New Roman" pitchFamily="18" charset="0"/>
                <a:cs typeface="Times New Roman" pitchFamily="18" charset="0"/>
              </a:rPr>
              <a:t>Đề tài: Tách nhóm có 4 đối tượng thành 2 nhóm nhỏ hơn. Đếm và nêu kết quả </a:t>
            </a:r>
          </a:p>
          <a:p>
            <a:r>
              <a:rPr lang="en-US" sz="2200" b="1" smtClean="0">
                <a:latin typeface="Times New Roman" pitchFamily="18" charset="0"/>
                <a:cs typeface="Times New Roman" pitchFamily="18" charset="0"/>
              </a:rPr>
              <a:t>Lứa tuổi: Mẫu Giáo Bé</a:t>
            </a:r>
          </a:p>
          <a:p>
            <a:r>
              <a:rPr lang="en-US" sz="2200" b="1" smtClean="0">
                <a:latin typeface="Times New Roman" pitchFamily="18" charset="0"/>
                <a:cs typeface="Times New Roman" pitchFamily="18" charset="0"/>
              </a:rPr>
              <a:t>GV: Nguyễn Thị Thu Hương</a:t>
            </a:r>
            <a:endParaRPr lang="en-US" sz="2200" b="1">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068208"/>
            <a:ext cx="2740702" cy="272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33800" y="6096000"/>
            <a:ext cx="609600" cy="609600"/>
          </a:xfrm>
          <a:prstGeom prst="rect">
            <a:avLst/>
          </a:prstGeom>
        </p:spPr>
      </p:pic>
    </p:spTree>
    <p:extLst>
      <p:ext uri="{BB962C8B-B14F-4D97-AF65-F5344CB8AC3E}">
        <p14:creationId xmlns:p14="http://schemas.microsoft.com/office/powerpoint/2010/main" val="736480008"/>
      </p:ext>
    </p:extLst>
  </p:cSld>
  <p:clrMapOvr>
    <a:masterClrMapping/>
  </p:clrMapOvr>
  <mc:AlternateContent xmlns:mc="http://schemas.openxmlformats.org/markup-compatibility/2006" xmlns:p14="http://schemas.microsoft.com/office/powerpoint/2010/main">
    <mc:Choice Requires="p14">
      <p:transition spd="slow" p14:dur="2000" advTm="13292"/>
    </mc:Choice>
    <mc:Fallback xmlns="">
      <p:transition spd="slow" advTm="13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ài liệu soạn bài hương\tư liệu hình ảnh làm ppt\z2780368456180_1925b0599cc2801f61bc1c67805f56c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725132"/>
            <a:ext cx="3810000" cy="461665"/>
          </a:xfrm>
          <a:prstGeom prst="rect">
            <a:avLst/>
          </a:prstGeom>
          <a:no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MỤC ĐÍCH YÊU CẦU </a:t>
            </a:r>
            <a:endParaRPr lang="en-US" sz="2400" b="1">
              <a:solidFill>
                <a:srgbClr val="FF0000"/>
              </a:solidFill>
              <a:latin typeface="Times New Roman" pitchFamily="18" charset="0"/>
              <a:cs typeface="Times New Roman" pitchFamily="18" charset="0"/>
            </a:endParaRPr>
          </a:p>
        </p:txBody>
      </p:sp>
      <p:sp>
        <p:nvSpPr>
          <p:cNvPr id="3" name="TextBox 2"/>
          <p:cNvSpPr txBox="1"/>
          <p:nvPr/>
        </p:nvSpPr>
        <p:spPr>
          <a:xfrm>
            <a:off x="1600200" y="1274617"/>
            <a:ext cx="6858000" cy="1631216"/>
          </a:xfrm>
          <a:prstGeom prst="rect">
            <a:avLst/>
          </a:prstGeom>
          <a:noFill/>
        </p:spPr>
        <p:txBody>
          <a:bodyPr wrap="square" rtlCol="0">
            <a:spAutoFit/>
          </a:bodyPr>
          <a:lstStyle/>
          <a:p>
            <a:r>
              <a:rPr lang="en-US" sz="2000" b="1" smtClean="0">
                <a:latin typeface="Times New Roman" pitchFamily="18" charset="0"/>
                <a:cs typeface="Times New Roman" pitchFamily="18" charset="0"/>
              </a:rPr>
              <a:t>1.Kiến thức: </a:t>
            </a:r>
          </a:p>
          <a:p>
            <a:pPr marL="285750" indent="-285750">
              <a:buFontTx/>
              <a:buChar char="-"/>
            </a:pPr>
            <a:r>
              <a:rPr lang="en-US" sz="2000" smtClean="0">
                <a:latin typeface="Times New Roman" pitchFamily="18" charset="0"/>
                <a:cs typeface="Times New Roman" pitchFamily="18" charset="0"/>
              </a:rPr>
              <a:t>Trẻ biết tách nhóm có 4 đối tượng thành các nhóm nhỏ hơn</a:t>
            </a:r>
          </a:p>
          <a:p>
            <a:pPr marL="285750" indent="-285750">
              <a:buFontTx/>
              <a:buChar char="-"/>
            </a:pPr>
            <a:r>
              <a:rPr lang="en-US" sz="2000" smtClean="0">
                <a:latin typeface="Times New Roman" pitchFamily="18" charset="0"/>
                <a:cs typeface="Times New Roman" pitchFamily="18" charset="0"/>
              </a:rPr>
              <a:t>Trẻ nêu được số cách tách .Đếm và nêu được kết quả của từng cách tách.</a:t>
            </a:r>
          </a:p>
          <a:p>
            <a:r>
              <a:rPr lang="en-US" sz="2000" smtClean="0">
                <a:latin typeface="Times New Roman" pitchFamily="18" charset="0"/>
                <a:cs typeface="Times New Roman" pitchFamily="18" charset="0"/>
              </a:rPr>
              <a:t>- Trẻ biết chơi các trò chơi theo yêu cầu của cô.</a:t>
            </a:r>
            <a:endParaRPr lang="en-US" sz="2000">
              <a:latin typeface="Times New Roman" pitchFamily="18" charset="0"/>
              <a:cs typeface="Times New Roman" pitchFamily="18" charset="0"/>
            </a:endParaRPr>
          </a:p>
        </p:txBody>
      </p:sp>
      <p:sp>
        <p:nvSpPr>
          <p:cNvPr id="5" name="TextBox 4"/>
          <p:cNvSpPr txBox="1"/>
          <p:nvPr/>
        </p:nvSpPr>
        <p:spPr>
          <a:xfrm>
            <a:off x="1371600" y="2903574"/>
            <a:ext cx="6858000" cy="1631216"/>
          </a:xfrm>
          <a:prstGeom prst="rect">
            <a:avLst/>
          </a:prstGeom>
          <a:noFill/>
        </p:spPr>
        <p:txBody>
          <a:bodyPr wrap="square" rtlCol="0">
            <a:spAutoFit/>
          </a:bodyPr>
          <a:lstStyle/>
          <a:p>
            <a:r>
              <a:rPr lang="en-US" sz="2000" b="1" smtClean="0">
                <a:latin typeface="Times New Roman" pitchFamily="18" charset="0"/>
                <a:cs typeface="Times New Roman" pitchFamily="18" charset="0"/>
              </a:rPr>
              <a:t>2.Kỹ năng: </a:t>
            </a:r>
          </a:p>
          <a:p>
            <a:pPr marL="285750" indent="-285750">
              <a:buFontTx/>
              <a:buChar char="-"/>
            </a:pPr>
            <a:r>
              <a:rPr lang="en-US" sz="2000" smtClean="0">
                <a:latin typeface="Times New Roman" pitchFamily="18" charset="0"/>
                <a:cs typeface="Times New Roman" pitchFamily="18" charset="0"/>
              </a:rPr>
              <a:t>Trẻ tách được nhóm có 3 đối tượng thành các nhóm nhỏ hơn (1-3; 2-2)</a:t>
            </a:r>
          </a:p>
          <a:p>
            <a:pPr marL="285750" indent="-285750">
              <a:buFontTx/>
              <a:buChar char="-"/>
            </a:pPr>
            <a:r>
              <a:rPr lang="en-US" sz="2000" smtClean="0">
                <a:latin typeface="Times New Roman" pitchFamily="18" charset="0"/>
                <a:cs typeface="Times New Roman" pitchFamily="18" charset="0"/>
              </a:rPr>
              <a:t>Rèn cho trẻ kỹ năng đếm và nêu kết quả tách.</a:t>
            </a:r>
          </a:p>
          <a:p>
            <a:pPr marL="285750" indent="-285750">
              <a:buFontTx/>
              <a:buChar char="-"/>
            </a:pPr>
            <a:r>
              <a:rPr lang="en-US" sz="2000" smtClean="0">
                <a:latin typeface="Times New Roman" pitchFamily="18" charset="0"/>
                <a:cs typeface="Times New Roman" pitchFamily="18" charset="0"/>
              </a:rPr>
              <a:t>Phát triển khả năng tư duy cho trẻ.</a:t>
            </a:r>
          </a:p>
        </p:txBody>
      </p:sp>
      <p:sp>
        <p:nvSpPr>
          <p:cNvPr id="6" name="TextBox 5"/>
          <p:cNvSpPr txBox="1"/>
          <p:nvPr/>
        </p:nvSpPr>
        <p:spPr>
          <a:xfrm>
            <a:off x="2514600" y="4647548"/>
            <a:ext cx="6858000" cy="707886"/>
          </a:xfrm>
          <a:prstGeom prst="rect">
            <a:avLst/>
          </a:prstGeom>
          <a:noFill/>
        </p:spPr>
        <p:txBody>
          <a:bodyPr wrap="square" rtlCol="0">
            <a:spAutoFit/>
          </a:bodyPr>
          <a:lstStyle/>
          <a:p>
            <a:r>
              <a:rPr lang="en-US" sz="2000" b="1" smtClean="0">
                <a:latin typeface="Times New Roman" pitchFamily="18" charset="0"/>
                <a:cs typeface="Times New Roman" pitchFamily="18" charset="0"/>
              </a:rPr>
              <a:t>3.Thái độ: </a:t>
            </a:r>
          </a:p>
          <a:p>
            <a:pPr marL="285750" indent="-285750">
              <a:buFontTx/>
              <a:buChar char="-"/>
            </a:pPr>
            <a:r>
              <a:rPr lang="en-US" sz="2000" smtClean="0">
                <a:latin typeface="Times New Roman" pitchFamily="18" charset="0"/>
                <a:cs typeface="Times New Roman" pitchFamily="18" charset="0"/>
              </a:rPr>
              <a:t>Trẻ hứng thú tích cực tham gia vào bài học</a:t>
            </a:r>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101452325"/>
      </p:ext>
    </p:extLst>
  </p:cSld>
  <p:clrMapOvr>
    <a:masterClrMapping/>
  </p:clrMapOvr>
  <mc:AlternateContent xmlns:mc="http://schemas.openxmlformats.org/markup-compatibility/2006" xmlns:p14="http://schemas.microsoft.com/office/powerpoint/2010/main">
    <mc:Choice Requires="p14">
      <p:transition spd="slow" p14:dur="2000" advTm="10974"/>
    </mc:Choice>
    <mc:Fallback xmlns="">
      <p:transition spd="slow" advTm="10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9"/>
                </p:tgtEl>
              </p:cMediaNode>
            </p:audio>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tư liệu hình ảnh làm ppt\z3117175420404_7ffe5223cd324923dd7e6038b4b8b9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70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5913" y="1777738"/>
            <a:ext cx="6172200" cy="584775"/>
          </a:xfrm>
          <a:prstGeom prst="rect">
            <a:avLst/>
          </a:prstGeom>
          <a:noFill/>
        </p:spPr>
        <p:txBody>
          <a:bodyPr wrap="square" rtlCol="0">
            <a:spAutoFit/>
          </a:bodyPr>
          <a:lstStyle/>
          <a:p>
            <a:pPr algn="ctr"/>
            <a:r>
              <a:rPr lang="en-US" sz="3200" b="1" smtClean="0">
                <a:solidFill>
                  <a:srgbClr val="FF0000"/>
                </a:solidFill>
                <a:latin typeface="Times New Roman" pitchFamily="18" charset="0"/>
                <a:cs typeface="Times New Roman" pitchFamily="18" charset="0"/>
              </a:rPr>
              <a:t>PHẦN 2</a:t>
            </a:r>
            <a:endParaRPr lang="en-US" sz="3200" b="1">
              <a:solidFill>
                <a:srgbClr val="FF0000"/>
              </a:solidFill>
              <a:latin typeface="Times New Roman" pitchFamily="18" charset="0"/>
              <a:cs typeface="Times New Roman" pitchFamily="18" charset="0"/>
            </a:endParaRPr>
          </a:p>
        </p:txBody>
      </p:sp>
      <p:sp>
        <p:nvSpPr>
          <p:cNvPr id="4" name="TextBox 3"/>
          <p:cNvSpPr txBox="1"/>
          <p:nvPr/>
        </p:nvSpPr>
        <p:spPr>
          <a:xfrm>
            <a:off x="1709815" y="2895600"/>
            <a:ext cx="5724369" cy="830997"/>
          </a:xfrm>
          <a:prstGeom prst="rect">
            <a:avLst/>
          </a:prstGeom>
          <a:noFill/>
        </p:spPr>
        <p:txBody>
          <a:bodyPr wrap="square" rtlCol="0">
            <a:spAutoFit/>
          </a:bodyPr>
          <a:lstStyle/>
          <a:p>
            <a:pPr algn="ctr"/>
            <a:r>
              <a:rPr lang="en-US" sz="2400" b="1" smtClean="0">
                <a:latin typeface="Times New Roman" pitchFamily="18" charset="0"/>
                <a:cs typeface="Times New Roman" pitchFamily="18" charset="0"/>
              </a:rPr>
              <a:t>Dạy trẻ tách </a:t>
            </a:r>
            <a:r>
              <a:rPr lang="en-US" sz="2400" b="1">
                <a:latin typeface="Times New Roman" pitchFamily="18" charset="0"/>
                <a:cs typeface="Times New Roman" pitchFamily="18" charset="0"/>
              </a:rPr>
              <a:t>nhóm có 4 đối tượng thành 2 nhóm nhỏ hơn. Đếm và nêu kết quả </a:t>
            </a: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03048230"/>
      </p:ext>
    </p:extLst>
  </p:cSld>
  <p:clrMapOvr>
    <a:masterClrMapping/>
  </p:clrMapOvr>
  <mc:AlternateContent xmlns:mc="http://schemas.openxmlformats.org/markup-compatibility/2006" xmlns:p14="http://schemas.microsoft.com/office/powerpoint/2010/main">
    <mc:Choice Requires="p14">
      <p:transition spd="slow" p14:dur="2000" advTm="28751"/>
    </mc:Choice>
    <mc:Fallback xmlns="">
      <p:transition spd="slow" advTm="28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8"/>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tư liệu hình ảnh làm ppt\z2926126931699_b7672ddb33ca6cda5c87139561efe4c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272406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752600"/>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399" y="424295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Câu 1: Các bạn hãy đếm xem có bao nhiêu bông hoa hồng ? </a:t>
            </a:r>
            <a:endParaRPr lang="en-US" sz="2000" b="1">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391284535"/>
      </p:ext>
    </p:extLst>
  </p:cSld>
  <p:clrMapOvr>
    <a:masterClrMapping/>
  </p:clrMapOvr>
  <mc:AlternateContent xmlns:mc="http://schemas.openxmlformats.org/markup-compatibility/2006" xmlns:p14="http://schemas.microsoft.com/office/powerpoint/2010/main">
    <mc:Choice Requires="p14">
      <p:transition spd="slow" p14:dur="2000" advTm="35354"/>
    </mc:Choice>
    <mc:Fallback xmlns="">
      <p:transition spd="slow" advTm="35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1000"/>
                                        <p:tgtEl>
                                          <p:spTgt spid="3075"/>
                                        </p:tgtEl>
                                      </p:cBhvr>
                                    </p:animEffect>
                                    <p:anim calcmode="lin" valueType="num">
                                      <p:cBhvr>
                                        <p:cTn id="12" dur="1000" fill="hold"/>
                                        <p:tgtEl>
                                          <p:spTgt spid="3075"/>
                                        </p:tgtEl>
                                        <p:attrNameLst>
                                          <p:attrName>ppt_x</p:attrName>
                                        </p:attrNameLst>
                                      </p:cBhvr>
                                      <p:tavLst>
                                        <p:tav tm="0">
                                          <p:val>
                                            <p:strVal val="#ppt_x"/>
                                          </p:val>
                                        </p:tav>
                                        <p:tav tm="100000">
                                          <p:val>
                                            <p:strVal val="#ppt_x"/>
                                          </p:val>
                                        </p:tav>
                                      </p:tavLst>
                                    </p:anim>
                                    <p:anim calcmode="lin" valueType="num">
                                      <p:cBhvr>
                                        <p:cTn id="1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fade">
                                      <p:cBhvr>
                                        <p:cTn id="18" dur="1000"/>
                                        <p:tgtEl>
                                          <p:spTgt spid="3077"/>
                                        </p:tgtEl>
                                      </p:cBhvr>
                                    </p:animEffect>
                                    <p:anim calcmode="lin" valueType="num">
                                      <p:cBhvr>
                                        <p:cTn id="19" dur="1000" fill="hold"/>
                                        <p:tgtEl>
                                          <p:spTgt spid="3077"/>
                                        </p:tgtEl>
                                        <p:attrNameLst>
                                          <p:attrName>ppt_x</p:attrName>
                                        </p:attrNameLst>
                                      </p:cBhvr>
                                      <p:tavLst>
                                        <p:tav tm="0">
                                          <p:val>
                                            <p:strVal val="#ppt_x"/>
                                          </p:val>
                                        </p:tav>
                                        <p:tav tm="100000">
                                          <p:val>
                                            <p:strVal val="#ppt_x"/>
                                          </p:val>
                                        </p:tav>
                                      </p:tavLst>
                                    </p:anim>
                                    <p:anim calcmode="lin" valueType="num">
                                      <p:cBhvr>
                                        <p:cTn id="20"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1000"/>
                                        <p:tgtEl>
                                          <p:spTgt spid="3076"/>
                                        </p:tgtEl>
                                      </p:cBhvr>
                                    </p:animEffect>
                                    <p:anim calcmode="lin" valueType="num">
                                      <p:cBhvr>
                                        <p:cTn id="26" dur="1000" fill="hold"/>
                                        <p:tgtEl>
                                          <p:spTgt spid="3076"/>
                                        </p:tgtEl>
                                        <p:attrNameLst>
                                          <p:attrName>ppt_x</p:attrName>
                                        </p:attrNameLst>
                                      </p:cBhvr>
                                      <p:tavLst>
                                        <p:tav tm="0">
                                          <p:val>
                                            <p:strVal val="#ppt_x"/>
                                          </p:val>
                                        </p:tav>
                                        <p:tav tm="100000">
                                          <p:val>
                                            <p:strVal val="#ppt_x"/>
                                          </p:val>
                                        </p:tav>
                                      </p:tavLst>
                                    </p:anim>
                                    <p:anim calcmode="lin" valueType="num">
                                      <p:cBhvr>
                                        <p:cTn id="2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fade">
                                      <p:cBhvr>
                                        <p:cTn id="32" dur="1000"/>
                                        <p:tgtEl>
                                          <p:spTgt spid="3078"/>
                                        </p:tgtEl>
                                      </p:cBhvr>
                                    </p:animEffect>
                                    <p:anim calcmode="lin" valueType="num">
                                      <p:cBhvr>
                                        <p:cTn id="33" dur="1000" fill="hold"/>
                                        <p:tgtEl>
                                          <p:spTgt spid="3078"/>
                                        </p:tgtEl>
                                        <p:attrNameLst>
                                          <p:attrName>ppt_x</p:attrName>
                                        </p:attrNameLst>
                                      </p:cBhvr>
                                      <p:tavLst>
                                        <p:tav tm="0">
                                          <p:val>
                                            <p:strVal val="#ppt_x"/>
                                          </p:val>
                                        </p:tav>
                                        <p:tav tm="100000">
                                          <p:val>
                                            <p:strVal val="#ppt_x"/>
                                          </p:val>
                                        </p:tav>
                                      </p:tavLst>
                                    </p:anim>
                                    <p:anim calcmode="lin" valueType="num">
                                      <p:cBhvr>
                                        <p:cTn id="3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animEffect transition="in" filter="randombar(horizontal)">
                                      <p:cBhvr>
                                        <p:cTn id="39" dur="500"/>
                                        <p:tgtEl>
                                          <p:spTgt spid="30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079"/>
                                        </p:tgtEl>
                                      </p:cBhvr>
                                    </p:animEffect>
                                    <p:set>
                                      <p:cBhvr>
                                        <p:cTn id="44" dur="1" fill="hold">
                                          <p:stCondLst>
                                            <p:cond delay="499"/>
                                          </p:stCondLst>
                                        </p:cTn>
                                        <p:tgtEl>
                                          <p:spTgt spid="3079"/>
                                        </p:tgtEl>
                                        <p:attrNameLst>
                                          <p:attrName>style.visibility</p:attrName>
                                        </p:attrNameLst>
                                      </p:cBhvr>
                                      <p:to>
                                        <p:strVal val="hidden"/>
                                      </p:to>
                                    </p:se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3080"/>
                                        </p:tgtEl>
                                        <p:attrNameLst>
                                          <p:attrName>style.visibility</p:attrName>
                                        </p:attrNameLst>
                                      </p:cBhvr>
                                      <p:to>
                                        <p:strVal val="visible"/>
                                      </p:to>
                                    </p:set>
                                    <p:animEffect transition="in" filter="randombar(horizontal)">
                                      <p:cBhvr>
                                        <p:cTn id="48" dur="500"/>
                                        <p:tgtEl>
                                          <p:spTgt spid="308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080"/>
                                        </p:tgtEl>
                                      </p:cBhvr>
                                    </p:animEffect>
                                    <p:set>
                                      <p:cBhvr>
                                        <p:cTn id="53" dur="1" fill="hold">
                                          <p:stCondLst>
                                            <p:cond delay="499"/>
                                          </p:stCondLst>
                                        </p:cTn>
                                        <p:tgtEl>
                                          <p:spTgt spid="3080"/>
                                        </p:tgtEl>
                                        <p:attrNameLst>
                                          <p:attrName>style.visibility</p:attrName>
                                        </p:attrNameLst>
                                      </p:cBhvr>
                                      <p:to>
                                        <p:strVal val="hidden"/>
                                      </p:to>
                                    </p:set>
                                  </p:childTnLst>
                                </p:cTn>
                              </p:par>
                            </p:childTnLst>
                          </p:cTn>
                        </p:par>
                        <p:par>
                          <p:cTn id="54" fill="hold">
                            <p:stCondLst>
                              <p:cond delay="500"/>
                            </p:stCondLst>
                            <p:childTnLst>
                              <p:par>
                                <p:cTn id="55" presetID="14" presetClass="entr" presetSubtype="10" fill="hold" nodeType="after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randombar(horizontal)">
                                      <p:cBhvr>
                                        <p:cTn id="57" dur="500"/>
                                        <p:tgtEl>
                                          <p:spTgt spid="30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081"/>
                                        </p:tgtEl>
                                      </p:cBhvr>
                                    </p:animEffect>
                                    <p:set>
                                      <p:cBhvr>
                                        <p:cTn id="62" dur="1" fill="hold">
                                          <p:stCondLst>
                                            <p:cond delay="499"/>
                                          </p:stCondLst>
                                        </p:cTn>
                                        <p:tgtEl>
                                          <p:spTgt spid="3081"/>
                                        </p:tgtEl>
                                        <p:attrNameLst>
                                          <p:attrName>style.visibility</p:attrName>
                                        </p:attrNameLst>
                                      </p:cBhvr>
                                      <p:to>
                                        <p:strVal val="hidden"/>
                                      </p:to>
                                    </p:set>
                                  </p:childTnLst>
                                </p:cTn>
                              </p:par>
                            </p:childTnLst>
                          </p:cTn>
                        </p:par>
                        <p:par>
                          <p:cTn id="63" fill="hold">
                            <p:stCondLst>
                              <p:cond delay="500"/>
                            </p:stCondLst>
                            <p:childTnLst>
                              <p:par>
                                <p:cTn id="64" presetID="14" presetClass="entr" presetSubtype="10" fill="hold" nodeType="afterEffect">
                                  <p:stCondLst>
                                    <p:cond delay="0"/>
                                  </p:stCondLst>
                                  <p:childTnLst>
                                    <p:set>
                                      <p:cBhvr>
                                        <p:cTn id="65" dur="1" fill="hold">
                                          <p:stCondLst>
                                            <p:cond delay="0"/>
                                          </p:stCondLst>
                                        </p:cTn>
                                        <p:tgtEl>
                                          <p:spTgt spid="3082"/>
                                        </p:tgtEl>
                                        <p:attrNameLst>
                                          <p:attrName>style.visibility</p:attrName>
                                        </p:attrNameLst>
                                      </p:cBhvr>
                                      <p:to>
                                        <p:strVal val="visible"/>
                                      </p:to>
                                    </p:set>
                                    <p:animEffect transition="in" filter="randombar(horizontal)">
                                      <p:cBhvr>
                                        <p:cTn id="66" dur="500"/>
                                        <p:tgtEl>
                                          <p:spTgt spid="308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path" presetSubtype="0" accel="50000" decel="50000" fill="hold" nodeType="clickEffect">
                                  <p:stCondLst>
                                    <p:cond delay="0"/>
                                  </p:stCondLst>
                                  <p:childTnLst>
                                    <p:animMotion origin="layout" path="M -0.38941 0.02755 C -0.12534 0.02755 0.08976 -0.09514 0.08976 -0.24537 C 0.08976 -0.39583 -0.12534 -0.51689 -0.38941 -0.51689 C -0.65364 -0.51689 -0.86857 -0.39583 -0.86857 -0.24537 C -0.86857 -0.09514 -0.65364 0.02755 -0.38941 0.02755 Z " pathEditMode="relative" rAng="0" ptsTypes="fffff">
                                      <p:cBhvr>
                                        <p:cTn id="70" dur="3000" fill="hold"/>
                                        <p:tgtEl>
                                          <p:spTgt spid="3082"/>
                                        </p:tgtEl>
                                        <p:attrNameLst>
                                          <p:attrName>ppt_x</p:attrName>
                                          <p:attrName>ppt_y</p:attrName>
                                        </p:attrNameLst>
                                      </p:cBhvr>
                                      <p:rCtr x="0" y="-27222"/>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1"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tư liệu hình ảnh làm ppt\z2926126931699_b7672ddb33ca6cda5c87139561efe4c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752600"/>
            <a:ext cx="272406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752600"/>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399" y="424295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smtClean="0">
                <a:solidFill>
                  <a:prstClr val="black"/>
                </a:solidFill>
                <a:latin typeface="Times New Roman" pitchFamily="18" charset="0"/>
                <a:cs typeface="Times New Roman" pitchFamily="18" charset="0"/>
              </a:rPr>
              <a:t>Câu 1: Các bạn hãy đếm xem có bao nhiêu bông hoa hồng ? </a:t>
            </a:r>
            <a:endParaRPr lang="en-US" sz="2000" b="1">
              <a:solidFill>
                <a:prstClr val="black"/>
              </a:solidFill>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862724150"/>
      </p:ext>
    </p:extLst>
  </p:cSld>
  <p:clrMapOvr>
    <a:masterClrMapping/>
  </p:clrMapOvr>
  <mc:AlternateContent xmlns:mc="http://schemas.openxmlformats.org/markup-compatibility/2006" xmlns:p14="http://schemas.microsoft.com/office/powerpoint/2010/main">
    <mc:Choice Requires="p14">
      <p:transition spd="slow" p14:dur="2000" advTm="14566"/>
    </mc:Choice>
    <mc:Fallback xmlns="">
      <p:transition spd="slow" advTm="145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randombar(horizontal)">
                                      <p:cBhvr>
                                        <p:cTn id="11" dur="500"/>
                                        <p:tgtEl>
                                          <p:spTgt spid="307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079"/>
                                        </p:tgtEl>
                                      </p:cBhvr>
                                    </p:animEffect>
                                    <p:set>
                                      <p:cBhvr>
                                        <p:cTn id="16" dur="1" fill="hold">
                                          <p:stCondLst>
                                            <p:cond delay="499"/>
                                          </p:stCondLst>
                                        </p:cTn>
                                        <p:tgtEl>
                                          <p:spTgt spid="3079"/>
                                        </p:tgtEl>
                                        <p:attrNameLst>
                                          <p:attrName>style.visibility</p:attrName>
                                        </p:attrNameLst>
                                      </p:cBhvr>
                                      <p:to>
                                        <p:strVal val="hidden"/>
                                      </p:to>
                                    </p:se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randombar(horizontal)">
                                      <p:cBhvr>
                                        <p:cTn id="20" dur="500"/>
                                        <p:tgtEl>
                                          <p:spTgt spid="30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080"/>
                                        </p:tgtEl>
                                      </p:cBhvr>
                                    </p:animEffect>
                                    <p:set>
                                      <p:cBhvr>
                                        <p:cTn id="25" dur="1" fill="hold">
                                          <p:stCondLst>
                                            <p:cond delay="499"/>
                                          </p:stCondLst>
                                        </p:cTn>
                                        <p:tgtEl>
                                          <p:spTgt spid="3080"/>
                                        </p:tgtEl>
                                        <p:attrNameLst>
                                          <p:attrName>style.visibility</p:attrName>
                                        </p:attrNameLst>
                                      </p:cBhvr>
                                      <p:to>
                                        <p:strVal val="hidden"/>
                                      </p:to>
                                    </p:se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3081"/>
                                        </p:tgtEl>
                                        <p:attrNameLst>
                                          <p:attrName>style.visibility</p:attrName>
                                        </p:attrNameLst>
                                      </p:cBhvr>
                                      <p:to>
                                        <p:strVal val="visible"/>
                                      </p:to>
                                    </p:set>
                                    <p:animEffect transition="in" filter="randombar(horizontal)">
                                      <p:cBhvr>
                                        <p:cTn id="29" dur="500"/>
                                        <p:tgtEl>
                                          <p:spTgt spid="308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081"/>
                                        </p:tgtEl>
                                      </p:cBhvr>
                                    </p:animEffect>
                                    <p:set>
                                      <p:cBhvr>
                                        <p:cTn id="34" dur="1" fill="hold">
                                          <p:stCondLst>
                                            <p:cond delay="499"/>
                                          </p:stCondLst>
                                        </p:cTn>
                                        <p:tgtEl>
                                          <p:spTgt spid="3081"/>
                                        </p:tgtEl>
                                        <p:attrNameLst>
                                          <p:attrName>style.visibility</p:attrName>
                                        </p:attrNameLst>
                                      </p:cBhvr>
                                      <p:to>
                                        <p:strVal val="hidden"/>
                                      </p:to>
                                    </p:se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3082"/>
                                        </p:tgtEl>
                                        <p:attrNameLst>
                                          <p:attrName>style.visibility</p:attrName>
                                        </p:attrNameLst>
                                      </p:cBhvr>
                                      <p:to>
                                        <p:strVal val="visible"/>
                                      </p:to>
                                    </p:set>
                                    <p:animEffect transition="in" filter="randombar(horizontal)">
                                      <p:cBhvr>
                                        <p:cTn id="38" dur="500"/>
                                        <p:tgtEl>
                                          <p:spTgt spid="308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nodeType="clickEffect">
                                  <p:stCondLst>
                                    <p:cond delay="0"/>
                                  </p:stCondLst>
                                  <p:childTnLst>
                                    <p:animMotion origin="layout" path="M -0.38941 0.02755 C -0.12534 0.02755 0.08976 -0.09514 0.08976 -0.24537 C 0.08976 -0.39583 -0.12534 -0.51689 -0.38941 -0.51689 C -0.65364 -0.51689 -0.86857 -0.39583 -0.86857 -0.24537 C -0.86857 -0.09514 -0.65364 0.02755 -0.38941 0.02755 Z " pathEditMode="relative" rAng="0" ptsTypes="fffff">
                                      <p:cBhvr>
                                        <p:cTn id="42" dur="3000" fill="hold"/>
                                        <p:tgtEl>
                                          <p:spTgt spid="3082"/>
                                        </p:tgtEl>
                                        <p:attrNameLst>
                                          <p:attrName>ppt_x</p:attrName>
                                          <p:attrName>ppt_y</p:attrName>
                                        </p:attrNameLst>
                                      </p:cBhvr>
                                      <p:rCtr x="0" y="-27222"/>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tư liệu hình ảnh làm ppt\z2926126931699_b7672ddb33ca6cda5c87139561efe4c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272406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752600"/>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399" y="424295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smtClean="0">
                <a:solidFill>
                  <a:prstClr val="black"/>
                </a:solidFill>
                <a:latin typeface="Times New Roman" pitchFamily="18" charset="0"/>
                <a:cs typeface="Times New Roman" pitchFamily="18" charset="0"/>
              </a:rPr>
              <a:t>Câu 1: Các bạn hãy đếm xem có bao nhiêu bông hoa hồng ? </a:t>
            </a:r>
            <a:endParaRPr lang="en-US" sz="2000" b="1">
              <a:solidFill>
                <a:prstClr val="black"/>
              </a:solidFill>
              <a:latin typeface="Times New Roman" pitchFamily="18" charset="0"/>
              <a:cs typeface="Times New Roman"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10248290"/>
      </p:ext>
    </p:extLst>
  </p:cSld>
  <p:clrMapOvr>
    <a:masterClrMapping/>
  </p:clrMapOvr>
  <mc:AlternateContent xmlns:mc="http://schemas.openxmlformats.org/markup-compatibility/2006" xmlns:p14="http://schemas.microsoft.com/office/powerpoint/2010/main">
    <mc:Choice Requires="p14">
      <p:transition spd="slow" p14:dur="2000" advTm="43982"/>
    </mc:Choice>
    <mc:Fallback xmlns="">
      <p:transition spd="slow" advTm="43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1000"/>
                                        <p:tgtEl>
                                          <p:spTgt spid="3075"/>
                                        </p:tgtEl>
                                      </p:cBhvr>
                                    </p:animEffect>
                                    <p:anim calcmode="lin" valueType="num">
                                      <p:cBhvr>
                                        <p:cTn id="12" dur="1000" fill="hold"/>
                                        <p:tgtEl>
                                          <p:spTgt spid="3075"/>
                                        </p:tgtEl>
                                        <p:attrNameLst>
                                          <p:attrName>ppt_x</p:attrName>
                                        </p:attrNameLst>
                                      </p:cBhvr>
                                      <p:tavLst>
                                        <p:tav tm="0">
                                          <p:val>
                                            <p:strVal val="#ppt_x"/>
                                          </p:val>
                                        </p:tav>
                                        <p:tav tm="100000">
                                          <p:val>
                                            <p:strVal val="#ppt_x"/>
                                          </p:val>
                                        </p:tav>
                                      </p:tavLst>
                                    </p:anim>
                                    <p:anim calcmode="lin" valueType="num">
                                      <p:cBhvr>
                                        <p:cTn id="1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fade">
                                      <p:cBhvr>
                                        <p:cTn id="18" dur="1000"/>
                                        <p:tgtEl>
                                          <p:spTgt spid="3077"/>
                                        </p:tgtEl>
                                      </p:cBhvr>
                                    </p:animEffect>
                                    <p:anim calcmode="lin" valueType="num">
                                      <p:cBhvr>
                                        <p:cTn id="19" dur="1000" fill="hold"/>
                                        <p:tgtEl>
                                          <p:spTgt spid="3077"/>
                                        </p:tgtEl>
                                        <p:attrNameLst>
                                          <p:attrName>ppt_x</p:attrName>
                                        </p:attrNameLst>
                                      </p:cBhvr>
                                      <p:tavLst>
                                        <p:tav tm="0">
                                          <p:val>
                                            <p:strVal val="#ppt_x"/>
                                          </p:val>
                                        </p:tav>
                                        <p:tav tm="100000">
                                          <p:val>
                                            <p:strVal val="#ppt_x"/>
                                          </p:val>
                                        </p:tav>
                                      </p:tavLst>
                                    </p:anim>
                                    <p:anim calcmode="lin" valueType="num">
                                      <p:cBhvr>
                                        <p:cTn id="20"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1000"/>
                                        <p:tgtEl>
                                          <p:spTgt spid="3076"/>
                                        </p:tgtEl>
                                      </p:cBhvr>
                                    </p:animEffect>
                                    <p:anim calcmode="lin" valueType="num">
                                      <p:cBhvr>
                                        <p:cTn id="26" dur="1000" fill="hold"/>
                                        <p:tgtEl>
                                          <p:spTgt spid="3076"/>
                                        </p:tgtEl>
                                        <p:attrNameLst>
                                          <p:attrName>ppt_x</p:attrName>
                                        </p:attrNameLst>
                                      </p:cBhvr>
                                      <p:tavLst>
                                        <p:tav tm="0">
                                          <p:val>
                                            <p:strVal val="#ppt_x"/>
                                          </p:val>
                                        </p:tav>
                                        <p:tav tm="100000">
                                          <p:val>
                                            <p:strVal val="#ppt_x"/>
                                          </p:val>
                                        </p:tav>
                                      </p:tavLst>
                                    </p:anim>
                                    <p:anim calcmode="lin" valueType="num">
                                      <p:cBhvr>
                                        <p:cTn id="2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fade">
                                      <p:cBhvr>
                                        <p:cTn id="32" dur="1000"/>
                                        <p:tgtEl>
                                          <p:spTgt spid="3078"/>
                                        </p:tgtEl>
                                      </p:cBhvr>
                                    </p:animEffect>
                                    <p:anim calcmode="lin" valueType="num">
                                      <p:cBhvr>
                                        <p:cTn id="33" dur="1000" fill="hold"/>
                                        <p:tgtEl>
                                          <p:spTgt spid="3078"/>
                                        </p:tgtEl>
                                        <p:attrNameLst>
                                          <p:attrName>ppt_x</p:attrName>
                                        </p:attrNameLst>
                                      </p:cBhvr>
                                      <p:tavLst>
                                        <p:tav tm="0">
                                          <p:val>
                                            <p:strVal val="#ppt_x"/>
                                          </p:val>
                                        </p:tav>
                                        <p:tav tm="100000">
                                          <p:val>
                                            <p:strVal val="#ppt_x"/>
                                          </p:val>
                                        </p:tav>
                                      </p:tavLst>
                                    </p:anim>
                                    <p:anim calcmode="lin" valueType="num">
                                      <p:cBhvr>
                                        <p:cTn id="3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079"/>
                                        </p:tgtEl>
                                        <p:attrNameLst>
                                          <p:attrName>style.visibility</p:attrName>
                                        </p:attrNameLst>
                                      </p:cBhvr>
                                      <p:to>
                                        <p:strVal val="visible"/>
                                      </p:to>
                                    </p:set>
                                    <p:animEffect transition="in" filter="randombar(horizontal)">
                                      <p:cBhvr>
                                        <p:cTn id="39" dur="500"/>
                                        <p:tgtEl>
                                          <p:spTgt spid="30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079"/>
                                        </p:tgtEl>
                                      </p:cBhvr>
                                    </p:animEffect>
                                    <p:set>
                                      <p:cBhvr>
                                        <p:cTn id="44" dur="1" fill="hold">
                                          <p:stCondLst>
                                            <p:cond delay="499"/>
                                          </p:stCondLst>
                                        </p:cTn>
                                        <p:tgtEl>
                                          <p:spTgt spid="3079"/>
                                        </p:tgtEl>
                                        <p:attrNameLst>
                                          <p:attrName>style.visibility</p:attrName>
                                        </p:attrNameLst>
                                      </p:cBhvr>
                                      <p:to>
                                        <p:strVal val="hidden"/>
                                      </p:to>
                                    </p:se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3080"/>
                                        </p:tgtEl>
                                        <p:attrNameLst>
                                          <p:attrName>style.visibility</p:attrName>
                                        </p:attrNameLst>
                                      </p:cBhvr>
                                      <p:to>
                                        <p:strVal val="visible"/>
                                      </p:to>
                                    </p:set>
                                    <p:animEffect transition="in" filter="randombar(horizontal)">
                                      <p:cBhvr>
                                        <p:cTn id="48" dur="500"/>
                                        <p:tgtEl>
                                          <p:spTgt spid="308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080"/>
                                        </p:tgtEl>
                                      </p:cBhvr>
                                    </p:animEffect>
                                    <p:set>
                                      <p:cBhvr>
                                        <p:cTn id="53" dur="1" fill="hold">
                                          <p:stCondLst>
                                            <p:cond delay="499"/>
                                          </p:stCondLst>
                                        </p:cTn>
                                        <p:tgtEl>
                                          <p:spTgt spid="3080"/>
                                        </p:tgtEl>
                                        <p:attrNameLst>
                                          <p:attrName>style.visibility</p:attrName>
                                        </p:attrNameLst>
                                      </p:cBhvr>
                                      <p:to>
                                        <p:strVal val="hidden"/>
                                      </p:to>
                                    </p:set>
                                  </p:childTnLst>
                                </p:cTn>
                              </p:par>
                            </p:childTnLst>
                          </p:cTn>
                        </p:par>
                        <p:par>
                          <p:cTn id="54" fill="hold">
                            <p:stCondLst>
                              <p:cond delay="500"/>
                            </p:stCondLst>
                            <p:childTnLst>
                              <p:par>
                                <p:cTn id="55" presetID="14" presetClass="entr" presetSubtype="10" fill="hold" nodeType="after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randombar(horizontal)">
                                      <p:cBhvr>
                                        <p:cTn id="57" dur="500"/>
                                        <p:tgtEl>
                                          <p:spTgt spid="30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081"/>
                                        </p:tgtEl>
                                      </p:cBhvr>
                                    </p:animEffect>
                                    <p:set>
                                      <p:cBhvr>
                                        <p:cTn id="62" dur="1" fill="hold">
                                          <p:stCondLst>
                                            <p:cond delay="499"/>
                                          </p:stCondLst>
                                        </p:cTn>
                                        <p:tgtEl>
                                          <p:spTgt spid="3081"/>
                                        </p:tgtEl>
                                        <p:attrNameLst>
                                          <p:attrName>style.visibility</p:attrName>
                                        </p:attrNameLst>
                                      </p:cBhvr>
                                      <p:to>
                                        <p:strVal val="hidden"/>
                                      </p:to>
                                    </p:set>
                                  </p:childTnLst>
                                </p:cTn>
                              </p:par>
                            </p:childTnLst>
                          </p:cTn>
                        </p:par>
                        <p:par>
                          <p:cTn id="63" fill="hold">
                            <p:stCondLst>
                              <p:cond delay="500"/>
                            </p:stCondLst>
                            <p:childTnLst>
                              <p:par>
                                <p:cTn id="64" presetID="14" presetClass="entr" presetSubtype="10" fill="hold" nodeType="afterEffect">
                                  <p:stCondLst>
                                    <p:cond delay="0"/>
                                  </p:stCondLst>
                                  <p:childTnLst>
                                    <p:set>
                                      <p:cBhvr>
                                        <p:cTn id="65" dur="1" fill="hold">
                                          <p:stCondLst>
                                            <p:cond delay="0"/>
                                          </p:stCondLst>
                                        </p:cTn>
                                        <p:tgtEl>
                                          <p:spTgt spid="3082"/>
                                        </p:tgtEl>
                                        <p:attrNameLst>
                                          <p:attrName>style.visibility</p:attrName>
                                        </p:attrNameLst>
                                      </p:cBhvr>
                                      <p:to>
                                        <p:strVal val="visible"/>
                                      </p:to>
                                    </p:set>
                                    <p:animEffect transition="in" filter="randombar(horizontal)">
                                      <p:cBhvr>
                                        <p:cTn id="66" dur="500"/>
                                        <p:tgtEl>
                                          <p:spTgt spid="308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path" presetSubtype="0" accel="50000" decel="50000" fill="hold" nodeType="clickEffect">
                                  <p:stCondLst>
                                    <p:cond delay="0"/>
                                  </p:stCondLst>
                                  <p:childTnLst>
                                    <p:animMotion origin="layout" path="M -0.38941 0.02755 C -0.12534 0.02755 0.08976 -0.09514 0.08976 -0.24537 C 0.08976 -0.39583 -0.12534 -0.51689 -0.38941 -0.51689 C -0.65364 -0.51689 -0.86857 -0.39583 -0.86857 -0.24537 C -0.86857 -0.09514 -0.65364 0.02755 -0.38941 0.02755 Z " pathEditMode="relative" rAng="0" ptsTypes="fffff">
                                      <p:cBhvr>
                                        <p:cTn id="70" dur="3000" fill="hold"/>
                                        <p:tgtEl>
                                          <p:spTgt spid="3082"/>
                                        </p:tgtEl>
                                        <p:attrNameLst>
                                          <p:attrName>ppt_x</p:attrName>
                                          <p:attrName>ppt_y</p:attrName>
                                        </p:attrNameLst>
                                      </p:cBhvr>
                                      <p:rCtr x="0" y="-27222"/>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1"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tư liệu hình ảnh làm ppt\z2926126931699_b7672ddb33ca6cda5c87139561efe4c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4" y="-12773"/>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ài liệu soạn bài hương\tư liệu hình ảnh làm ppt\hoa_cúc-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6494">
            <a:off x="-592757" y="1691729"/>
            <a:ext cx="2899146" cy="2899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446286"/>
            <a:ext cx="3436864" cy="343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273" y="1378672"/>
            <a:ext cx="3457646" cy="345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5164" y="1446284"/>
            <a:ext cx="3390034" cy="339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133"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6531"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5085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Câu 2: Các bạn hãy đếm xem có bao nhiêu bông hoa cúc? </a:t>
            </a:r>
            <a:endParaRPr lang="en-US" sz="2000" b="1">
              <a:latin typeface="Times New Roman" pitchFamily="18" charset="0"/>
              <a:cs typeface="Times New Roman" pitchFamily="18"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366832450"/>
      </p:ext>
    </p:extLst>
  </p:cSld>
  <p:clrMapOvr>
    <a:masterClrMapping/>
  </p:clrMapOvr>
  <mc:AlternateContent xmlns:mc="http://schemas.openxmlformats.org/markup-compatibility/2006" xmlns:p14="http://schemas.microsoft.com/office/powerpoint/2010/main">
    <mc:Choice Requires="p14">
      <p:transition spd="slow" p14:dur="2000" advTm="21111"/>
    </mc:Choice>
    <mc:Fallback xmlns="">
      <p:transition spd="slow" advTm="21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randombar(horizontal)">
                                      <p:cBhvr>
                                        <p:cTn id="11" dur="500"/>
                                        <p:tgtEl>
                                          <p:spTgt spid="10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31"/>
                                        </p:tgtEl>
                                      </p:cBhvr>
                                    </p:animEffect>
                                    <p:set>
                                      <p:cBhvr>
                                        <p:cTn id="16" dur="1" fill="hold">
                                          <p:stCondLst>
                                            <p:cond delay="499"/>
                                          </p:stCondLst>
                                        </p:cTn>
                                        <p:tgtEl>
                                          <p:spTgt spid="1031"/>
                                        </p:tgtEl>
                                        <p:attrNameLst>
                                          <p:attrName>style.visibility</p:attrName>
                                        </p:attrNameLst>
                                      </p:cBhvr>
                                      <p:to>
                                        <p:strVal val="hidden"/>
                                      </p:to>
                                    </p:se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randombar(horizontal)">
                                      <p:cBhvr>
                                        <p:cTn id="20" dur="50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1032"/>
                                        </p:tgtEl>
                                      </p:cBhvr>
                                    </p:animEffect>
                                    <p:set>
                                      <p:cBhvr>
                                        <p:cTn id="25" dur="1" fill="hold">
                                          <p:stCondLst>
                                            <p:cond delay="499"/>
                                          </p:stCondLst>
                                        </p:cTn>
                                        <p:tgtEl>
                                          <p:spTgt spid="1032"/>
                                        </p:tgtEl>
                                        <p:attrNameLst>
                                          <p:attrName>style.visibility</p:attrName>
                                        </p:attrNameLst>
                                      </p:cBhvr>
                                      <p:to>
                                        <p:strVal val="hidden"/>
                                      </p:to>
                                    </p:se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1033"/>
                                        </p:tgtEl>
                                        <p:attrNameLst>
                                          <p:attrName>style.visibility</p:attrName>
                                        </p:attrNameLst>
                                      </p:cBhvr>
                                      <p:to>
                                        <p:strVal val="visible"/>
                                      </p:to>
                                    </p:set>
                                    <p:animEffect transition="in" filter="randombar(horizontal)">
                                      <p:cBhvr>
                                        <p:cTn id="29" dur="500"/>
                                        <p:tgtEl>
                                          <p:spTgt spid="103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1033"/>
                                        </p:tgtEl>
                                      </p:cBhvr>
                                    </p:animEffect>
                                    <p:set>
                                      <p:cBhvr>
                                        <p:cTn id="34" dur="1" fill="hold">
                                          <p:stCondLst>
                                            <p:cond delay="499"/>
                                          </p:stCondLst>
                                        </p:cTn>
                                        <p:tgtEl>
                                          <p:spTgt spid="1033"/>
                                        </p:tgtEl>
                                        <p:attrNameLst>
                                          <p:attrName>style.visibility</p:attrName>
                                        </p:attrNameLst>
                                      </p:cBhvr>
                                      <p:to>
                                        <p:strVal val="hidden"/>
                                      </p:to>
                                    </p:se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randombar(horizontal)">
                                      <p:cBhvr>
                                        <p:cTn id="38" dur="500"/>
                                        <p:tgtEl>
                                          <p:spTgt spid="103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nodeType="clickEffect">
                                  <p:stCondLst>
                                    <p:cond delay="0"/>
                                  </p:stCondLst>
                                  <p:childTnLst>
                                    <p:animMotion origin="layout" path="M -0.36458 0.06527 C -0.10468 0.06551 0.10643 -0.05579 0.10608 -0.20672 C 0.10643 -0.35648 -0.10468 -0.47917 -0.36458 -0.47824 C -0.6243 -0.47917 -0.83524 -0.35648 -0.83472 -0.20695 C -0.83524 -0.05579 -0.6243 0.06574 -0.36458 0.06527 Z " pathEditMode="relative" rAng="-10800000" ptsTypes="fffff">
                                      <p:cBhvr>
                                        <p:cTn id="42" dur="3000" fill="hold"/>
                                        <p:tgtEl>
                                          <p:spTgt spid="1034"/>
                                        </p:tgtEl>
                                        <p:attrNameLst>
                                          <p:attrName>ppt_x</p:attrName>
                                          <p:attrName>ppt_y</p:attrName>
                                        </p:attrNameLst>
                                      </p:cBhvr>
                                      <p:rCtr x="17" y="-27199"/>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tư liệu hình ảnh làm ppt\z2926126931699_b7672ddb33ca6cda5c87139561efe4c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4" y="-12773"/>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ài liệu soạn bài hương\tư liệu hình ảnh làm ppt\hoa_cúc-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46494">
            <a:off x="-592757" y="1691729"/>
            <a:ext cx="2899146" cy="2899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446286"/>
            <a:ext cx="3436864" cy="343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273" y="1378672"/>
            <a:ext cx="3457646" cy="345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5164" y="1446284"/>
            <a:ext cx="3390034" cy="339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133"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6531"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45085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Câu 2: Các bạn hãy đếm xem có bao nhiêu bông hoa cúc? </a:t>
            </a:r>
            <a:endParaRPr lang="en-US" sz="2000" b="1">
              <a:latin typeface="Times New Roman" pitchFamily="18" charset="0"/>
              <a:cs typeface="Times New Roman" pitchFamily="18"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065937644"/>
      </p:ext>
    </p:extLst>
  </p:cSld>
  <p:clrMapOvr>
    <a:masterClrMapping/>
  </p:clrMapOvr>
  <mc:AlternateContent xmlns:mc="http://schemas.openxmlformats.org/markup-compatibility/2006" xmlns:p14="http://schemas.microsoft.com/office/powerpoint/2010/main">
    <mc:Choice Requires="p14">
      <p:transition spd="slow" p14:dur="2000" advTm="21078"/>
    </mc:Choice>
    <mc:Fallback xmlns="">
      <p:transition spd="slow" advTm="21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randombar(horizontal)">
                                      <p:cBhvr>
                                        <p:cTn id="11" dur="500"/>
                                        <p:tgtEl>
                                          <p:spTgt spid="10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31"/>
                                        </p:tgtEl>
                                      </p:cBhvr>
                                    </p:animEffect>
                                    <p:set>
                                      <p:cBhvr>
                                        <p:cTn id="16" dur="1" fill="hold">
                                          <p:stCondLst>
                                            <p:cond delay="499"/>
                                          </p:stCondLst>
                                        </p:cTn>
                                        <p:tgtEl>
                                          <p:spTgt spid="1031"/>
                                        </p:tgtEl>
                                        <p:attrNameLst>
                                          <p:attrName>style.visibility</p:attrName>
                                        </p:attrNameLst>
                                      </p:cBhvr>
                                      <p:to>
                                        <p:strVal val="hidden"/>
                                      </p:to>
                                    </p:se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randombar(horizontal)">
                                      <p:cBhvr>
                                        <p:cTn id="20" dur="50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1032"/>
                                        </p:tgtEl>
                                      </p:cBhvr>
                                    </p:animEffect>
                                    <p:set>
                                      <p:cBhvr>
                                        <p:cTn id="25" dur="1" fill="hold">
                                          <p:stCondLst>
                                            <p:cond delay="499"/>
                                          </p:stCondLst>
                                        </p:cTn>
                                        <p:tgtEl>
                                          <p:spTgt spid="1032"/>
                                        </p:tgtEl>
                                        <p:attrNameLst>
                                          <p:attrName>style.visibility</p:attrName>
                                        </p:attrNameLst>
                                      </p:cBhvr>
                                      <p:to>
                                        <p:strVal val="hidden"/>
                                      </p:to>
                                    </p:se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1033"/>
                                        </p:tgtEl>
                                        <p:attrNameLst>
                                          <p:attrName>style.visibility</p:attrName>
                                        </p:attrNameLst>
                                      </p:cBhvr>
                                      <p:to>
                                        <p:strVal val="visible"/>
                                      </p:to>
                                    </p:set>
                                    <p:animEffect transition="in" filter="randombar(horizontal)">
                                      <p:cBhvr>
                                        <p:cTn id="29" dur="500"/>
                                        <p:tgtEl>
                                          <p:spTgt spid="103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1033"/>
                                        </p:tgtEl>
                                      </p:cBhvr>
                                    </p:animEffect>
                                    <p:set>
                                      <p:cBhvr>
                                        <p:cTn id="34" dur="1" fill="hold">
                                          <p:stCondLst>
                                            <p:cond delay="499"/>
                                          </p:stCondLst>
                                        </p:cTn>
                                        <p:tgtEl>
                                          <p:spTgt spid="1033"/>
                                        </p:tgtEl>
                                        <p:attrNameLst>
                                          <p:attrName>style.visibility</p:attrName>
                                        </p:attrNameLst>
                                      </p:cBhvr>
                                      <p:to>
                                        <p:strVal val="hidden"/>
                                      </p:to>
                                    </p:se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randombar(horizontal)">
                                      <p:cBhvr>
                                        <p:cTn id="38" dur="500"/>
                                        <p:tgtEl>
                                          <p:spTgt spid="103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nodeType="clickEffect">
                                  <p:stCondLst>
                                    <p:cond delay="0"/>
                                  </p:stCondLst>
                                  <p:childTnLst>
                                    <p:animMotion origin="layout" path="M -0.36458 0.06527 C -0.10468 0.06551 0.10643 -0.05579 0.10608 -0.20672 C 0.10643 -0.35648 -0.10468 -0.47917 -0.36458 -0.47824 C -0.6243 -0.47917 -0.83524 -0.35648 -0.83472 -0.20695 C -0.83524 -0.05579 -0.6243 0.06574 -0.36458 0.06527 Z " pathEditMode="relative" rAng="-10800000" ptsTypes="fffff">
                                      <p:cBhvr>
                                        <p:cTn id="42" dur="3000" fill="hold"/>
                                        <p:tgtEl>
                                          <p:spTgt spid="1034"/>
                                        </p:tgtEl>
                                        <p:attrNameLst>
                                          <p:attrName>ppt_x</p:attrName>
                                          <p:attrName>ppt_y</p:attrName>
                                        </p:attrNameLst>
                                      </p:cBhvr>
                                      <p:rCtr x="17" y="-27199"/>
                                    </p:animMotion>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2.9|3"/>
</p:tagLst>
</file>

<file path=ppt/tags/tag2.xml><?xml version="1.0" encoding="utf-8"?>
<p:tagLst xmlns:a="http://schemas.openxmlformats.org/drawingml/2006/main" xmlns:r="http://schemas.openxmlformats.org/officeDocument/2006/relationships" xmlns:p="http://schemas.openxmlformats.org/presentationml/2006/main">
  <p:tag name="TIMING" val="|3.1|12.9"/>
</p:tagLst>
</file>

<file path=ppt/tags/tag3.xml><?xml version="1.0" encoding="utf-8"?>
<p:tagLst xmlns:a="http://schemas.openxmlformats.org/drawingml/2006/main" xmlns:r="http://schemas.openxmlformats.org/officeDocument/2006/relationships" xmlns:p="http://schemas.openxmlformats.org/presentationml/2006/main">
  <p:tag name="TIMING" val="|5.8|1.9|1.6|1.5|12.9|1.2|1.4|1.6|1.7"/>
</p:tagLst>
</file>

<file path=ppt/tags/tag4.xml><?xml version="1.0" encoding="utf-8"?>
<p:tagLst xmlns:a="http://schemas.openxmlformats.org/drawingml/2006/main" xmlns:r="http://schemas.openxmlformats.org/officeDocument/2006/relationships" xmlns:p="http://schemas.openxmlformats.org/presentationml/2006/main">
  <p:tag name="TIMING" val="|3.1|1.6|1.6|1.8|1.6"/>
</p:tagLst>
</file>

<file path=ppt/tags/tag5.xml><?xml version="1.0" encoding="utf-8"?>
<p:tagLst xmlns:a="http://schemas.openxmlformats.org/drawingml/2006/main" xmlns:r="http://schemas.openxmlformats.org/officeDocument/2006/relationships" xmlns:p="http://schemas.openxmlformats.org/presentationml/2006/main">
  <p:tag name="TIMING" val="|4.5|1.8|1.8|1.4|3.6|6.2|1.9|1.5|4.9"/>
</p:tagLst>
</file>

<file path=ppt/tags/tag6.xml><?xml version="1.0" encoding="utf-8"?>
<p:tagLst xmlns:a="http://schemas.openxmlformats.org/drawingml/2006/main" xmlns:r="http://schemas.openxmlformats.org/officeDocument/2006/relationships" xmlns:p="http://schemas.openxmlformats.org/presentationml/2006/main">
  <p:tag name="TIMING" val="|9.2|1.4|1.5|1.5|1.7"/>
</p:tagLst>
</file>

<file path=ppt/tags/tag7.xml><?xml version="1.0" encoding="utf-8"?>
<p:tagLst xmlns:a="http://schemas.openxmlformats.org/drawingml/2006/main" xmlns:r="http://schemas.openxmlformats.org/officeDocument/2006/relationships" xmlns:p="http://schemas.openxmlformats.org/presentationml/2006/main">
  <p:tag name="TIMING" val="|3.1|1.2|1.5|1.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2420</TotalTime>
  <Words>572</Words>
  <Application>Microsoft Office PowerPoint</Application>
  <PresentationFormat>On-screen Show (4:3)</PresentationFormat>
  <Paragraphs>43</Paragraphs>
  <Slides>8</Slides>
  <Notes>3</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dc:creator>
  <cp:lastModifiedBy>Admin</cp:lastModifiedBy>
  <cp:revision>150</cp:revision>
  <dcterms:created xsi:type="dcterms:W3CDTF">2006-08-16T00:00:00Z</dcterms:created>
  <dcterms:modified xsi:type="dcterms:W3CDTF">2022-03-21T13:57:17Z</dcterms:modified>
</cp:coreProperties>
</file>