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handoutMasterIdLst>
    <p:handoutMasterId r:id="rId32"/>
  </p:handoutMasterIdLst>
  <p:sldIdLst>
    <p:sldId id="292" r:id="rId2"/>
    <p:sldId id="273" r:id="rId3"/>
    <p:sldId id="274" r:id="rId4"/>
    <p:sldId id="275" r:id="rId5"/>
    <p:sldId id="276" r:id="rId6"/>
    <p:sldId id="286" r:id="rId7"/>
    <p:sldId id="277" r:id="rId8"/>
    <p:sldId id="257" r:id="rId9"/>
    <p:sldId id="258" r:id="rId10"/>
    <p:sldId id="271" r:id="rId11"/>
    <p:sldId id="262" r:id="rId12"/>
    <p:sldId id="259" r:id="rId13"/>
    <p:sldId id="270" r:id="rId14"/>
    <p:sldId id="261" r:id="rId15"/>
    <p:sldId id="265" r:id="rId16"/>
    <p:sldId id="268" r:id="rId17"/>
    <p:sldId id="269" r:id="rId18"/>
    <p:sldId id="278" r:id="rId19"/>
    <p:sldId id="287" r:id="rId20"/>
    <p:sldId id="288" r:id="rId21"/>
    <p:sldId id="279" r:id="rId22"/>
    <p:sldId id="280" r:id="rId23"/>
    <p:sldId id="281" r:id="rId24"/>
    <p:sldId id="282" r:id="rId25"/>
    <p:sldId id="283" r:id="rId26"/>
    <p:sldId id="289" r:id="rId27"/>
    <p:sldId id="284" r:id="rId28"/>
    <p:sldId id="290" r:id="rId29"/>
    <p:sldId id="285" r:id="rId30"/>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88536" autoAdjust="0"/>
  </p:normalViewPr>
  <p:slideViewPr>
    <p:cSldViewPr>
      <p:cViewPr>
        <p:scale>
          <a:sx n="70" d="100"/>
          <a:sy n="70" d="100"/>
        </p:scale>
        <p:origin x="-13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9B51F-2E97-42D8-A252-EB46697D5DB6}" type="datetimeFigureOut">
              <a:rPr lang="en-US" smtClean="0"/>
              <a:pPr/>
              <a:t>10/29/2021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76B74A-2AEA-45AA-AC80-C67D3EB92A07}" type="slidenum">
              <a:rPr lang="en-US" smtClean="0"/>
              <a:pPr/>
              <a:t>‹#›</a:t>
            </a:fld>
            <a:endParaRPr lang="en-US"/>
          </a:p>
        </p:txBody>
      </p:sp>
    </p:spTree>
    <p:extLst>
      <p:ext uri="{BB962C8B-B14F-4D97-AF65-F5344CB8AC3E}">
        <p14:creationId xmlns:p14="http://schemas.microsoft.com/office/powerpoint/2010/main" val="47466721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12</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4C412-CDB9-47C4-A310-370513DEAD08}" type="datetimeFigureOut">
              <a:rPr lang="en-US" smtClean="0"/>
              <a:pPr/>
              <a:t>10/29/2021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12</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704A9-F1D0-4583-A29D-C99F0B2682E3}" type="slidenum">
              <a:rPr lang="en-US" smtClean="0"/>
              <a:pPr/>
              <a:t>‹#›</a:t>
            </a:fld>
            <a:endParaRPr lang="en-US"/>
          </a:p>
        </p:txBody>
      </p:sp>
    </p:spTree>
    <p:extLst>
      <p:ext uri="{BB962C8B-B14F-4D97-AF65-F5344CB8AC3E}">
        <p14:creationId xmlns:p14="http://schemas.microsoft.com/office/powerpoint/2010/main" val="138151733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A704A9-F1D0-4583-A29D-C99F0B2682E3}"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Header Placeholder 5"/>
          <p:cNvSpPr>
            <a:spLocks noGrp="1"/>
          </p:cNvSpPr>
          <p:nvPr>
            <p:ph type="hdr" sz="quarter" idx="12"/>
          </p:nvPr>
        </p:nvSpPr>
        <p:spPr/>
        <p:txBody>
          <a:bodyPr/>
          <a:lstStyle/>
          <a:p>
            <a:r>
              <a:rPr lang="en-US" smtClean="0"/>
              <a:t>12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12</a:t>
            </a:r>
            <a:endParaRPr lang="en-US"/>
          </a:p>
        </p:txBody>
      </p:sp>
      <p:sp>
        <p:nvSpPr>
          <p:cNvPr id="5" name="Footer Placeholder 4"/>
          <p:cNvSpPr>
            <a:spLocks noGrp="1"/>
          </p:cNvSpPr>
          <p:nvPr>
            <p:ph type="ftr" sz="quarter" idx="11"/>
          </p:nvPr>
        </p:nvSpPr>
        <p:spPr/>
        <p:txBody>
          <a:bodyPr/>
          <a:lstStyle/>
          <a:p>
            <a:r>
              <a:rPr lang="en-US" smtClean="0"/>
              <a:t>12</a:t>
            </a:r>
            <a:endParaRPr lang="en-US"/>
          </a:p>
        </p:txBody>
      </p:sp>
      <p:sp>
        <p:nvSpPr>
          <p:cNvPr id="6" name="Slide Number Placeholder 5"/>
          <p:cNvSpPr>
            <a:spLocks noGrp="1"/>
          </p:cNvSpPr>
          <p:nvPr>
            <p:ph type="sldNum" sz="quarter" idx="12"/>
          </p:nvPr>
        </p:nvSpPr>
        <p:spPr/>
        <p:txBody>
          <a:bodyPr/>
          <a:lstStyle/>
          <a:p>
            <a:fld id="{74A704A9-F1D0-4583-A29D-C99F0B2682E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2873F7A-5D42-48A4-B6C0-7D9E5E16E01B}" type="datetime1">
              <a:rPr lang="en-US" smtClean="0"/>
              <a:pPr/>
              <a:t>10/29/2021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60E6C2-C782-4788-B108-1047D13C0C9B}" type="datetime1">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72B9EE-1C80-4547-AB49-08AC40CEDE80}" type="datetime1">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D2E87CE-1827-451E-BD80-203CE82DA7F9}" type="datetime1">
              <a:rPr lang="en-US" smtClean="0"/>
              <a:pPr/>
              <a:t>10/29/2021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6A89F75-0A8C-4225-ABFA-0904208632ED}" type="datetime1">
              <a:rPr lang="en-US" smtClean="0"/>
              <a:pPr/>
              <a:t>10/29/2021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343FAB6-A5F8-474D-8ABB-57D88090F10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4363381-F941-4FD7-8B1E-A3D6D9567ABA}" type="datetime1">
              <a:rPr lang="en-US" smtClean="0"/>
              <a:pPr/>
              <a:t>10/29/2021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E1BE888-BA18-49DD-9837-48414B0E7B74}" type="datetime1">
              <a:rPr lang="en-US" smtClean="0"/>
              <a:pPr/>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343FAB6-A5F8-474D-8ABB-57D88090F10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1523053-F313-4C52-993F-866E2BE4001C}" type="datetime1">
              <a:rPr lang="en-US" smtClean="0"/>
              <a:pPr/>
              <a:t>10/29/2021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3F7BA2-73E2-4B53-A6EA-F742FDC52F41}" type="datetime1">
              <a:rPr lang="en-US" smtClean="0"/>
              <a:pPr/>
              <a:t>10/29/2021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AAB03B2-4D2D-422E-8E65-957D2978C3F1}" type="datetime1">
              <a:rPr lang="en-US" smtClean="0"/>
              <a:pPr/>
              <a:t>10/29/2021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FAB6-A5F8-474D-8ABB-57D88090F101}" type="slidenum">
              <a:rPr lang="en-US" smtClean="0"/>
              <a:pPr/>
              <a:t>‹#›</a:t>
            </a:fld>
            <a:endParaRPr lang="en-US"/>
          </a:p>
        </p:txBody>
      </p:sp>
    </p:spTree>
  </p:cSld>
  <p:clrMapOvr>
    <a:masterClrMapping/>
  </p:clrMapOvr>
  <p:transition advTm="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BE0F213-37EE-4CB1-A07C-924C1567D3A5}" type="datetime1">
              <a:rPr lang="en-US" smtClean="0"/>
              <a:pPr/>
              <a:t>10/29/2021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343FAB6-A5F8-474D-8ABB-57D88090F1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C3B49B-6255-4230-95DF-849B797049F1}" type="datetime1">
              <a:rPr lang="en-US" smtClean="0"/>
              <a:pPr/>
              <a:t>10/29/2021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343FAB6-A5F8-474D-8ABB-57D88090F1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advTm="5000"/>
  <p:hf hdr="0" ftr="0" dt="0"/>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file:///G:\ghi%20&#226;m\MP3\phong%20gd.mp3" TargetMode="Externa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hyperlink" Target="G.A%20De%20con%20nhanh%20tri/G.A1.docx" TargetMode="External"/><Relationship Id="rId17" Type="http://schemas.openxmlformats.org/officeDocument/2006/relationships/image" Target="../media/image7.gif"/><Relationship Id="rId2" Type="http://schemas.openxmlformats.org/officeDocument/2006/relationships/tags" Target="../tags/tag3.xml"/><Relationship Id="rId16" Type="http://schemas.openxmlformats.org/officeDocument/2006/relationships/image" Target="../media/image6.gi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audio" Target="../media/audio1.wav"/><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 Id="rId1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18.gif"/><Relationship Id="rId3" Type="http://schemas.openxmlformats.org/officeDocument/2006/relationships/slideLayout" Target="../slideLayouts/slideLayout2.xml"/><Relationship Id="rId7" Type="http://schemas.openxmlformats.org/officeDocument/2006/relationships/image" Target="../media/image15.png"/><Relationship Id="rId12" Type="http://schemas.openxmlformats.org/officeDocument/2006/relationships/image" Target="../media/image26.gi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2.jpeg"/><Relationship Id="rId11" Type="http://schemas.openxmlformats.org/officeDocument/2006/relationships/image" Target="../media/image25.gif"/><Relationship Id="rId5" Type="http://schemas.openxmlformats.org/officeDocument/2006/relationships/image" Target="../media/image3.jpeg"/><Relationship Id="rId10" Type="http://schemas.openxmlformats.org/officeDocument/2006/relationships/image" Target="../media/image24.gif"/><Relationship Id="rId4" Type="http://schemas.openxmlformats.org/officeDocument/2006/relationships/notesSlide" Target="../notesSlides/notesSlide6.xml"/><Relationship Id="rId9" Type="http://schemas.openxmlformats.org/officeDocument/2006/relationships/image" Target="../media/image6.gif"/><Relationship Id="rId14" Type="http://schemas.openxmlformats.org/officeDocument/2006/relationships/image" Target="../media/image27.gif"/></Relationships>
</file>

<file path=ppt/slides/_rels/slide1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4.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38.jpe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9.jpeg"/><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15.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15.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3.gif"/></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7.xml"/><Relationship Id="rId7" Type="http://schemas.openxmlformats.org/officeDocument/2006/relationships/notesSlide" Target="../notesSlides/notesSlide3.xml"/><Relationship Id="rId12" Type="http://schemas.openxmlformats.org/officeDocument/2006/relationships/slide" Target="slide9.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11" Type="http://schemas.openxmlformats.org/officeDocument/2006/relationships/image" Target="../media/image4.gif"/><Relationship Id="rId5" Type="http://schemas.openxmlformats.org/officeDocument/2006/relationships/tags" Target="../tags/tag19.xml"/><Relationship Id="rId10" Type="http://schemas.openxmlformats.org/officeDocument/2006/relationships/image" Target="../media/image15.png"/><Relationship Id="rId4" Type="http://schemas.openxmlformats.org/officeDocument/2006/relationships/tags" Target="../tags/tag18.xm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slide" Target="slide10.xml"/><Relationship Id="rId3" Type="http://schemas.openxmlformats.org/officeDocument/2006/relationships/tags" Target="../tags/tag22.xml"/><Relationship Id="rId7" Type="http://schemas.openxmlformats.org/officeDocument/2006/relationships/image" Target="../media/image3.jpeg"/><Relationship Id="rId12" Type="http://schemas.openxmlformats.org/officeDocument/2006/relationships/slide" Target="slide8.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4.xml"/><Relationship Id="rId11" Type="http://schemas.openxmlformats.org/officeDocument/2006/relationships/image" Target="../media/image18.gif"/><Relationship Id="rId5" Type="http://schemas.openxmlformats.org/officeDocument/2006/relationships/slideLayout" Target="../slideLayouts/slideLayout2.xml"/><Relationship Id="rId10" Type="http://schemas.openxmlformats.org/officeDocument/2006/relationships/image" Target="../media/image17.gif"/><Relationship Id="rId4" Type="http://schemas.openxmlformats.org/officeDocument/2006/relationships/tags" Target="../tags/tag23.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inh nen.jpeg">
            <a:hlinkClick r:id="rId12" action="ppaction://hlinkfile"/>
          </p:cNvPr>
          <p:cNvPicPr>
            <a:picLocks noChangeAspect="1"/>
          </p:cNvPicPr>
          <p:nvPr/>
        </p:nvPicPr>
        <p:blipFill>
          <a:blip r:embed="rId13"/>
          <a:stretch>
            <a:fillRect/>
          </a:stretch>
        </p:blipFill>
        <p:spPr>
          <a:xfrm>
            <a:off x="0" y="0"/>
            <a:ext cx="9144000" cy="7315200"/>
          </a:xfrm>
          <a:prstGeom prst="rect">
            <a:avLst/>
          </a:prstGeom>
        </p:spPr>
      </p:pic>
      <p:sp>
        <p:nvSpPr>
          <p:cNvPr id="2" name="Rectangle 1"/>
          <p:cNvSpPr/>
          <p:nvPr>
            <p:custDataLst>
              <p:tags r:id="rId2"/>
            </p:custDataLst>
          </p:nvPr>
        </p:nvSpPr>
        <p:spPr>
          <a:xfrm>
            <a:off x="1447800" y="514290"/>
            <a:ext cx="6865429" cy="707886"/>
          </a:xfrm>
          <a:prstGeom prst="rect">
            <a:avLst/>
          </a:prstGeom>
          <a:noFill/>
        </p:spPr>
        <p:txBody>
          <a:bodyPr wrap="square" lIns="91440" tIns="45720" rIns="91440" bIns="45720">
            <a:spAutoFit/>
          </a:bodyPr>
          <a:lstStyle/>
          <a:p>
            <a:pPr algn="ctr"/>
            <a:r>
              <a:rPr lang="en-US" sz="2000" b="1" dirty="0" smtClean="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rPr>
              <a:t>PHÒNG GIÁO DỤC VÀ ĐÀO TẠO QUẬN LONG BIÊN</a:t>
            </a:r>
          </a:p>
          <a:p>
            <a:pPr algn="ctr"/>
            <a:r>
              <a:rPr lang="en-US" sz="2000" b="1" dirty="0" smtClean="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rPr>
              <a:t>TRƯỜNG MẦM NON </a:t>
            </a:r>
            <a:r>
              <a:rPr lang="en-US" sz="2000" b="1" dirty="0" smtClean="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rPr>
              <a:t>GIA QUẤT</a:t>
            </a:r>
            <a:r>
              <a:rPr lang="en-US" sz="2000" b="1" dirty="0" smtClean="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rPr>
              <a:t> </a:t>
            </a:r>
            <a:endParaRPr lang="en-US" sz="2000" b="1" dirty="0">
              <a:ln w="10541" cmpd="sng">
                <a:solidFill>
                  <a:schemeClr val="tx2">
                    <a:lumMod val="75000"/>
                  </a:schemeClr>
                </a:solidFill>
                <a:prstDash val="solid"/>
              </a:ln>
              <a:solidFill>
                <a:schemeClr val="tx2">
                  <a:lumMod val="60000"/>
                  <a:lumOff val="40000"/>
                </a:schemeClr>
              </a:solidFill>
              <a:latin typeface="Times New Roman" pitchFamily="18" charset="0"/>
              <a:cs typeface="Times New Roman" pitchFamily="18" charset="0"/>
            </a:endParaRPr>
          </a:p>
        </p:txBody>
      </p:sp>
      <p:sp>
        <p:nvSpPr>
          <p:cNvPr id="4" name="Rectangle 3"/>
          <p:cNvSpPr/>
          <p:nvPr>
            <p:custDataLst>
              <p:tags r:id="rId3"/>
            </p:custDataLst>
          </p:nvPr>
        </p:nvSpPr>
        <p:spPr>
          <a:xfrm>
            <a:off x="2514600" y="3352800"/>
            <a:ext cx="5203091"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u="sng" dirty="0" smtClean="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Truyện: Dê con nhanh trí</a:t>
            </a:r>
          </a:p>
          <a:p>
            <a:pPr algn="ct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Lứa tuổi mẫu giáo nhỡ 4-5 tuổi</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5" name="Rectangle 4"/>
          <p:cNvSpPr/>
          <p:nvPr>
            <p:custDataLst>
              <p:tags r:id="rId4"/>
            </p:custDataLst>
          </p:nvPr>
        </p:nvSpPr>
        <p:spPr>
          <a:xfrm>
            <a:off x="2743200" y="2209800"/>
            <a:ext cx="4572000" cy="1077218"/>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Lĩnh</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vực</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làm</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quen</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với</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văn</a:t>
            </a:r>
            <a:r>
              <a:rPr lang="en-US" sz="3200" b="1" kern="10" cap="all" dirty="0"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 </a:t>
            </a:r>
            <a:r>
              <a:rPr lang="en-US" sz="3200" b="1" kern="10" cap="all" dirty="0" err="1" smtClean="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rPr>
              <a:t>học</a:t>
            </a:r>
            <a:endParaRPr lang="en-US" sz="3200" b="1" kern="10" cap="all" dirty="0">
              <a:ln>
                <a:solidFill>
                  <a:srgbClr val="002060"/>
                </a:solidFill>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a:cs typeface="Times New Roman"/>
            </a:endParaRPr>
          </a:p>
        </p:txBody>
      </p:sp>
      <p:sp>
        <p:nvSpPr>
          <p:cNvPr id="7" name="WordArt 13"/>
          <p:cNvSpPr>
            <a:spLocks noChangeArrowheads="1" noChangeShapeType="1" noTextEdit="1"/>
          </p:cNvSpPr>
          <p:nvPr>
            <p:custDataLst>
              <p:tags r:id="rId5"/>
            </p:custDataLst>
          </p:nvPr>
        </p:nvSpPr>
        <p:spPr bwMode="auto">
          <a:xfrm>
            <a:off x="3581400" y="4572000"/>
            <a:ext cx="3048000" cy="304800"/>
          </a:xfrm>
          <a:prstGeom prst="rect">
            <a:avLst/>
          </a:prstGeom>
        </p:spPr>
        <p:txBody>
          <a:bodyPr wrap="none" fromWordArt="1">
            <a:prstTxWarp prst="textPlain">
              <a:avLst>
                <a:gd name="adj" fmla="val 50000"/>
              </a:avLst>
            </a:prstTxWarp>
          </a:bodyPr>
          <a:lstStyle/>
          <a:p>
            <a:pPr algn="ctr"/>
            <a:r>
              <a:rPr lang="en-US" sz="2800" kern="10" dirty="0" smtClean="0">
                <a:ln w="9525">
                  <a:solidFill>
                    <a:schemeClr val="tx1"/>
                  </a:solidFill>
                  <a:round/>
                  <a:headEnd/>
                  <a:tailEnd/>
                </a:ln>
                <a:latin typeface="Times New Roman"/>
                <a:cs typeface="Times New Roman"/>
              </a:rPr>
              <a:t>Thời </a:t>
            </a:r>
            <a:r>
              <a:rPr lang="en-US" sz="2800" kern="10" dirty="0">
                <a:ln w="9525">
                  <a:solidFill>
                    <a:schemeClr val="tx1"/>
                  </a:solidFill>
                  <a:round/>
                  <a:headEnd/>
                  <a:tailEnd/>
                </a:ln>
                <a:latin typeface="Times New Roman"/>
                <a:cs typeface="Times New Roman"/>
              </a:rPr>
              <a:t>gian: 25 - 30 phút</a:t>
            </a:r>
          </a:p>
        </p:txBody>
      </p:sp>
      <p:sp>
        <p:nvSpPr>
          <p:cNvPr id="8" name="WordArt 14"/>
          <p:cNvSpPr>
            <a:spLocks noChangeArrowheads="1" noChangeShapeType="1" noTextEdit="1"/>
          </p:cNvSpPr>
          <p:nvPr>
            <p:custDataLst>
              <p:tags r:id="rId6"/>
            </p:custDataLst>
          </p:nvPr>
        </p:nvSpPr>
        <p:spPr bwMode="auto">
          <a:xfrm>
            <a:off x="3581400" y="4953000"/>
            <a:ext cx="2971800" cy="304800"/>
          </a:xfrm>
          <a:prstGeom prst="rect">
            <a:avLst/>
          </a:prstGeom>
        </p:spPr>
        <p:txBody>
          <a:bodyPr wrap="none" fromWordArt="1">
            <a:prstTxWarp prst="textPlain">
              <a:avLst>
                <a:gd name="adj" fmla="val 50000"/>
              </a:avLst>
            </a:prstTxWarp>
          </a:bodyPr>
          <a:lstStyle/>
          <a:p>
            <a:pPr algn="ctr"/>
            <a:r>
              <a:rPr lang="en-US" sz="2800" kern="10" dirty="0" smtClean="0">
                <a:ln w="9525">
                  <a:solidFill>
                    <a:schemeClr val="tx1"/>
                  </a:solidFill>
                  <a:round/>
                  <a:headEnd/>
                  <a:tailEnd/>
                </a:ln>
                <a:latin typeface="Times New Roman"/>
                <a:cs typeface="Times New Roman"/>
              </a:rPr>
              <a:t>GV:Nguyễn Thị Thái</a:t>
            </a:r>
            <a:endParaRPr lang="en-US" sz="2800" kern="10" dirty="0">
              <a:ln w="9525">
                <a:solidFill>
                  <a:schemeClr val="tx1"/>
                </a:solidFill>
                <a:round/>
                <a:headEnd/>
                <a:tailEnd/>
              </a:ln>
              <a:latin typeface="Times New Roman"/>
              <a:cs typeface="Times New Roman"/>
            </a:endParaRPr>
          </a:p>
        </p:txBody>
      </p:sp>
      <p:sp>
        <p:nvSpPr>
          <p:cNvPr id="12" name="Rectangle 11"/>
          <p:cNvSpPr/>
          <p:nvPr>
            <p:custDataLst>
              <p:tags r:id="rId7"/>
            </p:custDataLst>
          </p:nvPr>
        </p:nvSpPr>
        <p:spPr>
          <a:xfrm>
            <a:off x="2667000" y="2362200"/>
            <a:ext cx="4574858" cy="584775"/>
          </a:xfrm>
          <a:prstGeom prst="rect">
            <a:avLst/>
          </a:prstGeom>
          <a:noFill/>
        </p:spPr>
        <p:txBody>
          <a:bodyPr wrap="square" lIns="91440" tIns="45720" rIns="91440" bIns="45720">
            <a:spAutoFit/>
          </a:bodyPr>
          <a:lstStyle/>
          <a:p>
            <a:pPr algn="ctr"/>
            <a:endParaRPr lang="en-US" sz="3200" b="1" cap="all" spc="0" dirty="0">
              <a:ln w="9000" cmpd="sng">
                <a:solidFill>
                  <a:srgbClr val="002060"/>
                </a:solidFill>
                <a:prstDash val="solid"/>
              </a:ln>
              <a:solidFill>
                <a:srgbClr val="0070C0"/>
              </a:solidFill>
              <a:effectLst>
                <a:reflection blurRad="12700" stA="28000" endPos="45000" dist="1000" dir="5400000" sy="-100000" algn="bl" rotWithShape="0"/>
              </a:effectLst>
              <a:latin typeface=".VnArabia" pitchFamily="34" charset="0"/>
            </a:endParaRPr>
          </a:p>
        </p:txBody>
      </p:sp>
      <p:pic>
        <p:nvPicPr>
          <p:cNvPr id="356" name="Picture 357" descr="SPARKLES">
            <a:hlinkClick r:id="rId12" action="ppaction://hlinkfile"/>
          </p:cNvPr>
          <p:cNvPicPr>
            <a:picLocks noChangeAspect="1" noChangeArrowheads="1" noCrop="1"/>
          </p:cNvPicPr>
          <p:nvPr/>
        </p:nvPicPr>
        <p:blipFill>
          <a:blip r:embed="rId14"/>
          <a:srcRect/>
          <a:stretch>
            <a:fillRect/>
          </a:stretch>
        </p:blipFill>
        <p:spPr bwMode="auto">
          <a:xfrm>
            <a:off x="0" y="228600"/>
            <a:ext cx="1298575" cy="381000"/>
          </a:xfrm>
          <a:prstGeom prst="rect">
            <a:avLst/>
          </a:prstGeom>
          <a:noFill/>
        </p:spPr>
      </p:pic>
      <p:pic>
        <p:nvPicPr>
          <p:cNvPr id="359" name="Picture 358" descr="SPARKLES"/>
          <p:cNvPicPr>
            <a:picLocks noChangeAspect="1" noChangeArrowheads="1" noCrop="1"/>
          </p:cNvPicPr>
          <p:nvPr/>
        </p:nvPicPr>
        <p:blipFill>
          <a:blip r:embed="rId14"/>
          <a:srcRect/>
          <a:stretch>
            <a:fillRect/>
          </a:stretch>
        </p:blipFill>
        <p:spPr bwMode="auto">
          <a:xfrm>
            <a:off x="8305800" y="609600"/>
            <a:ext cx="612775" cy="381000"/>
          </a:xfrm>
          <a:prstGeom prst="rect">
            <a:avLst/>
          </a:prstGeom>
          <a:noFill/>
        </p:spPr>
      </p:pic>
      <p:pic>
        <p:nvPicPr>
          <p:cNvPr id="1028" name="Picture 4"/>
          <p:cNvPicPr>
            <a:picLocks noChangeAspect="1" noChangeArrowheads="1"/>
          </p:cNvPicPr>
          <p:nvPr/>
        </p:nvPicPr>
        <p:blipFill>
          <a:blip r:embed="rId15"/>
          <a:srcRect/>
          <a:stretch>
            <a:fillRect/>
          </a:stretch>
        </p:blipFill>
        <p:spPr bwMode="auto">
          <a:xfrm>
            <a:off x="4562475" y="3419475"/>
            <a:ext cx="19050" cy="19050"/>
          </a:xfrm>
          <a:prstGeom prst="rect">
            <a:avLst/>
          </a:prstGeom>
          <a:noFill/>
          <a:ln w="9525">
            <a:noFill/>
            <a:miter lim="800000"/>
            <a:headEnd/>
            <a:tailEnd/>
          </a:ln>
          <a:effectLst/>
        </p:spPr>
      </p:pic>
      <p:pic>
        <p:nvPicPr>
          <p:cNvPr id="712" name="Picture 26" descr="animal_72"/>
          <p:cNvPicPr>
            <a:picLocks noChangeAspect="1" noChangeArrowheads="1" noCrop="1"/>
          </p:cNvPicPr>
          <p:nvPr/>
        </p:nvPicPr>
        <p:blipFill>
          <a:blip r:embed="rId16" cstate="print"/>
          <a:srcRect/>
          <a:stretch>
            <a:fillRect/>
          </a:stretch>
        </p:blipFill>
        <p:spPr bwMode="auto">
          <a:xfrm>
            <a:off x="1828800" y="5562600"/>
            <a:ext cx="304800" cy="304800"/>
          </a:xfrm>
          <a:prstGeom prst="rect">
            <a:avLst/>
          </a:prstGeom>
          <a:noFill/>
          <a:ln w="9525">
            <a:noFill/>
            <a:miter lim="800000"/>
            <a:headEnd/>
            <a:tailEnd/>
          </a:ln>
        </p:spPr>
      </p:pic>
      <p:pic>
        <p:nvPicPr>
          <p:cNvPr id="714" name="Picture 25" descr="3d butterfly"/>
          <p:cNvPicPr>
            <a:picLocks noChangeAspect="1" noChangeArrowheads="1" noCrop="1"/>
          </p:cNvPicPr>
          <p:nvPr/>
        </p:nvPicPr>
        <p:blipFill>
          <a:blip r:embed="rId17" cstate="print"/>
          <a:srcRect/>
          <a:stretch>
            <a:fillRect/>
          </a:stretch>
        </p:blipFill>
        <p:spPr bwMode="auto">
          <a:xfrm rot="17219508" flipV="1">
            <a:off x="7625996" y="5482287"/>
            <a:ext cx="333442" cy="194509"/>
          </a:xfrm>
          <a:prstGeom prst="rect">
            <a:avLst/>
          </a:prstGeom>
          <a:noFill/>
          <a:ln w="9525">
            <a:noFill/>
            <a:miter lim="800000"/>
            <a:headEnd/>
            <a:tailEnd/>
          </a:ln>
        </p:spPr>
      </p:pic>
      <p:sp>
        <p:nvSpPr>
          <p:cNvPr id="726" name="Action Button: End 725">
            <a:hlinkClick r:id="" action="ppaction://hlinkshowjump?jump=lastslide" highlightClick="1"/>
          </p:cNvPr>
          <p:cNvSpPr/>
          <p:nvPr/>
        </p:nvSpPr>
        <p:spPr>
          <a:xfrm>
            <a:off x="4419600" y="6096000"/>
            <a:ext cx="533400" cy="3048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Slide Number Placeholder 500"/>
          <p:cNvSpPr>
            <a:spLocks noGrp="1"/>
          </p:cNvSpPr>
          <p:nvPr>
            <p:ph type="sldNum" sz="quarter" idx="12"/>
          </p:nvPr>
        </p:nvSpPr>
        <p:spPr/>
        <p:txBody>
          <a:bodyPr/>
          <a:lstStyle/>
          <a:p>
            <a:fld id="{1343FAB6-A5F8-474D-8ABB-57D88090F101}" type="slidenum">
              <a:rPr lang="en-US" smtClean="0"/>
              <a:pPr/>
              <a:t>1</a:t>
            </a:fld>
            <a:endParaRPr lang="en-US"/>
          </a:p>
        </p:txBody>
      </p:sp>
      <p:pic>
        <p:nvPicPr>
          <p:cNvPr id="539" name="Picture 26" descr="animal_72"/>
          <p:cNvPicPr>
            <a:picLocks noChangeAspect="1" noChangeArrowheads="1" noCrop="1"/>
          </p:cNvPicPr>
          <p:nvPr/>
        </p:nvPicPr>
        <p:blipFill>
          <a:blip r:embed="rId16" cstate="print"/>
          <a:srcRect/>
          <a:stretch>
            <a:fillRect/>
          </a:stretch>
        </p:blipFill>
        <p:spPr bwMode="auto">
          <a:xfrm>
            <a:off x="381000" y="4419600"/>
            <a:ext cx="304800" cy="304800"/>
          </a:xfrm>
          <a:prstGeom prst="rect">
            <a:avLst/>
          </a:prstGeom>
          <a:noFill/>
          <a:ln w="9525">
            <a:noFill/>
            <a:miter lim="800000"/>
            <a:headEnd/>
            <a:tailEnd/>
          </a:ln>
        </p:spPr>
      </p:pic>
      <p:pic>
        <p:nvPicPr>
          <p:cNvPr id="19" name="phong gd.mp3">
            <a:hlinkClick r:id="" action="ppaction://media"/>
          </p:cNvPr>
          <p:cNvPicPr>
            <a:picLocks noRot="1" noChangeAspect="1"/>
          </p:cNvPicPr>
          <p:nvPr>
            <a:audioFile r:link="rId8"/>
          </p:nvPr>
        </p:nvPicPr>
        <p:blipFill>
          <a:blip r:embed="rId18"/>
          <a:stretch>
            <a:fillRect/>
          </a:stretch>
        </p:blipFill>
        <p:spPr>
          <a:xfrm>
            <a:off x="4419600" y="3276600"/>
            <a:ext cx="304800" cy="304800"/>
          </a:xfrm>
          <a:prstGeom prst="rect">
            <a:avLst/>
          </a:prstGeom>
        </p:spPr>
      </p:pic>
    </p:spTree>
    <p:custDataLst>
      <p:tags r:id="rId1"/>
    </p:custDataLst>
  </p:cSld>
  <p:clrMapOvr>
    <a:masterClrMapping/>
  </p:clrMapOvr>
  <p:transition>
    <p:sndAc>
      <p:stSnd>
        <p:snd r:embed="rId11"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1"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 calcmode="lin" valueType="num">
                                      <p:cBhvr>
                                        <p:cTn id="2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anim calcmode="lin" valueType="num">
                                      <p:cBhvr>
                                        <p:cTn id="3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
                                        </p:tgtEl>
                                        <p:attrNameLst>
                                          <p:attrName>ppt_y</p:attrName>
                                        </p:attrNameLst>
                                      </p:cBhvr>
                                      <p:tavLst>
                                        <p:tav tm="0">
                                          <p:val>
                                            <p:strVal val="#ppt_y"/>
                                          </p:val>
                                        </p:tav>
                                        <p:tav tm="100000">
                                          <p:val>
                                            <p:strVal val="#ppt_y"/>
                                          </p:val>
                                        </p:tav>
                                      </p:tavLst>
                                    </p:anim>
                                    <p:anim calcmode="lin" valueType="num">
                                      <p:cBhvr>
                                        <p:cTn id="4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mediacall" presetSubtype="0" fill="hold" nodeType="clickEffect">
                                  <p:stCondLst>
                                    <p:cond delay="0"/>
                                  </p:stCondLst>
                                  <p:childTnLst>
                                    <p:cmd type="call" cmd="playFrom(0)">
                                      <p:cBhvr>
                                        <p:cTn id="5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7" fill="hold" display="0">
                  <p:stCondLst>
                    <p:cond delay="indefinite"/>
                  </p:stCondLst>
                  <p:endCondLst>
                    <p:cond evt="onPrev" delay="0">
                      <p:tgtEl>
                        <p:sldTgt/>
                      </p:tgtEl>
                    </p:cond>
                    <p:cond evt="onStopAudio" delay="0">
                      <p:tgtEl>
                        <p:sldTgt/>
                      </p:tgtEl>
                    </p:cond>
                  </p:endCondLst>
                </p:cTn>
                <p:tgtEl>
                  <p:spTgt spid="19"/>
                </p:tgtEl>
              </p:cMediaNode>
            </p:audio>
          </p:childTnLst>
        </p:cTn>
      </p:par>
    </p:tnLst>
    <p:bldLst>
      <p:bldP spid="2" grpId="0"/>
      <p:bldP spid="2" grpId="1"/>
      <p:bldP spid="4" grpId="0"/>
      <p:bldP spid="5"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 me vua di khoi.jpg"/>
          <p:cNvPicPr>
            <a:picLocks noGrp="1" noChangeAspect="1"/>
          </p:cNvPicPr>
          <p:nvPr>
            <p:ph idx="1"/>
          </p:nvPr>
        </p:nvPicPr>
        <p:blipFill>
          <a:blip r:embed="rId5"/>
          <a:stretch>
            <a:fillRect/>
          </a:stretch>
        </p:blipFill>
        <p:spPr>
          <a:xfrm>
            <a:off x="0" y="609600"/>
            <a:ext cx="9144000" cy="6248400"/>
          </a:xfrm>
        </p:spPr>
      </p:pic>
      <p:sp>
        <p:nvSpPr>
          <p:cNvPr id="23" name="Rectangle 22"/>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457200" y="0"/>
            <a:ext cx="8686800" cy="1447800"/>
          </a:xfrm>
        </p:spPr>
        <p:txBody>
          <a:bodyPr>
            <a:noAutofit/>
          </a:bodyPr>
          <a:lstStyle/>
          <a:p>
            <a:pPr algn="ct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CON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CHÓ</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SÓI</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HUNG </a:t>
            </a:r>
            <a:r>
              <a:rPr lang="en-US" sz="2000" b="1" cap="none"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ÁC</a:t>
            </a:r>
            <a:r>
              <a:rPr lang="en-US" sz="2000" b="1" cap="none"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ở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gần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đó</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đã</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nghe</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dặn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con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như</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thế</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Chờ</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DÊ</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MẸ</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VỪA</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ĐI</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KHỎI</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NÓ</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DÓN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DÉN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ĐẾN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BÊN</a:t>
            </a:r>
            <a:r>
              <a:rPr lang="en-US" sz="2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CỬA</a:t>
            </a:r>
            <a:endParaRPr lang="en-US" sz="2000" dirty="0">
              <a:latin typeface="Times New Roman" pitchFamily="18" charset="0"/>
              <a:cs typeface="Times New Roman" pitchFamily="18" charset="0"/>
            </a:endParaRPr>
          </a:p>
        </p:txBody>
      </p:sp>
      <p:pic>
        <p:nvPicPr>
          <p:cNvPr id="7" name="Picture 44" descr="671260"/>
          <p:cNvPicPr>
            <a:picLocks noChangeAspect="1" noChangeArrowheads="1" noCrop="1"/>
          </p:cNvPicPr>
          <p:nvPr/>
        </p:nvPicPr>
        <p:blipFill>
          <a:blip r:embed="rId6"/>
          <a:srcRect/>
          <a:stretch>
            <a:fillRect/>
          </a:stretch>
        </p:blipFill>
        <p:spPr bwMode="auto">
          <a:xfrm>
            <a:off x="-76200" y="5791200"/>
            <a:ext cx="990600" cy="1066800"/>
          </a:xfrm>
          <a:prstGeom prst="rect">
            <a:avLst/>
          </a:prstGeom>
          <a:noFill/>
          <a:ln w="9525">
            <a:noFill/>
            <a:miter lim="800000"/>
            <a:headEnd/>
            <a:tailEnd/>
          </a:ln>
        </p:spPr>
      </p:pic>
      <p:grpSp>
        <p:nvGrpSpPr>
          <p:cNvPr id="11" name="Group 371"/>
          <p:cNvGrpSpPr>
            <a:grpSpLocks/>
          </p:cNvGrpSpPr>
          <p:nvPr/>
        </p:nvGrpSpPr>
        <p:grpSpPr bwMode="auto">
          <a:xfrm>
            <a:off x="0" y="5334001"/>
            <a:ext cx="9525000" cy="1524000"/>
            <a:chOff x="532" y="3851"/>
            <a:chExt cx="4846" cy="471"/>
          </a:xfrm>
        </p:grpSpPr>
        <p:pic>
          <p:nvPicPr>
            <p:cNvPr id="12" name="Picture 372"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532" y="3851"/>
              <a:ext cx="3068" cy="471"/>
            </a:xfrm>
            <a:prstGeom prst="rect">
              <a:avLst/>
            </a:prstGeom>
            <a:noFill/>
            <a:ln w="76200">
              <a:noFill/>
              <a:miter lim="800000"/>
              <a:headEnd/>
              <a:tailEnd/>
            </a:ln>
          </p:spPr>
        </p:pic>
        <p:pic>
          <p:nvPicPr>
            <p:cNvPr id="13" name="Picture 373" descr="MIL10003"/>
            <p:cNvPicPr>
              <a:picLocks noChangeAspect="1" noChangeArrowheads="1"/>
            </p:cNvPicPr>
            <p:nvPr/>
          </p:nvPicPr>
          <p:blipFill>
            <a:blip r:embed="rId7">
              <a:clrChange>
                <a:clrFrom>
                  <a:srgbClr val="F4EEF0"/>
                </a:clrFrom>
                <a:clrTo>
                  <a:srgbClr val="F4EEF0">
                    <a:alpha val="0"/>
                  </a:srgbClr>
                </a:clrTo>
              </a:clrChange>
            </a:blip>
            <a:srcRect l="11725" t="7561" r="6125" b="83020"/>
            <a:stretch>
              <a:fillRect/>
            </a:stretch>
          </p:blipFill>
          <p:spPr bwMode="auto">
            <a:xfrm>
              <a:off x="2306" y="3851"/>
              <a:ext cx="3072" cy="471"/>
            </a:xfrm>
            <a:prstGeom prst="rect">
              <a:avLst/>
            </a:prstGeom>
            <a:noFill/>
            <a:ln w="76200">
              <a:noFill/>
              <a:miter lim="800000"/>
              <a:headEnd/>
              <a:tailEnd/>
            </a:ln>
          </p:spPr>
        </p:pic>
      </p:grpSp>
      <p:pic>
        <p:nvPicPr>
          <p:cNvPr id="18" name="Picture 23" descr="bird"/>
          <p:cNvPicPr>
            <a:picLocks noChangeAspect="1" noChangeArrowheads="1" noCrop="1"/>
          </p:cNvPicPr>
          <p:nvPr/>
        </p:nvPicPr>
        <p:blipFill>
          <a:blip r:embed="rId8"/>
          <a:srcRect/>
          <a:stretch>
            <a:fillRect/>
          </a:stretch>
        </p:blipFill>
        <p:spPr bwMode="auto">
          <a:xfrm>
            <a:off x="8686800" y="1371600"/>
            <a:ext cx="457200" cy="304800"/>
          </a:xfrm>
          <a:prstGeom prst="rect">
            <a:avLst/>
          </a:prstGeom>
          <a:noFill/>
          <a:ln w="9525">
            <a:noFill/>
            <a:miter lim="800000"/>
            <a:headEnd/>
            <a:tailEnd/>
          </a:ln>
        </p:spPr>
      </p:pic>
      <p:pic>
        <p:nvPicPr>
          <p:cNvPr id="21" name="Picture 23" descr="bird"/>
          <p:cNvPicPr>
            <a:picLocks noChangeAspect="1" noChangeArrowheads="1" noCrop="1"/>
          </p:cNvPicPr>
          <p:nvPr/>
        </p:nvPicPr>
        <p:blipFill>
          <a:blip r:embed="rId8"/>
          <a:srcRect/>
          <a:stretch>
            <a:fillRect/>
          </a:stretch>
        </p:blipFill>
        <p:spPr bwMode="auto">
          <a:xfrm>
            <a:off x="7658100" y="1295400"/>
            <a:ext cx="495300" cy="495300"/>
          </a:xfrm>
          <a:prstGeom prst="rect">
            <a:avLst/>
          </a:prstGeom>
          <a:noFill/>
          <a:ln w="9525">
            <a:noFill/>
            <a:miter lim="800000"/>
            <a:headEnd/>
            <a:tailEnd/>
          </a:ln>
        </p:spPr>
      </p:pic>
      <p:pic>
        <p:nvPicPr>
          <p:cNvPr id="24" name="Picture 23" descr="bird"/>
          <p:cNvPicPr>
            <a:picLocks noChangeAspect="1" noChangeArrowheads="1" noCrop="1"/>
          </p:cNvPicPr>
          <p:nvPr/>
        </p:nvPicPr>
        <p:blipFill>
          <a:blip r:embed="rId8"/>
          <a:srcRect/>
          <a:stretch>
            <a:fillRect/>
          </a:stretch>
        </p:blipFill>
        <p:spPr bwMode="auto">
          <a:xfrm>
            <a:off x="8343900" y="1600200"/>
            <a:ext cx="533400" cy="533400"/>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fld id="{1343FAB6-A5F8-474D-8ABB-57D88090F101}" type="slidenum">
              <a:rPr lang="en-US" smtClean="0"/>
              <a:pPr/>
              <a:t>10</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orizontal Scroll 21"/>
          <p:cNvSpPr/>
          <p:nvPr/>
        </p:nvSpPr>
        <p:spPr>
          <a:xfrm>
            <a:off x="0" y="-152400"/>
            <a:ext cx="91440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inh nen.jpeg"/>
          <p:cNvPicPr>
            <a:picLocks noChangeAspect="1"/>
          </p:cNvPicPr>
          <p:nvPr/>
        </p:nvPicPr>
        <p:blipFill>
          <a:blip r:embed="rId5"/>
          <a:stretch>
            <a:fillRect/>
          </a:stretch>
        </p:blipFill>
        <p:spPr>
          <a:xfrm>
            <a:off x="0" y="1447800"/>
            <a:ext cx="9144000" cy="5410200"/>
          </a:xfrm>
          <a:prstGeom prst="rect">
            <a:avLst/>
          </a:prstGeom>
        </p:spPr>
      </p:pic>
      <p:pic>
        <p:nvPicPr>
          <p:cNvPr id="4" name="Content Placeholder 3" descr="cho soi go cua.jpg"/>
          <p:cNvPicPr>
            <a:picLocks noGrp="1" noChangeAspect="1"/>
          </p:cNvPicPr>
          <p:nvPr>
            <p:ph idx="1"/>
          </p:nvPr>
        </p:nvPicPr>
        <p:blipFill>
          <a:blip r:embed="rId6"/>
          <a:stretch>
            <a:fillRect/>
          </a:stretch>
        </p:blipFill>
        <p:spPr>
          <a:xfrm>
            <a:off x="1143000" y="2819400"/>
            <a:ext cx="4876800" cy="3276600"/>
          </a:xfrm>
        </p:spPr>
      </p:pic>
      <p:pic>
        <p:nvPicPr>
          <p:cNvPr id="12" name="Picture 11" descr="nha"/>
          <p:cNvPicPr>
            <a:picLocks noChangeAspect="1" noChangeArrowheads="1"/>
          </p:cNvPicPr>
          <p:nvPr/>
        </p:nvPicPr>
        <p:blipFill>
          <a:blip r:embed="rId7"/>
          <a:srcRect/>
          <a:stretch>
            <a:fillRect/>
          </a:stretch>
        </p:blipFill>
        <p:spPr bwMode="auto">
          <a:xfrm>
            <a:off x="-685800" y="1143000"/>
            <a:ext cx="8610599" cy="5715000"/>
          </a:xfrm>
          <a:prstGeom prst="rect">
            <a:avLst/>
          </a:prstGeom>
          <a:noFill/>
          <a:ln w="9525">
            <a:noFill/>
            <a:miter lim="800000"/>
            <a:headEnd/>
            <a:tailEnd/>
          </a:ln>
        </p:spPr>
      </p:pic>
      <p:pic>
        <p:nvPicPr>
          <p:cNvPr id="13" name="Picture 26" descr="animal_72"/>
          <p:cNvPicPr>
            <a:picLocks noChangeAspect="1" noChangeArrowheads="1" noCrop="1"/>
          </p:cNvPicPr>
          <p:nvPr/>
        </p:nvPicPr>
        <p:blipFill>
          <a:blip r:embed="rId8"/>
          <a:srcRect/>
          <a:stretch>
            <a:fillRect/>
          </a:stretch>
        </p:blipFill>
        <p:spPr bwMode="auto">
          <a:xfrm>
            <a:off x="8077200" y="4495800"/>
            <a:ext cx="457200" cy="457200"/>
          </a:xfrm>
          <a:prstGeom prst="rect">
            <a:avLst/>
          </a:prstGeom>
          <a:noFill/>
          <a:ln w="9525">
            <a:noFill/>
            <a:miter lim="800000"/>
            <a:headEnd/>
            <a:tailEnd/>
          </a:ln>
        </p:spPr>
      </p:pic>
      <p:pic>
        <p:nvPicPr>
          <p:cNvPr id="14" name="Picture 26" descr="animal_72"/>
          <p:cNvPicPr>
            <a:picLocks noChangeAspect="1" noChangeArrowheads="1" noCrop="1"/>
          </p:cNvPicPr>
          <p:nvPr/>
        </p:nvPicPr>
        <p:blipFill>
          <a:blip r:embed="rId9" cstate="print"/>
          <a:srcRect/>
          <a:stretch>
            <a:fillRect/>
          </a:stretch>
        </p:blipFill>
        <p:spPr bwMode="auto">
          <a:xfrm>
            <a:off x="609600" y="4267200"/>
            <a:ext cx="304800" cy="304800"/>
          </a:xfrm>
          <a:prstGeom prst="rect">
            <a:avLst/>
          </a:prstGeom>
          <a:noFill/>
          <a:ln w="9525">
            <a:noFill/>
            <a:miter lim="800000"/>
            <a:headEnd/>
            <a:tailEnd/>
          </a:ln>
        </p:spPr>
      </p:pic>
      <p:pic>
        <p:nvPicPr>
          <p:cNvPr id="15" name="Picture 23" descr="bird"/>
          <p:cNvPicPr>
            <a:picLocks noChangeAspect="1" noChangeArrowheads="1" noCrop="1"/>
          </p:cNvPicPr>
          <p:nvPr/>
        </p:nvPicPr>
        <p:blipFill>
          <a:blip r:embed="rId10" cstate="print"/>
          <a:srcRect/>
          <a:stretch>
            <a:fillRect/>
          </a:stretch>
        </p:blipFill>
        <p:spPr bwMode="auto">
          <a:xfrm>
            <a:off x="8229600" y="2286000"/>
            <a:ext cx="261938" cy="261938"/>
          </a:xfrm>
          <a:prstGeom prst="rect">
            <a:avLst/>
          </a:prstGeom>
          <a:noFill/>
          <a:ln w="9525">
            <a:noFill/>
            <a:miter lim="800000"/>
            <a:headEnd/>
            <a:tailEnd/>
          </a:ln>
        </p:spPr>
      </p:pic>
      <p:pic>
        <p:nvPicPr>
          <p:cNvPr id="16" name="Picture 23" descr="bird"/>
          <p:cNvPicPr>
            <a:picLocks noChangeAspect="1" noChangeArrowheads="1" noCrop="1"/>
          </p:cNvPicPr>
          <p:nvPr/>
        </p:nvPicPr>
        <p:blipFill>
          <a:blip r:embed="rId11" cstate="print"/>
          <a:srcRect/>
          <a:stretch>
            <a:fillRect/>
          </a:stretch>
        </p:blipFill>
        <p:spPr bwMode="auto">
          <a:xfrm>
            <a:off x="7230533" y="2209800"/>
            <a:ext cx="372534" cy="304800"/>
          </a:xfrm>
          <a:prstGeom prst="rect">
            <a:avLst/>
          </a:prstGeom>
          <a:noFill/>
          <a:ln w="9525">
            <a:noFill/>
            <a:miter lim="800000"/>
            <a:headEnd/>
            <a:tailEnd/>
          </a:ln>
        </p:spPr>
      </p:pic>
      <p:pic>
        <p:nvPicPr>
          <p:cNvPr id="17" name="Picture 23" descr="bird"/>
          <p:cNvPicPr>
            <a:picLocks noChangeAspect="1" noChangeArrowheads="1" noCrop="1"/>
          </p:cNvPicPr>
          <p:nvPr/>
        </p:nvPicPr>
        <p:blipFill>
          <a:blip r:embed="rId12" cstate="print"/>
          <a:srcRect/>
          <a:stretch>
            <a:fillRect/>
          </a:stretch>
        </p:blipFill>
        <p:spPr bwMode="auto">
          <a:xfrm>
            <a:off x="7772400" y="2667000"/>
            <a:ext cx="381000" cy="381000"/>
          </a:xfrm>
          <a:prstGeom prst="rect">
            <a:avLst/>
          </a:prstGeom>
          <a:noFill/>
          <a:ln w="9525">
            <a:noFill/>
            <a:miter lim="800000"/>
            <a:headEnd/>
            <a:tailEnd/>
          </a:ln>
        </p:spPr>
      </p:pic>
      <p:pic>
        <p:nvPicPr>
          <p:cNvPr id="18" name="Picture 23" descr="bird"/>
          <p:cNvPicPr>
            <a:picLocks noChangeAspect="1" noChangeArrowheads="1" noCrop="1"/>
          </p:cNvPicPr>
          <p:nvPr/>
        </p:nvPicPr>
        <p:blipFill>
          <a:blip r:embed="rId13"/>
          <a:srcRect/>
          <a:stretch>
            <a:fillRect/>
          </a:stretch>
        </p:blipFill>
        <p:spPr bwMode="auto">
          <a:xfrm>
            <a:off x="8678332" y="2590800"/>
            <a:ext cx="465667" cy="381000"/>
          </a:xfrm>
          <a:prstGeom prst="rect">
            <a:avLst/>
          </a:prstGeom>
          <a:noFill/>
          <a:ln w="9525">
            <a:noFill/>
            <a:miter lim="800000"/>
            <a:headEnd/>
            <a:tailEnd/>
          </a:ln>
        </p:spPr>
      </p:pic>
      <p:pic>
        <p:nvPicPr>
          <p:cNvPr id="20" name="Picture 3" descr="sun18[1]"/>
          <p:cNvPicPr>
            <a:picLocks noChangeAspect="1" noChangeArrowheads="1" noCrop="1"/>
          </p:cNvPicPr>
          <p:nvPr/>
        </p:nvPicPr>
        <p:blipFill>
          <a:blip r:embed="rId14"/>
          <a:srcRect/>
          <a:stretch>
            <a:fillRect/>
          </a:stretch>
        </p:blipFill>
        <p:spPr bwMode="auto">
          <a:xfrm>
            <a:off x="8318500" y="1447800"/>
            <a:ext cx="825500" cy="762000"/>
          </a:xfrm>
          <a:prstGeom prst="rect">
            <a:avLst/>
          </a:prstGeom>
          <a:noFill/>
          <a:ln w="9525">
            <a:noFill/>
            <a:miter lim="800000"/>
            <a:headEnd/>
            <a:tailEnd/>
          </a:ln>
        </p:spPr>
      </p:pic>
      <p:sp>
        <p:nvSpPr>
          <p:cNvPr id="21" name="Rectangle 20"/>
          <p:cNvSpPr/>
          <p:nvPr>
            <p:custDataLst>
              <p:tags r:id="rId2"/>
            </p:custDataLst>
          </p:nvPr>
        </p:nvSpPr>
        <p:spPr>
          <a:xfrm>
            <a:off x="0" y="152400"/>
            <a:ext cx="9144000" cy="1200329"/>
          </a:xfrm>
          <a:prstGeom prst="rect">
            <a:avLst/>
          </a:prstGeom>
          <a:noFill/>
        </p:spPr>
        <p:txBody>
          <a:bodyPr wrap="square" lIns="91440" tIns="45720" rIns="91440" bIns="45720">
            <a:spAutoFit/>
          </a:bodyPr>
          <a:lstStyle/>
          <a:p>
            <a:pPr algn="ctr"/>
            <a:r>
              <a:rPr lang="en-US" sz="2400" b="1" cap="none" spc="0" dirty="0" err="1" smtClean="0">
                <a:ln w="1905"/>
                <a:solidFill>
                  <a:srgbClr val="FF0000"/>
                </a:solidFill>
                <a:effectLst>
                  <a:innerShdw blurRad="69850" dist="43180" dir="5400000">
                    <a:srgbClr val="000000">
                      <a:alpha val="65000"/>
                    </a:srgbClr>
                  </a:innerShdw>
                </a:effectLst>
              </a:rPr>
              <a:t>Sói</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ta</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gõ</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cửa</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và</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cất</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giọng</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ồm</a:t>
            </a:r>
            <a:r>
              <a:rPr lang="en-US" sz="2400" b="1" cap="none" spc="0" dirty="0" smtClean="0">
                <a:ln w="1905"/>
                <a:solidFill>
                  <a:srgbClr val="FF0000"/>
                </a:solidFill>
                <a:effectLst>
                  <a:innerShdw blurRad="69850" dist="43180" dir="5400000">
                    <a:srgbClr val="000000">
                      <a:alpha val="65000"/>
                    </a:srgbClr>
                  </a:innerShdw>
                </a:effectLst>
              </a:rPr>
              <a:t> </a:t>
            </a:r>
            <a:r>
              <a:rPr lang="en-US" sz="2400" b="1" cap="none" spc="0" dirty="0" err="1" smtClean="0">
                <a:ln w="1905"/>
                <a:solidFill>
                  <a:srgbClr val="FF0000"/>
                </a:solidFill>
                <a:effectLst>
                  <a:innerShdw blurRad="69850" dist="43180" dir="5400000">
                    <a:srgbClr val="000000">
                      <a:alpha val="65000"/>
                    </a:srgbClr>
                  </a:innerShdw>
                </a:effectLst>
              </a:rPr>
              <a:t>ồm</a:t>
            </a:r>
            <a:r>
              <a:rPr lang="en-US" sz="2400" b="1" dirty="0" smtClean="0">
                <a:ln w="1905"/>
                <a:solidFill>
                  <a:srgbClr val="FF0000"/>
                </a:solidFill>
                <a:effectLst>
                  <a:innerShdw blurRad="69850" dist="43180" dir="5400000">
                    <a:srgbClr val="000000">
                      <a:alpha val="65000"/>
                    </a:srgbClr>
                  </a:innerShdw>
                </a:effectLst>
              </a:rPr>
              <a:t>: ” </a:t>
            </a:r>
            <a:r>
              <a:rPr lang="en-US" sz="2400" b="1" dirty="0" err="1" smtClean="0">
                <a:ln w="1905"/>
                <a:solidFill>
                  <a:srgbClr val="FF0000"/>
                </a:solidFill>
                <a:effectLst>
                  <a:innerShdw blurRad="69850" dist="43180" dir="5400000">
                    <a:srgbClr val="000000">
                      <a:alpha val="65000"/>
                    </a:srgbClr>
                  </a:innerShdw>
                </a:effectLst>
              </a:rPr>
              <a:t>Dê</a:t>
            </a:r>
            <a:r>
              <a:rPr lang="en-US" sz="2400" b="1" dirty="0" smtClean="0">
                <a:ln w="1905"/>
                <a:solidFill>
                  <a:srgbClr val="FF0000"/>
                </a:solidFill>
                <a:effectLst>
                  <a:innerShdw blurRad="69850" dist="43180" dir="5400000">
                    <a:srgbClr val="000000">
                      <a:alpha val="65000"/>
                    </a:srgbClr>
                  </a:innerShdw>
                </a:effectLst>
              </a:rPr>
              <a:t> con </a:t>
            </a:r>
            <a:r>
              <a:rPr lang="en-US" sz="2400" b="1" dirty="0" err="1" smtClean="0">
                <a:ln w="1905"/>
                <a:solidFill>
                  <a:srgbClr val="FF0000"/>
                </a:solidFill>
                <a:effectLst>
                  <a:innerShdw blurRad="69850" dist="43180" dir="5400000">
                    <a:srgbClr val="000000">
                      <a:alpha val="65000"/>
                    </a:srgbClr>
                  </a:innerShdw>
                </a:effectLst>
              </a:rPr>
              <a:t>cưng</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của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mẹ</a:t>
            </a:r>
            <a:r>
              <a:rPr lang="en-US" sz="2400" b="1" dirty="0" smtClean="0">
                <a:ln w="1905"/>
                <a:solidFill>
                  <a:srgbClr val="FF0000"/>
                </a:solidFill>
                <a:effectLst>
                  <a:innerShdw blurRad="69850" dist="43180" dir="5400000">
                    <a:srgbClr val="000000">
                      <a:alpha val="65000"/>
                    </a:srgbClr>
                  </a:innerShdw>
                </a:effectLst>
              </a:rPr>
              <a:t>, Con </a:t>
            </a:r>
            <a:r>
              <a:rPr lang="en-US" sz="2400" b="1" dirty="0" err="1" smtClean="0">
                <a:ln w="1905"/>
                <a:solidFill>
                  <a:srgbClr val="FF0000"/>
                </a:solidFill>
                <a:effectLst>
                  <a:innerShdw blurRad="69850" dist="43180" dir="5400000">
                    <a:srgbClr val="000000">
                      <a:alpha val="65000"/>
                    </a:srgbClr>
                  </a:innerShdw>
                </a:effectLst>
              </a:rPr>
              <a:t>chó</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sói</a:t>
            </a:r>
            <a:r>
              <a:rPr lang="en-US" sz="2400" b="1" dirty="0" smtClean="0">
                <a:ln w="1905"/>
                <a:solidFill>
                  <a:srgbClr val="FF0000"/>
                </a:solidFill>
                <a:effectLst>
                  <a:innerShdw blurRad="69850" dist="43180" dir="5400000">
                    <a:srgbClr val="000000">
                      <a:alpha val="65000"/>
                    </a:srgbClr>
                  </a:innerShdw>
                </a:effectLst>
              </a:rPr>
              <a:t> hung </a:t>
            </a:r>
            <a:r>
              <a:rPr lang="en-US" sz="2400" b="1" dirty="0" err="1" smtClean="0">
                <a:ln w="1905"/>
                <a:solidFill>
                  <a:srgbClr val="FF0000"/>
                </a:solidFill>
                <a:effectLst>
                  <a:innerShdw blurRad="69850" dist="43180" dir="5400000">
                    <a:srgbClr val="000000">
                      <a:alpha val="65000"/>
                    </a:srgbClr>
                  </a:innerShdw>
                </a:effectLst>
              </a:rPr>
              <a:t>ác</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hãy</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đuổi</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cổ</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nó</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đi,mở</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cửa</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ngay</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cho</a:t>
            </a:r>
            <a:r>
              <a:rPr lang="en-US" sz="2400" b="1" dirty="0" smtClean="0">
                <a:ln w="1905"/>
                <a:solidFill>
                  <a:srgbClr val="FF0000"/>
                </a:solidFill>
                <a:effectLst>
                  <a:innerShdw blurRad="69850" dist="43180" dir="5400000">
                    <a:srgbClr val="000000">
                      <a:alpha val="65000"/>
                    </a:srgbClr>
                  </a:innerShdw>
                </a:effectLst>
              </a:rPr>
              <a:t> </a:t>
            </a:r>
            <a:r>
              <a:rPr lang="en-US" sz="2400" b="1" dirty="0" err="1" smtClean="0">
                <a:ln w="1905"/>
                <a:solidFill>
                  <a:srgbClr val="FF0000"/>
                </a:solidFill>
                <a:effectLst>
                  <a:innerShdw blurRad="69850" dist="43180" dir="5400000">
                    <a:srgbClr val="000000">
                      <a:alpha val="65000"/>
                    </a:srgbClr>
                  </a:innerShdw>
                </a:effectLst>
              </a:rPr>
              <a:t>mẹ</a:t>
            </a:r>
            <a:r>
              <a:rPr lang="en-US" sz="2400" b="1" dirty="0" smtClean="0">
                <a:ln w="1905"/>
                <a:solidFill>
                  <a:srgbClr val="FF0000"/>
                </a:solidFill>
                <a:effectLst>
                  <a:innerShdw blurRad="69850" dist="43180" dir="5400000">
                    <a:srgbClr val="000000">
                      <a:alpha val="65000"/>
                    </a:srgbClr>
                  </a:innerShdw>
                </a:effectLst>
              </a:rPr>
              <a:t>”</a:t>
            </a: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3" name="Picture 23" descr="bird"/>
          <p:cNvPicPr>
            <a:picLocks noChangeAspect="1" noChangeArrowheads="1" noCrop="1"/>
          </p:cNvPicPr>
          <p:nvPr/>
        </p:nvPicPr>
        <p:blipFill>
          <a:blip r:embed="rId13"/>
          <a:srcRect/>
          <a:stretch>
            <a:fillRect/>
          </a:stretch>
        </p:blipFill>
        <p:spPr bwMode="auto">
          <a:xfrm>
            <a:off x="7162800" y="3200400"/>
            <a:ext cx="558800" cy="457200"/>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1343FAB6-A5F8-474D-8ABB-57D88090F101}" type="slidenum">
              <a:rPr lang="en-US" smtClean="0"/>
              <a:pPr/>
              <a:t>11</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0" y="0"/>
            <a:ext cx="89154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nen"/>
          <p:cNvPicPr>
            <a:picLocks noChangeAspect="1" noChangeArrowheads="1"/>
          </p:cNvPicPr>
          <p:nvPr/>
        </p:nvPicPr>
        <p:blipFill>
          <a:blip r:embed="rId5"/>
          <a:srcRect/>
          <a:stretch>
            <a:fillRect/>
          </a:stretch>
        </p:blipFill>
        <p:spPr bwMode="auto">
          <a:xfrm>
            <a:off x="0" y="1600200"/>
            <a:ext cx="9144000" cy="5257800"/>
          </a:xfrm>
          <a:prstGeom prst="rect">
            <a:avLst/>
          </a:prstGeom>
          <a:noFill/>
        </p:spPr>
      </p:pic>
      <p:pic>
        <p:nvPicPr>
          <p:cNvPr id="4" name="Content Placeholder 3" descr="de con nghe ngóng.jpg"/>
          <p:cNvPicPr>
            <a:picLocks noGrp="1" noChangeAspect="1"/>
          </p:cNvPicPr>
          <p:nvPr>
            <p:ph idx="1"/>
          </p:nvPr>
        </p:nvPicPr>
        <p:blipFill>
          <a:blip r:embed="rId6"/>
          <a:stretch>
            <a:fillRect/>
          </a:stretch>
        </p:blipFill>
        <p:spPr>
          <a:xfrm>
            <a:off x="1524000" y="3048000"/>
            <a:ext cx="4572000" cy="3352800"/>
          </a:xfrm>
        </p:spPr>
      </p:pic>
      <p:sp>
        <p:nvSpPr>
          <p:cNvPr id="5" name="Rectangle 4"/>
          <p:cNvSpPr/>
          <p:nvPr>
            <p:custDataLst>
              <p:tags r:id="rId2"/>
            </p:custDataLst>
          </p:nvPr>
        </p:nvSpPr>
        <p:spPr>
          <a:xfrm>
            <a:off x="-1" y="0"/>
            <a:ext cx="9144001" cy="154657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150000"/>
              </a:lnSpc>
            </a:pPr>
            <a:r>
              <a:rPr lang="en-US" sz="2100" b="1" cap="none" spc="0" dirty="0" smtClean="0">
                <a:ln w="11430"/>
                <a:solidFill>
                  <a:srgbClr val="FF0000"/>
                </a:solidFill>
                <a:effectLst>
                  <a:outerShdw blurRad="80000" dist="40000" dir="5040000" algn="tl">
                    <a:srgbClr val="000000">
                      <a:alpha val="30000"/>
                    </a:srgbClr>
                  </a:outerShdw>
                </a:effectLst>
              </a:rPr>
              <a:t>Dê con nghe tiếng gõ cửa chạy ra, nó nghe thấy đúng câu mẹ dặn nhưng sao giọng lại ồm ồm không  giống tiếng mẹ. Dê con liền nghĩ ra một kế và bảo: ”Sao hôm nay giọng mẹ lại ồm ồm vậy”?</a:t>
            </a:r>
            <a:endParaRPr lang="en-US" sz="2100" b="1" cap="none" spc="0" dirty="0">
              <a:ln w="11430"/>
              <a:solidFill>
                <a:srgbClr val="FF0000"/>
              </a:solidFill>
              <a:effectLst>
                <a:outerShdw blurRad="80000" dist="40000" dir="5040000" algn="tl">
                  <a:srgbClr val="000000">
                    <a:alpha val="30000"/>
                  </a:srgbClr>
                </a:outerShdw>
              </a:effectLst>
            </a:endParaRPr>
          </a:p>
        </p:txBody>
      </p:sp>
      <p:pic>
        <p:nvPicPr>
          <p:cNvPr id="6" name="Picture 5" descr="nha"/>
          <p:cNvPicPr>
            <a:picLocks noChangeAspect="1" noChangeArrowheads="1"/>
          </p:cNvPicPr>
          <p:nvPr/>
        </p:nvPicPr>
        <p:blipFill>
          <a:blip r:embed="rId7"/>
          <a:srcRect/>
          <a:stretch>
            <a:fillRect/>
          </a:stretch>
        </p:blipFill>
        <p:spPr bwMode="auto">
          <a:xfrm>
            <a:off x="228600" y="1676400"/>
            <a:ext cx="7010400" cy="5181600"/>
          </a:xfrm>
          <a:prstGeom prst="rect">
            <a:avLst/>
          </a:prstGeom>
          <a:noFill/>
          <a:ln w="9525">
            <a:noFill/>
            <a:miter lim="800000"/>
            <a:headEnd/>
            <a:tailEnd/>
          </a:ln>
        </p:spPr>
      </p:pic>
      <p:sp>
        <p:nvSpPr>
          <p:cNvPr id="9" name="Action Button: Beginning 8">
            <a:hlinkClick r:id="rId8" action="ppaction://hlinksldjump" highlightClick="1"/>
          </p:cNvPr>
          <p:cNvSpPr/>
          <p:nvPr/>
        </p:nvSpPr>
        <p:spPr>
          <a:xfrm>
            <a:off x="80772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1343FAB6-A5F8-474D-8ABB-57D88090F101}" type="slidenum">
              <a:rPr lang="en-US" smtClean="0"/>
              <a:pPr/>
              <a:t>12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o soi do bot len dau.jpg"/>
          <p:cNvPicPr>
            <a:picLocks noChangeAspect="1"/>
          </p:cNvPicPr>
          <p:nvPr/>
        </p:nvPicPr>
        <p:blipFill>
          <a:blip r:embed="rId5"/>
          <a:stretch>
            <a:fillRect/>
          </a:stretch>
        </p:blipFill>
        <p:spPr>
          <a:xfrm>
            <a:off x="833336" y="1676400"/>
            <a:ext cx="7243864" cy="4419600"/>
          </a:xfrm>
          <a:prstGeom prst="rect">
            <a:avLst/>
          </a:prstGeom>
        </p:spPr>
      </p:pic>
      <p:sp>
        <p:nvSpPr>
          <p:cNvPr id="7" name="Oval Callout 6"/>
          <p:cNvSpPr/>
          <p:nvPr/>
        </p:nvSpPr>
        <p:spPr>
          <a:xfrm>
            <a:off x="838200" y="0"/>
            <a:ext cx="83058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2"/>
            </p:custDataLst>
          </p:nvPr>
        </p:nvSpPr>
        <p:spPr>
          <a:xfrm>
            <a:off x="1371600" y="152400"/>
            <a:ext cx="7391400" cy="830997"/>
          </a:xfrm>
          <a:prstGeom prst="rect">
            <a:avLst/>
          </a:prstGeom>
        </p:spPr>
        <p:txBody>
          <a:bodyPr wrap="square">
            <a:spAutoFit/>
          </a:bodyPr>
          <a:lstStyle/>
          <a:p>
            <a:pPr algn="ctr"/>
            <a:r>
              <a:rPr lang="en-US" sz="2400" b="1" dirty="0" smtClean="0">
                <a:ln w="11430"/>
                <a:solidFill>
                  <a:srgbClr val="FF0000"/>
                </a:solidFill>
                <a:effectLst>
                  <a:outerShdw blurRad="80000" dist="40000" dir="5040000" algn="tl">
                    <a:srgbClr val="000000">
                      <a:alpha val="30000"/>
                    </a:srgbClr>
                  </a:outerShdw>
                </a:effectLst>
              </a:rPr>
              <a:t>Chó sói khôn ngoan đáp: ”tại mẹ ra đồng bị cảm nắng nên khản tiếng đấy!”</a:t>
            </a:r>
            <a:endParaRPr lang="en-US" sz="2400" b="1" dirty="0">
              <a:ln w="11430"/>
              <a:solidFill>
                <a:srgbClr val="FF0000"/>
              </a:solidFill>
              <a:effectLst>
                <a:outerShdw blurRad="80000" dist="40000" dir="5040000" algn="tl">
                  <a:srgbClr val="000000">
                    <a:alpha val="30000"/>
                  </a:srgbClr>
                </a:outerShdw>
              </a:effectLst>
            </a:endParaRPr>
          </a:p>
        </p:txBody>
      </p:sp>
      <p:sp>
        <p:nvSpPr>
          <p:cNvPr id="8" name="Slide Number Placeholder 7"/>
          <p:cNvSpPr>
            <a:spLocks noGrp="1"/>
          </p:cNvSpPr>
          <p:nvPr>
            <p:ph type="sldNum" sz="quarter" idx="12"/>
          </p:nvPr>
        </p:nvSpPr>
        <p:spPr/>
        <p:txBody>
          <a:bodyPr/>
          <a:lstStyle/>
          <a:p>
            <a:fld id="{1343FAB6-A5F8-474D-8ABB-57D88090F101}" type="slidenum">
              <a:rPr lang="en-US" smtClean="0"/>
              <a:pPr/>
              <a:t>13</a:t>
            </a:fld>
            <a:endParaRPr lang="en-US"/>
          </a:p>
        </p:txBody>
      </p:sp>
      <p:pic>
        <p:nvPicPr>
          <p:cNvPr id="12" name="Picture 7" descr="25"/>
          <p:cNvPicPr>
            <a:picLocks noChangeAspect="1" noChangeArrowheads="1"/>
          </p:cNvPicPr>
          <p:nvPr/>
        </p:nvPicPr>
        <p:blipFill>
          <a:blip r:embed="rId6"/>
          <a:srcRect/>
          <a:stretch>
            <a:fillRect/>
          </a:stretch>
        </p:blipFill>
        <p:spPr bwMode="auto">
          <a:xfrm>
            <a:off x="0" y="990600"/>
            <a:ext cx="9144000" cy="5867400"/>
          </a:xfrm>
          <a:prstGeom prst="rect">
            <a:avLst/>
          </a:prstGeom>
          <a:noFill/>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Horizontal Scroll 688"/>
          <p:cNvSpPr/>
          <p:nvPr/>
        </p:nvSpPr>
        <p:spPr>
          <a:xfrm>
            <a:off x="0" y="-228600"/>
            <a:ext cx="9144000"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48dd1373e7116_f"/>
          <p:cNvPicPr>
            <a:picLocks noChangeAspect="1" noChangeArrowheads="1"/>
          </p:cNvPicPr>
          <p:nvPr/>
        </p:nvPicPr>
        <p:blipFill>
          <a:blip r:embed="rId5"/>
          <a:srcRect/>
          <a:stretch>
            <a:fillRect/>
          </a:stretch>
        </p:blipFill>
        <p:spPr bwMode="auto">
          <a:xfrm>
            <a:off x="0" y="1447800"/>
            <a:ext cx="9144000" cy="5410200"/>
          </a:xfrm>
          <a:prstGeom prst="rect">
            <a:avLst/>
          </a:prstGeom>
          <a:noFill/>
          <a:ln w="28575">
            <a:solidFill>
              <a:schemeClr val="accent1"/>
            </a:solidFill>
            <a:miter lim="800000"/>
            <a:headEnd/>
            <a:tailEnd/>
          </a:ln>
        </p:spPr>
      </p:pic>
      <p:pic>
        <p:nvPicPr>
          <p:cNvPr id="4" name="Content Placeholder 3" descr="nhin chan soi.jpg"/>
          <p:cNvPicPr>
            <a:picLocks noGrp="1" noChangeAspect="1"/>
          </p:cNvPicPr>
          <p:nvPr>
            <p:ph idx="1"/>
          </p:nvPr>
        </p:nvPicPr>
        <p:blipFill>
          <a:blip r:embed="rId6"/>
          <a:stretch>
            <a:fillRect/>
          </a:stretch>
        </p:blipFill>
        <p:spPr>
          <a:xfrm>
            <a:off x="2438400" y="2971800"/>
            <a:ext cx="4572000" cy="2971800"/>
          </a:xfrm>
        </p:spPr>
      </p:pic>
      <p:pic>
        <p:nvPicPr>
          <p:cNvPr id="5" name="Picture 4" descr="nha"/>
          <p:cNvPicPr>
            <a:picLocks noChangeAspect="1" noChangeArrowheads="1"/>
          </p:cNvPicPr>
          <p:nvPr/>
        </p:nvPicPr>
        <p:blipFill>
          <a:blip r:embed="rId7"/>
          <a:srcRect/>
          <a:stretch>
            <a:fillRect/>
          </a:stretch>
        </p:blipFill>
        <p:spPr bwMode="auto">
          <a:xfrm>
            <a:off x="990600" y="1485900"/>
            <a:ext cx="7162800" cy="5372100"/>
          </a:xfrm>
          <a:prstGeom prst="rect">
            <a:avLst/>
          </a:prstGeom>
          <a:noFill/>
          <a:ln w="9525">
            <a:noFill/>
            <a:miter lim="800000"/>
            <a:headEnd/>
            <a:tailEnd/>
          </a:ln>
        </p:spPr>
      </p:pic>
      <p:sp>
        <p:nvSpPr>
          <p:cNvPr id="686" name="Rectangle 685"/>
          <p:cNvSpPr/>
          <p:nvPr>
            <p:custDataLst>
              <p:tags r:id="rId2"/>
            </p:custDataLst>
          </p:nvPr>
        </p:nvSpPr>
        <p:spPr>
          <a:xfrm>
            <a:off x="-685800" y="0"/>
            <a:ext cx="10439400" cy="1200329"/>
          </a:xfrm>
          <a:prstGeom prst="rect">
            <a:avLst/>
          </a:prstGeom>
          <a:noFill/>
        </p:spPr>
        <p:txBody>
          <a:bodyPr wrap="square" lIns="91440" tIns="45720" rIns="91440" bIns="45720">
            <a:spAutoFit/>
          </a:bodyPr>
          <a:lstStyle/>
          <a:p>
            <a:pPr algn="ctr"/>
            <a:r>
              <a:rPr lang="en-US" b="1" cap="none" spc="0" dirty="0" err="1" smtClean="0">
                <a:ln w="1905"/>
                <a:solidFill>
                  <a:srgbClr val="FF0000"/>
                </a:solidFill>
                <a:effectLst>
                  <a:innerShdw blurRad="69850" dist="43180" dir="5400000">
                    <a:srgbClr val="000000">
                      <a:alpha val="65000"/>
                    </a:srgbClr>
                  </a:innerShdw>
                </a:effectLst>
              </a:rPr>
              <a:t>Dê</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vẫn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còn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ngại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Mọi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lần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về</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vẫn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thò</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vào</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khe</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cơ</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p>
          <a:p>
            <a:pPr algn="ctr"/>
            <a:r>
              <a:rPr lang="en-US" b="1" cap="none" spc="0" dirty="0" smtClean="0">
                <a:ln w="1905"/>
                <a:solidFill>
                  <a:srgbClr val="FF0000"/>
                </a:solidFill>
                <a:effectLst>
                  <a:innerShdw blurRad="69850" dist="43180" dir="5400000">
                    <a:srgbClr val="000000">
                      <a:alpha val="65000"/>
                    </a:srgbClr>
                  </a:innerShdw>
                </a:effectLst>
              </a:rPr>
              <a:t>Thon </a:t>
            </a:r>
            <a:r>
              <a:rPr lang="en-US" b="1" cap="none" spc="0" dirty="0" err="1" smtClean="0">
                <a:ln w="1905"/>
                <a:solidFill>
                  <a:srgbClr val="FF0000"/>
                </a:solidFill>
                <a:effectLst>
                  <a:innerShdw blurRad="69850" dist="43180" dir="5400000">
                    <a:srgbClr val="000000">
                      <a:alpha val="65000"/>
                    </a:srgbClr>
                  </a:innerShdw>
                </a:effectLst>
              </a:rPr>
              <a:t>và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trắng</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nhìn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biết</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ngay”.con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sói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lại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trống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chế</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ra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đồng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dẫm</a:t>
            </a:r>
            <a:r>
              <a:rPr lang="en-US" b="1" cap="none" spc="0" dirty="0" smtClean="0">
                <a:ln w="1905"/>
                <a:solidFill>
                  <a:srgbClr val="FF0000"/>
                </a:solidFill>
                <a:effectLst>
                  <a:innerShdw blurRad="69850" dist="43180" dir="5400000">
                    <a:srgbClr val="000000">
                      <a:alpha val="65000"/>
                    </a:srgbClr>
                  </a:innerShdw>
                </a:effectLst>
              </a:rPr>
              <a:t> </a:t>
            </a:r>
          </a:p>
          <a:p>
            <a:pPr algn="ctr"/>
            <a:r>
              <a:rPr lang="en-US" b="1" cap="none" spc="0" dirty="0" err="1" smtClean="0">
                <a:ln w="1905"/>
                <a:solidFill>
                  <a:srgbClr val="FF0000"/>
                </a:solidFill>
                <a:effectLst>
                  <a:innerShdw blurRad="69850" dist="43180" dir="5400000">
                    <a:srgbClr val="000000">
                      <a:alpha val="65000"/>
                    </a:srgbClr>
                  </a:innerShdw>
                </a:effectLst>
              </a:rPr>
              <a:t>phải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gai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sưng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lên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không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thò</a:t>
            </a:r>
            <a:r>
              <a:rPr lang="en-US" b="1" cap="none" spc="0" dirty="0" smtClean="0">
                <a:ln w="1905"/>
                <a:solidFill>
                  <a:srgbClr val="FF0000"/>
                </a:solidFill>
                <a:effectLst>
                  <a:innerShdw blurRad="69850" dist="43180" dir="5400000">
                    <a:srgbClr val="000000">
                      <a:alpha val="65000"/>
                    </a:srgbClr>
                  </a:innerShdw>
                </a:effectLst>
              </a:rPr>
              <a:t> qua </a:t>
            </a:r>
            <a:r>
              <a:rPr lang="en-US" b="1" cap="none" spc="0" dirty="0" err="1" smtClean="0">
                <a:ln w="1905"/>
                <a:solidFill>
                  <a:srgbClr val="FF0000"/>
                </a:solidFill>
                <a:effectLst>
                  <a:innerShdw blurRad="69850" dist="43180" dir="5400000">
                    <a:srgbClr val="000000">
                      <a:alpha val="65000"/>
                    </a:srgbClr>
                  </a:innerShdw>
                </a:effectLst>
              </a:rPr>
              <a:t>khe</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được</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nữa.Con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mở</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cửa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cho</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mẹ</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đi</a:t>
            </a:r>
            <a:r>
              <a:rPr lang="en-US" b="1" cap="none" spc="0" dirty="0" smtClean="0">
                <a:ln w="1905"/>
                <a:solidFill>
                  <a:srgbClr val="FF0000"/>
                </a:solidFill>
                <a:effectLst>
                  <a:innerShdw blurRad="69850" dist="43180" dir="5400000">
                    <a:srgbClr val="000000">
                      <a:alpha val="65000"/>
                    </a:srgbClr>
                  </a:innerShdw>
                </a:effectLst>
              </a:rPr>
              <a:t>”.</a:t>
            </a:r>
          </a:p>
          <a:p>
            <a:pPr algn="ctr"/>
            <a:r>
              <a:rPr lang="en-US" b="1" cap="none" spc="0" dirty="0" err="1" smtClean="0">
                <a:ln w="1905"/>
                <a:solidFill>
                  <a:srgbClr val="FF0000"/>
                </a:solidFill>
                <a:effectLst>
                  <a:innerShdw blurRad="69850" dist="43180" dir="5400000">
                    <a:srgbClr val="000000">
                      <a:alpha val="65000"/>
                    </a:srgbClr>
                  </a:innerShdw>
                </a:effectLst>
              </a:rPr>
              <a:t>nhưng</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dê</a:t>
            </a:r>
            <a:r>
              <a:rPr lang="en-US" b="1" cap="none" spc="0" dirty="0" smtClean="0">
                <a:ln w="1905"/>
                <a:solidFill>
                  <a:srgbClr val="FF0000"/>
                </a:solidFill>
                <a:effectLst>
                  <a:innerShdw blurRad="69850" dist="43180" dir="5400000">
                    <a:srgbClr val="000000">
                      <a:alpha val="65000"/>
                    </a:srgbClr>
                  </a:innerShdw>
                </a:effectLst>
              </a:rPr>
              <a:t> con </a:t>
            </a:r>
            <a:r>
              <a:rPr lang="en-US" b="1" cap="none" spc="0" dirty="0" err="1" smtClean="0">
                <a:ln w="1905"/>
                <a:solidFill>
                  <a:srgbClr val="FF0000"/>
                </a:solidFill>
                <a:effectLst>
                  <a:innerShdw blurRad="69850" dist="43180" dir="5400000">
                    <a:srgbClr val="000000">
                      <a:alpha val="65000"/>
                    </a:srgbClr>
                  </a:innerShdw>
                </a:effectLst>
              </a:rPr>
              <a:t>đã</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nhìn</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thấy</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đôi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chân</a:t>
            </a:r>
            <a:r>
              <a:rPr lang="en-US" b="1" cap="none" spc="0" dirty="0" smtClean="0">
                <a:ln w="1905"/>
                <a:solidFill>
                  <a:srgbClr val="FF0000"/>
                </a:solidFill>
                <a:effectLst>
                  <a:innerShdw blurRad="69850" dist="43180" dir="5400000">
                    <a:srgbClr val="000000">
                      <a:alpha val="65000"/>
                    </a:srgbClr>
                  </a:innerShdw>
                </a:effectLst>
              </a:rPr>
              <a:t> to </a:t>
            </a:r>
            <a:r>
              <a:rPr lang="en-US" b="1" cap="none" spc="0" dirty="0" err="1" smtClean="0">
                <a:ln w="1905"/>
                <a:solidFill>
                  <a:srgbClr val="FF0000"/>
                </a:solidFill>
                <a:effectLst>
                  <a:innerShdw blurRad="69850" dist="43180" dir="5400000">
                    <a:srgbClr val="000000">
                      <a:alpha val="65000"/>
                    </a:srgbClr>
                  </a:innerShdw>
                </a:effectLst>
              </a:rPr>
              <a:t>lem</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luôc</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của</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sói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và</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đuổi</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ngay</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nó</a:t>
            </a:r>
            <a:r>
              <a:rPr lang="en-US" b="1" cap="none" spc="0" dirty="0" smtClean="0">
                <a:ln w="1905"/>
                <a:solidFill>
                  <a:srgbClr val="FF0000"/>
                </a:solidFill>
                <a:effectLst>
                  <a:innerShdw blurRad="69850" dist="43180" dir="5400000">
                    <a:srgbClr val="000000">
                      <a:alpha val="65000"/>
                    </a:srgbClr>
                  </a:innerShdw>
                </a:effectLst>
              </a:rPr>
              <a:t> </a:t>
            </a:r>
            <a:r>
              <a:rPr lang="en-US" b="1" cap="none" spc="0" dirty="0" err="1" smtClean="0">
                <a:ln w="1905"/>
                <a:solidFill>
                  <a:srgbClr val="FF0000"/>
                </a:solidFill>
                <a:effectLst>
                  <a:innerShdw blurRad="69850" dist="43180" dir="5400000">
                    <a:srgbClr val="000000">
                      <a:alpha val="65000"/>
                    </a:srgbClr>
                  </a:innerShdw>
                </a:effectLst>
              </a:rPr>
              <a:t>đi</a:t>
            </a:r>
            <a:r>
              <a:rPr lang="en-US" b="1" cap="none" spc="0" dirty="0" smtClean="0">
                <a:ln w="1905"/>
                <a:solidFill>
                  <a:srgbClr val="FF0000"/>
                </a:solidFill>
                <a:effectLst>
                  <a:innerShdw blurRad="69850" dist="43180" dir="5400000">
                    <a:srgbClr val="000000">
                      <a:alpha val="65000"/>
                    </a:srgbClr>
                  </a:innerShdw>
                </a:effectLst>
              </a:rPr>
              <a:t>.</a:t>
            </a:r>
            <a:endParaRPr lang="en-US" b="1" cap="none" spc="0" dirty="0">
              <a:ln w="1905"/>
              <a:solidFill>
                <a:srgbClr val="FF0000"/>
              </a:soli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
                                        </p:tgtEl>
                                        <p:attrNameLst>
                                          <p:attrName>style.visibility</p:attrName>
                                        </p:attrNameLst>
                                      </p:cBhvr>
                                      <p:to>
                                        <p:strVal val="visible"/>
                                      </p:to>
                                    </p:set>
                                    <p:animEffect transition="in" filter="slide(fromBottom)">
                                      <p:cBhvr>
                                        <p:cTn id="7" dur="5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0"/>
            <a:ext cx="91440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Hình ảnh0105"/>
          <p:cNvPicPr>
            <a:picLocks noChangeAspect="1" noChangeArrowheads="1"/>
          </p:cNvPicPr>
          <p:nvPr/>
        </p:nvPicPr>
        <p:blipFill>
          <a:blip r:embed="rId6"/>
          <a:srcRect/>
          <a:stretch>
            <a:fillRect/>
          </a:stretch>
        </p:blipFill>
        <p:spPr bwMode="auto">
          <a:xfrm>
            <a:off x="0" y="1524000"/>
            <a:ext cx="9144000" cy="6858000"/>
          </a:xfrm>
          <a:prstGeom prst="rect">
            <a:avLst/>
          </a:prstGeom>
          <a:noFill/>
        </p:spPr>
      </p:pic>
      <p:sp>
        <p:nvSpPr>
          <p:cNvPr id="5" name="Rectangle 4"/>
          <p:cNvSpPr/>
          <p:nvPr>
            <p:custDataLst>
              <p:tags r:id="rId2"/>
            </p:custDataLst>
          </p:nvPr>
        </p:nvSpPr>
        <p:spPr>
          <a:xfrm>
            <a:off x="0" y="152400"/>
            <a:ext cx="9372600" cy="1277273"/>
          </a:xfrm>
          <a:prstGeom prst="rect">
            <a:avLst/>
          </a:prstGeom>
          <a:noFill/>
        </p:spPr>
        <p:txBody>
          <a:bodyPr wrap="square" lIns="91440" tIns="45720" rIns="91440" bIns="45720">
            <a:spAutoFit/>
          </a:bodyPr>
          <a:lstStyle/>
          <a:p>
            <a:pPr algn="just"/>
            <a:r>
              <a:rPr lang="en-US" sz="1900" b="1" dirty="0" smtClean="0">
                <a:ln w="1905"/>
                <a:solidFill>
                  <a:srgbClr val="FF0000"/>
                </a:solidFill>
                <a:effectLst>
                  <a:innerShdw blurRad="69850" dist="43180" dir="5400000">
                    <a:srgbClr val="000000">
                      <a:alpha val="65000"/>
                    </a:srgbClr>
                  </a:innerShdw>
                </a:effectLst>
              </a:rPr>
              <a:t>Con sói lại nghĩ ra một cách, nó đến nhà làm bánh mì và nhảy ngay vào chậu bột thế là chân tay nó trắng tinh. Rồi nó lại gõ cửa: Con chó sói hung ác, hãy đuổi cổ nó đi.Dê con nghĩ: Thôi đúng mẹ về rồi. </a:t>
            </a:r>
            <a:r>
              <a:rPr lang="en-US" sz="1900" b="1" dirty="0" err="1" smtClean="0">
                <a:ln w="1905"/>
                <a:solidFill>
                  <a:srgbClr val="FF0000"/>
                </a:solidFill>
                <a:effectLst>
                  <a:innerShdw blurRad="69850" dist="43180" dir="5400000">
                    <a:srgbClr val="000000">
                      <a:alpha val="65000"/>
                    </a:srgbClr>
                  </a:innerShdw>
                </a:effectLst>
              </a:rPr>
              <a:t>Nhưng</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nó</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lại</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nhìn</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thấy</a:t>
            </a:r>
            <a:r>
              <a:rPr lang="en-US" sz="1900" b="1" dirty="0" smtClean="0">
                <a:ln w="1905"/>
                <a:solidFill>
                  <a:srgbClr val="FF0000"/>
                </a:solidFill>
                <a:effectLst>
                  <a:innerShdw blurRad="69850" dist="43180" dir="5400000">
                    <a:srgbClr val="000000">
                      <a:alpha val="65000"/>
                    </a:srgbClr>
                  </a:innerShdw>
                </a:effectLst>
              </a:rPr>
              <a:t> 2 </a:t>
            </a:r>
            <a:r>
              <a:rPr lang="en-US" sz="1900" b="1" dirty="0" err="1" smtClean="0">
                <a:ln w="1905"/>
                <a:solidFill>
                  <a:srgbClr val="FF0000"/>
                </a:solidFill>
                <a:effectLst>
                  <a:innerShdw blurRad="69850" dist="43180" dir="5400000">
                    <a:srgbClr val="000000">
                      <a:alpha val="65000"/>
                    </a:srgbClr>
                  </a:innerShdw>
                </a:effectLst>
              </a:rPr>
              <a:t>cái</a:t>
            </a:r>
            <a:r>
              <a:rPr lang="en-US" sz="1900" b="1" dirty="0" smtClean="0">
                <a:ln w="1905"/>
                <a:solidFill>
                  <a:srgbClr val="FF0000"/>
                </a:solidFill>
                <a:effectLst>
                  <a:innerShdw blurRad="69850" dist="43180" dir="5400000">
                    <a:srgbClr val="000000">
                      <a:alpha val="65000"/>
                    </a:srgbClr>
                  </a:innerShdw>
                </a:effectLst>
              </a:rPr>
              <a:t> tai </a:t>
            </a:r>
            <a:r>
              <a:rPr lang="en-US" sz="1900" b="1" dirty="0" err="1" smtClean="0">
                <a:ln w="1905"/>
                <a:solidFill>
                  <a:srgbClr val="FF0000"/>
                </a:solidFill>
                <a:effectLst>
                  <a:innerShdw blurRad="69850" dist="43180" dir="5400000">
                    <a:srgbClr val="000000">
                      <a:alpha val="65000"/>
                    </a:srgbClr>
                  </a:innerShdw>
                </a:effectLst>
              </a:rPr>
              <a:t>lem</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luốc</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và</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nhọn</a:t>
            </a:r>
            <a:r>
              <a:rPr lang="en-US" sz="1900" b="1" dirty="0" smtClean="0">
                <a:ln w="1905"/>
                <a:solidFill>
                  <a:srgbClr val="FF0000"/>
                </a:solidFill>
                <a:effectLst>
                  <a:innerShdw blurRad="69850" dist="43180" dir="5400000">
                    <a:srgbClr val="000000">
                      <a:alpha val="65000"/>
                    </a:srgbClr>
                  </a:innerShdw>
                </a:effectLst>
              </a:rPr>
              <a:t> </a:t>
            </a:r>
            <a:r>
              <a:rPr lang="en-US" sz="1900" b="1" dirty="0" err="1" smtClean="0">
                <a:ln w="1905"/>
                <a:solidFill>
                  <a:srgbClr val="FF0000"/>
                </a:solidFill>
                <a:effectLst>
                  <a:innerShdw blurRad="69850" dist="43180" dir="5400000">
                    <a:srgbClr val="000000">
                      <a:alpha val="65000"/>
                    </a:srgbClr>
                  </a:innerShdw>
                </a:effectLst>
              </a:rPr>
              <a:t>hoắt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Slide Number Placeholder 6"/>
          <p:cNvSpPr>
            <a:spLocks noGrp="1"/>
          </p:cNvSpPr>
          <p:nvPr>
            <p:ph type="sldNum" sz="quarter" idx="12"/>
          </p:nvPr>
        </p:nvSpPr>
        <p:spPr/>
        <p:txBody>
          <a:bodyPr/>
          <a:lstStyle/>
          <a:p>
            <a:fld id="{1343FAB6-A5F8-474D-8ABB-57D88090F101}" type="slidenum">
              <a:rPr lang="en-US" smtClean="0"/>
              <a:pPr/>
              <a:t>15</a:t>
            </a:fld>
            <a:endParaRPr lang="en-US"/>
          </a:p>
        </p:txBody>
      </p:sp>
      <p:sp>
        <p:nvSpPr>
          <p:cNvPr id="8" name="Oval Callout 7"/>
          <p:cNvSpPr/>
          <p:nvPr>
            <p:custDataLst>
              <p:tags r:id="rId3"/>
            </p:custDataLst>
          </p:nvPr>
        </p:nvSpPr>
        <p:spPr>
          <a:xfrm>
            <a:off x="7467600" y="3962400"/>
            <a:ext cx="1066800" cy="533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a:solidFill>
                    <a:srgbClr val="FF0000"/>
                  </a:solidFill>
                </a:ln>
                <a:solidFill>
                  <a:srgbClr val="FF0000"/>
                </a:solidFill>
              </a:rPr>
              <a:t>Mẹ</a:t>
            </a:r>
            <a:r>
              <a:rPr lang="en-US" dirty="0" smtClean="0">
                <a:ln>
                  <a:solidFill>
                    <a:srgbClr val="FF0000"/>
                  </a:solidFill>
                </a:ln>
                <a:solidFill>
                  <a:srgbClr val="FF0000"/>
                </a:solidFill>
              </a:rPr>
              <a:t>!...</a:t>
            </a:r>
            <a:endParaRPr lang="en-US" dirty="0">
              <a:ln>
                <a:solidFill>
                  <a:srgbClr val="FF0000"/>
                </a:solidFill>
              </a:ln>
              <a:solidFill>
                <a:srgbClr val="FF0000"/>
              </a:solidFill>
            </a:endParaRPr>
          </a:p>
        </p:txBody>
      </p:sp>
      <p:pic>
        <p:nvPicPr>
          <p:cNvPr id="1026" name="Picture 2"/>
          <p:cNvPicPr>
            <a:picLocks noChangeAspect="1" noChangeArrowheads="1"/>
          </p:cNvPicPr>
          <p:nvPr/>
        </p:nvPicPr>
        <p:blipFill>
          <a:blip r:embed="rId7"/>
          <a:srcRect/>
          <a:stretch>
            <a:fillRect/>
          </a:stretch>
        </p:blipFill>
        <p:spPr bwMode="auto">
          <a:xfrm>
            <a:off x="7710867" y="1981200"/>
            <a:ext cx="1433133" cy="1981200"/>
          </a:xfrm>
          <a:prstGeom prst="rect">
            <a:avLst/>
          </a:prstGeom>
          <a:noFill/>
          <a:ln w="9525">
            <a:noFill/>
            <a:miter lim="800000"/>
            <a:headEnd/>
            <a:tailEnd/>
          </a:ln>
          <a:effectLst/>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nextCondLst>
                <p:cond evt="onClick" delay="0">
                  <p:tgtEl>
                    <p:spTgt spid="8"/>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457200" y="-228600"/>
            <a:ext cx="960120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48dd139e41b19_f"/>
          <p:cNvPicPr>
            <a:picLocks noChangeAspect="1" noChangeArrowheads="1"/>
          </p:cNvPicPr>
          <p:nvPr/>
        </p:nvPicPr>
        <p:blipFill>
          <a:blip r:embed="rId5"/>
          <a:srcRect/>
          <a:stretch>
            <a:fillRect/>
          </a:stretch>
        </p:blipFill>
        <p:spPr bwMode="auto">
          <a:xfrm>
            <a:off x="0" y="1295400"/>
            <a:ext cx="9144000" cy="5562600"/>
          </a:xfrm>
          <a:prstGeom prst="rect">
            <a:avLst/>
          </a:prstGeom>
          <a:noFill/>
          <a:ln w="28575">
            <a:solidFill>
              <a:schemeClr val="accent1"/>
            </a:solidFill>
            <a:miter lim="800000"/>
            <a:headEnd/>
            <a:tailEnd/>
          </a:ln>
        </p:spPr>
      </p:pic>
      <p:pic>
        <p:nvPicPr>
          <p:cNvPr id="8" name="Picture 7" descr="de con 2.3.jpg"/>
          <p:cNvPicPr>
            <a:picLocks noChangeAspect="1"/>
          </p:cNvPicPr>
          <p:nvPr/>
        </p:nvPicPr>
        <p:blipFill>
          <a:blip r:embed="rId6"/>
          <a:stretch>
            <a:fillRect/>
          </a:stretch>
        </p:blipFill>
        <p:spPr>
          <a:xfrm>
            <a:off x="6629400" y="4876800"/>
            <a:ext cx="2514600" cy="1981200"/>
          </a:xfrm>
          <a:prstGeom prst="rect">
            <a:avLst/>
          </a:prstGeom>
        </p:spPr>
      </p:pic>
      <p:pic>
        <p:nvPicPr>
          <p:cNvPr id="5" name="Content Placeholder 4" descr="de con.jpg"/>
          <p:cNvPicPr>
            <a:picLocks noGrp="1" noChangeAspect="1"/>
          </p:cNvPicPr>
          <p:nvPr>
            <p:ph idx="1"/>
          </p:nvPr>
        </p:nvPicPr>
        <p:blipFill>
          <a:blip r:embed="rId7"/>
          <a:stretch>
            <a:fillRect/>
          </a:stretch>
        </p:blipFill>
        <p:spPr>
          <a:xfrm>
            <a:off x="1447800" y="2895600"/>
            <a:ext cx="4000500" cy="3429000"/>
          </a:xfrm>
        </p:spPr>
      </p:pic>
      <p:sp>
        <p:nvSpPr>
          <p:cNvPr id="4" name="Rectangle 3"/>
          <p:cNvSpPr/>
          <p:nvPr>
            <p:custDataLst>
              <p:tags r:id="rId2"/>
            </p:custDataLst>
          </p:nvPr>
        </p:nvSpPr>
        <p:spPr>
          <a:xfrm>
            <a:off x="0" y="0"/>
            <a:ext cx="9144000" cy="1015663"/>
          </a:xfrm>
          <a:prstGeom prst="rect">
            <a:avLst/>
          </a:prstGeom>
          <a:noFill/>
        </p:spPr>
        <p:txBody>
          <a:bodyPr wrap="square" lIns="91440" tIns="45720" rIns="91440" bIns="45720">
            <a:spAutoFit/>
          </a:bodyPr>
          <a:lstStyle/>
          <a:p>
            <a:pPr algn="ctr"/>
            <a:r>
              <a:rPr lang="en-US" sz="2000" b="1" cap="none" spc="0" dirty="0" smtClean="0">
                <a:ln w="10541" cmpd="sng">
                  <a:solidFill>
                    <a:srgbClr val="FF0000"/>
                  </a:solidFill>
                  <a:prstDash val="solid"/>
                </a:ln>
                <a:solidFill>
                  <a:srgbClr val="FF0000"/>
                </a:solidFill>
                <a:effectLst/>
              </a:rPr>
              <a:t>     </a:t>
            </a:r>
            <a:r>
              <a:rPr lang="en-US" sz="2000" cap="none" spc="0" dirty="0" smtClean="0">
                <a:ln w="10541" cmpd="sng">
                  <a:solidFill>
                    <a:srgbClr val="FF0000"/>
                  </a:solidFill>
                  <a:prstDash val="solid"/>
                </a:ln>
                <a:solidFill>
                  <a:srgbClr val="FF0000"/>
                </a:solidFill>
                <a:effectLst/>
              </a:rPr>
              <a:t>Dê con còn ngửi thấy mùi hôi không thơm như mùi sữa mẹ. Thôi đúng </a:t>
            </a:r>
          </a:p>
          <a:p>
            <a:pPr algn="ctr"/>
            <a:r>
              <a:rPr lang="en-US" sz="2000" cap="none" spc="0" dirty="0" smtClean="0">
                <a:ln w="10541" cmpd="sng">
                  <a:solidFill>
                    <a:srgbClr val="FF0000"/>
                  </a:solidFill>
                  <a:prstDash val="solid"/>
                </a:ln>
                <a:solidFill>
                  <a:srgbClr val="FF0000"/>
                </a:solidFill>
                <a:effectLst/>
              </a:rPr>
              <a:t>là </a:t>
            </a:r>
            <a:r>
              <a:rPr lang="en-US" sz="2000" dirty="0" smtClean="0">
                <a:ln w="10541" cmpd="sng">
                  <a:solidFill>
                    <a:srgbClr val="FF0000"/>
                  </a:solidFill>
                  <a:prstDash val="solid"/>
                </a:ln>
                <a:solidFill>
                  <a:srgbClr val="FF0000"/>
                </a:solidFill>
              </a:rPr>
              <a:t>sói </a:t>
            </a:r>
            <a:r>
              <a:rPr lang="en-US" sz="2000" cap="none" spc="0" dirty="0" smtClean="0">
                <a:ln w="10541" cmpd="sng">
                  <a:solidFill>
                    <a:srgbClr val="FF0000"/>
                  </a:solidFill>
                  <a:prstDash val="solid"/>
                </a:ln>
                <a:solidFill>
                  <a:srgbClr val="FF0000"/>
                </a:solidFill>
                <a:effectLst/>
              </a:rPr>
              <a:t>rồi:</a:t>
            </a:r>
            <a:r>
              <a:rPr lang="en-US" sz="2000" dirty="0" smtClean="0">
                <a:ln w="10541" cmpd="sng">
                  <a:solidFill>
                    <a:srgbClr val="FF0000"/>
                  </a:solidFill>
                  <a:prstDash val="solid"/>
                </a:ln>
                <a:solidFill>
                  <a:srgbClr val="FF0000"/>
                </a:solidFill>
              </a:rPr>
              <a:t> </a:t>
            </a:r>
            <a:r>
              <a:rPr lang="en-US" sz="2000" cap="none" spc="0" dirty="0" smtClean="0">
                <a:ln w="10541" cmpd="sng">
                  <a:solidFill>
                    <a:srgbClr val="FF0000"/>
                  </a:solidFill>
                  <a:prstDash val="solid"/>
                </a:ln>
                <a:solidFill>
                  <a:srgbClr val="FF0000"/>
                </a:solidFill>
                <a:effectLst/>
              </a:rPr>
              <a:t>Anh sói ơi anh hãy đi đi kẻo mẹ tôi về húc cho anh lòi ruột bây giờ. Chó sói sợ quá cúp duôi chuồn thẳng.</a:t>
            </a:r>
            <a:endParaRPr lang="en-US" sz="2000" cap="none" spc="0" dirty="0">
              <a:ln w="10541" cmpd="sng">
                <a:solidFill>
                  <a:srgbClr val="FF0000"/>
                </a:solidFill>
                <a:prstDash val="solid"/>
              </a:ln>
              <a:solidFill>
                <a:srgbClr val="FF0000"/>
              </a:solidFill>
              <a:effectLst/>
            </a:endParaRPr>
          </a:p>
        </p:txBody>
      </p:sp>
      <p:pic>
        <p:nvPicPr>
          <p:cNvPr id="6" name="Picture 5" descr="nha"/>
          <p:cNvPicPr>
            <a:picLocks noChangeAspect="1" noChangeArrowheads="1"/>
          </p:cNvPicPr>
          <p:nvPr/>
        </p:nvPicPr>
        <p:blipFill>
          <a:blip r:embed="rId8"/>
          <a:srcRect/>
          <a:stretch>
            <a:fillRect/>
          </a:stretch>
        </p:blipFill>
        <p:spPr bwMode="auto">
          <a:xfrm>
            <a:off x="228600" y="1572173"/>
            <a:ext cx="6477000" cy="528582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1343FAB6-A5F8-474D-8ABB-57D88090F101}" type="slidenum">
              <a:rPr lang="en-US" smtClean="0"/>
              <a:pPr/>
              <a:t>16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ình ảnh0103"/>
          <p:cNvPicPr>
            <a:picLocks noChangeAspect="1" noChangeArrowheads="1"/>
          </p:cNvPicPr>
          <p:nvPr/>
        </p:nvPicPr>
        <p:blipFill>
          <a:blip r:embed="rId5"/>
          <a:srcRect/>
          <a:stretch>
            <a:fillRect/>
          </a:stretch>
        </p:blipFill>
        <p:spPr bwMode="auto">
          <a:xfrm>
            <a:off x="0" y="1524000"/>
            <a:ext cx="9144000" cy="5334000"/>
          </a:xfrm>
          <a:prstGeom prst="rect">
            <a:avLst/>
          </a:prstGeom>
          <a:noFill/>
        </p:spPr>
      </p:pic>
      <p:sp>
        <p:nvSpPr>
          <p:cNvPr id="5" name="Horizontal Scroll 4"/>
          <p:cNvSpPr/>
          <p:nvPr>
            <p:custDataLst>
              <p:tags r:id="rId2"/>
            </p:custDataLst>
          </p:nvPr>
        </p:nvSpPr>
        <p:spPr>
          <a:xfrm>
            <a:off x="0" y="-228600"/>
            <a:ext cx="9144000" cy="2057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0541" cmpd="sng">
                  <a:solidFill>
                    <a:srgbClr val="FF0000"/>
                  </a:solidFill>
                  <a:prstDash val="solid"/>
                </a:ln>
                <a:solidFill>
                  <a:srgbClr val="C00000"/>
                </a:solidFill>
              </a:rPr>
              <a:t>Vừa</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lúc</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đó</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mẹ</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về</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đến</a:t>
            </a:r>
            <a:r>
              <a:rPr lang="en-US" sz="2400" dirty="0" smtClean="0">
                <a:ln w="10541" cmpd="sng">
                  <a:solidFill>
                    <a:srgbClr val="FF0000"/>
                  </a:solidFill>
                  <a:prstDash val="solid"/>
                </a:ln>
                <a:solidFill>
                  <a:srgbClr val="C00000"/>
                </a:solidFill>
              </a:rPr>
              <a:t>. Dê con tíu tít kể cho mẹ nghe truyện  chó sói đến lừa định ăn thịt dê con.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mẹ</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ôm</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vào</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lòng</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khen</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giỏi</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và</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cho</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dê</a:t>
            </a:r>
            <a:r>
              <a:rPr lang="en-US" sz="2400" dirty="0" smtClean="0">
                <a:ln w="10541" cmpd="sng">
                  <a:solidFill>
                    <a:srgbClr val="FF0000"/>
                  </a:solidFill>
                  <a:prstDash val="solid"/>
                </a:ln>
                <a:solidFill>
                  <a:srgbClr val="C00000"/>
                </a:solidFill>
              </a:rPr>
              <a:t> con </a:t>
            </a:r>
            <a:r>
              <a:rPr lang="en-US" sz="2400" dirty="0" err="1" smtClean="0">
                <a:ln w="10541" cmpd="sng">
                  <a:solidFill>
                    <a:srgbClr val="FF0000"/>
                  </a:solidFill>
                  <a:prstDash val="solid"/>
                </a:ln>
                <a:solidFill>
                  <a:srgbClr val="C00000"/>
                </a:solidFill>
              </a:rPr>
              <a:t>bú</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dòng</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sữa</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mát</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ngọt</a:t>
            </a:r>
            <a:r>
              <a:rPr lang="en-US" sz="2400" dirty="0" smtClean="0">
                <a:ln w="10541" cmpd="sng">
                  <a:solidFill>
                    <a:srgbClr val="FF0000"/>
                  </a:solidFill>
                  <a:prstDash val="solid"/>
                </a:ln>
                <a:solidFill>
                  <a:srgbClr val="C00000"/>
                </a:solidFill>
              </a:rPr>
              <a:t> </a:t>
            </a:r>
            <a:r>
              <a:rPr lang="en-US" sz="2400" dirty="0" err="1" smtClean="0">
                <a:ln w="10541" cmpd="sng">
                  <a:solidFill>
                    <a:srgbClr val="FF0000"/>
                  </a:solidFill>
                  <a:prstDash val="solid"/>
                </a:ln>
                <a:solidFill>
                  <a:srgbClr val="C00000"/>
                </a:solidFill>
              </a:rPr>
              <a:t>lành</a:t>
            </a:r>
            <a:r>
              <a:rPr lang="en-US" sz="2400" dirty="0" smtClean="0">
                <a:ln w="10541" cmpd="sng">
                  <a:solidFill>
                    <a:srgbClr val="FF0000"/>
                  </a:solidFill>
                  <a:prstDash val="solid"/>
                </a:ln>
                <a:solidFill>
                  <a:srgbClr val="C00000"/>
                </a:solidFill>
              </a:rPr>
              <a:t>.</a:t>
            </a:r>
            <a:endParaRPr lang="en-US" sz="2400" dirty="0">
              <a:ln w="10541" cmpd="sng">
                <a:solidFill>
                  <a:srgbClr val="FF0000"/>
                </a:solidFill>
                <a:prstDash val="solid"/>
              </a:ln>
              <a:solidFill>
                <a:srgbClr val="C00000"/>
              </a:solidFill>
            </a:endParaRPr>
          </a:p>
        </p:txBody>
      </p:sp>
      <p:sp>
        <p:nvSpPr>
          <p:cNvPr id="6" name="Action Button: Beginning 5">
            <a:hlinkClick r:id="" action="ppaction://hlinkshowjump?jump=firstslide" highlightClick="1"/>
          </p:cNvPr>
          <p:cNvSpPr/>
          <p:nvPr/>
        </p:nvSpPr>
        <p:spPr>
          <a:xfrm>
            <a:off x="8763000" y="6629400"/>
            <a:ext cx="3810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a:xfrm>
            <a:off x="7848600" y="6324600"/>
            <a:ext cx="758952" cy="246888"/>
          </a:xfrm>
        </p:spPr>
        <p:txBody>
          <a:bodyPr/>
          <a:lstStyle/>
          <a:p>
            <a:fld id="{1343FAB6-A5F8-474D-8ABB-57D88090F101}" type="slidenum">
              <a:rPr lang="en-US" smtClean="0"/>
              <a:pPr/>
              <a:t>17</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447800" y="990600"/>
            <a:ext cx="6324600" cy="2667000"/>
          </a:xfrm>
        </p:spPr>
        <p:txBody>
          <a:bodyPr>
            <a:normAutofit/>
          </a:bodyPr>
          <a:lstStyle/>
          <a:p>
            <a:pPr algn="ctr"/>
            <a:r>
              <a:rPr lang="en-US" dirty="0" smtClean="0">
                <a:solidFill>
                  <a:srgbClr val="00B0F0"/>
                </a:solidFill>
              </a:rPr>
              <a:t>Cô vừa kể cho các con nghe câu chuyện gì?</a:t>
            </a:r>
          </a:p>
          <a:p>
            <a:pPr algn="ct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18</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19</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1600200" y="0"/>
            <a:ext cx="6934199" cy="584775"/>
          </a:xfrm>
          <a:prstGeom prst="rect">
            <a:avLst/>
          </a:prstGeom>
        </p:spPr>
        <p:txBody>
          <a:bodyPr wrap="square">
            <a:spAutoFit/>
          </a:bodyPr>
          <a:lstStyle/>
          <a:p>
            <a:r>
              <a:rPr lang="en-US" sz="3200" dirty="0" smtClean="0">
                <a:solidFill>
                  <a:srgbClr val="00B0F0"/>
                </a:solidFill>
              </a:rPr>
              <a:t>Trong câu truyện có những ai nhỉ?</a:t>
            </a:r>
          </a:p>
        </p:txBody>
      </p:sp>
      <p:pic>
        <p:nvPicPr>
          <p:cNvPr id="7" name="Content Placeholder 3" descr="de me dặn con.jpg"/>
          <p:cNvPicPr>
            <a:picLocks noChangeAspect="1"/>
          </p:cNvPicPr>
          <p:nvPr/>
        </p:nvPicPr>
        <p:blipFill>
          <a:blip r:embed="rId4"/>
          <a:stretch>
            <a:fillRect/>
          </a:stretch>
        </p:blipFill>
        <p:spPr>
          <a:xfrm>
            <a:off x="1371600" y="838200"/>
            <a:ext cx="7772400" cy="36576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4930c6cd7d99b_f"/>
          <p:cNvPicPr>
            <a:picLocks noChangeAspect="1" noChangeArrowheads="1"/>
          </p:cNvPicPr>
          <p:nvPr/>
        </p:nvPicPr>
        <p:blipFill>
          <a:blip r:embed="rId4"/>
          <a:srcRect/>
          <a:stretch>
            <a:fillRect/>
          </a:stretch>
        </p:blipFill>
        <p:spPr bwMode="auto">
          <a:xfrm>
            <a:off x="2927" y="0"/>
            <a:ext cx="9141073" cy="6858000"/>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228600" y="304800"/>
            <a:ext cx="8763000" cy="5775325"/>
          </a:xfrm>
          <a:noFill/>
        </p:spPr>
        <p:txBody>
          <a:bodyPr>
            <a:noAutofit/>
          </a:bodyPr>
          <a:lstStyle/>
          <a:p>
            <a:pPr>
              <a:buNone/>
            </a:pPr>
            <a:r>
              <a:rPr lang="en-US" sz="2400" dirty="0" smtClean="0"/>
              <a:t> </a:t>
            </a:r>
            <a:r>
              <a:rPr lang="en-US" sz="2400" dirty="0" smtClean="0">
                <a:latin typeface="Times New Roman" pitchFamily="18" charset="0"/>
                <a:cs typeface="Times New Roman" pitchFamily="18" charset="0"/>
              </a:rPr>
              <a:t>I.Mục đích-yêu cầu</a:t>
            </a:r>
          </a:p>
          <a:p>
            <a:pPr>
              <a:buNone/>
            </a:pPr>
            <a:r>
              <a:rPr lang="en-US" sz="2400" dirty="0" smtClean="0">
                <a:latin typeface="Times New Roman" pitchFamily="18" charset="0"/>
                <a:cs typeface="Times New Roman" pitchFamily="18" charset="0"/>
              </a:rPr>
              <a:t>   1. </a:t>
            </a:r>
          </a:p>
          <a:p>
            <a:pPr>
              <a:buNone/>
            </a:pPr>
            <a:r>
              <a:rPr lang="en-US" sz="2400" dirty="0" smtClean="0">
                <a:latin typeface="Times New Roman" pitchFamily="18" charset="0"/>
                <a:cs typeface="Times New Roman" pitchFamily="18" charset="0"/>
              </a:rPr>
              <a:t>-Trẻ trả lời được câu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Trẻ</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dặn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con ở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minh,dê</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sói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năng:ủa</a:t>
            </a:r>
            <a:r>
              <a:rPr lang="en-US" sz="2400" dirty="0" smtClean="0">
                <a:latin typeface="Times New Roman" pitchFamily="18" charset="0"/>
                <a:cs typeface="Times New Roman" pitchFamily="18" charset="0"/>
              </a:rPr>
              <a:t> cô rõ ràng, mạch lạc.</a:t>
            </a:r>
          </a:p>
          <a:p>
            <a:pPr>
              <a:buNone/>
            </a:pPr>
            <a:r>
              <a:rPr lang="en-US" sz="2400" dirty="0" smtClean="0">
                <a:latin typeface="Times New Roman" pitchFamily="18" charset="0"/>
                <a:cs typeface="Times New Roman" pitchFamily="18" charset="0"/>
              </a:rPr>
              <a:t>-Trẻ bộc lộ được cảm xúc của bản thân qua các câu chuyện.</a:t>
            </a:r>
          </a:p>
          <a:p>
            <a:pPr>
              <a:buNone/>
            </a:pPr>
            <a:r>
              <a:rPr lang="en-US" sz="2400" dirty="0" smtClean="0">
                <a:latin typeface="Times New Roman" pitchFamily="18" charset="0"/>
                <a:cs typeface="Times New Roman" pitchFamily="18" charset="0"/>
              </a:rPr>
              <a:t>   3. Thái độ:</a:t>
            </a:r>
          </a:p>
          <a:p>
            <a:pPr>
              <a:buNone/>
            </a:pPr>
            <a:r>
              <a:rPr lang="en-US" sz="2400" dirty="0" smtClean="0">
                <a:latin typeface="Times New Roman" pitchFamily="18" charset="0"/>
                <a:cs typeface="Times New Roman" pitchFamily="18" charset="0"/>
              </a:rPr>
              <a:t>-Trẻ hứng thú tham gia các hoạt động.</a:t>
            </a:r>
          </a:p>
          <a:p>
            <a:pPr>
              <a:buNone/>
            </a:pPr>
            <a:r>
              <a:rPr lang="en-US" sz="2400" dirty="0" smtClean="0">
                <a:latin typeface="Times New Roman" pitchFamily="18" charset="0"/>
                <a:cs typeface="Times New Roman" pitchFamily="18" charset="0"/>
              </a:rPr>
              <a:t>-Giáo dục trẻ biết nghe lời cha mẹ và người lớn, trẻ bình tĩnh, dũng cảm khi gặp khó khăn.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amond(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heel(4)">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20</a:t>
            </a:fld>
            <a:endParaRPr lang="en-US"/>
          </a:p>
        </p:txBody>
      </p:sp>
      <p:pic>
        <p:nvPicPr>
          <p:cNvPr id="5" name="Picture 5" descr="9102010174921962"/>
          <p:cNvPicPr>
            <a:picLocks noGrp="1" noChangeAspect="1" noChangeArrowheads="1"/>
          </p:cNvPicPr>
          <p:nvPr>
            <p:ph idx="1"/>
          </p:nvPr>
        </p:nvPicPr>
        <p:blipFill>
          <a:blip r:embed="rId3"/>
          <a:srcRect/>
          <a:stretch>
            <a:fillRect/>
          </a:stretch>
        </p:blipFill>
        <p:spPr bwMode="auto">
          <a:xfrm>
            <a:off x="0" y="0"/>
            <a:ext cx="9077325" cy="6846093"/>
          </a:xfrm>
          <a:prstGeom prst="rect">
            <a:avLst/>
          </a:prstGeom>
          <a:noFill/>
          <a:ln w="9525">
            <a:noFill/>
            <a:miter lim="800000"/>
            <a:headEnd/>
            <a:tailEnd/>
          </a:ln>
        </p:spPr>
      </p:pic>
      <p:sp>
        <p:nvSpPr>
          <p:cNvPr id="6" name="Rectangle 5"/>
          <p:cNvSpPr/>
          <p:nvPr/>
        </p:nvSpPr>
        <p:spPr>
          <a:xfrm>
            <a:off x="1143000" y="304800"/>
            <a:ext cx="7825668" cy="523220"/>
          </a:xfrm>
          <a:prstGeom prst="rect">
            <a:avLst/>
          </a:prstGeom>
        </p:spPr>
        <p:txBody>
          <a:bodyPr wrap="none">
            <a:spAutoFit/>
          </a:bodyPr>
          <a:lstStyle/>
          <a:p>
            <a:r>
              <a:rPr lang="en-US" sz="2800" dirty="0" smtClean="0">
                <a:solidFill>
                  <a:srgbClr val="00B0F0"/>
                </a:solidFill>
              </a:rPr>
              <a:t>Trước khi đi kiếm ăn dê mẹ dặn dê con điều gì?</a:t>
            </a:r>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0" y="1219200"/>
            <a:ext cx="7086600" cy="3611563"/>
          </a:xfrm>
        </p:spPr>
        <p:txBody>
          <a:bodyPr/>
          <a:lstStyle/>
          <a:p>
            <a:pPr algn="ctr"/>
            <a:r>
              <a:rPr lang="en-US" dirty="0" smtClean="0">
                <a:solidFill>
                  <a:srgbClr val="00B0F0"/>
                </a:solidFill>
              </a:rPr>
              <a:t>Sau khi nghe dê mẹ dặn dê con ,con sói đã làm gì ?</a:t>
            </a:r>
          </a:p>
          <a:p>
            <a:pPr>
              <a:buNone/>
            </a:pPr>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21</a:t>
            </a:fld>
            <a:endParaRPr lang="en-US"/>
          </a:p>
        </p:txBody>
      </p:sp>
      <p:grpSp>
        <p:nvGrpSpPr>
          <p:cNvPr id="9" name="Group 8"/>
          <p:cNvGrpSpPr/>
          <p:nvPr/>
        </p:nvGrpSpPr>
        <p:grpSpPr>
          <a:xfrm>
            <a:off x="0" y="2514600"/>
            <a:ext cx="6540908" cy="4495800"/>
            <a:chOff x="-99795" y="1600200"/>
            <a:chExt cx="7047230" cy="5003391"/>
          </a:xfrm>
        </p:grpSpPr>
        <p:pic>
          <p:nvPicPr>
            <p:cNvPr id="7" name="Content Placeholder 3" descr="cho soi go cua.jpg"/>
            <p:cNvPicPr>
              <a:picLocks noChangeAspect="1"/>
            </p:cNvPicPr>
            <p:nvPr/>
          </p:nvPicPr>
          <p:blipFill>
            <a:blip r:embed="rId4"/>
            <a:stretch>
              <a:fillRect/>
            </a:stretch>
          </p:blipFill>
          <p:spPr>
            <a:xfrm>
              <a:off x="1447800" y="2635029"/>
              <a:ext cx="3624612" cy="2927571"/>
            </a:xfrm>
            <a:prstGeom prst="rect">
              <a:avLst/>
            </a:prstGeom>
          </p:spPr>
        </p:pic>
        <p:pic>
          <p:nvPicPr>
            <p:cNvPr id="6" name="Picture 5" descr="nha"/>
            <p:cNvPicPr>
              <a:picLocks noChangeAspect="1" noChangeArrowheads="1"/>
            </p:cNvPicPr>
            <p:nvPr/>
          </p:nvPicPr>
          <p:blipFill>
            <a:blip r:embed="rId5"/>
            <a:srcRect/>
            <a:stretch>
              <a:fillRect/>
            </a:stretch>
          </p:blipFill>
          <p:spPr bwMode="auto">
            <a:xfrm>
              <a:off x="-99795" y="1600200"/>
              <a:ext cx="7047230" cy="5003391"/>
            </a:xfrm>
            <a:prstGeom prst="rect">
              <a:avLst/>
            </a:prstGeom>
            <a:noFill/>
            <a:ln w="9525">
              <a:noFill/>
              <a:miter lim="800000"/>
              <a:headEnd/>
              <a:tailEnd/>
            </a:ln>
          </p:spPr>
        </p:pic>
      </p:gr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10202"/>
          <p:cNvPicPr>
            <a:picLocks noChangeAspect="1" noChangeArrowheads="1"/>
          </p:cNvPicPr>
          <p:nvPr/>
        </p:nvPicPr>
        <p:blipFill>
          <a:blip r:embed="rId3"/>
          <a:srcRect/>
          <a:stretch>
            <a:fillRect/>
          </a:stretch>
        </p:blipFill>
        <p:spPr bwMode="auto">
          <a:xfrm>
            <a:off x="0" y="15240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0" y="2286000"/>
            <a:ext cx="7620000" cy="2498725"/>
          </a:xfrm>
        </p:spPr>
        <p:txBody>
          <a:bodyPr/>
          <a:lstStyle/>
          <a:p>
            <a:pPr algn="ctr"/>
            <a:r>
              <a:rPr lang="en-US" dirty="0" smtClean="0">
                <a:solidFill>
                  <a:srgbClr val="00B0F0"/>
                </a:solidFill>
              </a:rPr>
              <a:t>Chú dê con thông minh đã nghĩ ra cách gì để nhận ra sói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22</a:t>
            </a:fld>
            <a:endParaRPr lang="en-US"/>
          </a:p>
        </p:txBody>
      </p:sp>
      <p:pic>
        <p:nvPicPr>
          <p:cNvPr id="8" name="Content Placeholder 3" descr="nhin chan soi.jpg"/>
          <p:cNvPicPr>
            <a:picLocks noChangeAspect="1"/>
          </p:cNvPicPr>
          <p:nvPr/>
        </p:nvPicPr>
        <p:blipFill>
          <a:blip r:embed="rId4"/>
          <a:stretch>
            <a:fillRect/>
          </a:stretch>
        </p:blipFill>
        <p:spPr>
          <a:xfrm>
            <a:off x="0" y="3429000"/>
            <a:ext cx="9144000" cy="3429000"/>
          </a:xfrm>
          <a:prstGeom prst="rect">
            <a:avLst/>
          </a:prstGeom>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95673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3352800" y="1600199"/>
            <a:ext cx="5791200" cy="1524001"/>
          </a:xfrm>
        </p:spPr>
        <p:txBody>
          <a:bodyPr/>
          <a:lstStyle/>
          <a:p>
            <a:r>
              <a:rPr lang="en-US" dirty="0" smtClean="0">
                <a:solidFill>
                  <a:srgbClr val="00B0F0"/>
                </a:solidFill>
              </a:rPr>
              <a:t>Khi dê mẹ về dê con đã làm thế nào để nhận ra mẹ ?</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23</a:t>
            </a:fld>
            <a:endParaRPr lang="en-US"/>
          </a:p>
        </p:txBody>
      </p:sp>
      <p:pic>
        <p:nvPicPr>
          <p:cNvPr id="6" name="Content Placeholder 4" descr="de con.jpg"/>
          <p:cNvPicPr>
            <a:picLocks noChangeAspect="1"/>
          </p:cNvPicPr>
          <p:nvPr/>
        </p:nvPicPr>
        <p:blipFill>
          <a:blip r:embed="rId4"/>
          <a:stretch>
            <a:fillRect/>
          </a:stretch>
        </p:blipFill>
        <p:spPr>
          <a:xfrm>
            <a:off x="3866029" y="4038600"/>
            <a:ext cx="3525371" cy="2286000"/>
          </a:xfrm>
          <a:prstGeom prst="rect">
            <a:avLst/>
          </a:prstGeom>
        </p:spPr>
      </p:pic>
      <p:pic>
        <p:nvPicPr>
          <p:cNvPr id="7" name="Picture 6" descr="nha"/>
          <p:cNvPicPr>
            <a:picLocks noChangeAspect="1" noChangeArrowheads="1"/>
          </p:cNvPicPr>
          <p:nvPr/>
        </p:nvPicPr>
        <p:blipFill>
          <a:blip r:embed="rId5"/>
          <a:srcRect/>
          <a:stretch>
            <a:fillRect/>
          </a:stretch>
        </p:blipFill>
        <p:spPr bwMode="auto">
          <a:xfrm>
            <a:off x="2438400" y="3089708"/>
            <a:ext cx="6248400" cy="3768291"/>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6781800" cy="4525963"/>
          </a:xfrm>
        </p:spPr>
        <p:txBody>
          <a:bodyPr/>
          <a:lstStyle/>
          <a:p>
            <a:r>
              <a:rPr lang="en-US" dirty="0" smtClean="0">
                <a:solidFill>
                  <a:srgbClr val="00B0F0"/>
                </a:solidFill>
              </a:rPr>
              <a:t>Nghe dê con kể chuyện con sói dê mẹ đã làm gì ?</a:t>
            </a:r>
          </a:p>
          <a:p>
            <a:r>
              <a:rPr lang="en-US" dirty="0" smtClean="0">
                <a:solidFill>
                  <a:srgbClr val="00B0F0"/>
                </a:solidFill>
              </a:rPr>
              <a:t>.Trong câu chuyện này chúng mình thích nhân vật nào? Vì sao?</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24</a:t>
            </a:fld>
            <a:endParaRPr lang="en-US"/>
          </a:p>
        </p:txBody>
      </p:sp>
      <p:pic>
        <p:nvPicPr>
          <p:cNvPr id="5" name="Picture 5" descr="22_iykim2000-1"/>
          <p:cNvPicPr>
            <a:picLocks noChangeAspect="1" noChangeArrowheads="1" noCrop="1"/>
          </p:cNvPicPr>
          <p:nvPr/>
        </p:nvPicPr>
        <p:blipFill>
          <a:blip r:embed="rId3"/>
          <a:srcRect/>
          <a:stretch>
            <a:fillRect/>
          </a:stretch>
        </p:blipFill>
        <p:spPr bwMode="auto">
          <a:xfrm>
            <a:off x="-138326" y="0"/>
            <a:ext cx="9282326" cy="68580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990600" y="1905000"/>
            <a:ext cx="8153400" cy="4343400"/>
          </a:xfrm>
        </p:spPr>
        <p:txBody>
          <a:bodyPr/>
          <a:lstStyle/>
          <a:p>
            <a:pPr algn="ctr">
              <a:buNone/>
            </a:pPr>
            <a:r>
              <a:rPr lang="en-US" dirty="0" smtClean="0">
                <a:solidFill>
                  <a:srgbClr val="00B0F0"/>
                </a:solidFill>
              </a:rPr>
              <a:t>*Cô tóm tắt nội dung câu chuyện</a:t>
            </a:r>
          </a:p>
        </p:txBody>
      </p:sp>
      <p:sp>
        <p:nvSpPr>
          <p:cNvPr id="4" name="Slide Number Placeholder 3"/>
          <p:cNvSpPr>
            <a:spLocks noGrp="1"/>
          </p:cNvSpPr>
          <p:nvPr>
            <p:ph type="sldNum" sz="quarter" idx="12"/>
          </p:nvPr>
        </p:nvSpPr>
        <p:spPr/>
        <p:txBody>
          <a:bodyPr/>
          <a:lstStyle/>
          <a:p>
            <a:fld id="{1343FAB6-A5F8-474D-8ABB-57D88090F101}" type="slidenum">
              <a:rPr lang="en-US" smtClean="0"/>
              <a:pPr/>
              <a:t>25</a:t>
            </a:fld>
            <a:endParaRPr lang="en-US"/>
          </a:p>
        </p:txBody>
      </p:sp>
      <p:pic>
        <p:nvPicPr>
          <p:cNvPr id="6" name="Picture 11" descr="Yellow-Sad-Face-Animation"/>
          <p:cNvPicPr>
            <a:picLocks noChangeAspect="1" noChangeArrowheads="1" noCrop="1"/>
          </p:cNvPicPr>
          <p:nvPr/>
        </p:nvPicPr>
        <p:blipFill>
          <a:blip r:embed="rId4"/>
          <a:srcRect/>
          <a:stretch>
            <a:fillRect/>
          </a:stretch>
        </p:blipFill>
        <p:spPr bwMode="auto">
          <a:xfrm>
            <a:off x="4419600" y="2438400"/>
            <a:ext cx="1747838" cy="974725"/>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910201017492196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371600" y="304800"/>
            <a:ext cx="7620000" cy="5775325"/>
          </a:xfrm>
        </p:spPr>
        <p:txBody>
          <a:bodyPr/>
          <a:lstStyle/>
          <a:p>
            <a:pPr algn="ctr">
              <a:buNone/>
            </a:pPr>
            <a:r>
              <a:rPr lang="en-US" u="sng" dirty="0" smtClean="0">
                <a:solidFill>
                  <a:srgbClr val="00B0F0"/>
                </a:solidFill>
              </a:rPr>
              <a:t>Giáo dục</a:t>
            </a:r>
            <a:r>
              <a:rPr lang="en-US" dirty="0" smtClean="0">
                <a:solidFill>
                  <a:srgbClr val="00B0F0"/>
                </a:solidFill>
              </a:rPr>
              <a:t> : </a:t>
            </a:r>
          </a:p>
          <a:p>
            <a:pPr>
              <a:buNone/>
            </a:pPr>
            <a:r>
              <a:rPr lang="en-US" dirty="0" smtClean="0">
                <a:solidFill>
                  <a:srgbClr val="00B0F0"/>
                </a:solidFill>
              </a:rPr>
              <a:t>         Qua câu chuyện này muốn nhắc nhở các con phải biết nghe lời ông bà bố mẹ.Phải biết cảnh giác với những kẻ gian ác và thật bình tĩnh dũng cảm trước khó khăn.</a:t>
            </a:r>
          </a:p>
          <a:p>
            <a:endParaRPr lang="en-US" dirty="0"/>
          </a:p>
        </p:txBody>
      </p:sp>
      <p:sp>
        <p:nvSpPr>
          <p:cNvPr id="4" name="Slide Number Placeholder 3"/>
          <p:cNvSpPr>
            <a:spLocks noGrp="1"/>
          </p:cNvSpPr>
          <p:nvPr>
            <p:ph type="sldNum" sz="quarter" idx="12"/>
          </p:nvPr>
        </p:nvSpPr>
        <p:spPr/>
        <p:txBody>
          <a:bodyPr/>
          <a:lstStyle/>
          <a:p>
            <a:fld id="{1343FAB6-A5F8-474D-8ABB-57D88090F101}" type="slidenum">
              <a:rPr lang="en-US" smtClean="0"/>
              <a:pPr/>
              <a:t>26</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54162"/>
            <a:ext cx="8229600" cy="4525963"/>
          </a:xfrm>
        </p:spPr>
        <p:txBody>
          <a:bodyPr/>
          <a:lstStyle/>
          <a:p>
            <a:pPr algn="ctr">
              <a:buNone/>
            </a:pPr>
            <a:r>
              <a:rPr lang="en-US" dirty="0" smtClean="0">
                <a:solidFill>
                  <a:srgbClr val="00B0F0"/>
                </a:solidFill>
              </a:rPr>
              <a:t>Lần 3: </a:t>
            </a:r>
          </a:p>
          <a:p>
            <a:pPr algn="ctr">
              <a:buNone/>
            </a:pPr>
            <a:r>
              <a:rPr lang="en-US" dirty="0" smtClean="0">
                <a:solidFill>
                  <a:srgbClr val="00B0F0"/>
                </a:solidFill>
              </a:rPr>
              <a:t>Cô và trẻ cùng xem phim hoạt hình :</a:t>
            </a:r>
          </a:p>
          <a:p>
            <a:pPr algn="ctr">
              <a:buNone/>
            </a:pPr>
            <a:r>
              <a:rPr lang="en-US" dirty="0" smtClean="0">
                <a:solidFill>
                  <a:srgbClr val="00B0F0"/>
                </a:solidFill>
              </a:rPr>
              <a:t> “Dê con nhanh trí”</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27</a:t>
            </a:fld>
            <a:endParaRPr lang="en-US"/>
          </a:p>
        </p:txBody>
      </p:sp>
      <p:pic>
        <p:nvPicPr>
          <p:cNvPr id="5" name="Picture 11" descr="Yellow-Sad-Face-Animation"/>
          <p:cNvPicPr>
            <a:picLocks noChangeAspect="1" noChangeArrowheads="1" noCrop="1"/>
          </p:cNvPicPr>
          <p:nvPr/>
        </p:nvPicPr>
        <p:blipFill>
          <a:blip r:embed="rId3"/>
          <a:srcRect/>
          <a:stretch>
            <a:fillRect/>
          </a:stretch>
        </p:blipFill>
        <p:spPr bwMode="auto">
          <a:xfrm>
            <a:off x="5257800" y="3886200"/>
            <a:ext cx="1747838" cy="974725"/>
          </a:xfrm>
          <a:prstGeom prst="rect">
            <a:avLst/>
          </a:prstGeom>
          <a:noFill/>
          <a:ln w="9525">
            <a:noFill/>
            <a:miter lim="800000"/>
            <a:headEnd/>
            <a:tailEnd/>
          </a:ln>
        </p:spPr>
      </p:pic>
      <p:pic>
        <p:nvPicPr>
          <p:cNvPr id="6" name="Picture 5" descr="22_iykim2000-1"/>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28</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52400"/>
            <a:ext cx="9265291"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44575"/>
            <a:ext cx="82296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064603"/>
      </p:ext>
    </p:extLst>
  </p:cSld>
  <p:clrMapOvr>
    <a:masterClrMapping/>
  </p:clrMapOvr>
  <p:transition advTm="5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686800" cy="3962401"/>
          </a:xfrm>
        </p:spPr>
        <p:txBody>
          <a:bodyPr/>
          <a:lstStyle/>
          <a:p>
            <a:pPr algn="ctr">
              <a:buNone/>
            </a:pPr>
            <a:r>
              <a:rPr lang="en-US" sz="4400" dirty="0" smtClean="0"/>
              <a:t>  </a:t>
            </a:r>
            <a:r>
              <a:rPr lang="en-US" sz="4400" b="1" dirty="0" smtClean="0">
                <a:solidFill>
                  <a:srgbClr val="00B0F0"/>
                </a:solidFill>
                <a:latin typeface="+mj-lt"/>
              </a:rPr>
              <a:t>Giờ học đến đây là hết rồi. </a:t>
            </a:r>
          </a:p>
          <a:p>
            <a:pPr algn="ctr">
              <a:buNone/>
            </a:pPr>
            <a:r>
              <a:rPr lang="en-US" sz="4400" b="1" dirty="0" smtClean="0">
                <a:solidFill>
                  <a:srgbClr val="00B0F0"/>
                </a:solidFill>
                <a:latin typeface="+mj-lt"/>
              </a:rPr>
              <a:t>Xin kính chúc các thầy cô </a:t>
            </a:r>
          </a:p>
          <a:p>
            <a:pPr algn="ctr">
              <a:buNone/>
            </a:pPr>
            <a:r>
              <a:rPr lang="en-US" sz="4400" b="1" dirty="0" smtClean="0">
                <a:solidFill>
                  <a:srgbClr val="00B0F0"/>
                </a:solidFill>
                <a:latin typeface="+mj-lt"/>
              </a:rPr>
              <a:t>mạnh khỏe! </a:t>
            </a:r>
          </a:p>
          <a:p>
            <a:pPr algn="ctr">
              <a:buNone/>
            </a:pPr>
            <a:r>
              <a:rPr lang="en-US" sz="4400" b="1" dirty="0" smtClean="0">
                <a:solidFill>
                  <a:srgbClr val="00B0F0"/>
                </a:solidFill>
                <a:latin typeface="+mj-lt"/>
              </a:rPr>
              <a:t>Chúc các bé học giỏi</a:t>
            </a:r>
            <a:r>
              <a:rPr lang="en-US" b="1" dirty="0" smtClean="0">
                <a:solidFill>
                  <a:srgbClr val="00B0F0"/>
                </a:solidFill>
                <a:latin typeface="+mj-lt"/>
              </a:rPr>
              <a:t>!</a:t>
            </a:r>
            <a:endParaRPr lang="en-US" b="1" dirty="0">
              <a:solidFill>
                <a:srgbClr val="00B0F0"/>
              </a:solidFill>
              <a:latin typeface="+mj-lt"/>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29</a:t>
            </a:fld>
            <a:endParaRPr lang="en-US"/>
          </a:p>
        </p:txBody>
      </p:sp>
      <p:pic>
        <p:nvPicPr>
          <p:cNvPr id="5" name="Picture 4" descr="20_iykim2000"/>
          <p:cNvPicPr>
            <a:picLocks noChangeAspect="1" noChangeArrowheads="1" noCrop="1"/>
          </p:cNvPicPr>
          <p:nvPr/>
        </p:nvPicPr>
        <p:blipFill>
          <a:blip r:embed="rId3"/>
          <a:srcRect/>
          <a:stretch>
            <a:fillRect/>
          </a:stretch>
        </p:blipFill>
        <p:spPr bwMode="auto">
          <a:xfrm>
            <a:off x="-381000" y="-76200"/>
            <a:ext cx="9753600" cy="6875372"/>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4930c6cd7d99b_f"/>
          <p:cNvPicPr>
            <a:picLocks noChangeAspect="1" noChangeArrowheads="1"/>
          </p:cNvPicPr>
          <p:nvPr/>
        </p:nvPicPr>
        <p:blipFill>
          <a:blip r:embed="rId3"/>
          <a:srcRect/>
          <a:stretch>
            <a:fillRect/>
          </a:stretch>
        </p:blipFill>
        <p:spPr bwMode="auto">
          <a:xfrm>
            <a:off x="0" y="-1"/>
            <a:ext cx="9144000" cy="6858001"/>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27296" y="457200"/>
            <a:ext cx="8991600" cy="5622925"/>
          </a:xfrm>
          <a:noFill/>
          <a:ln>
            <a:solidFill>
              <a:schemeClr val="tx2"/>
            </a:solidFill>
          </a:ln>
        </p:spPr>
        <p:txBody>
          <a:bodyPr>
            <a:normAutofit/>
          </a:bodyPr>
          <a:lstStyle/>
          <a:p>
            <a:pPr>
              <a:buNone/>
            </a:pPr>
            <a:r>
              <a:rPr lang="en-US" sz="2400" dirty="0" smtClean="0">
                <a:ln>
                  <a:solidFill>
                    <a:schemeClr val="tx2"/>
                  </a:solidFill>
                </a:ln>
                <a:latin typeface="Times New Roman" pitchFamily="18" charset="0"/>
                <a:cs typeface="Times New Roman" pitchFamily="18" charset="0"/>
              </a:rPr>
              <a:t>    II Chuẩn bị:</a:t>
            </a:r>
          </a:p>
          <a:p>
            <a:pPr marL="514350" indent="-514350">
              <a:buNone/>
            </a:pPr>
            <a:r>
              <a:rPr lang="en-US" sz="2400" dirty="0" smtClean="0">
                <a:ln>
                  <a:solidFill>
                    <a:schemeClr val="tx2"/>
                  </a:solidFill>
                </a:ln>
                <a:latin typeface="Times New Roman" pitchFamily="18" charset="0"/>
                <a:cs typeface="Times New Roman" pitchFamily="18" charset="0"/>
              </a:rPr>
              <a:t>            1.Đồ dùng:</a:t>
            </a:r>
          </a:p>
          <a:p>
            <a:pPr marL="514350" indent="-514350">
              <a:buNone/>
            </a:pPr>
            <a:r>
              <a:rPr lang="en-US" sz="2400" dirty="0" smtClean="0">
                <a:ln>
                  <a:solidFill>
                    <a:schemeClr val="tx2"/>
                  </a:solidFill>
                </a:ln>
                <a:latin typeface="Times New Roman" pitchFamily="18" charset="0"/>
                <a:cs typeface="Times New Roman" pitchFamily="18" charset="0"/>
              </a:rPr>
              <a:t>- Máy vi tính,máy chiếu ,phim hoạt hình “dê con nhanh trí”, giáo án điện tử (sử dụng phần mềm E-Learning)</a:t>
            </a:r>
          </a:p>
          <a:p>
            <a:pPr marL="514350" indent="-514350">
              <a:buNone/>
            </a:pPr>
            <a:r>
              <a:rPr lang="en-US" sz="2400" dirty="0" smtClean="0">
                <a:ln>
                  <a:solidFill>
                    <a:schemeClr val="tx2"/>
                  </a:solidFill>
                </a:ln>
                <a:latin typeface="Times New Roman" pitchFamily="18" charset="0"/>
                <a:cs typeface="Times New Roman" pitchFamily="18" charset="0"/>
              </a:rPr>
              <a:t>- Nhạc bài hát : “mẹ yêu con”.</a:t>
            </a:r>
          </a:p>
          <a:p>
            <a:pPr marL="514350" indent="-514350">
              <a:buNone/>
            </a:pPr>
            <a:r>
              <a:rPr lang="en-US" sz="2400" dirty="0" smtClean="0">
                <a:ln>
                  <a:solidFill>
                    <a:schemeClr val="tx2"/>
                  </a:solidFill>
                </a:ln>
                <a:latin typeface="Times New Roman" pitchFamily="18" charset="0"/>
                <a:cs typeface="Times New Roman" pitchFamily="18" charset="0"/>
              </a:rPr>
              <a:t>           2. Địa điểm:</a:t>
            </a:r>
          </a:p>
          <a:p>
            <a:pPr marL="514350" indent="-514350">
              <a:buNone/>
            </a:pPr>
            <a:r>
              <a:rPr lang="en-US" sz="2400" dirty="0" smtClean="0">
                <a:ln>
                  <a:solidFill>
                    <a:schemeClr val="tx2"/>
                  </a:solidFill>
                </a:ln>
                <a:latin typeface="Times New Roman" pitchFamily="18" charset="0"/>
                <a:cs typeface="Times New Roman" pitchFamily="18" charset="0"/>
              </a:rPr>
              <a:t>- Trong lớp học trẻ ngồi trên ghế theo đội hình chữ U</a:t>
            </a:r>
            <a:endParaRPr lang="en-US" sz="2400" dirty="0">
              <a:ln>
                <a:solidFill>
                  <a:schemeClr val="tx2"/>
                </a:solidFill>
              </a:ln>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3</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4930c6cd7d99b_f"/>
          <p:cNvPicPr>
            <a:picLocks noChangeAspect="1" noChangeArrowheads="1"/>
          </p:cNvPicPr>
          <p:nvPr/>
        </p:nvPicPr>
        <p:blipFill>
          <a:blip r:embed="rId3"/>
          <a:srcRect/>
          <a:stretch>
            <a:fillRect/>
          </a:stretch>
        </p:blipFill>
        <p:spPr bwMode="auto">
          <a:xfrm>
            <a:off x="1" y="0"/>
            <a:ext cx="9144000" cy="6858000"/>
          </a:xfrm>
          <a:prstGeom prst="rect">
            <a:avLst/>
          </a:prstGeom>
          <a:noFill/>
          <a:ln w="38100">
            <a:solidFill>
              <a:schemeClr val="hlink"/>
            </a:solidFill>
            <a:miter lim="800000"/>
            <a:headEnd/>
            <a:tailEnd/>
          </a:ln>
        </p:spPr>
      </p:pic>
      <p:sp>
        <p:nvSpPr>
          <p:cNvPr id="3" name="Content Placeholder 2"/>
          <p:cNvSpPr>
            <a:spLocks noGrp="1"/>
          </p:cNvSpPr>
          <p:nvPr>
            <p:ph idx="1"/>
          </p:nvPr>
        </p:nvSpPr>
        <p:spPr>
          <a:xfrm>
            <a:off x="0" y="762000"/>
            <a:ext cx="8991600" cy="5318125"/>
          </a:xfrm>
          <a:ln>
            <a:solidFill>
              <a:schemeClr val="tx2"/>
            </a:solidFill>
          </a:ln>
        </p:spPr>
        <p:txBody>
          <a:bodyPr>
            <a:normAutofit/>
          </a:bodyPr>
          <a:lstStyle/>
          <a:p>
            <a:pPr>
              <a:buNone/>
            </a:pPr>
            <a:r>
              <a:rPr lang="en-US" b="1" dirty="0" smtClean="0">
                <a:latin typeface="Times New Roman" pitchFamily="18" charset="0"/>
                <a:cs typeface="Times New Roman" pitchFamily="18" charset="0"/>
              </a:rPr>
              <a:t>III. Cách tiến hành</a:t>
            </a:r>
            <a:r>
              <a:rPr lang="en-US" dirty="0" smtClean="0">
                <a:latin typeface="Times New Roman" pitchFamily="18" charset="0"/>
                <a:cs typeface="Times New Roman" pitchFamily="18" charset="0"/>
              </a:rPr>
              <a:t>:</a:t>
            </a:r>
          </a:p>
          <a:p>
            <a:pPr fontAlgn="base">
              <a:buNone/>
            </a:pPr>
            <a:r>
              <a:rPr lang="en-US" b="1" dirty="0" smtClean="0">
                <a:latin typeface="Times New Roman" pitchFamily="18" charset="0"/>
                <a:cs typeface="Times New Roman" pitchFamily="18" charset="0"/>
              </a:rPr>
              <a:t>1.Ổn định, gây hứng thú:</a:t>
            </a:r>
          </a:p>
          <a:p>
            <a:pPr fontAlgn="base">
              <a:buNone/>
            </a:pPr>
            <a:r>
              <a:rPr lang="vi-VN"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Cô cho trẻ xúm xít bên cô:</a:t>
            </a:r>
          </a:p>
          <a:p>
            <a:pPr fontAlgn="base">
              <a:buNone/>
            </a:pPr>
            <a:r>
              <a:rPr lang="vi-VN" sz="2800" dirty="0" smtClean="0">
                <a:latin typeface="Times New Roman" pitchFamily="18" charset="0"/>
                <a:cs typeface="Times New Roman" pitchFamily="18" charset="0"/>
              </a:rPr>
              <a:t>Các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ơi trong gia đình các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gồm có những ai?</a:t>
            </a:r>
          </a:p>
          <a:p>
            <a:pPr fontAlgn="base">
              <a:buNone/>
            </a:pPr>
            <a:r>
              <a:rPr lang="vi-VN" sz="2800" dirty="0" smtClean="0">
                <a:latin typeface="Times New Roman" pitchFamily="18" charset="0"/>
                <a:cs typeface="Times New Roman" pitchFamily="18" charset="0"/>
              </a:rPr>
              <a:t>Ai là người yêu thương </a:t>
            </a:r>
            <a:r>
              <a:rPr lang="en-US" sz="2800" dirty="0" smtClean="0">
                <a:latin typeface="Times New Roman" pitchFamily="18" charset="0"/>
                <a:cs typeface="Times New Roman" pitchFamily="18" charset="0"/>
              </a:rPr>
              <a:t>con</a:t>
            </a:r>
            <a:r>
              <a:rPr lang="vi-VN" sz="2800" dirty="0" smtClean="0">
                <a:latin typeface="Times New Roman" pitchFamily="18" charset="0"/>
                <a:cs typeface="Times New Roman" pitchFamily="18" charset="0"/>
              </a:rPr>
              <a:t> nhất?</a:t>
            </a:r>
            <a:r>
              <a:rPr lang="en-US" sz="2800" dirty="0" smtClean="0">
                <a:latin typeface="Times New Roman" pitchFamily="18" charset="0"/>
                <a:cs typeface="Times New Roman" pitchFamily="18" charset="0"/>
              </a:rPr>
              <a:t> (mẹ luôn là người yêu thương các con nhất đúng không nào)</a:t>
            </a:r>
            <a:endParaRPr lang="vi-VN" sz="2800" dirty="0" smtClean="0">
              <a:latin typeface="Times New Roman" pitchFamily="18" charset="0"/>
              <a:cs typeface="Times New Roman" pitchFamily="18" charset="0"/>
            </a:endParaRPr>
          </a:p>
          <a:p>
            <a:pPr fontAlgn="base">
              <a:buNone/>
            </a:pPr>
            <a:r>
              <a:rPr lang="vi-VN" sz="2800" dirty="0" smtClean="0">
                <a:latin typeface="Times New Roman" pitchFamily="18" charset="0"/>
                <a:cs typeface="Times New Roman" pitchFamily="18" charset="0"/>
              </a:rPr>
              <a:t>- Hôm nay cô cũng có một câu truyện rất hay kể về tình cảm của dê mẹ giành cho dê con và chính tình cảm đó đã</a:t>
            </a:r>
            <a:r>
              <a:rPr lang="en-US" sz="2800" dirty="0" smtClean="0">
                <a:latin typeface="Times New Roman" pitchFamily="18" charset="0"/>
                <a:cs typeface="Times New Roman" pitchFamily="18" charset="0"/>
              </a:rPr>
              <a:t> giúp dê con</a:t>
            </a:r>
            <a:r>
              <a:rPr lang="vi-VN" sz="2800" dirty="0" smtClean="0">
                <a:latin typeface="Times New Roman" pitchFamily="18" charset="0"/>
                <a:cs typeface="Times New Roman" pitchFamily="18" charset="0"/>
              </a:rPr>
              <a:t> chiến thắng được chó sói</a:t>
            </a:r>
            <a:r>
              <a:rPr lang="en-US" sz="2800" dirty="0" smtClean="0">
                <a:latin typeface="Times New Roman" pitchFamily="18" charset="0"/>
                <a:cs typeface="Times New Roman" pitchFamily="18" charset="0"/>
              </a:rPr>
              <a:t> gian ác</a:t>
            </a:r>
            <a:r>
              <a:rPr lang="vi-VN" sz="2800" dirty="0" smtClean="0">
                <a:latin typeface="Times New Roman" pitchFamily="18" charset="0"/>
                <a:cs typeface="Times New Roman" pitchFamily="18" charset="0"/>
              </a:rPr>
              <a:t>. Các bé </a:t>
            </a:r>
            <a:r>
              <a:rPr lang="en-US" sz="2800" dirty="0" smtClean="0">
                <a:latin typeface="Times New Roman" pitchFamily="18" charset="0"/>
                <a:cs typeface="Times New Roman" pitchFamily="18" charset="0"/>
              </a:rPr>
              <a:t>cùng </a:t>
            </a:r>
            <a:r>
              <a:rPr lang="vi-VN" sz="2800" dirty="0" smtClean="0">
                <a:latin typeface="Times New Roman" pitchFamily="18" charset="0"/>
                <a:cs typeface="Times New Roman" pitchFamily="18" charset="0"/>
              </a:rPr>
              <a:t>nghe</a:t>
            </a:r>
            <a:r>
              <a:rPr lang="en-US" sz="2800" dirty="0" smtClean="0">
                <a:latin typeface="Times New Roman" pitchFamily="18" charset="0"/>
                <a:cs typeface="Times New Roman" pitchFamily="18" charset="0"/>
              </a:rPr>
              <a:t> truyện</a:t>
            </a:r>
            <a:r>
              <a:rPr lang="vi-VN"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nhé!</a:t>
            </a:r>
            <a:endParaRPr lang="vi-VN" sz="2800" dirty="0" smtClean="0">
              <a:latin typeface="Times New Roman" pitchFamily="18" charset="0"/>
              <a:cs typeface="Times New Roman" pitchFamily="18" charset="0"/>
            </a:endParaRPr>
          </a:p>
          <a:p>
            <a:pPr marL="514350" indent="-514350">
              <a:buAutoNum type="arabicPeriod"/>
            </a:pPr>
            <a:endParaRPr lang="en-US" dirty="0"/>
          </a:p>
          <a:p>
            <a:pPr marL="514350" indent="-514350">
              <a:buNone/>
            </a:pPr>
            <a:endParaRPr lang="en-US" dirty="0" smtClean="0"/>
          </a:p>
        </p:txBody>
      </p:sp>
      <p:sp>
        <p:nvSpPr>
          <p:cNvPr id="4" name="Slide Number Placeholder 3"/>
          <p:cNvSpPr>
            <a:spLocks noGrp="1"/>
          </p:cNvSpPr>
          <p:nvPr>
            <p:ph type="sldNum" sz="quarter" idx="12"/>
          </p:nvPr>
        </p:nvSpPr>
        <p:spPr/>
        <p:txBody>
          <a:bodyPr/>
          <a:lstStyle/>
          <a:p>
            <a:fld id="{1343FAB6-A5F8-474D-8ABB-57D88090F101}" type="slidenum">
              <a:rPr lang="en-US" smtClean="0"/>
              <a:pPr/>
              <a:t>4</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edge">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plus(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40372"/>
          <p:cNvPicPr>
            <a:picLocks noChangeAspect="1" noChangeArrowheads="1"/>
          </p:cNvPicPr>
          <p:nvPr/>
        </p:nvPicPr>
        <p:blipFill>
          <a:blip r:embed="rId3"/>
          <a:srcRect/>
          <a:stretch>
            <a:fillRect/>
          </a:stretch>
        </p:blipFill>
        <p:spPr bwMode="auto">
          <a:xfrm>
            <a:off x="0" y="0"/>
            <a:ext cx="9144000" cy="7315200"/>
          </a:xfrm>
          <a:prstGeom prst="rect">
            <a:avLst/>
          </a:prstGeom>
          <a:noFill/>
          <a:ln w="9525">
            <a:noFill/>
            <a:miter lim="800000"/>
            <a:headEnd/>
            <a:tailEnd/>
          </a:ln>
        </p:spPr>
      </p:pic>
      <p:sp>
        <p:nvSpPr>
          <p:cNvPr id="3" name="Content Placeholder 2"/>
          <p:cNvSpPr>
            <a:spLocks noGrp="1"/>
          </p:cNvSpPr>
          <p:nvPr>
            <p:ph idx="1"/>
          </p:nvPr>
        </p:nvSpPr>
        <p:spPr>
          <a:xfrm>
            <a:off x="0" y="1676400"/>
            <a:ext cx="8991600" cy="4403725"/>
          </a:xfrm>
          <a:ln>
            <a:noFill/>
          </a:ln>
        </p:spPr>
        <p:txBody>
          <a:bodyPr/>
          <a:lstStyle/>
          <a:p>
            <a:endParaRPr lang="en-US" dirty="0" smtClean="0"/>
          </a:p>
          <a:p>
            <a:pPr>
              <a:buNone/>
            </a:pPr>
            <a:endParaRPr lang="en-US" dirty="0" smtClean="0"/>
          </a:p>
          <a:p>
            <a:pPr algn="ctr">
              <a:buNone/>
            </a:pPr>
            <a:r>
              <a:rPr lang="en-US" b="1" dirty="0" smtClean="0">
                <a:solidFill>
                  <a:srgbClr val="00B0F0"/>
                </a:solidFill>
              </a:rPr>
              <a:t>2. Dạy nội dung chính:</a:t>
            </a:r>
          </a:p>
          <a:p>
            <a:pPr algn="ctr">
              <a:buNone/>
            </a:pPr>
            <a:r>
              <a:rPr lang="en-US" dirty="0" smtClean="0">
                <a:solidFill>
                  <a:srgbClr val="00B0F0"/>
                </a:solidFill>
              </a:rPr>
              <a:t> *Cô kể chuyện diễn cảm lần 1</a:t>
            </a:r>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r>
              <a:rPr lang="en-US" dirty="0" smtClean="0">
                <a:solidFill>
                  <a:srgbClr val="00B0F0"/>
                </a:solidFill>
              </a:rPr>
              <a:t>    </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5</a:t>
            </a:fld>
            <a:endParaRPr lang="en-US"/>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plus(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43FAB6-A5F8-474D-8ABB-57D88090F101}" type="slidenum">
              <a:rPr lang="en-US" smtClean="0"/>
              <a:pPr/>
              <a:t>6</a:t>
            </a:fld>
            <a:endParaRPr lang="en-US"/>
          </a:p>
        </p:txBody>
      </p:sp>
      <p:pic>
        <p:nvPicPr>
          <p:cNvPr id="5" name="Content Placeholder 4" descr="9102010174840372"/>
          <p:cNvPicPr>
            <a:picLocks noGrp="1" noChangeAspect="1" noChangeArrowheads="1"/>
          </p:cNvPicPr>
          <p:nvPr>
            <p:ph idx="1"/>
          </p:nvPr>
        </p:nvPicPr>
        <p:blipFill>
          <a:blip r:embed="rId3"/>
          <a:srcRect/>
          <a:stretch>
            <a:fillRect/>
          </a:stretch>
        </p:blipFill>
        <p:spPr bwMode="auto">
          <a:xfrm>
            <a:off x="-152400" y="0"/>
            <a:ext cx="9144000" cy="6857999"/>
          </a:xfrm>
          <a:prstGeom prst="rect">
            <a:avLst/>
          </a:prstGeom>
          <a:noFill/>
          <a:ln w="9525">
            <a:noFill/>
            <a:miter lim="800000"/>
            <a:headEnd/>
            <a:tailEnd/>
          </a:ln>
        </p:spPr>
      </p:pic>
      <p:sp>
        <p:nvSpPr>
          <p:cNvPr id="6" name="Rectangle 5"/>
          <p:cNvSpPr/>
          <p:nvPr/>
        </p:nvSpPr>
        <p:spPr>
          <a:xfrm>
            <a:off x="1676400" y="2438401"/>
            <a:ext cx="6858000" cy="1200329"/>
          </a:xfrm>
          <a:prstGeom prst="rect">
            <a:avLst/>
          </a:prstGeom>
        </p:spPr>
        <p:txBody>
          <a:bodyPr wrap="square">
            <a:spAutoFit/>
          </a:bodyPr>
          <a:lstStyle/>
          <a:p>
            <a:pPr algn="ctr">
              <a:buNone/>
            </a:pPr>
            <a:r>
              <a:rPr lang="en-US" sz="3600" b="1" dirty="0" smtClean="0">
                <a:solidFill>
                  <a:srgbClr val="00B0F0"/>
                </a:solidFill>
                <a:latin typeface="Times New Roman" pitchFamily="18" charset="0"/>
                <a:cs typeface="Times New Roman" pitchFamily="18" charset="0"/>
              </a:rPr>
              <a:t>2. Dạy nội dung chính:</a:t>
            </a:r>
          </a:p>
          <a:p>
            <a:pPr algn="ctr">
              <a:buNone/>
            </a:pPr>
            <a:r>
              <a:rPr lang="en-US" sz="3600" dirty="0" smtClean="0">
                <a:solidFill>
                  <a:srgbClr val="00B0F0"/>
                </a:solidFill>
                <a:latin typeface="Times New Roman" pitchFamily="18" charset="0"/>
                <a:cs typeface="Times New Roman" pitchFamily="18" charset="0"/>
              </a:rPr>
              <a:t> *Cô kể chuyện diễn cảm lần 1</a:t>
            </a:r>
          </a:p>
        </p:txBody>
      </p:sp>
    </p:spTree>
    <p:custDataLst>
      <p:tags r:id="rId1"/>
    </p:custDataLst>
  </p:cSld>
  <p:clrMapOvr>
    <a:masterClrMapping/>
  </p:clrMapOvr>
  <p:transition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10201017482572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52400" y="533400"/>
            <a:ext cx="7467600" cy="5546725"/>
          </a:xfrm>
        </p:spPr>
        <p:txBody>
          <a:bodyPr/>
          <a:lstStyle/>
          <a:p>
            <a:pPr>
              <a:buNone/>
            </a:pPr>
            <a:endParaRPr lang="en-US" dirty="0" smtClean="0"/>
          </a:p>
          <a:p>
            <a:pPr>
              <a:buNone/>
            </a:pPr>
            <a:endParaRPr lang="en-US" dirty="0" smtClean="0"/>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endParaRPr lang="en-US" dirty="0" smtClean="0">
              <a:solidFill>
                <a:srgbClr val="00B0F0"/>
              </a:solidFill>
            </a:endParaRPr>
          </a:p>
          <a:p>
            <a:pPr algn="ctr">
              <a:buNone/>
            </a:pPr>
            <a:r>
              <a:rPr lang="en-US" dirty="0" smtClean="0">
                <a:solidFill>
                  <a:srgbClr val="00B0F0"/>
                </a:solidFill>
              </a:rPr>
              <a:t> (</a:t>
            </a:r>
            <a:r>
              <a:rPr lang="en-US" sz="2800" dirty="0" smtClean="0">
                <a:solidFill>
                  <a:srgbClr val="00B0F0"/>
                </a:solidFill>
              </a:rPr>
              <a:t>kết hợp hình ảnh trên máy vi tính</a:t>
            </a:r>
            <a:r>
              <a:rPr lang="en-US" dirty="0" smtClean="0">
                <a:solidFill>
                  <a:srgbClr val="00B0F0"/>
                </a:solidFill>
              </a:rPr>
              <a:t>).</a:t>
            </a:r>
            <a:endParaRPr lang="en-US" dirty="0">
              <a:solidFill>
                <a:srgbClr val="00B0F0"/>
              </a:solidFill>
            </a:endParaRPr>
          </a:p>
        </p:txBody>
      </p:sp>
      <p:sp>
        <p:nvSpPr>
          <p:cNvPr id="4" name="Slide Number Placeholder 3"/>
          <p:cNvSpPr>
            <a:spLocks noGrp="1"/>
          </p:cNvSpPr>
          <p:nvPr>
            <p:ph type="sldNum" sz="quarter" idx="12"/>
          </p:nvPr>
        </p:nvSpPr>
        <p:spPr/>
        <p:txBody>
          <a:bodyPr/>
          <a:lstStyle/>
          <a:p>
            <a:fld id="{1343FAB6-A5F8-474D-8ABB-57D88090F101}" type="slidenum">
              <a:rPr lang="en-US" smtClean="0"/>
              <a:pPr/>
              <a:t>7</a:t>
            </a:fld>
            <a:endParaRPr lang="en-US"/>
          </a:p>
        </p:txBody>
      </p:sp>
      <p:sp>
        <p:nvSpPr>
          <p:cNvPr id="9" name="Horizontal Scroll 8"/>
          <p:cNvSpPr/>
          <p:nvPr/>
        </p:nvSpPr>
        <p:spPr>
          <a:xfrm>
            <a:off x="2743200" y="1524000"/>
            <a:ext cx="2819400" cy="1295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solidFill>
                  <a:srgbClr val="00B0F0"/>
                </a:solidFill>
              </a:rPr>
              <a:t>*Cô kể lần 2</a:t>
            </a:r>
            <a:r>
              <a:rPr lang="en-US" dirty="0" smtClean="0">
                <a:solidFill>
                  <a:srgbClr val="00B0F0"/>
                </a:solidFill>
              </a:rPr>
              <a:t>:</a:t>
            </a:r>
          </a:p>
        </p:txBody>
      </p:sp>
      <p:pic>
        <p:nvPicPr>
          <p:cNvPr id="10" name="Picture 11" descr="Yellow-Sad-Face-Animation"/>
          <p:cNvPicPr>
            <a:picLocks noChangeAspect="1" noChangeArrowheads="1" noCrop="1"/>
          </p:cNvPicPr>
          <p:nvPr/>
        </p:nvPicPr>
        <p:blipFill>
          <a:blip r:embed="rId4"/>
          <a:srcRect/>
          <a:stretch>
            <a:fillRect/>
          </a:stretch>
        </p:blipFill>
        <p:spPr bwMode="auto">
          <a:xfrm>
            <a:off x="3200400" y="2514600"/>
            <a:ext cx="1776304" cy="9906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to="" calcmode="lin" valueType="num">
                                      <p:cBhvr>
                                        <p:cTn id="10" dur="1" fill="hold"/>
                                        <p:tgtEl>
                                          <p:spTgt spid="1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trips(down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custDataLst>
              <p:tags r:id="rId2"/>
            </p:custDataLst>
          </p:nvPr>
        </p:nvSpPr>
        <p:spPr>
          <a:xfrm>
            <a:off x="0" y="0"/>
            <a:ext cx="9144000" cy="1447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C000"/>
                </a:solidFill>
              </a:ln>
            </a:endParaRPr>
          </a:p>
        </p:txBody>
      </p:sp>
      <p:pic>
        <p:nvPicPr>
          <p:cNvPr id="8" name="Picture 18" descr="48dd13d9f0411_f"/>
          <p:cNvPicPr>
            <a:picLocks noChangeAspect="1" noChangeArrowheads="1"/>
          </p:cNvPicPr>
          <p:nvPr/>
        </p:nvPicPr>
        <p:blipFill>
          <a:blip r:embed="rId8"/>
          <a:srcRect/>
          <a:stretch>
            <a:fillRect/>
          </a:stretch>
        </p:blipFill>
        <p:spPr bwMode="auto">
          <a:xfrm>
            <a:off x="0" y="-304800"/>
            <a:ext cx="9144000" cy="6858000"/>
          </a:xfrm>
          <a:prstGeom prst="rect">
            <a:avLst/>
          </a:prstGeom>
          <a:solidFill>
            <a:schemeClr val="accent1"/>
          </a:solidFill>
          <a:ln w="38100">
            <a:solidFill>
              <a:schemeClr val="accent1"/>
            </a:solidFill>
            <a:miter lim="800000"/>
            <a:headEnd/>
            <a:tailEnd/>
          </a:ln>
        </p:spPr>
      </p:pic>
      <p:pic>
        <p:nvPicPr>
          <p:cNvPr id="4" name="Content Placeholder 3" descr="de me dặn con.jpg"/>
          <p:cNvPicPr>
            <a:picLocks noGrp="1" noChangeAspect="1"/>
          </p:cNvPicPr>
          <p:nvPr>
            <p:ph idx="1"/>
          </p:nvPr>
        </p:nvPicPr>
        <p:blipFill>
          <a:blip r:embed="rId9"/>
          <a:stretch>
            <a:fillRect/>
          </a:stretch>
        </p:blipFill>
        <p:spPr>
          <a:xfrm>
            <a:off x="2057400" y="2732690"/>
            <a:ext cx="4267200" cy="2753709"/>
          </a:xfrm>
        </p:spPr>
      </p:pic>
      <p:pic>
        <p:nvPicPr>
          <p:cNvPr id="5" name="Picture 4" descr="nha"/>
          <p:cNvPicPr>
            <a:picLocks noChangeAspect="1" noChangeArrowheads="1"/>
          </p:cNvPicPr>
          <p:nvPr/>
        </p:nvPicPr>
        <p:blipFill>
          <a:blip r:embed="rId10"/>
          <a:srcRect/>
          <a:stretch>
            <a:fillRect/>
          </a:stretch>
        </p:blipFill>
        <p:spPr bwMode="auto">
          <a:xfrm>
            <a:off x="457200" y="1143000"/>
            <a:ext cx="7848600" cy="5292145"/>
          </a:xfrm>
          <a:prstGeom prst="rect">
            <a:avLst/>
          </a:prstGeom>
          <a:noFill/>
          <a:ln w="9525">
            <a:noFill/>
            <a:miter lim="800000"/>
            <a:headEnd/>
            <a:tailEnd/>
          </a:ln>
        </p:spPr>
      </p:pic>
      <p:sp>
        <p:nvSpPr>
          <p:cNvPr id="10" name="Rectangle 9"/>
          <p:cNvSpPr/>
          <p:nvPr>
            <p:custDataLst>
              <p:tags r:id="rId3"/>
            </p:custDataLst>
          </p:nvPr>
        </p:nvSpPr>
        <p:spPr>
          <a:xfrm>
            <a:off x="0" y="228600"/>
            <a:ext cx="9296400" cy="110799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mẹ</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trước</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kiếm</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dặn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dê</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Con ở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nhà</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nếu</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đến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gõ</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không</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được</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mở.Nếu</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mở</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cửa</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chó</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sói</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sẽ</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vào</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ăn</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thịt</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con </a:t>
            </a:r>
            <a:r>
              <a:rPr lang="en-US" sz="2200" b="1"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đấy</a:t>
            </a:r>
            <a:r>
              <a:rPr lang="en-US" sz="22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endParaRPr lang="en-US" sz="2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7" name="Picture 357" descr="SPARKLES"/>
          <p:cNvPicPr>
            <a:picLocks noChangeAspect="1" noChangeArrowheads="1" noCrop="1"/>
          </p:cNvPicPr>
          <p:nvPr/>
        </p:nvPicPr>
        <p:blipFill>
          <a:blip r:embed="rId11"/>
          <a:srcRect/>
          <a:stretch>
            <a:fillRect/>
          </a:stretch>
        </p:blipFill>
        <p:spPr bwMode="auto">
          <a:xfrm>
            <a:off x="3657600" y="2057400"/>
            <a:ext cx="990600" cy="466725"/>
          </a:xfrm>
          <a:prstGeom prst="rect">
            <a:avLst/>
          </a:prstGeom>
          <a:noFill/>
        </p:spPr>
      </p:pic>
      <p:pic>
        <p:nvPicPr>
          <p:cNvPr id="9" name="Picture 357" descr="SPARKLES"/>
          <p:cNvPicPr>
            <a:picLocks noChangeAspect="1" noChangeArrowheads="1" noCrop="1"/>
          </p:cNvPicPr>
          <p:nvPr/>
        </p:nvPicPr>
        <p:blipFill>
          <a:blip r:embed="rId11"/>
          <a:srcRect/>
          <a:stretch>
            <a:fillRect/>
          </a:stretch>
        </p:blipFill>
        <p:spPr bwMode="auto">
          <a:xfrm>
            <a:off x="8531225" y="533400"/>
            <a:ext cx="612775" cy="771525"/>
          </a:xfrm>
          <a:prstGeom prst="rect">
            <a:avLst/>
          </a:prstGeom>
          <a:noFill/>
        </p:spPr>
      </p:pic>
      <p:sp>
        <p:nvSpPr>
          <p:cNvPr id="11" name="Action Button: Return 10">
            <a:hlinkClick r:id="" action="ppaction://hlinkshowjump?jump=firstslide" highlightClick="1"/>
          </p:cNvPr>
          <p:cNvSpPr/>
          <p:nvPr>
            <p:custDataLst>
              <p:tags r:id="rId4"/>
            </p:custDataLst>
          </p:nvPr>
        </p:nvSpPr>
        <p:spPr>
          <a:xfrm>
            <a:off x="8153400" y="6553200"/>
            <a:ext cx="4572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Return 11">
            <a:hlinkClick r:id="rId12" action="ppaction://hlinksldjump" highlightClick="1"/>
          </p:cNvPr>
          <p:cNvSpPr/>
          <p:nvPr>
            <p:custDataLst>
              <p:tags r:id="rId5"/>
            </p:custDataLst>
          </p:nvPr>
        </p:nvSpPr>
        <p:spPr>
          <a:xfrm rot="10800000">
            <a:off x="7543800" y="6553200"/>
            <a:ext cx="533400" cy="3048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1343FAB6-A5F8-474D-8ABB-57D88090F101}" type="slidenum">
              <a:rPr lang="en-US" smtClean="0"/>
              <a:pPr/>
              <a:t>8</a:t>
            </a:fld>
            <a:endParaRPr lang="en-US" dirty="0"/>
          </a:p>
        </p:txBody>
      </p:sp>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Oval Callout 347"/>
          <p:cNvSpPr/>
          <p:nvPr/>
        </p:nvSpPr>
        <p:spPr>
          <a:xfrm>
            <a:off x="0" y="0"/>
            <a:ext cx="9144000" cy="1219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hinh nen.jpeg"/>
          <p:cNvPicPr>
            <a:picLocks noChangeAspect="1"/>
          </p:cNvPicPr>
          <p:nvPr/>
        </p:nvPicPr>
        <p:blipFill>
          <a:blip r:embed="rId7"/>
          <a:stretch>
            <a:fillRect/>
          </a:stretch>
        </p:blipFill>
        <p:spPr>
          <a:xfrm>
            <a:off x="1" y="1447800"/>
            <a:ext cx="9143999" cy="5410200"/>
          </a:xfrm>
          <a:prstGeom prst="rect">
            <a:avLst/>
          </a:prstGeom>
        </p:spPr>
      </p:pic>
      <p:pic>
        <p:nvPicPr>
          <p:cNvPr id="4" name="Content Placeholder 3" descr="cho soi nghe de me dan.jpg"/>
          <p:cNvPicPr>
            <a:picLocks noGrp="1" noChangeAspect="1"/>
          </p:cNvPicPr>
          <p:nvPr>
            <p:ph idx="1"/>
          </p:nvPr>
        </p:nvPicPr>
        <p:blipFill>
          <a:blip r:embed="rId8"/>
          <a:stretch>
            <a:fillRect/>
          </a:stretch>
        </p:blipFill>
        <p:spPr>
          <a:xfrm>
            <a:off x="1524000" y="3200400"/>
            <a:ext cx="4648200" cy="3171371"/>
          </a:xfrm>
        </p:spPr>
      </p:pic>
      <p:grpSp>
        <p:nvGrpSpPr>
          <p:cNvPr id="9" name="Group 346"/>
          <p:cNvGrpSpPr>
            <a:grpSpLocks/>
          </p:cNvGrpSpPr>
          <p:nvPr/>
        </p:nvGrpSpPr>
        <p:grpSpPr bwMode="auto">
          <a:xfrm>
            <a:off x="6477000" y="1295400"/>
            <a:ext cx="2514600" cy="5562600"/>
            <a:chOff x="1371600" y="2895600"/>
            <a:chExt cx="1403350" cy="1825625"/>
          </a:xfrm>
        </p:grpSpPr>
        <p:sp>
          <p:nvSpPr>
            <p:cNvPr id="10" name="AutoShape 9"/>
            <p:cNvSpPr>
              <a:spLocks noChangeAspect="1" noChangeArrowheads="1" noTextEdit="1"/>
            </p:cNvSpPr>
            <p:nvPr/>
          </p:nvSpPr>
          <p:spPr bwMode="auto">
            <a:xfrm>
              <a:off x="1371600" y="2895600"/>
              <a:ext cx="1403350" cy="1825625"/>
            </a:xfrm>
            <a:prstGeom prst="rect">
              <a:avLst/>
            </a:prstGeom>
            <a:noFill/>
            <a:ln w="9525">
              <a:noFill/>
              <a:miter lim="800000"/>
              <a:headEnd/>
              <a:tailEnd/>
            </a:ln>
          </p:spPr>
          <p:txBody>
            <a:bodyPr/>
            <a:lstStyle/>
            <a:p>
              <a:endParaRPr lang="en-US"/>
            </a:p>
          </p:txBody>
        </p:sp>
        <p:grpSp>
          <p:nvGrpSpPr>
            <p:cNvPr id="11" name="Group 211"/>
            <p:cNvGrpSpPr>
              <a:grpSpLocks/>
            </p:cNvGrpSpPr>
            <p:nvPr/>
          </p:nvGrpSpPr>
          <p:grpSpPr bwMode="auto">
            <a:xfrm>
              <a:off x="1371600" y="2955925"/>
              <a:ext cx="1403350" cy="1765300"/>
              <a:chOff x="864" y="1862"/>
              <a:chExt cx="884" cy="1112"/>
            </a:xfrm>
          </p:grpSpPr>
          <p:sp>
            <p:nvSpPr>
              <p:cNvPr id="147" name="Freeform 12"/>
              <p:cNvSpPr>
                <a:spLocks/>
              </p:cNvSpPr>
              <p:nvPr/>
            </p:nvSpPr>
            <p:spPr bwMode="auto">
              <a:xfrm>
                <a:off x="1044" y="2044"/>
                <a:ext cx="532" cy="798"/>
              </a:xfrm>
              <a:custGeom>
                <a:avLst/>
                <a:gdLst>
                  <a:gd name="T0" fmla="*/ 320 w 532"/>
                  <a:gd name="T1" fmla="*/ 406 h 798"/>
                  <a:gd name="T2" fmla="*/ 332 w 532"/>
                  <a:gd name="T3" fmla="*/ 350 h 798"/>
                  <a:gd name="T4" fmla="*/ 376 w 532"/>
                  <a:gd name="T5" fmla="*/ 278 h 798"/>
                  <a:gd name="T6" fmla="*/ 428 w 532"/>
                  <a:gd name="T7" fmla="*/ 232 h 798"/>
                  <a:gd name="T8" fmla="*/ 514 w 532"/>
                  <a:gd name="T9" fmla="*/ 200 h 798"/>
                  <a:gd name="T10" fmla="*/ 506 w 532"/>
                  <a:gd name="T11" fmla="*/ 196 h 798"/>
                  <a:gd name="T12" fmla="*/ 426 w 532"/>
                  <a:gd name="T13" fmla="*/ 224 h 798"/>
                  <a:gd name="T14" fmla="*/ 370 w 532"/>
                  <a:gd name="T15" fmla="*/ 260 h 798"/>
                  <a:gd name="T16" fmla="*/ 368 w 532"/>
                  <a:gd name="T17" fmla="*/ 188 h 798"/>
                  <a:gd name="T18" fmla="*/ 342 w 532"/>
                  <a:gd name="T19" fmla="*/ 142 h 798"/>
                  <a:gd name="T20" fmla="*/ 364 w 532"/>
                  <a:gd name="T21" fmla="*/ 204 h 798"/>
                  <a:gd name="T22" fmla="*/ 358 w 532"/>
                  <a:gd name="T23" fmla="*/ 272 h 798"/>
                  <a:gd name="T24" fmla="*/ 304 w 532"/>
                  <a:gd name="T25" fmla="*/ 368 h 798"/>
                  <a:gd name="T26" fmla="*/ 282 w 532"/>
                  <a:gd name="T27" fmla="*/ 420 h 798"/>
                  <a:gd name="T28" fmla="*/ 266 w 532"/>
                  <a:gd name="T29" fmla="*/ 432 h 798"/>
                  <a:gd name="T30" fmla="*/ 256 w 532"/>
                  <a:gd name="T31" fmla="*/ 394 h 798"/>
                  <a:gd name="T32" fmla="*/ 222 w 532"/>
                  <a:gd name="T33" fmla="*/ 242 h 798"/>
                  <a:gd name="T34" fmla="*/ 192 w 532"/>
                  <a:gd name="T35" fmla="*/ 0 h 798"/>
                  <a:gd name="T36" fmla="*/ 202 w 532"/>
                  <a:gd name="T37" fmla="*/ 206 h 798"/>
                  <a:gd name="T38" fmla="*/ 214 w 532"/>
                  <a:gd name="T39" fmla="*/ 286 h 798"/>
                  <a:gd name="T40" fmla="*/ 206 w 532"/>
                  <a:gd name="T41" fmla="*/ 312 h 798"/>
                  <a:gd name="T42" fmla="*/ 190 w 532"/>
                  <a:gd name="T43" fmla="*/ 296 h 798"/>
                  <a:gd name="T44" fmla="*/ 148 w 532"/>
                  <a:gd name="T45" fmla="*/ 242 h 798"/>
                  <a:gd name="T46" fmla="*/ 58 w 532"/>
                  <a:gd name="T47" fmla="*/ 168 h 798"/>
                  <a:gd name="T48" fmla="*/ 0 w 532"/>
                  <a:gd name="T49" fmla="*/ 142 h 798"/>
                  <a:gd name="T50" fmla="*/ 116 w 532"/>
                  <a:gd name="T51" fmla="*/ 228 h 798"/>
                  <a:gd name="T52" fmla="*/ 182 w 532"/>
                  <a:gd name="T53" fmla="*/ 316 h 798"/>
                  <a:gd name="T54" fmla="*/ 216 w 532"/>
                  <a:gd name="T55" fmla="*/ 406 h 798"/>
                  <a:gd name="T56" fmla="*/ 220 w 532"/>
                  <a:gd name="T57" fmla="*/ 438 h 798"/>
                  <a:gd name="T58" fmla="*/ 204 w 532"/>
                  <a:gd name="T59" fmla="*/ 428 h 798"/>
                  <a:gd name="T60" fmla="*/ 106 w 532"/>
                  <a:gd name="T61" fmla="*/ 394 h 798"/>
                  <a:gd name="T62" fmla="*/ 14 w 532"/>
                  <a:gd name="T63" fmla="*/ 400 h 798"/>
                  <a:gd name="T64" fmla="*/ 90 w 532"/>
                  <a:gd name="T65" fmla="*/ 398 h 798"/>
                  <a:gd name="T66" fmla="*/ 156 w 532"/>
                  <a:gd name="T67" fmla="*/ 414 h 798"/>
                  <a:gd name="T68" fmla="*/ 216 w 532"/>
                  <a:gd name="T69" fmla="*/ 462 h 798"/>
                  <a:gd name="T70" fmla="*/ 226 w 532"/>
                  <a:gd name="T71" fmla="*/ 508 h 798"/>
                  <a:gd name="T72" fmla="*/ 210 w 532"/>
                  <a:gd name="T73" fmla="*/ 632 h 798"/>
                  <a:gd name="T74" fmla="*/ 186 w 532"/>
                  <a:gd name="T75" fmla="*/ 698 h 798"/>
                  <a:gd name="T76" fmla="*/ 124 w 532"/>
                  <a:gd name="T77" fmla="*/ 782 h 798"/>
                  <a:gd name="T78" fmla="*/ 80 w 532"/>
                  <a:gd name="T79" fmla="*/ 798 h 798"/>
                  <a:gd name="T80" fmla="*/ 422 w 532"/>
                  <a:gd name="T81" fmla="*/ 792 h 798"/>
                  <a:gd name="T82" fmla="*/ 356 w 532"/>
                  <a:gd name="T83" fmla="*/ 722 h 798"/>
                  <a:gd name="T84" fmla="*/ 326 w 532"/>
                  <a:gd name="T85" fmla="*/ 658 h 798"/>
                  <a:gd name="T86" fmla="*/ 304 w 532"/>
                  <a:gd name="T87" fmla="*/ 560 h 798"/>
                  <a:gd name="T88" fmla="*/ 312 w 532"/>
                  <a:gd name="T89" fmla="*/ 480 h 798"/>
                  <a:gd name="T90" fmla="*/ 368 w 532"/>
                  <a:gd name="T91" fmla="*/ 426 h 798"/>
                  <a:gd name="T92" fmla="*/ 408 w 532"/>
                  <a:gd name="T93" fmla="*/ 418 h 798"/>
                  <a:gd name="T94" fmla="*/ 450 w 532"/>
                  <a:gd name="T95" fmla="*/ 452 h 798"/>
                  <a:gd name="T96" fmla="*/ 456 w 532"/>
                  <a:gd name="T97" fmla="*/ 454 h 798"/>
                  <a:gd name="T98" fmla="*/ 428 w 532"/>
                  <a:gd name="T99" fmla="*/ 414 h 798"/>
                  <a:gd name="T100" fmla="*/ 470 w 532"/>
                  <a:gd name="T101" fmla="*/ 386 h 798"/>
                  <a:gd name="T102" fmla="*/ 502 w 532"/>
                  <a:gd name="T103" fmla="*/ 346 h 798"/>
                  <a:gd name="T104" fmla="*/ 488 w 532"/>
                  <a:gd name="T105" fmla="*/ 358 h 798"/>
                  <a:gd name="T106" fmla="*/ 412 w 532"/>
                  <a:gd name="T107" fmla="*/ 402 h 798"/>
                  <a:gd name="T108" fmla="*/ 330 w 532"/>
                  <a:gd name="T109" fmla="*/ 416 h 7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2"/>
                  <a:gd name="T166" fmla="*/ 0 h 798"/>
                  <a:gd name="T167" fmla="*/ 532 w 532"/>
                  <a:gd name="T168" fmla="*/ 798 h 7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2" h="798">
                    <a:moveTo>
                      <a:pt x="330" y="416"/>
                    </a:moveTo>
                    <a:lnTo>
                      <a:pt x="330" y="416"/>
                    </a:lnTo>
                    <a:lnTo>
                      <a:pt x="324" y="412"/>
                    </a:lnTo>
                    <a:lnTo>
                      <a:pt x="320" y="406"/>
                    </a:lnTo>
                    <a:lnTo>
                      <a:pt x="318" y="398"/>
                    </a:lnTo>
                    <a:lnTo>
                      <a:pt x="318" y="386"/>
                    </a:lnTo>
                    <a:lnTo>
                      <a:pt x="324" y="372"/>
                    </a:lnTo>
                    <a:lnTo>
                      <a:pt x="332" y="350"/>
                    </a:lnTo>
                    <a:lnTo>
                      <a:pt x="344" y="326"/>
                    </a:lnTo>
                    <a:lnTo>
                      <a:pt x="364" y="294"/>
                    </a:lnTo>
                    <a:lnTo>
                      <a:pt x="376" y="278"/>
                    </a:lnTo>
                    <a:lnTo>
                      <a:pt x="388" y="264"/>
                    </a:lnTo>
                    <a:lnTo>
                      <a:pt x="400" y="252"/>
                    </a:lnTo>
                    <a:lnTo>
                      <a:pt x="414" y="242"/>
                    </a:lnTo>
                    <a:lnTo>
                      <a:pt x="428" y="232"/>
                    </a:lnTo>
                    <a:lnTo>
                      <a:pt x="442" y="224"/>
                    </a:lnTo>
                    <a:lnTo>
                      <a:pt x="470" y="212"/>
                    </a:lnTo>
                    <a:lnTo>
                      <a:pt x="494" y="204"/>
                    </a:lnTo>
                    <a:lnTo>
                      <a:pt x="514" y="200"/>
                    </a:lnTo>
                    <a:lnTo>
                      <a:pt x="532" y="196"/>
                    </a:lnTo>
                    <a:lnTo>
                      <a:pt x="520" y="194"/>
                    </a:lnTo>
                    <a:lnTo>
                      <a:pt x="506" y="196"/>
                    </a:lnTo>
                    <a:lnTo>
                      <a:pt x="492" y="198"/>
                    </a:lnTo>
                    <a:lnTo>
                      <a:pt x="480" y="200"/>
                    </a:lnTo>
                    <a:lnTo>
                      <a:pt x="452" y="210"/>
                    </a:lnTo>
                    <a:lnTo>
                      <a:pt x="426" y="224"/>
                    </a:lnTo>
                    <a:lnTo>
                      <a:pt x="404" y="236"/>
                    </a:lnTo>
                    <a:lnTo>
                      <a:pt x="386" y="248"/>
                    </a:lnTo>
                    <a:lnTo>
                      <a:pt x="370" y="260"/>
                    </a:lnTo>
                    <a:lnTo>
                      <a:pt x="372" y="246"/>
                    </a:lnTo>
                    <a:lnTo>
                      <a:pt x="374" y="232"/>
                    </a:lnTo>
                    <a:lnTo>
                      <a:pt x="372" y="208"/>
                    </a:lnTo>
                    <a:lnTo>
                      <a:pt x="368" y="188"/>
                    </a:lnTo>
                    <a:lnTo>
                      <a:pt x="362" y="172"/>
                    </a:lnTo>
                    <a:lnTo>
                      <a:pt x="356" y="160"/>
                    </a:lnTo>
                    <a:lnTo>
                      <a:pt x="348" y="150"/>
                    </a:lnTo>
                    <a:lnTo>
                      <a:pt x="342" y="142"/>
                    </a:lnTo>
                    <a:lnTo>
                      <a:pt x="352" y="164"/>
                    </a:lnTo>
                    <a:lnTo>
                      <a:pt x="360" y="186"/>
                    </a:lnTo>
                    <a:lnTo>
                      <a:pt x="364" y="204"/>
                    </a:lnTo>
                    <a:lnTo>
                      <a:pt x="366" y="224"/>
                    </a:lnTo>
                    <a:lnTo>
                      <a:pt x="366" y="240"/>
                    </a:lnTo>
                    <a:lnTo>
                      <a:pt x="362" y="256"/>
                    </a:lnTo>
                    <a:lnTo>
                      <a:pt x="358" y="272"/>
                    </a:lnTo>
                    <a:lnTo>
                      <a:pt x="352" y="288"/>
                    </a:lnTo>
                    <a:lnTo>
                      <a:pt x="336" y="316"/>
                    </a:lnTo>
                    <a:lnTo>
                      <a:pt x="320" y="342"/>
                    </a:lnTo>
                    <a:lnTo>
                      <a:pt x="304" y="368"/>
                    </a:lnTo>
                    <a:lnTo>
                      <a:pt x="298" y="382"/>
                    </a:lnTo>
                    <a:lnTo>
                      <a:pt x="292" y="396"/>
                    </a:lnTo>
                    <a:lnTo>
                      <a:pt x="282" y="420"/>
                    </a:lnTo>
                    <a:lnTo>
                      <a:pt x="278" y="428"/>
                    </a:lnTo>
                    <a:lnTo>
                      <a:pt x="272" y="432"/>
                    </a:lnTo>
                    <a:lnTo>
                      <a:pt x="270" y="434"/>
                    </a:lnTo>
                    <a:lnTo>
                      <a:pt x="266" y="432"/>
                    </a:lnTo>
                    <a:lnTo>
                      <a:pt x="264" y="428"/>
                    </a:lnTo>
                    <a:lnTo>
                      <a:pt x="262" y="420"/>
                    </a:lnTo>
                    <a:lnTo>
                      <a:pt x="256" y="394"/>
                    </a:lnTo>
                    <a:lnTo>
                      <a:pt x="248" y="356"/>
                    </a:lnTo>
                    <a:lnTo>
                      <a:pt x="226" y="268"/>
                    </a:lnTo>
                    <a:lnTo>
                      <a:pt x="222" y="242"/>
                    </a:lnTo>
                    <a:lnTo>
                      <a:pt x="216" y="206"/>
                    </a:lnTo>
                    <a:lnTo>
                      <a:pt x="204" y="116"/>
                    </a:lnTo>
                    <a:lnTo>
                      <a:pt x="192" y="0"/>
                    </a:lnTo>
                    <a:lnTo>
                      <a:pt x="190" y="20"/>
                    </a:lnTo>
                    <a:lnTo>
                      <a:pt x="190" y="50"/>
                    </a:lnTo>
                    <a:lnTo>
                      <a:pt x="194" y="126"/>
                    </a:lnTo>
                    <a:lnTo>
                      <a:pt x="202" y="206"/>
                    </a:lnTo>
                    <a:lnTo>
                      <a:pt x="206" y="240"/>
                    </a:lnTo>
                    <a:lnTo>
                      <a:pt x="212" y="268"/>
                    </a:lnTo>
                    <a:lnTo>
                      <a:pt x="214" y="286"/>
                    </a:lnTo>
                    <a:lnTo>
                      <a:pt x="214" y="300"/>
                    </a:lnTo>
                    <a:lnTo>
                      <a:pt x="212" y="308"/>
                    </a:lnTo>
                    <a:lnTo>
                      <a:pt x="210" y="310"/>
                    </a:lnTo>
                    <a:lnTo>
                      <a:pt x="206" y="312"/>
                    </a:lnTo>
                    <a:lnTo>
                      <a:pt x="202" y="310"/>
                    </a:lnTo>
                    <a:lnTo>
                      <a:pt x="198" y="306"/>
                    </a:lnTo>
                    <a:lnTo>
                      <a:pt x="190" y="296"/>
                    </a:lnTo>
                    <a:lnTo>
                      <a:pt x="180" y="282"/>
                    </a:lnTo>
                    <a:lnTo>
                      <a:pt x="164" y="262"/>
                    </a:lnTo>
                    <a:lnTo>
                      <a:pt x="148" y="242"/>
                    </a:lnTo>
                    <a:lnTo>
                      <a:pt x="132" y="226"/>
                    </a:lnTo>
                    <a:lnTo>
                      <a:pt x="116" y="210"/>
                    </a:lnTo>
                    <a:lnTo>
                      <a:pt x="84" y="186"/>
                    </a:lnTo>
                    <a:lnTo>
                      <a:pt x="58" y="168"/>
                    </a:lnTo>
                    <a:lnTo>
                      <a:pt x="34" y="156"/>
                    </a:lnTo>
                    <a:lnTo>
                      <a:pt x="16" y="148"/>
                    </a:lnTo>
                    <a:lnTo>
                      <a:pt x="0" y="142"/>
                    </a:lnTo>
                    <a:lnTo>
                      <a:pt x="34" y="162"/>
                    </a:lnTo>
                    <a:lnTo>
                      <a:pt x="66" y="182"/>
                    </a:lnTo>
                    <a:lnTo>
                      <a:pt x="92" y="204"/>
                    </a:lnTo>
                    <a:lnTo>
                      <a:pt x="116" y="228"/>
                    </a:lnTo>
                    <a:lnTo>
                      <a:pt x="136" y="250"/>
                    </a:lnTo>
                    <a:lnTo>
                      <a:pt x="154" y="272"/>
                    </a:lnTo>
                    <a:lnTo>
                      <a:pt x="170" y="294"/>
                    </a:lnTo>
                    <a:lnTo>
                      <a:pt x="182" y="316"/>
                    </a:lnTo>
                    <a:lnTo>
                      <a:pt x="192" y="336"/>
                    </a:lnTo>
                    <a:lnTo>
                      <a:pt x="200" y="354"/>
                    </a:lnTo>
                    <a:lnTo>
                      <a:pt x="212" y="386"/>
                    </a:lnTo>
                    <a:lnTo>
                      <a:pt x="216" y="406"/>
                    </a:lnTo>
                    <a:lnTo>
                      <a:pt x="218" y="414"/>
                    </a:lnTo>
                    <a:lnTo>
                      <a:pt x="220" y="432"/>
                    </a:lnTo>
                    <a:lnTo>
                      <a:pt x="220" y="438"/>
                    </a:lnTo>
                    <a:lnTo>
                      <a:pt x="218" y="440"/>
                    </a:lnTo>
                    <a:lnTo>
                      <a:pt x="218" y="438"/>
                    </a:lnTo>
                    <a:lnTo>
                      <a:pt x="204" y="428"/>
                    </a:lnTo>
                    <a:lnTo>
                      <a:pt x="186" y="418"/>
                    </a:lnTo>
                    <a:lnTo>
                      <a:pt x="162" y="408"/>
                    </a:lnTo>
                    <a:lnTo>
                      <a:pt x="136" y="400"/>
                    </a:lnTo>
                    <a:lnTo>
                      <a:pt x="106" y="394"/>
                    </a:lnTo>
                    <a:lnTo>
                      <a:pt x="76" y="392"/>
                    </a:lnTo>
                    <a:lnTo>
                      <a:pt x="44" y="394"/>
                    </a:lnTo>
                    <a:lnTo>
                      <a:pt x="30" y="396"/>
                    </a:lnTo>
                    <a:lnTo>
                      <a:pt x="14" y="400"/>
                    </a:lnTo>
                    <a:lnTo>
                      <a:pt x="36" y="398"/>
                    </a:lnTo>
                    <a:lnTo>
                      <a:pt x="60" y="396"/>
                    </a:lnTo>
                    <a:lnTo>
                      <a:pt x="90" y="398"/>
                    </a:lnTo>
                    <a:lnTo>
                      <a:pt x="106" y="400"/>
                    </a:lnTo>
                    <a:lnTo>
                      <a:pt x="122" y="402"/>
                    </a:lnTo>
                    <a:lnTo>
                      <a:pt x="140" y="408"/>
                    </a:lnTo>
                    <a:lnTo>
                      <a:pt x="156" y="414"/>
                    </a:lnTo>
                    <a:lnTo>
                      <a:pt x="172" y="422"/>
                    </a:lnTo>
                    <a:lnTo>
                      <a:pt x="188" y="434"/>
                    </a:lnTo>
                    <a:lnTo>
                      <a:pt x="202" y="446"/>
                    </a:lnTo>
                    <a:lnTo>
                      <a:pt x="216" y="462"/>
                    </a:lnTo>
                    <a:lnTo>
                      <a:pt x="220" y="472"/>
                    </a:lnTo>
                    <a:lnTo>
                      <a:pt x="222" y="482"/>
                    </a:lnTo>
                    <a:lnTo>
                      <a:pt x="226" y="508"/>
                    </a:lnTo>
                    <a:lnTo>
                      <a:pt x="226" y="538"/>
                    </a:lnTo>
                    <a:lnTo>
                      <a:pt x="222" y="570"/>
                    </a:lnTo>
                    <a:lnTo>
                      <a:pt x="216" y="602"/>
                    </a:lnTo>
                    <a:lnTo>
                      <a:pt x="210" y="632"/>
                    </a:lnTo>
                    <a:lnTo>
                      <a:pt x="202" y="658"/>
                    </a:lnTo>
                    <a:lnTo>
                      <a:pt x="196" y="676"/>
                    </a:lnTo>
                    <a:lnTo>
                      <a:pt x="186" y="698"/>
                    </a:lnTo>
                    <a:lnTo>
                      <a:pt x="176" y="716"/>
                    </a:lnTo>
                    <a:lnTo>
                      <a:pt x="158" y="746"/>
                    </a:lnTo>
                    <a:lnTo>
                      <a:pt x="140" y="766"/>
                    </a:lnTo>
                    <a:lnTo>
                      <a:pt x="124" y="782"/>
                    </a:lnTo>
                    <a:lnTo>
                      <a:pt x="108" y="790"/>
                    </a:lnTo>
                    <a:lnTo>
                      <a:pt x="96" y="796"/>
                    </a:lnTo>
                    <a:lnTo>
                      <a:pt x="86" y="798"/>
                    </a:lnTo>
                    <a:lnTo>
                      <a:pt x="80" y="798"/>
                    </a:lnTo>
                    <a:lnTo>
                      <a:pt x="398" y="784"/>
                    </a:lnTo>
                    <a:lnTo>
                      <a:pt x="422" y="792"/>
                    </a:lnTo>
                    <a:lnTo>
                      <a:pt x="402" y="774"/>
                    </a:lnTo>
                    <a:lnTo>
                      <a:pt x="380" y="750"/>
                    </a:lnTo>
                    <a:lnTo>
                      <a:pt x="368" y="736"/>
                    </a:lnTo>
                    <a:lnTo>
                      <a:pt x="356" y="722"/>
                    </a:lnTo>
                    <a:lnTo>
                      <a:pt x="348" y="706"/>
                    </a:lnTo>
                    <a:lnTo>
                      <a:pt x="340" y="690"/>
                    </a:lnTo>
                    <a:lnTo>
                      <a:pt x="326" y="658"/>
                    </a:lnTo>
                    <a:lnTo>
                      <a:pt x="314" y="622"/>
                    </a:lnTo>
                    <a:lnTo>
                      <a:pt x="310" y="602"/>
                    </a:lnTo>
                    <a:lnTo>
                      <a:pt x="306" y="582"/>
                    </a:lnTo>
                    <a:lnTo>
                      <a:pt x="304" y="560"/>
                    </a:lnTo>
                    <a:lnTo>
                      <a:pt x="302" y="540"/>
                    </a:lnTo>
                    <a:lnTo>
                      <a:pt x="304" y="518"/>
                    </a:lnTo>
                    <a:lnTo>
                      <a:pt x="306" y="500"/>
                    </a:lnTo>
                    <a:lnTo>
                      <a:pt x="312" y="480"/>
                    </a:lnTo>
                    <a:lnTo>
                      <a:pt x="322" y="464"/>
                    </a:lnTo>
                    <a:lnTo>
                      <a:pt x="334" y="450"/>
                    </a:lnTo>
                    <a:lnTo>
                      <a:pt x="350" y="436"/>
                    </a:lnTo>
                    <a:lnTo>
                      <a:pt x="368" y="426"/>
                    </a:lnTo>
                    <a:lnTo>
                      <a:pt x="392" y="418"/>
                    </a:lnTo>
                    <a:lnTo>
                      <a:pt x="400" y="418"/>
                    </a:lnTo>
                    <a:lnTo>
                      <a:pt x="408" y="418"/>
                    </a:lnTo>
                    <a:lnTo>
                      <a:pt x="420" y="424"/>
                    </a:lnTo>
                    <a:lnTo>
                      <a:pt x="432" y="432"/>
                    </a:lnTo>
                    <a:lnTo>
                      <a:pt x="442" y="442"/>
                    </a:lnTo>
                    <a:lnTo>
                      <a:pt x="450" y="452"/>
                    </a:lnTo>
                    <a:lnTo>
                      <a:pt x="456" y="460"/>
                    </a:lnTo>
                    <a:lnTo>
                      <a:pt x="462" y="470"/>
                    </a:lnTo>
                    <a:lnTo>
                      <a:pt x="456" y="454"/>
                    </a:lnTo>
                    <a:lnTo>
                      <a:pt x="450" y="442"/>
                    </a:lnTo>
                    <a:lnTo>
                      <a:pt x="444" y="432"/>
                    </a:lnTo>
                    <a:lnTo>
                      <a:pt x="438" y="424"/>
                    </a:lnTo>
                    <a:lnTo>
                      <a:pt x="428" y="414"/>
                    </a:lnTo>
                    <a:lnTo>
                      <a:pt x="424" y="412"/>
                    </a:lnTo>
                    <a:lnTo>
                      <a:pt x="450" y="400"/>
                    </a:lnTo>
                    <a:lnTo>
                      <a:pt x="470" y="386"/>
                    </a:lnTo>
                    <a:lnTo>
                      <a:pt x="484" y="374"/>
                    </a:lnTo>
                    <a:lnTo>
                      <a:pt x="492" y="364"/>
                    </a:lnTo>
                    <a:lnTo>
                      <a:pt x="498" y="354"/>
                    </a:lnTo>
                    <a:lnTo>
                      <a:pt x="502" y="346"/>
                    </a:lnTo>
                    <a:lnTo>
                      <a:pt x="502" y="338"/>
                    </a:lnTo>
                    <a:lnTo>
                      <a:pt x="496" y="350"/>
                    </a:lnTo>
                    <a:lnTo>
                      <a:pt x="488" y="358"/>
                    </a:lnTo>
                    <a:lnTo>
                      <a:pt x="478" y="368"/>
                    </a:lnTo>
                    <a:lnTo>
                      <a:pt x="466" y="376"/>
                    </a:lnTo>
                    <a:lnTo>
                      <a:pt x="440" y="390"/>
                    </a:lnTo>
                    <a:lnTo>
                      <a:pt x="412" y="402"/>
                    </a:lnTo>
                    <a:lnTo>
                      <a:pt x="386" y="410"/>
                    </a:lnTo>
                    <a:lnTo>
                      <a:pt x="360" y="414"/>
                    </a:lnTo>
                    <a:lnTo>
                      <a:pt x="342" y="416"/>
                    </a:lnTo>
                    <a:lnTo>
                      <a:pt x="330" y="416"/>
                    </a:lnTo>
                    <a:close/>
                  </a:path>
                </a:pathLst>
              </a:custGeom>
              <a:solidFill>
                <a:srgbClr val="C38944"/>
              </a:solidFill>
              <a:ln w="9525">
                <a:noFill/>
                <a:round/>
                <a:headEnd/>
                <a:tailEnd/>
              </a:ln>
            </p:spPr>
            <p:txBody>
              <a:bodyPr/>
              <a:lstStyle/>
              <a:p>
                <a:endParaRPr lang="vi-VN"/>
              </a:p>
            </p:txBody>
          </p:sp>
          <p:sp>
            <p:nvSpPr>
              <p:cNvPr id="148" name="Freeform 13"/>
              <p:cNvSpPr>
                <a:spLocks/>
              </p:cNvSpPr>
              <p:nvPr/>
            </p:nvSpPr>
            <p:spPr bwMode="auto">
              <a:xfrm>
                <a:off x="864" y="2800"/>
                <a:ext cx="884" cy="174"/>
              </a:xfrm>
              <a:custGeom>
                <a:avLst/>
                <a:gdLst>
                  <a:gd name="T0" fmla="*/ 0 w 884"/>
                  <a:gd name="T1" fmla="*/ 174 h 174"/>
                  <a:gd name="T2" fmla="*/ 0 w 884"/>
                  <a:gd name="T3" fmla="*/ 174 h 174"/>
                  <a:gd name="T4" fmla="*/ 8 w 884"/>
                  <a:gd name="T5" fmla="*/ 166 h 174"/>
                  <a:gd name="T6" fmla="*/ 28 w 884"/>
                  <a:gd name="T7" fmla="*/ 148 h 174"/>
                  <a:gd name="T8" fmla="*/ 64 w 884"/>
                  <a:gd name="T9" fmla="*/ 122 h 174"/>
                  <a:gd name="T10" fmla="*/ 86 w 884"/>
                  <a:gd name="T11" fmla="*/ 106 h 174"/>
                  <a:gd name="T12" fmla="*/ 112 w 884"/>
                  <a:gd name="T13" fmla="*/ 90 h 174"/>
                  <a:gd name="T14" fmla="*/ 142 w 884"/>
                  <a:gd name="T15" fmla="*/ 74 h 174"/>
                  <a:gd name="T16" fmla="*/ 174 w 884"/>
                  <a:gd name="T17" fmla="*/ 60 h 174"/>
                  <a:gd name="T18" fmla="*/ 210 w 884"/>
                  <a:gd name="T19" fmla="*/ 44 h 174"/>
                  <a:gd name="T20" fmla="*/ 248 w 884"/>
                  <a:gd name="T21" fmla="*/ 32 h 174"/>
                  <a:gd name="T22" fmla="*/ 290 w 884"/>
                  <a:gd name="T23" fmla="*/ 20 h 174"/>
                  <a:gd name="T24" fmla="*/ 334 w 884"/>
                  <a:gd name="T25" fmla="*/ 10 h 174"/>
                  <a:gd name="T26" fmla="*/ 382 w 884"/>
                  <a:gd name="T27" fmla="*/ 4 h 174"/>
                  <a:gd name="T28" fmla="*/ 434 w 884"/>
                  <a:gd name="T29" fmla="*/ 0 h 174"/>
                  <a:gd name="T30" fmla="*/ 434 w 884"/>
                  <a:gd name="T31" fmla="*/ 0 h 174"/>
                  <a:gd name="T32" fmla="*/ 488 w 884"/>
                  <a:gd name="T33" fmla="*/ 0 h 174"/>
                  <a:gd name="T34" fmla="*/ 540 w 884"/>
                  <a:gd name="T35" fmla="*/ 4 h 174"/>
                  <a:gd name="T36" fmla="*/ 588 w 884"/>
                  <a:gd name="T37" fmla="*/ 10 h 174"/>
                  <a:gd name="T38" fmla="*/ 632 w 884"/>
                  <a:gd name="T39" fmla="*/ 22 h 174"/>
                  <a:gd name="T40" fmla="*/ 672 w 884"/>
                  <a:gd name="T41" fmla="*/ 34 h 174"/>
                  <a:gd name="T42" fmla="*/ 708 w 884"/>
                  <a:gd name="T43" fmla="*/ 48 h 174"/>
                  <a:gd name="T44" fmla="*/ 742 w 884"/>
                  <a:gd name="T45" fmla="*/ 64 h 174"/>
                  <a:gd name="T46" fmla="*/ 772 w 884"/>
                  <a:gd name="T47" fmla="*/ 82 h 174"/>
                  <a:gd name="T48" fmla="*/ 798 w 884"/>
                  <a:gd name="T49" fmla="*/ 98 h 174"/>
                  <a:gd name="T50" fmla="*/ 822 w 884"/>
                  <a:gd name="T51" fmla="*/ 116 h 174"/>
                  <a:gd name="T52" fmla="*/ 840 w 884"/>
                  <a:gd name="T53" fmla="*/ 130 h 174"/>
                  <a:gd name="T54" fmla="*/ 856 w 884"/>
                  <a:gd name="T55" fmla="*/ 144 h 174"/>
                  <a:gd name="T56" fmla="*/ 878 w 884"/>
                  <a:gd name="T57" fmla="*/ 166 h 174"/>
                  <a:gd name="T58" fmla="*/ 884 w 884"/>
                  <a:gd name="T59" fmla="*/ 174 h 174"/>
                  <a:gd name="T60" fmla="*/ 0 w 884"/>
                  <a:gd name="T61" fmla="*/ 174 h 1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84"/>
                  <a:gd name="T94" fmla="*/ 0 h 174"/>
                  <a:gd name="T95" fmla="*/ 884 w 884"/>
                  <a:gd name="T96" fmla="*/ 174 h 1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84" h="174">
                    <a:moveTo>
                      <a:pt x="0" y="174"/>
                    </a:moveTo>
                    <a:lnTo>
                      <a:pt x="0" y="174"/>
                    </a:lnTo>
                    <a:lnTo>
                      <a:pt x="8" y="166"/>
                    </a:lnTo>
                    <a:lnTo>
                      <a:pt x="28" y="148"/>
                    </a:lnTo>
                    <a:lnTo>
                      <a:pt x="64" y="122"/>
                    </a:lnTo>
                    <a:lnTo>
                      <a:pt x="86" y="106"/>
                    </a:lnTo>
                    <a:lnTo>
                      <a:pt x="112" y="90"/>
                    </a:lnTo>
                    <a:lnTo>
                      <a:pt x="142" y="74"/>
                    </a:lnTo>
                    <a:lnTo>
                      <a:pt x="174" y="60"/>
                    </a:lnTo>
                    <a:lnTo>
                      <a:pt x="210" y="44"/>
                    </a:lnTo>
                    <a:lnTo>
                      <a:pt x="248" y="32"/>
                    </a:lnTo>
                    <a:lnTo>
                      <a:pt x="290" y="20"/>
                    </a:lnTo>
                    <a:lnTo>
                      <a:pt x="334" y="10"/>
                    </a:lnTo>
                    <a:lnTo>
                      <a:pt x="382" y="4"/>
                    </a:lnTo>
                    <a:lnTo>
                      <a:pt x="434" y="0"/>
                    </a:lnTo>
                    <a:lnTo>
                      <a:pt x="488" y="0"/>
                    </a:lnTo>
                    <a:lnTo>
                      <a:pt x="540" y="4"/>
                    </a:lnTo>
                    <a:lnTo>
                      <a:pt x="588" y="10"/>
                    </a:lnTo>
                    <a:lnTo>
                      <a:pt x="632" y="22"/>
                    </a:lnTo>
                    <a:lnTo>
                      <a:pt x="672" y="34"/>
                    </a:lnTo>
                    <a:lnTo>
                      <a:pt x="708" y="48"/>
                    </a:lnTo>
                    <a:lnTo>
                      <a:pt x="742" y="64"/>
                    </a:lnTo>
                    <a:lnTo>
                      <a:pt x="772" y="82"/>
                    </a:lnTo>
                    <a:lnTo>
                      <a:pt x="798" y="98"/>
                    </a:lnTo>
                    <a:lnTo>
                      <a:pt x="822" y="116"/>
                    </a:lnTo>
                    <a:lnTo>
                      <a:pt x="840" y="130"/>
                    </a:lnTo>
                    <a:lnTo>
                      <a:pt x="856" y="144"/>
                    </a:lnTo>
                    <a:lnTo>
                      <a:pt x="878" y="166"/>
                    </a:lnTo>
                    <a:lnTo>
                      <a:pt x="884" y="174"/>
                    </a:lnTo>
                    <a:lnTo>
                      <a:pt x="0" y="174"/>
                    </a:lnTo>
                    <a:close/>
                  </a:path>
                </a:pathLst>
              </a:custGeom>
              <a:solidFill>
                <a:srgbClr val="AEC437"/>
              </a:solidFill>
              <a:ln w="9525">
                <a:noFill/>
                <a:round/>
                <a:headEnd/>
                <a:tailEnd/>
              </a:ln>
            </p:spPr>
            <p:txBody>
              <a:bodyPr/>
              <a:lstStyle/>
              <a:p>
                <a:endParaRPr lang="vi-VN"/>
              </a:p>
            </p:txBody>
          </p:sp>
          <p:sp>
            <p:nvSpPr>
              <p:cNvPr id="149" name="Freeform 14"/>
              <p:cNvSpPr>
                <a:spLocks/>
              </p:cNvSpPr>
              <p:nvPr/>
            </p:nvSpPr>
            <p:spPr bwMode="auto">
              <a:xfrm>
                <a:off x="1142" y="2058"/>
                <a:ext cx="48" cy="46"/>
              </a:xfrm>
              <a:custGeom>
                <a:avLst/>
                <a:gdLst>
                  <a:gd name="T0" fmla="*/ 0 w 48"/>
                  <a:gd name="T1" fmla="*/ 0 h 46"/>
                  <a:gd name="T2" fmla="*/ 0 w 48"/>
                  <a:gd name="T3" fmla="*/ 0 h 46"/>
                  <a:gd name="T4" fmla="*/ 0 w 48"/>
                  <a:gd name="T5" fmla="*/ 8 h 46"/>
                  <a:gd name="T6" fmla="*/ 2 w 48"/>
                  <a:gd name="T7" fmla="*/ 14 h 46"/>
                  <a:gd name="T8" fmla="*/ 6 w 48"/>
                  <a:gd name="T9" fmla="*/ 22 h 46"/>
                  <a:gd name="T10" fmla="*/ 12 w 48"/>
                  <a:gd name="T11" fmla="*/ 30 h 46"/>
                  <a:gd name="T12" fmla="*/ 20 w 48"/>
                  <a:gd name="T13" fmla="*/ 38 h 46"/>
                  <a:gd name="T14" fmla="*/ 32 w 48"/>
                  <a:gd name="T15" fmla="*/ 44 h 46"/>
                  <a:gd name="T16" fmla="*/ 48 w 48"/>
                  <a:gd name="T17" fmla="*/ 46 h 46"/>
                  <a:gd name="T18" fmla="*/ 48 w 48"/>
                  <a:gd name="T19" fmla="*/ 46 h 46"/>
                  <a:gd name="T20" fmla="*/ 48 w 48"/>
                  <a:gd name="T21" fmla="*/ 40 h 46"/>
                  <a:gd name="T22" fmla="*/ 46 w 48"/>
                  <a:gd name="T23" fmla="*/ 32 h 46"/>
                  <a:gd name="T24" fmla="*/ 42 w 48"/>
                  <a:gd name="T25" fmla="*/ 26 h 46"/>
                  <a:gd name="T26" fmla="*/ 36 w 48"/>
                  <a:gd name="T27" fmla="*/ 18 h 46"/>
                  <a:gd name="T28" fmla="*/ 28 w 48"/>
                  <a:gd name="T29" fmla="*/ 10 h 46"/>
                  <a:gd name="T30" fmla="*/ 16 w 48"/>
                  <a:gd name="T31" fmla="*/ 4 h 46"/>
                  <a:gd name="T32" fmla="*/ 0 w 48"/>
                  <a:gd name="T33" fmla="*/ 0 h 46"/>
                  <a:gd name="T34" fmla="*/ 0 w 48"/>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6"/>
                  <a:gd name="T56" fmla="*/ 48 w 48"/>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6">
                    <a:moveTo>
                      <a:pt x="0" y="0"/>
                    </a:moveTo>
                    <a:lnTo>
                      <a:pt x="0" y="0"/>
                    </a:lnTo>
                    <a:lnTo>
                      <a:pt x="0" y="8"/>
                    </a:lnTo>
                    <a:lnTo>
                      <a:pt x="2" y="14"/>
                    </a:lnTo>
                    <a:lnTo>
                      <a:pt x="6" y="22"/>
                    </a:lnTo>
                    <a:lnTo>
                      <a:pt x="12" y="30"/>
                    </a:lnTo>
                    <a:lnTo>
                      <a:pt x="20" y="38"/>
                    </a:lnTo>
                    <a:lnTo>
                      <a:pt x="32" y="44"/>
                    </a:lnTo>
                    <a:lnTo>
                      <a:pt x="48" y="46"/>
                    </a:lnTo>
                    <a:lnTo>
                      <a:pt x="48" y="40"/>
                    </a:lnTo>
                    <a:lnTo>
                      <a:pt x="46" y="32"/>
                    </a:lnTo>
                    <a:lnTo>
                      <a:pt x="42"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0" name="Freeform 15"/>
              <p:cNvSpPr>
                <a:spLocks/>
              </p:cNvSpPr>
              <p:nvPr/>
            </p:nvSpPr>
            <p:spPr bwMode="auto">
              <a:xfrm>
                <a:off x="1194" y="2070"/>
                <a:ext cx="20" cy="52"/>
              </a:xfrm>
              <a:custGeom>
                <a:avLst/>
                <a:gdLst>
                  <a:gd name="T0" fmla="*/ 16 w 20"/>
                  <a:gd name="T1" fmla="*/ 52 h 52"/>
                  <a:gd name="T2" fmla="*/ 16 w 20"/>
                  <a:gd name="T3" fmla="*/ 52 h 52"/>
                  <a:gd name="T4" fmla="*/ 12 w 20"/>
                  <a:gd name="T5" fmla="*/ 48 h 52"/>
                  <a:gd name="T6" fmla="*/ 4 w 20"/>
                  <a:gd name="T7" fmla="*/ 36 h 52"/>
                  <a:gd name="T8" fmla="*/ 2 w 20"/>
                  <a:gd name="T9" fmla="*/ 28 h 52"/>
                  <a:gd name="T10" fmla="*/ 0 w 20"/>
                  <a:gd name="T11" fmla="*/ 20 h 52"/>
                  <a:gd name="T12" fmla="*/ 2 w 20"/>
                  <a:gd name="T13" fmla="*/ 10 h 52"/>
                  <a:gd name="T14" fmla="*/ 6 w 20"/>
                  <a:gd name="T15" fmla="*/ 0 h 52"/>
                  <a:gd name="T16" fmla="*/ 6 w 20"/>
                  <a:gd name="T17" fmla="*/ 0 h 52"/>
                  <a:gd name="T18" fmla="*/ 10 w 20"/>
                  <a:gd name="T19" fmla="*/ 2 h 52"/>
                  <a:gd name="T20" fmla="*/ 16 w 20"/>
                  <a:gd name="T21" fmla="*/ 12 h 52"/>
                  <a:gd name="T22" fmla="*/ 18 w 20"/>
                  <a:gd name="T23" fmla="*/ 20 h 52"/>
                  <a:gd name="T24" fmla="*/ 20 w 20"/>
                  <a:gd name="T25" fmla="*/ 28 h 52"/>
                  <a:gd name="T26" fmla="*/ 20 w 20"/>
                  <a:gd name="T27" fmla="*/ 40 h 52"/>
                  <a:gd name="T28" fmla="*/ 16 w 20"/>
                  <a:gd name="T29" fmla="*/ 52 h 52"/>
                  <a:gd name="T30" fmla="*/ 16 w 20"/>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52"/>
                  <a:gd name="T50" fmla="*/ 20 w 20"/>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52">
                    <a:moveTo>
                      <a:pt x="16" y="52"/>
                    </a:moveTo>
                    <a:lnTo>
                      <a:pt x="16" y="52"/>
                    </a:lnTo>
                    <a:lnTo>
                      <a:pt x="12" y="48"/>
                    </a:lnTo>
                    <a:lnTo>
                      <a:pt x="4" y="36"/>
                    </a:lnTo>
                    <a:lnTo>
                      <a:pt x="2" y="28"/>
                    </a:lnTo>
                    <a:lnTo>
                      <a:pt x="0" y="20"/>
                    </a:lnTo>
                    <a:lnTo>
                      <a:pt x="2" y="10"/>
                    </a:lnTo>
                    <a:lnTo>
                      <a:pt x="6" y="0"/>
                    </a:lnTo>
                    <a:lnTo>
                      <a:pt x="10" y="2"/>
                    </a:lnTo>
                    <a:lnTo>
                      <a:pt x="16" y="12"/>
                    </a:lnTo>
                    <a:lnTo>
                      <a:pt x="18" y="20"/>
                    </a:lnTo>
                    <a:lnTo>
                      <a:pt x="20" y="28"/>
                    </a:lnTo>
                    <a:lnTo>
                      <a:pt x="20" y="40"/>
                    </a:lnTo>
                    <a:lnTo>
                      <a:pt x="16" y="52"/>
                    </a:lnTo>
                    <a:close/>
                  </a:path>
                </a:pathLst>
              </a:custGeom>
              <a:solidFill>
                <a:srgbClr val="AEC437"/>
              </a:solidFill>
              <a:ln w="9525">
                <a:noFill/>
                <a:round/>
                <a:headEnd/>
                <a:tailEnd/>
              </a:ln>
            </p:spPr>
            <p:txBody>
              <a:bodyPr/>
              <a:lstStyle/>
              <a:p>
                <a:endParaRPr lang="vi-VN"/>
              </a:p>
            </p:txBody>
          </p:sp>
          <p:sp>
            <p:nvSpPr>
              <p:cNvPr id="151" name="Freeform 16"/>
              <p:cNvSpPr>
                <a:spLocks/>
              </p:cNvSpPr>
              <p:nvPr/>
            </p:nvSpPr>
            <p:spPr bwMode="auto">
              <a:xfrm>
                <a:off x="1168" y="2114"/>
                <a:ext cx="52" cy="26"/>
              </a:xfrm>
              <a:custGeom>
                <a:avLst/>
                <a:gdLst>
                  <a:gd name="T0" fmla="*/ 52 w 52"/>
                  <a:gd name="T1" fmla="*/ 26 h 26"/>
                  <a:gd name="T2" fmla="*/ 52 w 52"/>
                  <a:gd name="T3" fmla="*/ 26 h 26"/>
                  <a:gd name="T4" fmla="*/ 50 w 52"/>
                  <a:gd name="T5" fmla="*/ 20 h 26"/>
                  <a:gd name="T6" fmla="*/ 46 w 52"/>
                  <a:gd name="T7" fmla="*/ 14 h 26"/>
                  <a:gd name="T8" fmla="*/ 40 w 52"/>
                  <a:gd name="T9" fmla="*/ 8 h 26"/>
                  <a:gd name="T10" fmla="*/ 32 w 52"/>
                  <a:gd name="T11" fmla="*/ 4 h 26"/>
                  <a:gd name="T12" fmla="*/ 24 w 52"/>
                  <a:gd name="T13" fmla="*/ 0 h 26"/>
                  <a:gd name="T14" fmla="*/ 12 w 52"/>
                  <a:gd name="T15" fmla="*/ 2 h 26"/>
                  <a:gd name="T16" fmla="*/ 0 w 52"/>
                  <a:gd name="T17" fmla="*/ 6 h 26"/>
                  <a:gd name="T18" fmla="*/ 0 w 52"/>
                  <a:gd name="T19" fmla="*/ 6 h 26"/>
                  <a:gd name="T20" fmla="*/ 4 w 52"/>
                  <a:gd name="T21" fmla="*/ 10 h 26"/>
                  <a:gd name="T22" fmla="*/ 14 w 52"/>
                  <a:gd name="T23" fmla="*/ 18 h 26"/>
                  <a:gd name="T24" fmla="*/ 22 w 52"/>
                  <a:gd name="T25" fmla="*/ 22 h 26"/>
                  <a:gd name="T26" fmla="*/ 30 w 52"/>
                  <a:gd name="T27" fmla="*/ 24 h 26"/>
                  <a:gd name="T28" fmla="*/ 42 w 52"/>
                  <a:gd name="T29" fmla="*/ 26 h 26"/>
                  <a:gd name="T30" fmla="*/ 52 w 52"/>
                  <a:gd name="T31" fmla="*/ 26 h 26"/>
                  <a:gd name="T32" fmla="*/ 52 w 52"/>
                  <a:gd name="T33" fmla="*/ 2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6"/>
                  <a:gd name="T53" fmla="*/ 52 w 5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6">
                    <a:moveTo>
                      <a:pt x="52" y="26"/>
                    </a:moveTo>
                    <a:lnTo>
                      <a:pt x="52" y="26"/>
                    </a:lnTo>
                    <a:lnTo>
                      <a:pt x="50" y="20"/>
                    </a:lnTo>
                    <a:lnTo>
                      <a:pt x="46" y="14"/>
                    </a:lnTo>
                    <a:lnTo>
                      <a:pt x="40" y="8"/>
                    </a:lnTo>
                    <a:lnTo>
                      <a:pt x="32" y="4"/>
                    </a:lnTo>
                    <a:lnTo>
                      <a:pt x="24" y="0"/>
                    </a:lnTo>
                    <a:lnTo>
                      <a:pt x="12" y="2"/>
                    </a:lnTo>
                    <a:lnTo>
                      <a:pt x="0" y="6"/>
                    </a:lnTo>
                    <a:lnTo>
                      <a:pt x="4" y="10"/>
                    </a:lnTo>
                    <a:lnTo>
                      <a:pt x="14" y="18"/>
                    </a:lnTo>
                    <a:lnTo>
                      <a:pt x="22" y="22"/>
                    </a:lnTo>
                    <a:lnTo>
                      <a:pt x="30" y="24"/>
                    </a:lnTo>
                    <a:lnTo>
                      <a:pt x="42" y="26"/>
                    </a:lnTo>
                    <a:lnTo>
                      <a:pt x="52" y="26"/>
                    </a:lnTo>
                    <a:close/>
                  </a:path>
                </a:pathLst>
              </a:custGeom>
              <a:solidFill>
                <a:srgbClr val="AEC437"/>
              </a:solidFill>
              <a:ln w="9525">
                <a:noFill/>
                <a:round/>
                <a:headEnd/>
                <a:tailEnd/>
              </a:ln>
            </p:spPr>
            <p:txBody>
              <a:bodyPr/>
              <a:lstStyle/>
              <a:p>
                <a:endParaRPr lang="vi-VN"/>
              </a:p>
            </p:txBody>
          </p:sp>
          <p:sp>
            <p:nvSpPr>
              <p:cNvPr id="152" name="Freeform 17"/>
              <p:cNvSpPr>
                <a:spLocks/>
              </p:cNvSpPr>
              <p:nvPr/>
            </p:nvSpPr>
            <p:spPr bwMode="auto">
              <a:xfrm>
                <a:off x="1070" y="2106"/>
                <a:ext cx="46" cy="62"/>
              </a:xfrm>
              <a:custGeom>
                <a:avLst/>
                <a:gdLst>
                  <a:gd name="T0" fmla="*/ 0 w 46"/>
                  <a:gd name="T1" fmla="*/ 0 h 62"/>
                  <a:gd name="T2" fmla="*/ 0 w 46"/>
                  <a:gd name="T3" fmla="*/ 0 h 62"/>
                  <a:gd name="T4" fmla="*/ 0 w 46"/>
                  <a:gd name="T5" fmla="*/ 8 h 62"/>
                  <a:gd name="T6" fmla="*/ 0 w 46"/>
                  <a:gd name="T7" fmla="*/ 18 h 62"/>
                  <a:gd name="T8" fmla="*/ 2 w 46"/>
                  <a:gd name="T9" fmla="*/ 28 h 62"/>
                  <a:gd name="T10" fmla="*/ 6 w 46"/>
                  <a:gd name="T11" fmla="*/ 38 h 62"/>
                  <a:gd name="T12" fmla="*/ 16 w 46"/>
                  <a:gd name="T13" fmla="*/ 48 h 62"/>
                  <a:gd name="T14" fmla="*/ 28 w 46"/>
                  <a:gd name="T15" fmla="*/ 56 h 62"/>
                  <a:gd name="T16" fmla="*/ 36 w 46"/>
                  <a:gd name="T17" fmla="*/ 58 h 62"/>
                  <a:gd name="T18" fmla="*/ 46 w 46"/>
                  <a:gd name="T19" fmla="*/ 62 h 62"/>
                  <a:gd name="T20" fmla="*/ 46 w 46"/>
                  <a:gd name="T21" fmla="*/ 62 h 62"/>
                  <a:gd name="T22" fmla="*/ 46 w 46"/>
                  <a:gd name="T23" fmla="*/ 54 h 62"/>
                  <a:gd name="T24" fmla="*/ 46 w 46"/>
                  <a:gd name="T25" fmla="*/ 46 h 62"/>
                  <a:gd name="T26" fmla="*/ 44 w 46"/>
                  <a:gd name="T27" fmla="*/ 36 h 62"/>
                  <a:gd name="T28" fmla="*/ 38 w 46"/>
                  <a:gd name="T29" fmla="*/ 26 h 62"/>
                  <a:gd name="T30" fmla="*/ 30 w 46"/>
                  <a:gd name="T31" fmla="*/ 16 h 62"/>
                  <a:gd name="T32" fmla="*/ 18 w 46"/>
                  <a:gd name="T33" fmla="*/ 8 h 62"/>
                  <a:gd name="T34" fmla="*/ 0 w 46"/>
                  <a:gd name="T35" fmla="*/ 0 h 62"/>
                  <a:gd name="T36" fmla="*/ 0 w 46"/>
                  <a:gd name="T37" fmla="*/ 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62"/>
                  <a:gd name="T59" fmla="*/ 46 w 46"/>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62">
                    <a:moveTo>
                      <a:pt x="0" y="0"/>
                    </a:moveTo>
                    <a:lnTo>
                      <a:pt x="0" y="0"/>
                    </a:lnTo>
                    <a:lnTo>
                      <a:pt x="0" y="8"/>
                    </a:lnTo>
                    <a:lnTo>
                      <a:pt x="0" y="18"/>
                    </a:lnTo>
                    <a:lnTo>
                      <a:pt x="2" y="28"/>
                    </a:lnTo>
                    <a:lnTo>
                      <a:pt x="6" y="38"/>
                    </a:lnTo>
                    <a:lnTo>
                      <a:pt x="16" y="48"/>
                    </a:lnTo>
                    <a:lnTo>
                      <a:pt x="28" y="56"/>
                    </a:lnTo>
                    <a:lnTo>
                      <a:pt x="36" y="58"/>
                    </a:lnTo>
                    <a:lnTo>
                      <a:pt x="46" y="62"/>
                    </a:lnTo>
                    <a:lnTo>
                      <a:pt x="46" y="54"/>
                    </a:lnTo>
                    <a:lnTo>
                      <a:pt x="46" y="46"/>
                    </a:lnTo>
                    <a:lnTo>
                      <a:pt x="44" y="36"/>
                    </a:lnTo>
                    <a:lnTo>
                      <a:pt x="38" y="26"/>
                    </a:lnTo>
                    <a:lnTo>
                      <a:pt x="30" y="16"/>
                    </a:lnTo>
                    <a:lnTo>
                      <a:pt x="18" y="8"/>
                    </a:lnTo>
                    <a:lnTo>
                      <a:pt x="0" y="0"/>
                    </a:lnTo>
                    <a:close/>
                  </a:path>
                </a:pathLst>
              </a:custGeom>
              <a:solidFill>
                <a:srgbClr val="008000"/>
              </a:solidFill>
              <a:ln w="9525">
                <a:noFill/>
                <a:round/>
                <a:headEnd/>
                <a:tailEnd/>
              </a:ln>
            </p:spPr>
            <p:txBody>
              <a:bodyPr/>
              <a:lstStyle/>
              <a:p>
                <a:endParaRPr lang="vi-VN"/>
              </a:p>
            </p:txBody>
          </p:sp>
          <p:sp>
            <p:nvSpPr>
              <p:cNvPr id="153" name="Freeform 18"/>
              <p:cNvSpPr>
                <a:spLocks/>
              </p:cNvSpPr>
              <p:nvPr/>
            </p:nvSpPr>
            <p:spPr bwMode="auto">
              <a:xfrm>
                <a:off x="1124" y="2130"/>
                <a:ext cx="20" cy="60"/>
              </a:xfrm>
              <a:custGeom>
                <a:avLst/>
                <a:gdLst>
                  <a:gd name="T0" fmla="*/ 12 w 20"/>
                  <a:gd name="T1" fmla="*/ 60 h 60"/>
                  <a:gd name="T2" fmla="*/ 12 w 20"/>
                  <a:gd name="T3" fmla="*/ 60 h 60"/>
                  <a:gd name="T4" fmla="*/ 8 w 20"/>
                  <a:gd name="T5" fmla="*/ 56 h 60"/>
                  <a:gd name="T6" fmla="*/ 2 w 20"/>
                  <a:gd name="T7" fmla="*/ 42 h 60"/>
                  <a:gd name="T8" fmla="*/ 0 w 20"/>
                  <a:gd name="T9" fmla="*/ 32 h 60"/>
                  <a:gd name="T10" fmla="*/ 0 w 20"/>
                  <a:gd name="T11" fmla="*/ 22 h 60"/>
                  <a:gd name="T12" fmla="*/ 2 w 20"/>
                  <a:gd name="T13" fmla="*/ 10 h 60"/>
                  <a:gd name="T14" fmla="*/ 10 w 20"/>
                  <a:gd name="T15" fmla="*/ 0 h 60"/>
                  <a:gd name="T16" fmla="*/ 10 w 20"/>
                  <a:gd name="T17" fmla="*/ 0 h 60"/>
                  <a:gd name="T18" fmla="*/ 12 w 20"/>
                  <a:gd name="T19" fmla="*/ 4 h 60"/>
                  <a:gd name="T20" fmla="*/ 18 w 20"/>
                  <a:gd name="T21" fmla="*/ 16 h 60"/>
                  <a:gd name="T22" fmla="*/ 20 w 20"/>
                  <a:gd name="T23" fmla="*/ 26 h 60"/>
                  <a:gd name="T24" fmla="*/ 20 w 20"/>
                  <a:gd name="T25" fmla="*/ 36 h 60"/>
                  <a:gd name="T26" fmla="*/ 18 w 20"/>
                  <a:gd name="T27" fmla="*/ 48 h 60"/>
                  <a:gd name="T28" fmla="*/ 12 w 20"/>
                  <a:gd name="T29" fmla="*/ 60 h 60"/>
                  <a:gd name="T30" fmla="*/ 12 w 20"/>
                  <a:gd name="T31" fmla="*/ 6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60"/>
                  <a:gd name="T50" fmla="*/ 20 w 20"/>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60">
                    <a:moveTo>
                      <a:pt x="12" y="60"/>
                    </a:moveTo>
                    <a:lnTo>
                      <a:pt x="12" y="60"/>
                    </a:lnTo>
                    <a:lnTo>
                      <a:pt x="8" y="56"/>
                    </a:lnTo>
                    <a:lnTo>
                      <a:pt x="2" y="42"/>
                    </a:lnTo>
                    <a:lnTo>
                      <a:pt x="0" y="32"/>
                    </a:lnTo>
                    <a:lnTo>
                      <a:pt x="0" y="22"/>
                    </a:lnTo>
                    <a:lnTo>
                      <a:pt x="2" y="10"/>
                    </a:lnTo>
                    <a:lnTo>
                      <a:pt x="10" y="0"/>
                    </a:lnTo>
                    <a:lnTo>
                      <a:pt x="12" y="4"/>
                    </a:lnTo>
                    <a:lnTo>
                      <a:pt x="18" y="16"/>
                    </a:lnTo>
                    <a:lnTo>
                      <a:pt x="20" y="26"/>
                    </a:lnTo>
                    <a:lnTo>
                      <a:pt x="20" y="36"/>
                    </a:lnTo>
                    <a:lnTo>
                      <a:pt x="18" y="48"/>
                    </a:lnTo>
                    <a:lnTo>
                      <a:pt x="12" y="60"/>
                    </a:lnTo>
                    <a:close/>
                  </a:path>
                </a:pathLst>
              </a:custGeom>
              <a:solidFill>
                <a:srgbClr val="AEC437"/>
              </a:solidFill>
              <a:ln w="9525">
                <a:noFill/>
                <a:round/>
                <a:headEnd/>
                <a:tailEnd/>
              </a:ln>
            </p:spPr>
            <p:txBody>
              <a:bodyPr/>
              <a:lstStyle/>
              <a:p>
                <a:endParaRPr lang="vi-VN"/>
              </a:p>
            </p:txBody>
          </p:sp>
          <p:sp>
            <p:nvSpPr>
              <p:cNvPr id="154" name="Freeform 19"/>
              <p:cNvSpPr>
                <a:spLocks/>
              </p:cNvSpPr>
              <p:nvPr/>
            </p:nvSpPr>
            <p:spPr bwMode="auto">
              <a:xfrm>
                <a:off x="1088" y="2178"/>
                <a:ext cx="56" cy="34"/>
              </a:xfrm>
              <a:custGeom>
                <a:avLst/>
                <a:gdLst>
                  <a:gd name="T0" fmla="*/ 56 w 56"/>
                  <a:gd name="T1" fmla="*/ 34 h 34"/>
                  <a:gd name="T2" fmla="*/ 56 w 56"/>
                  <a:gd name="T3" fmla="*/ 34 h 34"/>
                  <a:gd name="T4" fmla="*/ 54 w 56"/>
                  <a:gd name="T5" fmla="*/ 28 h 34"/>
                  <a:gd name="T6" fmla="*/ 50 w 56"/>
                  <a:gd name="T7" fmla="*/ 22 h 34"/>
                  <a:gd name="T8" fmla="*/ 46 w 56"/>
                  <a:gd name="T9" fmla="*/ 14 h 34"/>
                  <a:gd name="T10" fmla="*/ 38 w 56"/>
                  <a:gd name="T11" fmla="*/ 8 h 34"/>
                  <a:gd name="T12" fmla="*/ 28 w 56"/>
                  <a:gd name="T13" fmla="*/ 2 h 34"/>
                  <a:gd name="T14" fmla="*/ 16 w 56"/>
                  <a:gd name="T15" fmla="*/ 0 h 34"/>
                  <a:gd name="T16" fmla="*/ 0 w 56"/>
                  <a:gd name="T17" fmla="*/ 4 h 34"/>
                  <a:gd name="T18" fmla="*/ 0 w 56"/>
                  <a:gd name="T19" fmla="*/ 4 h 34"/>
                  <a:gd name="T20" fmla="*/ 4 w 56"/>
                  <a:gd name="T21" fmla="*/ 8 h 34"/>
                  <a:gd name="T22" fmla="*/ 14 w 56"/>
                  <a:gd name="T23" fmla="*/ 20 h 34"/>
                  <a:gd name="T24" fmla="*/ 22 w 56"/>
                  <a:gd name="T25" fmla="*/ 26 h 34"/>
                  <a:gd name="T26" fmla="*/ 32 w 56"/>
                  <a:gd name="T27" fmla="*/ 30 h 34"/>
                  <a:gd name="T28" fmla="*/ 44 w 56"/>
                  <a:gd name="T29" fmla="*/ 34 h 34"/>
                  <a:gd name="T30" fmla="*/ 56 w 56"/>
                  <a:gd name="T31" fmla="*/ 34 h 34"/>
                  <a:gd name="T32" fmla="*/ 56 w 56"/>
                  <a:gd name="T33" fmla="*/ 3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34"/>
                  <a:gd name="T53" fmla="*/ 56 w 5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34">
                    <a:moveTo>
                      <a:pt x="56" y="34"/>
                    </a:moveTo>
                    <a:lnTo>
                      <a:pt x="56" y="34"/>
                    </a:lnTo>
                    <a:lnTo>
                      <a:pt x="54" y="28"/>
                    </a:lnTo>
                    <a:lnTo>
                      <a:pt x="50" y="22"/>
                    </a:lnTo>
                    <a:lnTo>
                      <a:pt x="46" y="14"/>
                    </a:lnTo>
                    <a:lnTo>
                      <a:pt x="38" y="8"/>
                    </a:lnTo>
                    <a:lnTo>
                      <a:pt x="28" y="2"/>
                    </a:lnTo>
                    <a:lnTo>
                      <a:pt x="16" y="0"/>
                    </a:lnTo>
                    <a:lnTo>
                      <a:pt x="0" y="4"/>
                    </a:lnTo>
                    <a:lnTo>
                      <a:pt x="4" y="8"/>
                    </a:lnTo>
                    <a:lnTo>
                      <a:pt x="14" y="20"/>
                    </a:lnTo>
                    <a:lnTo>
                      <a:pt x="22" y="26"/>
                    </a:lnTo>
                    <a:lnTo>
                      <a:pt x="32" y="30"/>
                    </a:lnTo>
                    <a:lnTo>
                      <a:pt x="44" y="34"/>
                    </a:lnTo>
                    <a:lnTo>
                      <a:pt x="56" y="34"/>
                    </a:lnTo>
                    <a:close/>
                  </a:path>
                </a:pathLst>
              </a:custGeom>
              <a:solidFill>
                <a:srgbClr val="AEC437"/>
              </a:solidFill>
              <a:ln w="9525">
                <a:noFill/>
                <a:round/>
                <a:headEnd/>
                <a:tailEnd/>
              </a:ln>
            </p:spPr>
            <p:txBody>
              <a:bodyPr/>
              <a:lstStyle/>
              <a:p>
                <a:endParaRPr lang="vi-VN"/>
              </a:p>
            </p:txBody>
          </p:sp>
          <p:sp>
            <p:nvSpPr>
              <p:cNvPr id="155" name="Freeform 20"/>
              <p:cNvSpPr>
                <a:spLocks/>
              </p:cNvSpPr>
              <p:nvPr/>
            </p:nvSpPr>
            <p:spPr bwMode="auto">
              <a:xfrm>
                <a:off x="1318" y="2254"/>
                <a:ext cx="46" cy="46"/>
              </a:xfrm>
              <a:custGeom>
                <a:avLst/>
                <a:gdLst>
                  <a:gd name="T0" fmla="*/ 0 w 46"/>
                  <a:gd name="T1" fmla="*/ 0 h 46"/>
                  <a:gd name="T2" fmla="*/ 0 w 46"/>
                  <a:gd name="T3" fmla="*/ 0 h 46"/>
                  <a:gd name="T4" fmla="*/ 0 w 46"/>
                  <a:gd name="T5" fmla="*/ 8 h 46"/>
                  <a:gd name="T6" fmla="*/ 2 w 46"/>
                  <a:gd name="T7" fmla="*/ 14 h 46"/>
                  <a:gd name="T8" fmla="*/ 4 w 46"/>
                  <a:gd name="T9" fmla="*/ 22 h 46"/>
                  <a:gd name="T10" fmla="*/ 10 w 46"/>
                  <a:gd name="T11" fmla="*/ 30 h 46"/>
                  <a:gd name="T12" fmla="*/ 18 w 46"/>
                  <a:gd name="T13" fmla="*/ 38 h 46"/>
                  <a:gd name="T14" fmla="*/ 30 w 46"/>
                  <a:gd name="T15" fmla="*/ 44 h 46"/>
                  <a:gd name="T16" fmla="*/ 46 w 46"/>
                  <a:gd name="T17" fmla="*/ 46 h 46"/>
                  <a:gd name="T18" fmla="*/ 46 w 46"/>
                  <a:gd name="T19" fmla="*/ 46 h 46"/>
                  <a:gd name="T20" fmla="*/ 46 w 46"/>
                  <a:gd name="T21" fmla="*/ 40 h 46"/>
                  <a:gd name="T22" fmla="*/ 44 w 46"/>
                  <a:gd name="T23" fmla="*/ 34 h 46"/>
                  <a:gd name="T24" fmla="*/ 40 w 46"/>
                  <a:gd name="T25" fmla="*/ 26 h 46"/>
                  <a:gd name="T26" fmla="*/ 36 w 46"/>
                  <a:gd name="T27" fmla="*/ 18 h 46"/>
                  <a:gd name="T28" fmla="*/ 28 w 46"/>
                  <a:gd name="T29" fmla="*/ 10 h 46"/>
                  <a:gd name="T30" fmla="*/ 16 w 46"/>
                  <a:gd name="T31" fmla="*/ 4 h 46"/>
                  <a:gd name="T32" fmla="*/ 0 w 46"/>
                  <a:gd name="T33" fmla="*/ 0 h 46"/>
                  <a:gd name="T34" fmla="*/ 0 w 46"/>
                  <a:gd name="T35" fmla="*/ 0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6"/>
                  <a:gd name="T56" fmla="*/ 46 w 46"/>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6">
                    <a:moveTo>
                      <a:pt x="0" y="0"/>
                    </a:moveTo>
                    <a:lnTo>
                      <a:pt x="0" y="0"/>
                    </a:lnTo>
                    <a:lnTo>
                      <a:pt x="0" y="8"/>
                    </a:lnTo>
                    <a:lnTo>
                      <a:pt x="2" y="14"/>
                    </a:lnTo>
                    <a:lnTo>
                      <a:pt x="4" y="22"/>
                    </a:lnTo>
                    <a:lnTo>
                      <a:pt x="10" y="30"/>
                    </a:lnTo>
                    <a:lnTo>
                      <a:pt x="18" y="38"/>
                    </a:lnTo>
                    <a:lnTo>
                      <a:pt x="30" y="44"/>
                    </a:lnTo>
                    <a:lnTo>
                      <a:pt x="46" y="46"/>
                    </a:lnTo>
                    <a:lnTo>
                      <a:pt x="46" y="40"/>
                    </a:lnTo>
                    <a:lnTo>
                      <a:pt x="44" y="34"/>
                    </a:lnTo>
                    <a:lnTo>
                      <a:pt x="40" y="26"/>
                    </a:lnTo>
                    <a:lnTo>
                      <a:pt x="36" y="18"/>
                    </a:lnTo>
                    <a:lnTo>
                      <a:pt x="28" y="10"/>
                    </a:lnTo>
                    <a:lnTo>
                      <a:pt x="16" y="4"/>
                    </a:lnTo>
                    <a:lnTo>
                      <a:pt x="0" y="0"/>
                    </a:lnTo>
                    <a:close/>
                  </a:path>
                </a:pathLst>
              </a:custGeom>
              <a:solidFill>
                <a:srgbClr val="D2DE26"/>
              </a:solidFill>
              <a:ln w="9525">
                <a:noFill/>
                <a:round/>
                <a:headEnd/>
                <a:tailEnd/>
              </a:ln>
            </p:spPr>
            <p:txBody>
              <a:bodyPr/>
              <a:lstStyle/>
              <a:p>
                <a:endParaRPr lang="vi-VN"/>
              </a:p>
            </p:txBody>
          </p:sp>
          <p:sp>
            <p:nvSpPr>
              <p:cNvPr id="156" name="Freeform 21"/>
              <p:cNvSpPr>
                <a:spLocks/>
              </p:cNvSpPr>
              <p:nvPr/>
            </p:nvSpPr>
            <p:spPr bwMode="auto">
              <a:xfrm>
                <a:off x="1368" y="2266"/>
                <a:ext cx="18" cy="52"/>
              </a:xfrm>
              <a:custGeom>
                <a:avLst/>
                <a:gdLst>
                  <a:gd name="T0" fmla="*/ 16 w 18"/>
                  <a:gd name="T1" fmla="*/ 52 h 52"/>
                  <a:gd name="T2" fmla="*/ 16 w 18"/>
                  <a:gd name="T3" fmla="*/ 52 h 52"/>
                  <a:gd name="T4" fmla="*/ 12 w 18"/>
                  <a:gd name="T5" fmla="*/ 48 h 52"/>
                  <a:gd name="T6" fmla="*/ 4 w 18"/>
                  <a:gd name="T7" fmla="*/ 36 h 52"/>
                  <a:gd name="T8" fmla="*/ 2 w 18"/>
                  <a:gd name="T9" fmla="*/ 30 h 52"/>
                  <a:gd name="T10" fmla="*/ 0 w 18"/>
                  <a:gd name="T11" fmla="*/ 20 h 52"/>
                  <a:gd name="T12" fmla="*/ 2 w 18"/>
                  <a:gd name="T13" fmla="*/ 10 h 52"/>
                  <a:gd name="T14" fmla="*/ 6 w 18"/>
                  <a:gd name="T15" fmla="*/ 0 h 52"/>
                  <a:gd name="T16" fmla="*/ 6 w 18"/>
                  <a:gd name="T17" fmla="*/ 0 h 52"/>
                  <a:gd name="T18" fmla="*/ 10 w 18"/>
                  <a:gd name="T19" fmla="*/ 4 h 52"/>
                  <a:gd name="T20" fmla="*/ 16 w 18"/>
                  <a:gd name="T21" fmla="*/ 14 h 52"/>
                  <a:gd name="T22" fmla="*/ 18 w 18"/>
                  <a:gd name="T23" fmla="*/ 22 h 52"/>
                  <a:gd name="T24" fmla="*/ 18 w 18"/>
                  <a:gd name="T25" fmla="*/ 30 h 52"/>
                  <a:gd name="T26" fmla="*/ 18 w 18"/>
                  <a:gd name="T27" fmla="*/ 40 h 52"/>
                  <a:gd name="T28" fmla="*/ 16 w 18"/>
                  <a:gd name="T29" fmla="*/ 52 h 52"/>
                  <a:gd name="T30" fmla="*/ 16 w 18"/>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2"/>
                  <a:gd name="T50" fmla="*/ 18 w 18"/>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2">
                    <a:moveTo>
                      <a:pt x="16" y="52"/>
                    </a:moveTo>
                    <a:lnTo>
                      <a:pt x="16" y="52"/>
                    </a:lnTo>
                    <a:lnTo>
                      <a:pt x="12" y="48"/>
                    </a:lnTo>
                    <a:lnTo>
                      <a:pt x="4" y="36"/>
                    </a:lnTo>
                    <a:lnTo>
                      <a:pt x="2" y="30"/>
                    </a:lnTo>
                    <a:lnTo>
                      <a:pt x="0" y="20"/>
                    </a:lnTo>
                    <a:lnTo>
                      <a:pt x="2" y="10"/>
                    </a:lnTo>
                    <a:lnTo>
                      <a:pt x="6" y="0"/>
                    </a:lnTo>
                    <a:lnTo>
                      <a:pt x="10" y="4"/>
                    </a:lnTo>
                    <a:lnTo>
                      <a:pt x="16" y="14"/>
                    </a:lnTo>
                    <a:lnTo>
                      <a:pt x="18" y="22"/>
                    </a:lnTo>
                    <a:lnTo>
                      <a:pt x="18" y="30"/>
                    </a:lnTo>
                    <a:lnTo>
                      <a:pt x="18" y="40"/>
                    </a:lnTo>
                    <a:lnTo>
                      <a:pt x="16" y="52"/>
                    </a:lnTo>
                    <a:close/>
                  </a:path>
                </a:pathLst>
              </a:custGeom>
              <a:solidFill>
                <a:srgbClr val="AEC437"/>
              </a:solidFill>
              <a:ln w="9525">
                <a:noFill/>
                <a:round/>
                <a:headEnd/>
                <a:tailEnd/>
              </a:ln>
            </p:spPr>
            <p:txBody>
              <a:bodyPr/>
              <a:lstStyle/>
              <a:p>
                <a:endParaRPr lang="vi-VN"/>
              </a:p>
            </p:txBody>
          </p:sp>
          <p:sp>
            <p:nvSpPr>
              <p:cNvPr id="157" name="Freeform 22"/>
              <p:cNvSpPr>
                <a:spLocks/>
              </p:cNvSpPr>
              <p:nvPr/>
            </p:nvSpPr>
            <p:spPr bwMode="auto">
              <a:xfrm>
                <a:off x="1342" y="2312"/>
                <a:ext cx="52" cy="24"/>
              </a:xfrm>
              <a:custGeom>
                <a:avLst/>
                <a:gdLst>
                  <a:gd name="T0" fmla="*/ 52 w 52"/>
                  <a:gd name="T1" fmla="*/ 24 h 24"/>
                  <a:gd name="T2" fmla="*/ 52 w 52"/>
                  <a:gd name="T3" fmla="*/ 24 h 24"/>
                  <a:gd name="T4" fmla="*/ 48 w 52"/>
                  <a:gd name="T5" fmla="*/ 18 h 24"/>
                  <a:gd name="T6" fmla="*/ 44 w 52"/>
                  <a:gd name="T7" fmla="*/ 12 h 24"/>
                  <a:gd name="T8" fmla="*/ 40 w 52"/>
                  <a:gd name="T9" fmla="*/ 8 h 24"/>
                  <a:gd name="T10" fmla="*/ 32 w 52"/>
                  <a:gd name="T11" fmla="*/ 2 h 24"/>
                  <a:gd name="T12" fmla="*/ 24 w 52"/>
                  <a:gd name="T13" fmla="*/ 0 h 24"/>
                  <a:gd name="T14" fmla="*/ 12 w 52"/>
                  <a:gd name="T15" fmla="*/ 0 h 24"/>
                  <a:gd name="T16" fmla="*/ 0 w 52"/>
                  <a:gd name="T17" fmla="*/ 4 h 24"/>
                  <a:gd name="T18" fmla="*/ 0 w 52"/>
                  <a:gd name="T19" fmla="*/ 4 h 24"/>
                  <a:gd name="T20" fmla="*/ 4 w 52"/>
                  <a:gd name="T21" fmla="*/ 8 h 24"/>
                  <a:gd name="T22" fmla="*/ 14 w 52"/>
                  <a:gd name="T23" fmla="*/ 16 h 24"/>
                  <a:gd name="T24" fmla="*/ 22 w 52"/>
                  <a:gd name="T25" fmla="*/ 20 h 24"/>
                  <a:gd name="T26" fmla="*/ 30 w 52"/>
                  <a:gd name="T27" fmla="*/ 24 h 24"/>
                  <a:gd name="T28" fmla="*/ 40 w 52"/>
                  <a:gd name="T29" fmla="*/ 24 h 24"/>
                  <a:gd name="T30" fmla="*/ 52 w 52"/>
                  <a:gd name="T31" fmla="*/ 24 h 24"/>
                  <a:gd name="T32" fmla="*/ 52 w 52"/>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4"/>
                  <a:gd name="T53" fmla="*/ 52 w 5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4">
                    <a:moveTo>
                      <a:pt x="52" y="24"/>
                    </a:moveTo>
                    <a:lnTo>
                      <a:pt x="52" y="24"/>
                    </a:lnTo>
                    <a:lnTo>
                      <a:pt x="48" y="18"/>
                    </a:lnTo>
                    <a:lnTo>
                      <a:pt x="44" y="12"/>
                    </a:lnTo>
                    <a:lnTo>
                      <a:pt x="40" y="8"/>
                    </a:lnTo>
                    <a:lnTo>
                      <a:pt x="32" y="2"/>
                    </a:lnTo>
                    <a:lnTo>
                      <a:pt x="24" y="0"/>
                    </a:lnTo>
                    <a:lnTo>
                      <a:pt x="12" y="0"/>
                    </a:lnTo>
                    <a:lnTo>
                      <a:pt x="0" y="4"/>
                    </a:lnTo>
                    <a:lnTo>
                      <a:pt x="4" y="8"/>
                    </a:lnTo>
                    <a:lnTo>
                      <a:pt x="14" y="16"/>
                    </a:lnTo>
                    <a:lnTo>
                      <a:pt x="22" y="20"/>
                    </a:lnTo>
                    <a:lnTo>
                      <a:pt x="30" y="24"/>
                    </a:lnTo>
                    <a:lnTo>
                      <a:pt x="40" y="24"/>
                    </a:lnTo>
                    <a:lnTo>
                      <a:pt x="52" y="24"/>
                    </a:lnTo>
                    <a:close/>
                  </a:path>
                </a:pathLst>
              </a:custGeom>
              <a:solidFill>
                <a:srgbClr val="AEC437"/>
              </a:solidFill>
              <a:ln w="9525">
                <a:noFill/>
                <a:round/>
                <a:headEnd/>
                <a:tailEnd/>
              </a:ln>
            </p:spPr>
            <p:txBody>
              <a:bodyPr/>
              <a:lstStyle/>
              <a:p>
                <a:endParaRPr lang="vi-VN"/>
              </a:p>
            </p:txBody>
          </p:sp>
          <p:sp>
            <p:nvSpPr>
              <p:cNvPr id="158" name="Freeform 23"/>
              <p:cNvSpPr>
                <a:spLocks/>
              </p:cNvSpPr>
              <p:nvPr/>
            </p:nvSpPr>
            <p:spPr bwMode="auto">
              <a:xfrm>
                <a:off x="1478" y="2116"/>
                <a:ext cx="44" cy="66"/>
              </a:xfrm>
              <a:custGeom>
                <a:avLst/>
                <a:gdLst>
                  <a:gd name="T0" fmla="*/ 0 w 44"/>
                  <a:gd name="T1" fmla="*/ 0 h 66"/>
                  <a:gd name="T2" fmla="*/ 0 w 44"/>
                  <a:gd name="T3" fmla="*/ 0 h 66"/>
                  <a:gd name="T4" fmla="*/ 0 w 44"/>
                  <a:gd name="T5" fmla="*/ 8 h 66"/>
                  <a:gd name="T6" fmla="*/ 0 w 44"/>
                  <a:gd name="T7" fmla="*/ 18 h 66"/>
                  <a:gd name="T8" fmla="*/ 0 w 44"/>
                  <a:gd name="T9" fmla="*/ 28 h 66"/>
                  <a:gd name="T10" fmla="*/ 6 w 44"/>
                  <a:gd name="T11" fmla="*/ 38 h 66"/>
                  <a:gd name="T12" fmla="*/ 12 w 44"/>
                  <a:gd name="T13" fmla="*/ 50 h 66"/>
                  <a:gd name="T14" fmla="*/ 26 w 44"/>
                  <a:gd name="T15" fmla="*/ 58 h 66"/>
                  <a:gd name="T16" fmla="*/ 34 w 44"/>
                  <a:gd name="T17" fmla="*/ 62 h 66"/>
                  <a:gd name="T18" fmla="*/ 44 w 44"/>
                  <a:gd name="T19" fmla="*/ 66 h 66"/>
                  <a:gd name="T20" fmla="*/ 44 w 44"/>
                  <a:gd name="T21" fmla="*/ 66 h 66"/>
                  <a:gd name="T22" fmla="*/ 44 w 44"/>
                  <a:gd name="T23" fmla="*/ 58 h 66"/>
                  <a:gd name="T24" fmla="*/ 44 w 44"/>
                  <a:gd name="T25" fmla="*/ 50 h 66"/>
                  <a:gd name="T26" fmla="*/ 42 w 44"/>
                  <a:gd name="T27" fmla="*/ 40 h 66"/>
                  <a:gd name="T28" fmla="*/ 38 w 44"/>
                  <a:gd name="T29" fmla="*/ 30 h 66"/>
                  <a:gd name="T30" fmla="*/ 30 w 44"/>
                  <a:gd name="T31" fmla="*/ 20 h 66"/>
                  <a:gd name="T32" fmla="*/ 18 w 44"/>
                  <a:gd name="T33" fmla="*/ 10 h 66"/>
                  <a:gd name="T34" fmla="*/ 0 w 44"/>
                  <a:gd name="T35" fmla="*/ 0 h 66"/>
                  <a:gd name="T36" fmla="*/ 0 w 44"/>
                  <a:gd name="T37" fmla="*/ 0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
                  <a:gd name="T58" fmla="*/ 0 h 66"/>
                  <a:gd name="T59" fmla="*/ 44 w 44"/>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 h="66">
                    <a:moveTo>
                      <a:pt x="0" y="0"/>
                    </a:moveTo>
                    <a:lnTo>
                      <a:pt x="0" y="0"/>
                    </a:lnTo>
                    <a:lnTo>
                      <a:pt x="0" y="8"/>
                    </a:lnTo>
                    <a:lnTo>
                      <a:pt x="0" y="18"/>
                    </a:lnTo>
                    <a:lnTo>
                      <a:pt x="0" y="28"/>
                    </a:lnTo>
                    <a:lnTo>
                      <a:pt x="6" y="38"/>
                    </a:lnTo>
                    <a:lnTo>
                      <a:pt x="12" y="50"/>
                    </a:lnTo>
                    <a:lnTo>
                      <a:pt x="26" y="58"/>
                    </a:lnTo>
                    <a:lnTo>
                      <a:pt x="34" y="62"/>
                    </a:lnTo>
                    <a:lnTo>
                      <a:pt x="44" y="66"/>
                    </a:lnTo>
                    <a:lnTo>
                      <a:pt x="44" y="58"/>
                    </a:lnTo>
                    <a:lnTo>
                      <a:pt x="44" y="50"/>
                    </a:lnTo>
                    <a:lnTo>
                      <a:pt x="42" y="40"/>
                    </a:lnTo>
                    <a:lnTo>
                      <a:pt x="38" y="30"/>
                    </a:lnTo>
                    <a:lnTo>
                      <a:pt x="30" y="20"/>
                    </a:lnTo>
                    <a:lnTo>
                      <a:pt x="18" y="10"/>
                    </a:lnTo>
                    <a:lnTo>
                      <a:pt x="0" y="0"/>
                    </a:lnTo>
                    <a:close/>
                  </a:path>
                </a:pathLst>
              </a:custGeom>
              <a:solidFill>
                <a:srgbClr val="D2DE26"/>
              </a:solidFill>
              <a:ln w="9525">
                <a:noFill/>
                <a:round/>
                <a:headEnd/>
                <a:tailEnd/>
              </a:ln>
            </p:spPr>
            <p:txBody>
              <a:bodyPr/>
              <a:lstStyle/>
              <a:p>
                <a:endParaRPr lang="vi-VN"/>
              </a:p>
            </p:txBody>
          </p:sp>
          <p:sp>
            <p:nvSpPr>
              <p:cNvPr id="159" name="Freeform 24"/>
              <p:cNvSpPr>
                <a:spLocks/>
              </p:cNvSpPr>
              <p:nvPr/>
            </p:nvSpPr>
            <p:spPr bwMode="auto">
              <a:xfrm>
                <a:off x="1528" y="2144"/>
                <a:ext cx="22" cy="64"/>
              </a:xfrm>
              <a:custGeom>
                <a:avLst/>
                <a:gdLst>
                  <a:gd name="T0" fmla="*/ 12 w 22"/>
                  <a:gd name="T1" fmla="*/ 64 h 64"/>
                  <a:gd name="T2" fmla="*/ 12 w 22"/>
                  <a:gd name="T3" fmla="*/ 64 h 64"/>
                  <a:gd name="T4" fmla="*/ 8 w 22"/>
                  <a:gd name="T5" fmla="*/ 58 h 64"/>
                  <a:gd name="T6" fmla="*/ 4 w 22"/>
                  <a:gd name="T7" fmla="*/ 50 h 64"/>
                  <a:gd name="T8" fmla="*/ 2 w 22"/>
                  <a:gd name="T9" fmla="*/ 42 h 64"/>
                  <a:gd name="T10" fmla="*/ 0 w 22"/>
                  <a:gd name="T11" fmla="*/ 34 h 64"/>
                  <a:gd name="T12" fmla="*/ 2 w 22"/>
                  <a:gd name="T13" fmla="*/ 22 h 64"/>
                  <a:gd name="T14" fmla="*/ 6 w 22"/>
                  <a:gd name="T15" fmla="*/ 12 h 64"/>
                  <a:gd name="T16" fmla="*/ 14 w 22"/>
                  <a:gd name="T17" fmla="*/ 0 h 64"/>
                  <a:gd name="T18" fmla="*/ 14 w 22"/>
                  <a:gd name="T19" fmla="*/ 0 h 64"/>
                  <a:gd name="T20" fmla="*/ 16 w 22"/>
                  <a:gd name="T21" fmla="*/ 6 h 64"/>
                  <a:gd name="T22" fmla="*/ 20 w 22"/>
                  <a:gd name="T23" fmla="*/ 18 h 64"/>
                  <a:gd name="T24" fmla="*/ 22 w 22"/>
                  <a:gd name="T25" fmla="*/ 28 h 64"/>
                  <a:gd name="T26" fmla="*/ 22 w 22"/>
                  <a:gd name="T27" fmla="*/ 38 h 64"/>
                  <a:gd name="T28" fmla="*/ 18 w 22"/>
                  <a:gd name="T29" fmla="*/ 50 h 64"/>
                  <a:gd name="T30" fmla="*/ 12 w 22"/>
                  <a:gd name="T31" fmla="*/ 64 h 64"/>
                  <a:gd name="T32" fmla="*/ 12 w 22"/>
                  <a:gd name="T33" fmla="*/ 64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64"/>
                  <a:gd name="T53" fmla="*/ 22 w 22"/>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64">
                    <a:moveTo>
                      <a:pt x="12" y="64"/>
                    </a:moveTo>
                    <a:lnTo>
                      <a:pt x="12" y="64"/>
                    </a:lnTo>
                    <a:lnTo>
                      <a:pt x="8" y="58"/>
                    </a:lnTo>
                    <a:lnTo>
                      <a:pt x="4" y="50"/>
                    </a:lnTo>
                    <a:lnTo>
                      <a:pt x="2" y="42"/>
                    </a:lnTo>
                    <a:lnTo>
                      <a:pt x="0" y="34"/>
                    </a:lnTo>
                    <a:lnTo>
                      <a:pt x="2" y="22"/>
                    </a:lnTo>
                    <a:lnTo>
                      <a:pt x="6" y="12"/>
                    </a:lnTo>
                    <a:lnTo>
                      <a:pt x="14" y="0"/>
                    </a:lnTo>
                    <a:lnTo>
                      <a:pt x="16" y="6"/>
                    </a:lnTo>
                    <a:lnTo>
                      <a:pt x="20" y="18"/>
                    </a:lnTo>
                    <a:lnTo>
                      <a:pt x="22" y="28"/>
                    </a:lnTo>
                    <a:lnTo>
                      <a:pt x="22" y="38"/>
                    </a:lnTo>
                    <a:lnTo>
                      <a:pt x="18" y="50"/>
                    </a:lnTo>
                    <a:lnTo>
                      <a:pt x="12" y="64"/>
                    </a:lnTo>
                    <a:close/>
                  </a:path>
                </a:pathLst>
              </a:custGeom>
              <a:solidFill>
                <a:srgbClr val="AEC437"/>
              </a:solidFill>
              <a:ln w="9525">
                <a:noFill/>
                <a:round/>
                <a:headEnd/>
                <a:tailEnd/>
              </a:ln>
            </p:spPr>
            <p:txBody>
              <a:bodyPr/>
              <a:lstStyle/>
              <a:p>
                <a:endParaRPr lang="vi-VN"/>
              </a:p>
            </p:txBody>
          </p:sp>
          <p:sp>
            <p:nvSpPr>
              <p:cNvPr id="160" name="Freeform 25"/>
              <p:cNvSpPr>
                <a:spLocks/>
              </p:cNvSpPr>
              <p:nvPr/>
            </p:nvSpPr>
            <p:spPr bwMode="auto">
              <a:xfrm>
                <a:off x="1492" y="2192"/>
                <a:ext cx="54" cy="38"/>
              </a:xfrm>
              <a:custGeom>
                <a:avLst/>
                <a:gdLst>
                  <a:gd name="T0" fmla="*/ 54 w 54"/>
                  <a:gd name="T1" fmla="*/ 38 h 38"/>
                  <a:gd name="T2" fmla="*/ 54 w 54"/>
                  <a:gd name="T3" fmla="*/ 38 h 38"/>
                  <a:gd name="T4" fmla="*/ 52 w 54"/>
                  <a:gd name="T5" fmla="*/ 32 h 38"/>
                  <a:gd name="T6" fmla="*/ 50 w 54"/>
                  <a:gd name="T7" fmla="*/ 24 h 38"/>
                  <a:gd name="T8" fmla="*/ 44 w 54"/>
                  <a:gd name="T9" fmla="*/ 16 h 38"/>
                  <a:gd name="T10" fmla="*/ 38 w 54"/>
                  <a:gd name="T11" fmla="*/ 8 h 38"/>
                  <a:gd name="T12" fmla="*/ 28 w 54"/>
                  <a:gd name="T13" fmla="*/ 4 h 38"/>
                  <a:gd name="T14" fmla="*/ 16 w 54"/>
                  <a:gd name="T15" fmla="*/ 0 h 38"/>
                  <a:gd name="T16" fmla="*/ 0 w 54"/>
                  <a:gd name="T17" fmla="*/ 2 h 38"/>
                  <a:gd name="T18" fmla="*/ 0 w 54"/>
                  <a:gd name="T19" fmla="*/ 2 h 38"/>
                  <a:gd name="T20" fmla="*/ 2 w 54"/>
                  <a:gd name="T21" fmla="*/ 8 h 38"/>
                  <a:gd name="T22" fmla="*/ 12 w 54"/>
                  <a:gd name="T23" fmla="*/ 20 h 38"/>
                  <a:gd name="T24" fmla="*/ 20 w 54"/>
                  <a:gd name="T25" fmla="*/ 26 h 38"/>
                  <a:gd name="T26" fmla="*/ 30 w 54"/>
                  <a:gd name="T27" fmla="*/ 32 h 38"/>
                  <a:gd name="T28" fmla="*/ 42 w 54"/>
                  <a:gd name="T29" fmla="*/ 36 h 38"/>
                  <a:gd name="T30" fmla="*/ 54 w 54"/>
                  <a:gd name="T31" fmla="*/ 38 h 38"/>
                  <a:gd name="T32" fmla="*/ 54 w 54"/>
                  <a:gd name="T33" fmla="*/ 3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8"/>
                  <a:gd name="T53" fmla="*/ 54 w 54"/>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8">
                    <a:moveTo>
                      <a:pt x="54" y="38"/>
                    </a:moveTo>
                    <a:lnTo>
                      <a:pt x="54" y="38"/>
                    </a:lnTo>
                    <a:lnTo>
                      <a:pt x="52" y="32"/>
                    </a:lnTo>
                    <a:lnTo>
                      <a:pt x="50" y="24"/>
                    </a:lnTo>
                    <a:lnTo>
                      <a:pt x="44" y="16"/>
                    </a:lnTo>
                    <a:lnTo>
                      <a:pt x="38" y="8"/>
                    </a:lnTo>
                    <a:lnTo>
                      <a:pt x="28" y="4"/>
                    </a:lnTo>
                    <a:lnTo>
                      <a:pt x="16" y="0"/>
                    </a:lnTo>
                    <a:lnTo>
                      <a:pt x="0" y="2"/>
                    </a:lnTo>
                    <a:lnTo>
                      <a:pt x="2" y="8"/>
                    </a:lnTo>
                    <a:lnTo>
                      <a:pt x="12" y="20"/>
                    </a:lnTo>
                    <a:lnTo>
                      <a:pt x="20" y="26"/>
                    </a:lnTo>
                    <a:lnTo>
                      <a:pt x="30" y="32"/>
                    </a:lnTo>
                    <a:lnTo>
                      <a:pt x="42" y="36"/>
                    </a:lnTo>
                    <a:lnTo>
                      <a:pt x="54" y="38"/>
                    </a:lnTo>
                    <a:close/>
                  </a:path>
                </a:pathLst>
              </a:custGeom>
              <a:solidFill>
                <a:srgbClr val="AEC437"/>
              </a:solidFill>
              <a:ln w="9525">
                <a:noFill/>
                <a:round/>
                <a:headEnd/>
                <a:tailEnd/>
              </a:ln>
            </p:spPr>
            <p:txBody>
              <a:bodyPr/>
              <a:lstStyle/>
              <a:p>
                <a:endParaRPr lang="vi-VN"/>
              </a:p>
            </p:txBody>
          </p:sp>
          <p:sp>
            <p:nvSpPr>
              <p:cNvPr id="161" name="Freeform 26"/>
              <p:cNvSpPr>
                <a:spLocks/>
              </p:cNvSpPr>
              <p:nvPr/>
            </p:nvSpPr>
            <p:spPr bwMode="auto">
              <a:xfrm>
                <a:off x="1408" y="1988"/>
                <a:ext cx="30" cy="66"/>
              </a:xfrm>
              <a:custGeom>
                <a:avLst/>
                <a:gdLst>
                  <a:gd name="T0" fmla="*/ 28 w 30"/>
                  <a:gd name="T1" fmla="*/ 0 h 66"/>
                  <a:gd name="T2" fmla="*/ 28 w 30"/>
                  <a:gd name="T3" fmla="*/ 0 h 66"/>
                  <a:gd name="T4" fmla="*/ 20 w 30"/>
                  <a:gd name="T5" fmla="*/ 4 h 66"/>
                  <a:gd name="T6" fmla="*/ 14 w 30"/>
                  <a:gd name="T7" fmla="*/ 8 h 66"/>
                  <a:gd name="T8" fmla="*/ 8 w 30"/>
                  <a:gd name="T9" fmla="*/ 14 h 66"/>
                  <a:gd name="T10" fmla="*/ 4 w 30"/>
                  <a:gd name="T11" fmla="*/ 24 h 66"/>
                  <a:gd name="T12" fmla="*/ 0 w 30"/>
                  <a:gd name="T13" fmla="*/ 36 h 66"/>
                  <a:gd name="T14" fmla="*/ 2 w 30"/>
                  <a:gd name="T15" fmla="*/ 48 h 66"/>
                  <a:gd name="T16" fmla="*/ 6 w 30"/>
                  <a:gd name="T17" fmla="*/ 66 h 66"/>
                  <a:gd name="T18" fmla="*/ 6 w 30"/>
                  <a:gd name="T19" fmla="*/ 66 h 66"/>
                  <a:gd name="T20" fmla="*/ 12 w 30"/>
                  <a:gd name="T21" fmla="*/ 62 h 66"/>
                  <a:gd name="T22" fmla="*/ 18 w 30"/>
                  <a:gd name="T23" fmla="*/ 58 h 66"/>
                  <a:gd name="T24" fmla="*/ 22 w 30"/>
                  <a:gd name="T25" fmla="*/ 50 h 66"/>
                  <a:gd name="T26" fmla="*/ 28 w 30"/>
                  <a:gd name="T27" fmla="*/ 42 h 66"/>
                  <a:gd name="T28" fmla="*/ 30 w 30"/>
                  <a:gd name="T29" fmla="*/ 30 h 66"/>
                  <a:gd name="T30" fmla="*/ 30 w 30"/>
                  <a:gd name="T31" fmla="*/ 16 h 66"/>
                  <a:gd name="T32" fmla="*/ 28 w 30"/>
                  <a:gd name="T33" fmla="*/ 0 h 66"/>
                  <a:gd name="T34" fmla="*/ 28 w 30"/>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66"/>
                  <a:gd name="T56" fmla="*/ 30 w 30"/>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66">
                    <a:moveTo>
                      <a:pt x="28" y="0"/>
                    </a:moveTo>
                    <a:lnTo>
                      <a:pt x="28" y="0"/>
                    </a:lnTo>
                    <a:lnTo>
                      <a:pt x="20" y="4"/>
                    </a:lnTo>
                    <a:lnTo>
                      <a:pt x="14" y="8"/>
                    </a:lnTo>
                    <a:lnTo>
                      <a:pt x="8" y="14"/>
                    </a:lnTo>
                    <a:lnTo>
                      <a:pt x="4" y="24"/>
                    </a:lnTo>
                    <a:lnTo>
                      <a:pt x="0" y="36"/>
                    </a:lnTo>
                    <a:lnTo>
                      <a:pt x="2" y="48"/>
                    </a:lnTo>
                    <a:lnTo>
                      <a:pt x="6" y="66"/>
                    </a:lnTo>
                    <a:lnTo>
                      <a:pt x="12" y="62"/>
                    </a:lnTo>
                    <a:lnTo>
                      <a:pt x="18" y="58"/>
                    </a:lnTo>
                    <a:lnTo>
                      <a:pt x="22" y="50"/>
                    </a:lnTo>
                    <a:lnTo>
                      <a:pt x="28" y="42"/>
                    </a:lnTo>
                    <a:lnTo>
                      <a:pt x="30" y="30"/>
                    </a:lnTo>
                    <a:lnTo>
                      <a:pt x="30" y="16"/>
                    </a:lnTo>
                    <a:lnTo>
                      <a:pt x="28" y="0"/>
                    </a:lnTo>
                    <a:close/>
                  </a:path>
                </a:pathLst>
              </a:custGeom>
              <a:solidFill>
                <a:srgbClr val="D2DE26"/>
              </a:solidFill>
              <a:ln w="9525">
                <a:noFill/>
                <a:round/>
                <a:headEnd/>
                <a:tailEnd/>
              </a:ln>
            </p:spPr>
            <p:txBody>
              <a:bodyPr/>
              <a:lstStyle/>
              <a:p>
                <a:endParaRPr lang="vi-VN"/>
              </a:p>
            </p:txBody>
          </p:sp>
          <p:sp>
            <p:nvSpPr>
              <p:cNvPr id="162" name="Freeform 27"/>
              <p:cNvSpPr>
                <a:spLocks/>
              </p:cNvSpPr>
              <p:nvPr/>
            </p:nvSpPr>
            <p:spPr bwMode="auto">
              <a:xfrm>
                <a:off x="1406" y="2046"/>
                <a:ext cx="44" cy="34"/>
              </a:xfrm>
              <a:custGeom>
                <a:avLst/>
                <a:gdLst>
                  <a:gd name="T0" fmla="*/ 0 w 44"/>
                  <a:gd name="T1" fmla="*/ 34 h 34"/>
                  <a:gd name="T2" fmla="*/ 0 w 44"/>
                  <a:gd name="T3" fmla="*/ 34 h 34"/>
                  <a:gd name="T4" fmla="*/ 2 w 44"/>
                  <a:gd name="T5" fmla="*/ 28 h 34"/>
                  <a:gd name="T6" fmla="*/ 10 w 44"/>
                  <a:gd name="T7" fmla="*/ 16 h 34"/>
                  <a:gd name="T8" fmla="*/ 16 w 44"/>
                  <a:gd name="T9" fmla="*/ 10 h 34"/>
                  <a:gd name="T10" fmla="*/ 24 w 44"/>
                  <a:gd name="T11" fmla="*/ 4 h 34"/>
                  <a:gd name="T12" fmla="*/ 32 w 44"/>
                  <a:gd name="T13" fmla="*/ 2 h 34"/>
                  <a:gd name="T14" fmla="*/ 44 w 44"/>
                  <a:gd name="T15" fmla="*/ 0 h 34"/>
                  <a:gd name="T16" fmla="*/ 44 w 44"/>
                  <a:gd name="T17" fmla="*/ 0 h 34"/>
                  <a:gd name="T18" fmla="*/ 42 w 44"/>
                  <a:gd name="T19" fmla="*/ 6 h 34"/>
                  <a:gd name="T20" fmla="*/ 36 w 44"/>
                  <a:gd name="T21" fmla="*/ 16 h 34"/>
                  <a:gd name="T22" fmla="*/ 30 w 44"/>
                  <a:gd name="T23" fmla="*/ 22 h 34"/>
                  <a:gd name="T24" fmla="*/ 24 w 44"/>
                  <a:gd name="T25" fmla="*/ 26 h 34"/>
                  <a:gd name="T26" fmla="*/ 14 w 44"/>
                  <a:gd name="T27" fmla="*/ 32 h 34"/>
                  <a:gd name="T28" fmla="*/ 0 w 44"/>
                  <a:gd name="T29" fmla="*/ 34 h 34"/>
                  <a:gd name="T30" fmla="*/ 0 w 44"/>
                  <a:gd name="T31" fmla="*/ 34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34"/>
                  <a:gd name="T50" fmla="*/ 44 w 44"/>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34">
                    <a:moveTo>
                      <a:pt x="0" y="34"/>
                    </a:moveTo>
                    <a:lnTo>
                      <a:pt x="0" y="34"/>
                    </a:lnTo>
                    <a:lnTo>
                      <a:pt x="2" y="28"/>
                    </a:lnTo>
                    <a:lnTo>
                      <a:pt x="10" y="16"/>
                    </a:lnTo>
                    <a:lnTo>
                      <a:pt x="16" y="10"/>
                    </a:lnTo>
                    <a:lnTo>
                      <a:pt x="24" y="4"/>
                    </a:lnTo>
                    <a:lnTo>
                      <a:pt x="32" y="2"/>
                    </a:lnTo>
                    <a:lnTo>
                      <a:pt x="44" y="0"/>
                    </a:lnTo>
                    <a:lnTo>
                      <a:pt x="42" y="6"/>
                    </a:lnTo>
                    <a:lnTo>
                      <a:pt x="36" y="16"/>
                    </a:lnTo>
                    <a:lnTo>
                      <a:pt x="30" y="22"/>
                    </a:lnTo>
                    <a:lnTo>
                      <a:pt x="24" y="26"/>
                    </a:lnTo>
                    <a:lnTo>
                      <a:pt x="14" y="32"/>
                    </a:lnTo>
                    <a:lnTo>
                      <a:pt x="0" y="34"/>
                    </a:lnTo>
                    <a:close/>
                  </a:path>
                </a:pathLst>
              </a:custGeom>
              <a:solidFill>
                <a:srgbClr val="AEC437"/>
              </a:solidFill>
              <a:ln w="9525">
                <a:noFill/>
                <a:round/>
                <a:headEnd/>
                <a:tailEnd/>
              </a:ln>
            </p:spPr>
            <p:txBody>
              <a:bodyPr/>
              <a:lstStyle/>
              <a:p>
                <a:endParaRPr lang="vi-VN"/>
              </a:p>
            </p:txBody>
          </p:sp>
          <p:sp>
            <p:nvSpPr>
              <p:cNvPr id="163" name="Freeform 28"/>
              <p:cNvSpPr>
                <a:spLocks/>
              </p:cNvSpPr>
              <p:nvPr/>
            </p:nvSpPr>
            <p:spPr bwMode="auto">
              <a:xfrm>
                <a:off x="1384" y="2040"/>
                <a:ext cx="22" cy="58"/>
              </a:xfrm>
              <a:custGeom>
                <a:avLst/>
                <a:gdLst>
                  <a:gd name="T0" fmla="*/ 10 w 22"/>
                  <a:gd name="T1" fmla="*/ 58 h 58"/>
                  <a:gd name="T2" fmla="*/ 10 w 22"/>
                  <a:gd name="T3" fmla="*/ 58 h 58"/>
                  <a:gd name="T4" fmla="*/ 14 w 22"/>
                  <a:gd name="T5" fmla="*/ 52 h 58"/>
                  <a:gd name="T6" fmla="*/ 18 w 22"/>
                  <a:gd name="T7" fmla="*/ 46 h 58"/>
                  <a:gd name="T8" fmla="*/ 20 w 22"/>
                  <a:gd name="T9" fmla="*/ 38 h 58"/>
                  <a:gd name="T10" fmla="*/ 22 w 22"/>
                  <a:gd name="T11" fmla="*/ 30 h 58"/>
                  <a:gd name="T12" fmla="*/ 20 w 22"/>
                  <a:gd name="T13" fmla="*/ 20 h 58"/>
                  <a:gd name="T14" fmla="*/ 16 w 22"/>
                  <a:gd name="T15" fmla="*/ 10 h 58"/>
                  <a:gd name="T16" fmla="*/ 6 w 22"/>
                  <a:gd name="T17" fmla="*/ 0 h 58"/>
                  <a:gd name="T18" fmla="*/ 6 w 22"/>
                  <a:gd name="T19" fmla="*/ 0 h 58"/>
                  <a:gd name="T20" fmla="*/ 4 w 22"/>
                  <a:gd name="T21" fmla="*/ 4 h 58"/>
                  <a:gd name="T22" fmla="*/ 0 w 22"/>
                  <a:gd name="T23" fmla="*/ 18 h 58"/>
                  <a:gd name="T24" fmla="*/ 0 w 22"/>
                  <a:gd name="T25" fmla="*/ 28 h 58"/>
                  <a:gd name="T26" fmla="*/ 2 w 22"/>
                  <a:gd name="T27" fmla="*/ 36 h 58"/>
                  <a:gd name="T28" fmla="*/ 4 w 22"/>
                  <a:gd name="T29" fmla="*/ 48 h 58"/>
                  <a:gd name="T30" fmla="*/ 10 w 22"/>
                  <a:gd name="T31" fmla="*/ 58 h 58"/>
                  <a:gd name="T32" fmla="*/ 10 w 22"/>
                  <a:gd name="T33" fmla="*/ 5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8"/>
                  <a:gd name="T53" fmla="*/ 22 w 22"/>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8">
                    <a:moveTo>
                      <a:pt x="10" y="58"/>
                    </a:moveTo>
                    <a:lnTo>
                      <a:pt x="10" y="58"/>
                    </a:lnTo>
                    <a:lnTo>
                      <a:pt x="14" y="52"/>
                    </a:lnTo>
                    <a:lnTo>
                      <a:pt x="18" y="46"/>
                    </a:lnTo>
                    <a:lnTo>
                      <a:pt x="20" y="38"/>
                    </a:lnTo>
                    <a:lnTo>
                      <a:pt x="22" y="30"/>
                    </a:lnTo>
                    <a:lnTo>
                      <a:pt x="20" y="20"/>
                    </a:lnTo>
                    <a:lnTo>
                      <a:pt x="16" y="10"/>
                    </a:lnTo>
                    <a:lnTo>
                      <a:pt x="6" y="0"/>
                    </a:lnTo>
                    <a:lnTo>
                      <a:pt x="4" y="4"/>
                    </a:lnTo>
                    <a:lnTo>
                      <a:pt x="0" y="18"/>
                    </a:lnTo>
                    <a:lnTo>
                      <a:pt x="0" y="28"/>
                    </a:lnTo>
                    <a:lnTo>
                      <a:pt x="2" y="36"/>
                    </a:lnTo>
                    <a:lnTo>
                      <a:pt x="4" y="48"/>
                    </a:lnTo>
                    <a:lnTo>
                      <a:pt x="10" y="58"/>
                    </a:lnTo>
                    <a:close/>
                  </a:path>
                </a:pathLst>
              </a:custGeom>
              <a:solidFill>
                <a:srgbClr val="AEC437"/>
              </a:solidFill>
              <a:ln w="9525">
                <a:noFill/>
                <a:round/>
                <a:headEnd/>
                <a:tailEnd/>
              </a:ln>
            </p:spPr>
            <p:txBody>
              <a:bodyPr/>
              <a:lstStyle/>
              <a:p>
                <a:endParaRPr lang="vi-VN"/>
              </a:p>
            </p:txBody>
          </p:sp>
          <p:sp>
            <p:nvSpPr>
              <p:cNvPr id="164" name="Freeform 29"/>
              <p:cNvSpPr>
                <a:spLocks/>
              </p:cNvSpPr>
              <p:nvPr/>
            </p:nvSpPr>
            <p:spPr bwMode="auto">
              <a:xfrm>
                <a:off x="1074" y="2498"/>
                <a:ext cx="34" cy="52"/>
              </a:xfrm>
              <a:custGeom>
                <a:avLst/>
                <a:gdLst>
                  <a:gd name="T0" fmla="*/ 0 w 34"/>
                  <a:gd name="T1" fmla="*/ 52 h 52"/>
                  <a:gd name="T2" fmla="*/ 0 w 34"/>
                  <a:gd name="T3" fmla="*/ 52 h 52"/>
                  <a:gd name="T4" fmla="*/ 6 w 34"/>
                  <a:gd name="T5" fmla="*/ 50 h 52"/>
                  <a:gd name="T6" fmla="*/ 14 w 34"/>
                  <a:gd name="T7" fmla="*/ 48 h 52"/>
                  <a:gd name="T8" fmla="*/ 20 w 34"/>
                  <a:gd name="T9" fmla="*/ 44 h 52"/>
                  <a:gd name="T10" fmla="*/ 26 w 34"/>
                  <a:gd name="T11" fmla="*/ 38 h 52"/>
                  <a:gd name="T12" fmla="*/ 32 w 34"/>
                  <a:gd name="T13" fmla="*/ 28 h 52"/>
                  <a:gd name="T14" fmla="*/ 34 w 34"/>
                  <a:gd name="T15" fmla="*/ 16 h 52"/>
                  <a:gd name="T16" fmla="*/ 34 w 34"/>
                  <a:gd name="T17" fmla="*/ 0 h 52"/>
                  <a:gd name="T18" fmla="*/ 34 w 34"/>
                  <a:gd name="T19" fmla="*/ 0 h 52"/>
                  <a:gd name="T20" fmla="*/ 28 w 34"/>
                  <a:gd name="T21" fmla="*/ 2 h 52"/>
                  <a:gd name="T22" fmla="*/ 24 w 34"/>
                  <a:gd name="T23" fmla="*/ 6 h 52"/>
                  <a:gd name="T24" fmla="*/ 16 w 34"/>
                  <a:gd name="T25" fmla="*/ 10 h 52"/>
                  <a:gd name="T26" fmla="*/ 10 w 34"/>
                  <a:gd name="T27" fmla="*/ 16 h 52"/>
                  <a:gd name="T28" fmla="*/ 4 w 34"/>
                  <a:gd name="T29" fmla="*/ 24 h 52"/>
                  <a:gd name="T30" fmla="*/ 2 w 34"/>
                  <a:gd name="T31" fmla="*/ 36 h 52"/>
                  <a:gd name="T32" fmla="*/ 0 w 34"/>
                  <a:gd name="T33" fmla="*/ 52 h 52"/>
                  <a:gd name="T34" fmla="*/ 0 w 34"/>
                  <a:gd name="T35" fmla="*/ 52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52"/>
                  <a:gd name="T56" fmla="*/ 34 w 3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52">
                    <a:moveTo>
                      <a:pt x="0" y="52"/>
                    </a:moveTo>
                    <a:lnTo>
                      <a:pt x="0" y="52"/>
                    </a:lnTo>
                    <a:lnTo>
                      <a:pt x="6" y="50"/>
                    </a:lnTo>
                    <a:lnTo>
                      <a:pt x="14" y="48"/>
                    </a:lnTo>
                    <a:lnTo>
                      <a:pt x="20" y="44"/>
                    </a:lnTo>
                    <a:lnTo>
                      <a:pt x="26" y="38"/>
                    </a:lnTo>
                    <a:lnTo>
                      <a:pt x="32" y="28"/>
                    </a:lnTo>
                    <a:lnTo>
                      <a:pt x="34" y="16"/>
                    </a:lnTo>
                    <a:lnTo>
                      <a:pt x="34" y="0"/>
                    </a:lnTo>
                    <a:lnTo>
                      <a:pt x="28" y="2"/>
                    </a:lnTo>
                    <a:lnTo>
                      <a:pt x="24" y="6"/>
                    </a:lnTo>
                    <a:lnTo>
                      <a:pt x="16" y="10"/>
                    </a:lnTo>
                    <a:lnTo>
                      <a:pt x="10" y="16"/>
                    </a:lnTo>
                    <a:lnTo>
                      <a:pt x="4" y="24"/>
                    </a:lnTo>
                    <a:lnTo>
                      <a:pt x="2" y="36"/>
                    </a:lnTo>
                    <a:lnTo>
                      <a:pt x="0" y="52"/>
                    </a:lnTo>
                    <a:close/>
                  </a:path>
                </a:pathLst>
              </a:custGeom>
              <a:solidFill>
                <a:srgbClr val="D2DE26"/>
              </a:solidFill>
              <a:ln w="9525">
                <a:noFill/>
                <a:round/>
                <a:headEnd/>
                <a:tailEnd/>
              </a:ln>
            </p:spPr>
            <p:txBody>
              <a:bodyPr/>
              <a:lstStyle/>
              <a:p>
                <a:endParaRPr lang="vi-VN"/>
              </a:p>
            </p:txBody>
          </p:sp>
          <p:sp>
            <p:nvSpPr>
              <p:cNvPr id="165" name="Freeform 30"/>
              <p:cNvSpPr>
                <a:spLocks/>
              </p:cNvSpPr>
              <p:nvPr/>
            </p:nvSpPr>
            <p:spPr bwMode="auto">
              <a:xfrm>
                <a:off x="1076" y="2478"/>
                <a:ext cx="46" cy="20"/>
              </a:xfrm>
              <a:custGeom>
                <a:avLst/>
                <a:gdLst>
                  <a:gd name="T0" fmla="*/ 46 w 46"/>
                  <a:gd name="T1" fmla="*/ 0 h 20"/>
                  <a:gd name="T2" fmla="*/ 46 w 46"/>
                  <a:gd name="T3" fmla="*/ 0 h 20"/>
                  <a:gd name="T4" fmla="*/ 42 w 46"/>
                  <a:gd name="T5" fmla="*/ 4 h 20"/>
                  <a:gd name="T6" fmla="*/ 34 w 46"/>
                  <a:gd name="T7" fmla="*/ 12 h 20"/>
                  <a:gd name="T8" fmla="*/ 26 w 46"/>
                  <a:gd name="T9" fmla="*/ 16 h 20"/>
                  <a:gd name="T10" fmla="*/ 18 w 46"/>
                  <a:gd name="T11" fmla="*/ 20 h 20"/>
                  <a:gd name="T12" fmla="*/ 10 w 46"/>
                  <a:gd name="T13" fmla="*/ 20 h 20"/>
                  <a:gd name="T14" fmla="*/ 0 w 46"/>
                  <a:gd name="T15" fmla="*/ 18 h 20"/>
                  <a:gd name="T16" fmla="*/ 0 w 46"/>
                  <a:gd name="T17" fmla="*/ 18 h 20"/>
                  <a:gd name="T18" fmla="*/ 2 w 46"/>
                  <a:gd name="T19" fmla="*/ 14 h 20"/>
                  <a:gd name="T20" fmla="*/ 10 w 46"/>
                  <a:gd name="T21" fmla="*/ 6 h 20"/>
                  <a:gd name="T22" fmla="*/ 16 w 46"/>
                  <a:gd name="T23" fmla="*/ 4 h 20"/>
                  <a:gd name="T24" fmla="*/ 24 w 46"/>
                  <a:gd name="T25" fmla="*/ 0 h 20"/>
                  <a:gd name="T26" fmla="*/ 34 w 46"/>
                  <a:gd name="T27" fmla="*/ 0 h 20"/>
                  <a:gd name="T28" fmla="*/ 46 w 46"/>
                  <a:gd name="T29" fmla="*/ 0 h 20"/>
                  <a:gd name="T30" fmla="*/ 46 w 46"/>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20"/>
                  <a:gd name="T50" fmla="*/ 46 w 4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20">
                    <a:moveTo>
                      <a:pt x="46" y="0"/>
                    </a:moveTo>
                    <a:lnTo>
                      <a:pt x="46" y="0"/>
                    </a:lnTo>
                    <a:lnTo>
                      <a:pt x="42" y="4"/>
                    </a:lnTo>
                    <a:lnTo>
                      <a:pt x="34" y="12"/>
                    </a:lnTo>
                    <a:lnTo>
                      <a:pt x="26" y="16"/>
                    </a:lnTo>
                    <a:lnTo>
                      <a:pt x="18" y="20"/>
                    </a:lnTo>
                    <a:lnTo>
                      <a:pt x="10" y="20"/>
                    </a:lnTo>
                    <a:lnTo>
                      <a:pt x="0" y="18"/>
                    </a:lnTo>
                    <a:lnTo>
                      <a:pt x="2" y="14"/>
                    </a:lnTo>
                    <a:lnTo>
                      <a:pt x="10" y="6"/>
                    </a:lnTo>
                    <a:lnTo>
                      <a:pt x="16" y="4"/>
                    </a:lnTo>
                    <a:lnTo>
                      <a:pt x="24" y="0"/>
                    </a:lnTo>
                    <a:lnTo>
                      <a:pt x="34" y="0"/>
                    </a:lnTo>
                    <a:lnTo>
                      <a:pt x="46" y="0"/>
                    </a:lnTo>
                    <a:close/>
                  </a:path>
                </a:pathLst>
              </a:custGeom>
              <a:solidFill>
                <a:srgbClr val="AEC437"/>
              </a:solidFill>
              <a:ln w="9525">
                <a:noFill/>
                <a:round/>
                <a:headEnd/>
                <a:tailEnd/>
              </a:ln>
            </p:spPr>
            <p:txBody>
              <a:bodyPr/>
              <a:lstStyle/>
              <a:p>
                <a:endParaRPr lang="vi-VN"/>
              </a:p>
            </p:txBody>
          </p:sp>
          <p:sp>
            <p:nvSpPr>
              <p:cNvPr id="166" name="Freeform 31"/>
              <p:cNvSpPr>
                <a:spLocks/>
              </p:cNvSpPr>
              <p:nvPr/>
            </p:nvSpPr>
            <p:spPr bwMode="auto">
              <a:xfrm>
                <a:off x="1118" y="2466"/>
                <a:ext cx="22" cy="50"/>
              </a:xfrm>
              <a:custGeom>
                <a:avLst/>
                <a:gdLst>
                  <a:gd name="T0" fmla="*/ 18 w 22"/>
                  <a:gd name="T1" fmla="*/ 0 h 50"/>
                  <a:gd name="T2" fmla="*/ 18 w 22"/>
                  <a:gd name="T3" fmla="*/ 0 h 50"/>
                  <a:gd name="T4" fmla="*/ 14 w 22"/>
                  <a:gd name="T5" fmla="*/ 4 h 50"/>
                  <a:gd name="T6" fmla="*/ 10 w 22"/>
                  <a:gd name="T7" fmla="*/ 8 h 50"/>
                  <a:gd name="T8" fmla="*/ 4 w 22"/>
                  <a:gd name="T9" fmla="*/ 14 h 50"/>
                  <a:gd name="T10" fmla="*/ 2 w 22"/>
                  <a:gd name="T11" fmla="*/ 22 h 50"/>
                  <a:gd name="T12" fmla="*/ 0 w 22"/>
                  <a:gd name="T13" fmla="*/ 30 h 50"/>
                  <a:gd name="T14" fmla="*/ 2 w 22"/>
                  <a:gd name="T15" fmla="*/ 40 h 50"/>
                  <a:gd name="T16" fmla="*/ 8 w 22"/>
                  <a:gd name="T17" fmla="*/ 50 h 50"/>
                  <a:gd name="T18" fmla="*/ 8 w 22"/>
                  <a:gd name="T19" fmla="*/ 50 h 50"/>
                  <a:gd name="T20" fmla="*/ 12 w 22"/>
                  <a:gd name="T21" fmla="*/ 46 h 50"/>
                  <a:gd name="T22" fmla="*/ 18 w 22"/>
                  <a:gd name="T23" fmla="*/ 36 h 50"/>
                  <a:gd name="T24" fmla="*/ 20 w 22"/>
                  <a:gd name="T25" fmla="*/ 28 h 50"/>
                  <a:gd name="T26" fmla="*/ 22 w 22"/>
                  <a:gd name="T27" fmla="*/ 20 h 50"/>
                  <a:gd name="T28" fmla="*/ 20 w 22"/>
                  <a:gd name="T29" fmla="*/ 10 h 50"/>
                  <a:gd name="T30" fmla="*/ 18 w 22"/>
                  <a:gd name="T31" fmla="*/ 0 h 50"/>
                  <a:gd name="T32" fmla="*/ 18 w 22"/>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50"/>
                  <a:gd name="T53" fmla="*/ 22 w 22"/>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50">
                    <a:moveTo>
                      <a:pt x="18" y="0"/>
                    </a:moveTo>
                    <a:lnTo>
                      <a:pt x="18" y="0"/>
                    </a:lnTo>
                    <a:lnTo>
                      <a:pt x="14" y="4"/>
                    </a:lnTo>
                    <a:lnTo>
                      <a:pt x="10" y="8"/>
                    </a:lnTo>
                    <a:lnTo>
                      <a:pt x="4" y="14"/>
                    </a:lnTo>
                    <a:lnTo>
                      <a:pt x="2" y="22"/>
                    </a:lnTo>
                    <a:lnTo>
                      <a:pt x="0" y="30"/>
                    </a:lnTo>
                    <a:lnTo>
                      <a:pt x="2" y="40"/>
                    </a:lnTo>
                    <a:lnTo>
                      <a:pt x="8" y="50"/>
                    </a:lnTo>
                    <a:lnTo>
                      <a:pt x="12" y="46"/>
                    </a:lnTo>
                    <a:lnTo>
                      <a:pt x="18" y="36"/>
                    </a:lnTo>
                    <a:lnTo>
                      <a:pt x="20" y="28"/>
                    </a:lnTo>
                    <a:lnTo>
                      <a:pt x="22" y="20"/>
                    </a:lnTo>
                    <a:lnTo>
                      <a:pt x="20" y="10"/>
                    </a:lnTo>
                    <a:lnTo>
                      <a:pt x="18" y="0"/>
                    </a:lnTo>
                    <a:close/>
                  </a:path>
                </a:pathLst>
              </a:custGeom>
              <a:solidFill>
                <a:srgbClr val="AEC437"/>
              </a:solidFill>
              <a:ln w="9525">
                <a:noFill/>
                <a:round/>
                <a:headEnd/>
                <a:tailEnd/>
              </a:ln>
            </p:spPr>
            <p:txBody>
              <a:bodyPr/>
              <a:lstStyle/>
              <a:p>
                <a:endParaRPr lang="vi-VN"/>
              </a:p>
            </p:txBody>
          </p:sp>
          <p:sp>
            <p:nvSpPr>
              <p:cNvPr id="167" name="Freeform 32"/>
              <p:cNvSpPr>
                <a:spLocks/>
              </p:cNvSpPr>
              <p:nvPr/>
            </p:nvSpPr>
            <p:spPr bwMode="auto">
              <a:xfrm>
                <a:off x="1062" y="2010"/>
                <a:ext cx="36" cy="52"/>
              </a:xfrm>
              <a:custGeom>
                <a:avLst/>
                <a:gdLst>
                  <a:gd name="T0" fmla="*/ 0 w 36"/>
                  <a:gd name="T1" fmla="*/ 0 h 52"/>
                  <a:gd name="T2" fmla="*/ 0 w 36"/>
                  <a:gd name="T3" fmla="*/ 0 h 52"/>
                  <a:gd name="T4" fmla="*/ 0 w 36"/>
                  <a:gd name="T5" fmla="*/ 8 h 52"/>
                  <a:gd name="T6" fmla="*/ 0 w 36"/>
                  <a:gd name="T7" fmla="*/ 14 h 52"/>
                  <a:gd name="T8" fmla="*/ 0 w 36"/>
                  <a:gd name="T9" fmla="*/ 22 h 52"/>
                  <a:gd name="T10" fmla="*/ 4 w 36"/>
                  <a:gd name="T11" fmla="*/ 30 h 52"/>
                  <a:gd name="T12" fmla="*/ 10 w 36"/>
                  <a:gd name="T13" fmla="*/ 40 h 52"/>
                  <a:gd name="T14" fmla="*/ 20 w 36"/>
                  <a:gd name="T15" fmla="*/ 46 h 52"/>
                  <a:gd name="T16" fmla="*/ 34 w 36"/>
                  <a:gd name="T17" fmla="*/ 52 h 52"/>
                  <a:gd name="T18" fmla="*/ 34 w 36"/>
                  <a:gd name="T19" fmla="*/ 52 h 52"/>
                  <a:gd name="T20" fmla="*/ 36 w 36"/>
                  <a:gd name="T21" fmla="*/ 46 h 52"/>
                  <a:gd name="T22" fmla="*/ 36 w 36"/>
                  <a:gd name="T23" fmla="*/ 40 h 52"/>
                  <a:gd name="T24" fmla="*/ 34 w 36"/>
                  <a:gd name="T25" fmla="*/ 32 h 52"/>
                  <a:gd name="T26" fmla="*/ 30 w 36"/>
                  <a:gd name="T27" fmla="*/ 24 h 52"/>
                  <a:gd name="T28" fmla="*/ 24 w 36"/>
                  <a:gd name="T29" fmla="*/ 16 h 52"/>
                  <a:gd name="T30" fmla="*/ 14 w 36"/>
                  <a:gd name="T31" fmla="*/ 8 h 52"/>
                  <a:gd name="T32" fmla="*/ 0 w 36"/>
                  <a:gd name="T33" fmla="*/ 0 h 52"/>
                  <a:gd name="T34" fmla="*/ 0 w 36"/>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52"/>
                  <a:gd name="T56" fmla="*/ 36 w 36"/>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52">
                    <a:moveTo>
                      <a:pt x="0" y="0"/>
                    </a:moveTo>
                    <a:lnTo>
                      <a:pt x="0" y="0"/>
                    </a:lnTo>
                    <a:lnTo>
                      <a:pt x="0" y="8"/>
                    </a:lnTo>
                    <a:lnTo>
                      <a:pt x="0" y="14"/>
                    </a:lnTo>
                    <a:lnTo>
                      <a:pt x="0" y="22"/>
                    </a:lnTo>
                    <a:lnTo>
                      <a:pt x="4" y="30"/>
                    </a:lnTo>
                    <a:lnTo>
                      <a:pt x="10" y="40"/>
                    </a:lnTo>
                    <a:lnTo>
                      <a:pt x="20" y="46"/>
                    </a:lnTo>
                    <a:lnTo>
                      <a:pt x="34" y="52"/>
                    </a:lnTo>
                    <a:lnTo>
                      <a:pt x="36" y="46"/>
                    </a:lnTo>
                    <a:lnTo>
                      <a:pt x="36" y="40"/>
                    </a:lnTo>
                    <a:lnTo>
                      <a:pt x="34" y="32"/>
                    </a:lnTo>
                    <a:lnTo>
                      <a:pt x="30" y="24"/>
                    </a:lnTo>
                    <a:lnTo>
                      <a:pt x="24" y="16"/>
                    </a:lnTo>
                    <a:lnTo>
                      <a:pt x="14" y="8"/>
                    </a:lnTo>
                    <a:lnTo>
                      <a:pt x="0" y="0"/>
                    </a:lnTo>
                    <a:close/>
                  </a:path>
                </a:pathLst>
              </a:custGeom>
              <a:solidFill>
                <a:srgbClr val="008000"/>
              </a:solidFill>
              <a:ln w="9525">
                <a:noFill/>
                <a:round/>
                <a:headEnd/>
                <a:tailEnd/>
              </a:ln>
            </p:spPr>
            <p:txBody>
              <a:bodyPr/>
              <a:lstStyle/>
              <a:p>
                <a:endParaRPr lang="vi-VN"/>
              </a:p>
            </p:txBody>
          </p:sp>
          <p:sp>
            <p:nvSpPr>
              <p:cNvPr id="168" name="Freeform 33"/>
              <p:cNvSpPr>
                <a:spLocks/>
              </p:cNvSpPr>
              <p:nvPr/>
            </p:nvSpPr>
            <p:spPr bwMode="auto">
              <a:xfrm>
                <a:off x="1102" y="2032"/>
                <a:ext cx="18" cy="50"/>
              </a:xfrm>
              <a:custGeom>
                <a:avLst/>
                <a:gdLst>
                  <a:gd name="T0" fmla="*/ 8 w 18"/>
                  <a:gd name="T1" fmla="*/ 50 h 50"/>
                  <a:gd name="T2" fmla="*/ 8 w 18"/>
                  <a:gd name="T3" fmla="*/ 50 h 50"/>
                  <a:gd name="T4" fmla="*/ 6 w 18"/>
                  <a:gd name="T5" fmla="*/ 46 h 50"/>
                  <a:gd name="T6" fmla="*/ 2 w 18"/>
                  <a:gd name="T7" fmla="*/ 34 h 50"/>
                  <a:gd name="T8" fmla="*/ 0 w 18"/>
                  <a:gd name="T9" fmla="*/ 26 h 50"/>
                  <a:gd name="T10" fmla="*/ 2 w 18"/>
                  <a:gd name="T11" fmla="*/ 18 h 50"/>
                  <a:gd name="T12" fmla="*/ 4 w 18"/>
                  <a:gd name="T13" fmla="*/ 10 h 50"/>
                  <a:gd name="T14" fmla="*/ 10 w 18"/>
                  <a:gd name="T15" fmla="*/ 0 h 50"/>
                  <a:gd name="T16" fmla="*/ 10 w 18"/>
                  <a:gd name="T17" fmla="*/ 0 h 50"/>
                  <a:gd name="T18" fmla="*/ 12 w 18"/>
                  <a:gd name="T19" fmla="*/ 4 h 50"/>
                  <a:gd name="T20" fmla="*/ 16 w 18"/>
                  <a:gd name="T21" fmla="*/ 16 h 50"/>
                  <a:gd name="T22" fmla="*/ 18 w 18"/>
                  <a:gd name="T23" fmla="*/ 22 h 50"/>
                  <a:gd name="T24" fmla="*/ 16 w 18"/>
                  <a:gd name="T25" fmla="*/ 30 h 50"/>
                  <a:gd name="T26" fmla="*/ 14 w 18"/>
                  <a:gd name="T27" fmla="*/ 40 h 50"/>
                  <a:gd name="T28" fmla="*/ 8 w 18"/>
                  <a:gd name="T29" fmla="*/ 50 h 50"/>
                  <a:gd name="T30" fmla="*/ 8 w 18"/>
                  <a:gd name="T31" fmla="*/ 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50"/>
                  <a:gd name="T50" fmla="*/ 18 w 18"/>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50">
                    <a:moveTo>
                      <a:pt x="8" y="50"/>
                    </a:moveTo>
                    <a:lnTo>
                      <a:pt x="8" y="50"/>
                    </a:lnTo>
                    <a:lnTo>
                      <a:pt x="6" y="46"/>
                    </a:lnTo>
                    <a:lnTo>
                      <a:pt x="2" y="34"/>
                    </a:lnTo>
                    <a:lnTo>
                      <a:pt x="0" y="26"/>
                    </a:lnTo>
                    <a:lnTo>
                      <a:pt x="2" y="18"/>
                    </a:lnTo>
                    <a:lnTo>
                      <a:pt x="4" y="10"/>
                    </a:lnTo>
                    <a:lnTo>
                      <a:pt x="10" y="0"/>
                    </a:lnTo>
                    <a:lnTo>
                      <a:pt x="12" y="4"/>
                    </a:lnTo>
                    <a:lnTo>
                      <a:pt x="16" y="16"/>
                    </a:lnTo>
                    <a:lnTo>
                      <a:pt x="18" y="22"/>
                    </a:lnTo>
                    <a:lnTo>
                      <a:pt x="16" y="30"/>
                    </a:lnTo>
                    <a:lnTo>
                      <a:pt x="14" y="40"/>
                    </a:lnTo>
                    <a:lnTo>
                      <a:pt x="8" y="50"/>
                    </a:lnTo>
                    <a:close/>
                  </a:path>
                </a:pathLst>
              </a:custGeom>
              <a:solidFill>
                <a:srgbClr val="AEC437"/>
              </a:solidFill>
              <a:ln w="9525">
                <a:noFill/>
                <a:round/>
                <a:headEnd/>
                <a:tailEnd/>
              </a:ln>
            </p:spPr>
            <p:txBody>
              <a:bodyPr/>
              <a:lstStyle/>
              <a:p>
                <a:endParaRPr lang="vi-VN"/>
              </a:p>
            </p:txBody>
          </p:sp>
          <p:sp>
            <p:nvSpPr>
              <p:cNvPr id="169" name="Freeform 34"/>
              <p:cNvSpPr>
                <a:spLocks/>
              </p:cNvSpPr>
              <p:nvPr/>
            </p:nvSpPr>
            <p:spPr bwMode="auto">
              <a:xfrm>
                <a:off x="1074" y="2070"/>
                <a:ext cx="42" cy="30"/>
              </a:xfrm>
              <a:custGeom>
                <a:avLst/>
                <a:gdLst>
                  <a:gd name="T0" fmla="*/ 42 w 42"/>
                  <a:gd name="T1" fmla="*/ 30 h 30"/>
                  <a:gd name="T2" fmla="*/ 42 w 42"/>
                  <a:gd name="T3" fmla="*/ 30 h 30"/>
                  <a:gd name="T4" fmla="*/ 40 w 42"/>
                  <a:gd name="T5" fmla="*/ 24 h 30"/>
                  <a:gd name="T6" fmla="*/ 38 w 42"/>
                  <a:gd name="T7" fmla="*/ 20 h 30"/>
                  <a:gd name="T8" fmla="*/ 34 w 42"/>
                  <a:gd name="T9" fmla="*/ 12 h 30"/>
                  <a:gd name="T10" fmla="*/ 30 w 42"/>
                  <a:gd name="T11" fmla="*/ 8 h 30"/>
                  <a:gd name="T12" fmla="*/ 22 w 42"/>
                  <a:gd name="T13" fmla="*/ 2 h 30"/>
                  <a:gd name="T14" fmla="*/ 12 w 42"/>
                  <a:gd name="T15" fmla="*/ 0 h 30"/>
                  <a:gd name="T16" fmla="*/ 0 w 42"/>
                  <a:gd name="T17" fmla="*/ 2 h 30"/>
                  <a:gd name="T18" fmla="*/ 0 w 42"/>
                  <a:gd name="T19" fmla="*/ 2 h 30"/>
                  <a:gd name="T20" fmla="*/ 2 w 42"/>
                  <a:gd name="T21" fmla="*/ 6 h 30"/>
                  <a:gd name="T22" fmla="*/ 10 w 42"/>
                  <a:gd name="T23" fmla="*/ 16 h 30"/>
                  <a:gd name="T24" fmla="*/ 16 w 42"/>
                  <a:gd name="T25" fmla="*/ 20 h 30"/>
                  <a:gd name="T26" fmla="*/ 22 w 42"/>
                  <a:gd name="T27" fmla="*/ 26 h 30"/>
                  <a:gd name="T28" fmla="*/ 32 w 42"/>
                  <a:gd name="T29" fmla="*/ 30 h 30"/>
                  <a:gd name="T30" fmla="*/ 42 w 42"/>
                  <a:gd name="T31" fmla="*/ 30 h 30"/>
                  <a:gd name="T32" fmla="*/ 42 w 42"/>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42" y="30"/>
                    </a:moveTo>
                    <a:lnTo>
                      <a:pt x="42" y="30"/>
                    </a:lnTo>
                    <a:lnTo>
                      <a:pt x="40" y="24"/>
                    </a:lnTo>
                    <a:lnTo>
                      <a:pt x="38" y="20"/>
                    </a:lnTo>
                    <a:lnTo>
                      <a:pt x="34" y="12"/>
                    </a:lnTo>
                    <a:lnTo>
                      <a:pt x="30" y="8"/>
                    </a:lnTo>
                    <a:lnTo>
                      <a:pt x="22" y="2"/>
                    </a:lnTo>
                    <a:lnTo>
                      <a:pt x="12" y="0"/>
                    </a:lnTo>
                    <a:lnTo>
                      <a:pt x="0" y="2"/>
                    </a:lnTo>
                    <a:lnTo>
                      <a:pt x="2" y="6"/>
                    </a:lnTo>
                    <a:lnTo>
                      <a:pt x="10" y="16"/>
                    </a:lnTo>
                    <a:lnTo>
                      <a:pt x="16" y="20"/>
                    </a:lnTo>
                    <a:lnTo>
                      <a:pt x="22" y="26"/>
                    </a:lnTo>
                    <a:lnTo>
                      <a:pt x="32" y="30"/>
                    </a:lnTo>
                    <a:lnTo>
                      <a:pt x="42" y="30"/>
                    </a:lnTo>
                    <a:close/>
                  </a:path>
                </a:pathLst>
              </a:custGeom>
              <a:solidFill>
                <a:srgbClr val="AEC437"/>
              </a:solidFill>
              <a:ln w="9525">
                <a:noFill/>
                <a:round/>
                <a:headEnd/>
                <a:tailEnd/>
              </a:ln>
            </p:spPr>
            <p:txBody>
              <a:bodyPr/>
              <a:lstStyle/>
              <a:p>
                <a:endParaRPr lang="vi-VN"/>
              </a:p>
            </p:txBody>
          </p:sp>
          <p:sp>
            <p:nvSpPr>
              <p:cNvPr id="170" name="Freeform 35"/>
              <p:cNvSpPr>
                <a:spLocks/>
              </p:cNvSpPr>
              <p:nvPr/>
            </p:nvSpPr>
            <p:spPr bwMode="auto">
              <a:xfrm>
                <a:off x="1284" y="2036"/>
                <a:ext cx="28" cy="62"/>
              </a:xfrm>
              <a:custGeom>
                <a:avLst/>
                <a:gdLst>
                  <a:gd name="T0" fmla="*/ 26 w 28"/>
                  <a:gd name="T1" fmla="*/ 0 h 62"/>
                  <a:gd name="T2" fmla="*/ 26 w 28"/>
                  <a:gd name="T3" fmla="*/ 0 h 62"/>
                  <a:gd name="T4" fmla="*/ 20 w 28"/>
                  <a:gd name="T5" fmla="*/ 2 h 62"/>
                  <a:gd name="T6" fmla="*/ 14 w 28"/>
                  <a:gd name="T7" fmla="*/ 8 h 62"/>
                  <a:gd name="T8" fmla="*/ 8 w 28"/>
                  <a:gd name="T9" fmla="*/ 14 h 62"/>
                  <a:gd name="T10" fmla="*/ 2 w 28"/>
                  <a:gd name="T11" fmla="*/ 22 h 62"/>
                  <a:gd name="T12" fmla="*/ 0 w 28"/>
                  <a:gd name="T13" fmla="*/ 32 h 62"/>
                  <a:gd name="T14" fmla="*/ 0 w 28"/>
                  <a:gd name="T15" fmla="*/ 46 h 62"/>
                  <a:gd name="T16" fmla="*/ 4 w 28"/>
                  <a:gd name="T17" fmla="*/ 62 h 62"/>
                  <a:gd name="T18" fmla="*/ 4 w 28"/>
                  <a:gd name="T19" fmla="*/ 62 h 62"/>
                  <a:gd name="T20" fmla="*/ 10 w 28"/>
                  <a:gd name="T21" fmla="*/ 58 h 62"/>
                  <a:gd name="T22" fmla="*/ 16 w 28"/>
                  <a:gd name="T23" fmla="*/ 54 h 62"/>
                  <a:gd name="T24" fmla="*/ 20 w 28"/>
                  <a:gd name="T25" fmla="*/ 48 h 62"/>
                  <a:gd name="T26" fmla="*/ 26 w 28"/>
                  <a:gd name="T27" fmla="*/ 40 h 62"/>
                  <a:gd name="T28" fmla="*/ 28 w 28"/>
                  <a:gd name="T29" fmla="*/ 28 h 62"/>
                  <a:gd name="T30" fmla="*/ 28 w 28"/>
                  <a:gd name="T31" fmla="*/ 16 h 62"/>
                  <a:gd name="T32" fmla="*/ 26 w 28"/>
                  <a:gd name="T33" fmla="*/ 0 h 62"/>
                  <a:gd name="T34" fmla="*/ 26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6" y="0"/>
                    </a:moveTo>
                    <a:lnTo>
                      <a:pt x="26" y="0"/>
                    </a:lnTo>
                    <a:lnTo>
                      <a:pt x="20" y="2"/>
                    </a:lnTo>
                    <a:lnTo>
                      <a:pt x="14" y="8"/>
                    </a:lnTo>
                    <a:lnTo>
                      <a:pt x="8" y="14"/>
                    </a:lnTo>
                    <a:lnTo>
                      <a:pt x="2" y="22"/>
                    </a:lnTo>
                    <a:lnTo>
                      <a:pt x="0" y="32"/>
                    </a:lnTo>
                    <a:lnTo>
                      <a:pt x="0" y="46"/>
                    </a:lnTo>
                    <a:lnTo>
                      <a:pt x="4" y="62"/>
                    </a:lnTo>
                    <a:lnTo>
                      <a:pt x="10" y="58"/>
                    </a:lnTo>
                    <a:lnTo>
                      <a:pt x="16" y="54"/>
                    </a:lnTo>
                    <a:lnTo>
                      <a:pt x="20" y="48"/>
                    </a:lnTo>
                    <a:lnTo>
                      <a:pt x="26" y="40"/>
                    </a:lnTo>
                    <a:lnTo>
                      <a:pt x="28" y="28"/>
                    </a:lnTo>
                    <a:lnTo>
                      <a:pt x="28" y="16"/>
                    </a:lnTo>
                    <a:lnTo>
                      <a:pt x="26" y="0"/>
                    </a:lnTo>
                    <a:close/>
                  </a:path>
                </a:pathLst>
              </a:custGeom>
              <a:solidFill>
                <a:srgbClr val="D2DE26"/>
              </a:solidFill>
              <a:ln w="9525">
                <a:noFill/>
                <a:round/>
                <a:headEnd/>
                <a:tailEnd/>
              </a:ln>
            </p:spPr>
            <p:txBody>
              <a:bodyPr/>
              <a:lstStyle/>
              <a:p>
                <a:endParaRPr lang="vi-VN"/>
              </a:p>
            </p:txBody>
          </p:sp>
          <p:sp>
            <p:nvSpPr>
              <p:cNvPr id="171" name="Freeform 36"/>
              <p:cNvSpPr>
                <a:spLocks/>
              </p:cNvSpPr>
              <p:nvPr/>
            </p:nvSpPr>
            <p:spPr bwMode="auto">
              <a:xfrm>
                <a:off x="1282" y="2092"/>
                <a:ext cx="42" cy="30"/>
              </a:xfrm>
              <a:custGeom>
                <a:avLst/>
                <a:gdLst>
                  <a:gd name="T0" fmla="*/ 0 w 42"/>
                  <a:gd name="T1" fmla="*/ 30 h 30"/>
                  <a:gd name="T2" fmla="*/ 0 w 42"/>
                  <a:gd name="T3" fmla="*/ 30 h 30"/>
                  <a:gd name="T4" fmla="*/ 2 w 42"/>
                  <a:gd name="T5" fmla="*/ 24 h 30"/>
                  <a:gd name="T6" fmla="*/ 8 w 42"/>
                  <a:gd name="T7" fmla="*/ 14 h 30"/>
                  <a:gd name="T8" fmla="*/ 14 w 42"/>
                  <a:gd name="T9" fmla="*/ 8 h 30"/>
                  <a:gd name="T10" fmla="*/ 20 w 42"/>
                  <a:gd name="T11" fmla="*/ 4 h 30"/>
                  <a:gd name="T12" fmla="*/ 30 w 42"/>
                  <a:gd name="T13" fmla="*/ 0 h 30"/>
                  <a:gd name="T14" fmla="*/ 42 w 42"/>
                  <a:gd name="T15" fmla="*/ 0 h 30"/>
                  <a:gd name="T16" fmla="*/ 42 w 42"/>
                  <a:gd name="T17" fmla="*/ 0 h 30"/>
                  <a:gd name="T18" fmla="*/ 40 w 42"/>
                  <a:gd name="T19" fmla="*/ 4 h 30"/>
                  <a:gd name="T20" fmla="*/ 34 w 42"/>
                  <a:gd name="T21" fmla="*/ 14 h 30"/>
                  <a:gd name="T22" fmla="*/ 28 w 42"/>
                  <a:gd name="T23" fmla="*/ 20 h 30"/>
                  <a:gd name="T24" fmla="*/ 20 w 42"/>
                  <a:gd name="T25" fmla="*/ 24 h 30"/>
                  <a:gd name="T26" fmla="*/ 10 w 42"/>
                  <a:gd name="T27" fmla="*/ 28 h 30"/>
                  <a:gd name="T28" fmla="*/ 0 w 42"/>
                  <a:gd name="T29" fmla="*/ 30 h 30"/>
                  <a:gd name="T30" fmla="*/ 0 w 42"/>
                  <a:gd name="T31" fmla="*/ 3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0"/>
                  <a:gd name="T50" fmla="*/ 42 w 42"/>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0">
                    <a:moveTo>
                      <a:pt x="0" y="30"/>
                    </a:moveTo>
                    <a:lnTo>
                      <a:pt x="0" y="30"/>
                    </a:lnTo>
                    <a:lnTo>
                      <a:pt x="2" y="24"/>
                    </a:lnTo>
                    <a:lnTo>
                      <a:pt x="8" y="14"/>
                    </a:lnTo>
                    <a:lnTo>
                      <a:pt x="14" y="8"/>
                    </a:lnTo>
                    <a:lnTo>
                      <a:pt x="20" y="4"/>
                    </a:lnTo>
                    <a:lnTo>
                      <a:pt x="30" y="0"/>
                    </a:lnTo>
                    <a:lnTo>
                      <a:pt x="42" y="0"/>
                    </a:lnTo>
                    <a:lnTo>
                      <a:pt x="40" y="4"/>
                    </a:lnTo>
                    <a:lnTo>
                      <a:pt x="34" y="14"/>
                    </a:lnTo>
                    <a:lnTo>
                      <a:pt x="28" y="20"/>
                    </a:lnTo>
                    <a:lnTo>
                      <a:pt x="20" y="24"/>
                    </a:lnTo>
                    <a:lnTo>
                      <a:pt x="10" y="28"/>
                    </a:lnTo>
                    <a:lnTo>
                      <a:pt x="0" y="30"/>
                    </a:lnTo>
                    <a:close/>
                  </a:path>
                </a:pathLst>
              </a:custGeom>
              <a:solidFill>
                <a:srgbClr val="AEC437"/>
              </a:solidFill>
              <a:ln w="9525">
                <a:noFill/>
                <a:round/>
                <a:headEnd/>
                <a:tailEnd/>
              </a:ln>
            </p:spPr>
            <p:txBody>
              <a:bodyPr/>
              <a:lstStyle/>
              <a:p>
                <a:endParaRPr lang="vi-VN"/>
              </a:p>
            </p:txBody>
          </p:sp>
          <p:sp>
            <p:nvSpPr>
              <p:cNvPr id="172" name="Freeform 37"/>
              <p:cNvSpPr>
                <a:spLocks/>
              </p:cNvSpPr>
              <p:nvPr/>
            </p:nvSpPr>
            <p:spPr bwMode="auto">
              <a:xfrm>
                <a:off x="1260" y="2084"/>
                <a:ext cx="20" cy="54"/>
              </a:xfrm>
              <a:custGeom>
                <a:avLst/>
                <a:gdLst>
                  <a:gd name="T0" fmla="*/ 10 w 20"/>
                  <a:gd name="T1" fmla="*/ 54 h 54"/>
                  <a:gd name="T2" fmla="*/ 10 w 20"/>
                  <a:gd name="T3" fmla="*/ 54 h 54"/>
                  <a:gd name="T4" fmla="*/ 14 w 20"/>
                  <a:gd name="T5" fmla="*/ 50 h 54"/>
                  <a:gd name="T6" fmla="*/ 16 w 20"/>
                  <a:gd name="T7" fmla="*/ 44 h 54"/>
                  <a:gd name="T8" fmla="*/ 20 w 20"/>
                  <a:gd name="T9" fmla="*/ 38 h 54"/>
                  <a:gd name="T10" fmla="*/ 20 w 20"/>
                  <a:gd name="T11" fmla="*/ 28 h 54"/>
                  <a:gd name="T12" fmla="*/ 20 w 20"/>
                  <a:gd name="T13" fmla="*/ 20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0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6" y="44"/>
                    </a:lnTo>
                    <a:lnTo>
                      <a:pt x="20" y="38"/>
                    </a:lnTo>
                    <a:lnTo>
                      <a:pt x="20" y="28"/>
                    </a:lnTo>
                    <a:lnTo>
                      <a:pt x="20" y="20"/>
                    </a:lnTo>
                    <a:lnTo>
                      <a:pt x="14" y="10"/>
                    </a:lnTo>
                    <a:lnTo>
                      <a:pt x="6" y="0"/>
                    </a:lnTo>
                    <a:lnTo>
                      <a:pt x="4" y="4"/>
                    </a:lnTo>
                    <a:lnTo>
                      <a:pt x="0" y="18"/>
                    </a:lnTo>
                    <a:lnTo>
                      <a:pt x="0" y="26"/>
                    </a:lnTo>
                    <a:lnTo>
                      <a:pt x="0" y="36"/>
                    </a:lnTo>
                    <a:lnTo>
                      <a:pt x="4" y="46"/>
                    </a:lnTo>
                    <a:lnTo>
                      <a:pt x="10" y="54"/>
                    </a:lnTo>
                    <a:close/>
                  </a:path>
                </a:pathLst>
              </a:custGeom>
              <a:solidFill>
                <a:srgbClr val="AEC437"/>
              </a:solidFill>
              <a:ln w="9525">
                <a:noFill/>
                <a:round/>
                <a:headEnd/>
                <a:tailEnd/>
              </a:ln>
            </p:spPr>
            <p:txBody>
              <a:bodyPr/>
              <a:lstStyle/>
              <a:p>
                <a:endParaRPr lang="vi-VN"/>
              </a:p>
            </p:txBody>
          </p:sp>
          <p:sp>
            <p:nvSpPr>
              <p:cNvPr id="173" name="Freeform 38"/>
              <p:cNvSpPr>
                <a:spLocks/>
              </p:cNvSpPr>
              <p:nvPr/>
            </p:nvSpPr>
            <p:spPr bwMode="auto">
              <a:xfrm>
                <a:off x="1226" y="1942"/>
                <a:ext cx="32" cy="78"/>
              </a:xfrm>
              <a:custGeom>
                <a:avLst/>
                <a:gdLst>
                  <a:gd name="T0" fmla="*/ 14 w 32"/>
                  <a:gd name="T1" fmla="*/ 0 h 78"/>
                  <a:gd name="T2" fmla="*/ 14 w 32"/>
                  <a:gd name="T3" fmla="*/ 0 h 78"/>
                  <a:gd name="T4" fmla="*/ 10 w 32"/>
                  <a:gd name="T5" fmla="*/ 6 h 78"/>
                  <a:gd name="T6" fmla="*/ 4 w 32"/>
                  <a:gd name="T7" fmla="*/ 14 h 78"/>
                  <a:gd name="T8" fmla="*/ 2 w 32"/>
                  <a:gd name="T9" fmla="*/ 24 h 78"/>
                  <a:gd name="T10" fmla="*/ 0 w 32"/>
                  <a:gd name="T11" fmla="*/ 34 h 78"/>
                  <a:gd name="T12" fmla="*/ 0 w 32"/>
                  <a:gd name="T13" fmla="*/ 48 h 78"/>
                  <a:gd name="T14" fmla="*/ 6 w 32"/>
                  <a:gd name="T15" fmla="*/ 62 h 78"/>
                  <a:gd name="T16" fmla="*/ 10 w 32"/>
                  <a:gd name="T17" fmla="*/ 70 h 78"/>
                  <a:gd name="T18" fmla="*/ 18 w 32"/>
                  <a:gd name="T19" fmla="*/ 78 h 78"/>
                  <a:gd name="T20" fmla="*/ 18 w 32"/>
                  <a:gd name="T21" fmla="*/ 78 h 78"/>
                  <a:gd name="T22" fmla="*/ 22 w 32"/>
                  <a:gd name="T23" fmla="*/ 72 h 78"/>
                  <a:gd name="T24" fmla="*/ 26 w 32"/>
                  <a:gd name="T25" fmla="*/ 64 h 78"/>
                  <a:gd name="T26" fmla="*/ 30 w 32"/>
                  <a:gd name="T27" fmla="*/ 56 h 78"/>
                  <a:gd name="T28" fmla="*/ 32 w 32"/>
                  <a:gd name="T29" fmla="*/ 44 h 78"/>
                  <a:gd name="T30" fmla="*/ 30 w 32"/>
                  <a:gd name="T31" fmla="*/ 30 h 78"/>
                  <a:gd name="T32" fmla="*/ 24 w 32"/>
                  <a:gd name="T33" fmla="*/ 16 h 78"/>
                  <a:gd name="T34" fmla="*/ 14 w 32"/>
                  <a:gd name="T35" fmla="*/ 0 h 78"/>
                  <a:gd name="T36" fmla="*/ 14 w 32"/>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
                  <a:gd name="T58" fmla="*/ 0 h 78"/>
                  <a:gd name="T59" fmla="*/ 32 w 32"/>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 h="78">
                    <a:moveTo>
                      <a:pt x="14" y="0"/>
                    </a:moveTo>
                    <a:lnTo>
                      <a:pt x="14" y="0"/>
                    </a:lnTo>
                    <a:lnTo>
                      <a:pt x="10" y="6"/>
                    </a:lnTo>
                    <a:lnTo>
                      <a:pt x="4" y="14"/>
                    </a:lnTo>
                    <a:lnTo>
                      <a:pt x="2" y="24"/>
                    </a:lnTo>
                    <a:lnTo>
                      <a:pt x="0" y="34"/>
                    </a:lnTo>
                    <a:lnTo>
                      <a:pt x="0" y="48"/>
                    </a:lnTo>
                    <a:lnTo>
                      <a:pt x="6" y="62"/>
                    </a:lnTo>
                    <a:lnTo>
                      <a:pt x="10" y="70"/>
                    </a:lnTo>
                    <a:lnTo>
                      <a:pt x="18" y="78"/>
                    </a:lnTo>
                    <a:lnTo>
                      <a:pt x="22" y="72"/>
                    </a:lnTo>
                    <a:lnTo>
                      <a:pt x="26" y="64"/>
                    </a:lnTo>
                    <a:lnTo>
                      <a:pt x="30" y="56"/>
                    </a:lnTo>
                    <a:lnTo>
                      <a:pt x="32" y="44"/>
                    </a:lnTo>
                    <a:lnTo>
                      <a:pt x="30" y="30"/>
                    </a:lnTo>
                    <a:lnTo>
                      <a:pt x="24" y="16"/>
                    </a:lnTo>
                    <a:lnTo>
                      <a:pt x="14" y="0"/>
                    </a:lnTo>
                    <a:close/>
                  </a:path>
                </a:pathLst>
              </a:custGeom>
              <a:solidFill>
                <a:srgbClr val="008000"/>
              </a:solidFill>
              <a:ln w="9525">
                <a:noFill/>
                <a:round/>
                <a:headEnd/>
                <a:tailEnd/>
              </a:ln>
            </p:spPr>
            <p:txBody>
              <a:bodyPr/>
              <a:lstStyle/>
              <a:p>
                <a:endParaRPr lang="vi-VN"/>
              </a:p>
            </p:txBody>
          </p:sp>
          <p:sp>
            <p:nvSpPr>
              <p:cNvPr id="174" name="Freeform 39"/>
              <p:cNvSpPr>
                <a:spLocks/>
              </p:cNvSpPr>
              <p:nvPr/>
            </p:nvSpPr>
            <p:spPr bwMode="auto">
              <a:xfrm>
                <a:off x="1246" y="1998"/>
                <a:ext cx="34" cy="52"/>
              </a:xfrm>
              <a:custGeom>
                <a:avLst/>
                <a:gdLst>
                  <a:gd name="T0" fmla="*/ 0 w 34"/>
                  <a:gd name="T1" fmla="*/ 52 h 52"/>
                  <a:gd name="T2" fmla="*/ 0 w 34"/>
                  <a:gd name="T3" fmla="*/ 52 h 52"/>
                  <a:gd name="T4" fmla="*/ 0 w 34"/>
                  <a:gd name="T5" fmla="*/ 46 h 52"/>
                  <a:gd name="T6" fmla="*/ 2 w 34"/>
                  <a:gd name="T7" fmla="*/ 30 h 52"/>
                  <a:gd name="T8" fmla="*/ 6 w 34"/>
                  <a:gd name="T9" fmla="*/ 22 h 52"/>
                  <a:gd name="T10" fmla="*/ 12 w 34"/>
                  <a:gd name="T11" fmla="*/ 12 h 52"/>
                  <a:gd name="T12" fmla="*/ 22 w 34"/>
                  <a:gd name="T13" fmla="*/ 6 h 52"/>
                  <a:gd name="T14" fmla="*/ 34 w 34"/>
                  <a:gd name="T15" fmla="*/ 0 h 52"/>
                  <a:gd name="T16" fmla="*/ 34 w 34"/>
                  <a:gd name="T17" fmla="*/ 0 h 52"/>
                  <a:gd name="T18" fmla="*/ 34 w 34"/>
                  <a:gd name="T19" fmla="*/ 6 h 52"/>
                  <a:gd name="T20" fmla="*/ 30 w 34"/>
                  <a:gd name="T21" fmla="*/ 18 h 52"/>
                  <a:gd name="T22" fmla="*/ 26 w 34"/>
                  <a:gd name="T23" fmla="*/ 28 h 52"/>
                  <a:gd name="T24" fmla="*/ 20 w 34"/>
                  <a:gd name="T25" fmla="*/ 36 h 52"/>
                  <a:gd name="T26" fmla="*/ 12 w 34"/>
                  <a:gd name="T27" fmla="*/ 44 h 52"/>
                  <a:gd name="T28" fmla="*/ 0 w 34"/>
                  <a:gd name="T29" fmla="*/ 52 h 52"/>
                  <a:gd name="T30" fmla="*/ 0 w 34"/>
                  <a:gd name="T31" fmla="*/ 52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52"/>
                  <a:gd name="T50" fmla="*/ 34 w 34"/>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52">
                    <a:moveTo>
                      <a:pt x="0" y="52"/>
                    </a:moveTo>
                    <a:lnTo>
                      <a:pt x="0" y="52"/>
                    </a:lnTo>
                    <a:lnTo>
                      <a:pt x="0" y="46"/>
                    </a:lnTo>
                    <a:lnTo>
                      <a:pt x="2" y="30"/>
                    </a:lnTo>
                    <a:lnTo>
                      <a:pt x="6" y="22"/>
                    </a:lnTo>
                    <a:lnTo>
                      <a:pt x="12" y="12"/>
                    </a:lnTo>
                    <a:lnTo>
                      <a:pt x="22" y="6"/>
                    </a:lnTo>
                    <a:lnTo>
                      <a:pt x="34" y="0"/>
                    </a:lnTo>
                    <a:lnTo>
                      <a:pt x="34" y="6"/>
                    </a:lnTo>
                    <a:lnTo>
                      <a:pt x="30" y="18"/>
                    </a:lnTo>
                    <a:lnTo>
                      <a:pt x="26" y="28"/>
                    </a:lnTo>
                    <a:lnTo>
                      <a:pt x="20" y="36"/>
                    </a:lnTo>
                    <a:lnTo>
                      <a:pt x="12" y="44"/>
                    </a:lnTo>
                    <a:lnTo>
                      <a:pt x="0" y="52"/>
                    </a:lnTo>
                    <a:close/>
                  </a:path>
                </a:pathLst>
              </a:custGeom>
              <a:solidFill>
                <a:srgbClr val="AEC437"/>
              </a:solidFill>
              <a:ln w="9525">
                <a:noFill/>
                <a:round/>
                <a:headEnd/>
                <a:tailEnd/>
              </a:ln>
            </p:spPr>
            <p:txBody>
              <a:bodyPr/>
              <a:lstStyle/>
              <a:p>
                <a:endParaRPr lang="vi-VN"/>
              </a:p>
            </p:txBody>
          </p:sp>
          <p:sp>
            <p:nvSpPr>
              <p:cNvPr id="175" name="Freeform 40"/>
              <p:cNvSpPr>
                <a:spLocks/>
              </p:cNvSpPr>
              <p:nvPr/>
            </p:nvSpPr>
            <p:spPr bwMode="auto">
              <a:xfrm>
                <a:off x="1158" y="1862"/>
                <a:ext cx="18" cy="42"/>
              </a:xfrm>
              <a:custGeom>
                <a:avLst/>
                <a:gdLst>
                  <a:gd name="T0" fmla="*/ 14 w 18"/>
                  <a:gd name="T1" fmla="*/ 0 h 42"/>
                  <a:gd name="T2" fmla="*/ 14 w 18"/>
                  <a:gd name="T3" fmla="*/ 0 h 42"/>
                  <a:gd name="T4" fmla="*/ 10 w 18"/>
                  <a:gd name="T5" fmla="*/ 2 h 42"/>
                  <a:gd name="T6" fmla="*/ 4 w 18"/>
                  <a:gd name="T7" fmla="*/ 10 h 42"/>
                  <a:gd name="T8" fmla="*/ 2 w 18"/>
                  <a:gd name="T9" fmla="*/ 16 h 42"/>
                  <a:gd name="T10" fmla="*/ 0 w 18"/>
                  <a:gd name="T11" fmla="*/ 24 h 42"/>
                  <a:gd name="T12" fmla="*/ 2 w 18"/>
                  <a:gd name="T13" fmla="*/ 32 h 42"/>
                  <a:gd name="T14" fmla="*/ 6 w 18"/>
                  <a:gd name="T15" fmla="*/ 42 h 42"/>
                  <a:gd name="T16" fmla="*/ 6 w 18"/>
                  <a:gd name="T17" fmla="*/ 42 h 42"/>
                  <a:gd name="T18" fmla="*/ 8 w 18"/>
                  <a:gd name="T19" fmla="*/ 40 h 42"/>
                  <a:gd name="T20" fmla="*/ 14 w 18"/>
                  <a:gd name="T21" fmla="*/ 32 h 42"/>
                  <a:gd name="T22" fmla="*/ 18 w 18"/>
                  <a:gd name="T23" fmla="*/ 26 h 42"/>
                  <a:gd name="T24" fmla="*/ 18 w 18"/>
                  <a:gd name="T25" fmla="*/ 18 h 42"/>
                  <a:gd name="T26" fmla="*/ 18 w 18"/>
                  <a:gd name="T27" fmla="*/ 10 h 42"/>
                  <a:gd name="T28" fmla="*/ 14 w 18"/>
                  <a:gd name="T29" fmla="*/ 0 h 42"/>
                  <a:gd name="T30" fmla="*/ 14 w 18"/>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2"/>
                  <a:gd name="T50" fmla="*/ 18 w 18"/>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2">
                    <a:moveTo>
                      <a:pt x="14" y="0"/>
                    </a:moveTo>
                    <a:lnTo>
                      <a:pt x="14" y="0"/>
                    </a:lnTo>
                    <a:lnTo>
                      <a:pt x="10" y="2"/>
                    </a:lnTo>
                    <a:lnTo>
                      <a:pt x="4" y="10"/>
                    </a:lnTo>
                    <a:lnTo>
                      <a:pt x="2" y="16"/>
                    </a:lnTo>
                    <a:lnTo>
                      <a:pt x="0" y="24"/>
                    </a:lnTo>
                    <a:lnTo>
                      <a:pt x="2" y="32"/>
                    </a:lnTo>
                    <a:lnTo>
                      <a:pt x="6" y="42"/>
                    </a:lnTo>
                    <a:lnTo>
                      <a:pt x="8" y="40"/>
                    </a:lnTo>
                    <a:lnTo>
                      <a:pt x="14" y="32"/>
                    </a:lnTo>
                    <a:lnTo>
                      <a:pt x="18" y="26"/>
                    </a:lnTo>
                    <a:lnTo>
                      <a:pt x="18" y="18"/>
                    </a:lnTo>
                    <a:lnTo>
                      <a:pt x="18" y="10"/>
                    </a:lnTo>
                    <a:lnTo>
                      <a:pt x="14" y="0"/>
                    </a:lnTo>
                    <a:close/>
                  </a:path>
                </a:pathLst>
              </a:custGeom>
              <a:solidFill>
                <a:srgbClr val="D2DE26"/>
              </a:solidFill>
              <a:ln w="9525">
                <a:noFill/>
                <a:round/>
                <a:headEnd/>
                <a:tailEnd/>
              </a:ln>
            </p:spPr>
            <p:txBody>
              <a:bodyPr/>
              <a:lstStyle/>
              <a:p>
                <a:endParaRPr lang="vi-VN"/>
              </a:p>
            </p:txBody>
          </p:sp>
          <p:sp>
            <p:nvSpPr>
              <p:cNvPr id="176" name="Freeform 41"/>
              <p:cNvSpPr>
                <a:spLocks/>
              </p:cNvSpPr>
              <p:nvPr/>
            </p:nvSpPr>
            <p:spPr bwMode="auto">
              <a:xfrm>
                <a:off x="1160" y="1890"/>
                <a:ext cx="26" cy="24"/>
              </a:xfrm>
              <a:custGeom>
                <a:avLst/>
                <a:gdLst>
                  <a:gd name="T0" fmla="*/ 0 w 26"/>
                  <a:gd name="T1" fmla="*/ 24 h 24"/>
                  <a:gd name="T2" fmla="*/ 0 w 26"/>
                  <a:gd name="T3" fmla="*/ 24 h 24"/>
                  <a:gd name="T4" fmla="*/ 2 w 26"/>
                  <a:gd name="T5" fmla="*/ 20 h 24"/>
                  <a:gd name="T6" fmla="*/ 6 w 26"/>
                  <a:gd name="T7" fmla="*/ 12 h 24"/>
                  <a:gd name="T8" fmla="*/ 8 w 26"/>
                  <a:gd name="T9" fmla="*/ 8 h 24"/>
                  <a:gd name="T10" fmla="*/ 12 w 26"/>
                  <a:gd name="T11" fmla="*/ 4 h 24"/>
                  <a:gd name="T12" fmla="*/ 18 w 26"/>
                  <a:gd name="T13" fmla="*/ 2 h 24"/>
                  <a:gd name="T14" fmla="*/ 26 w 26"/>
                  <a:gd name="T15" fmla="*/ 0 h 24"/>
                  <a:gd name="T16" fmla="*/ 26 w 26"/>
                  <a:gd name="T17" fmla="*/ 0 h 24"/>
                  <a:gd name="T18" fmla="*/ 26 w 26"/>
                  <a:gd name="T19" fmla="*/ 2 h 24"/>
                  <a:gd name="T20" fmla="*/ 22 w 26"/>
                  <a:gd name="T21" fmla="*/ 10 h 24"/>
                  <a:gd name="T22" fmla="*/ 14 w 26"/>
                  <a:gd name="T23" fmla="*/ 18 h 24"/>
                  <a:gd name="T24" fmla="*/ 8 w 26"/>
                  <a:gd name="T25" fmla="*/ 20 h 24"/>
                  <a:gd name="T26" fmla="*/ 0 w 26"/>
                  <a:gd name="T27" fmla="*/ 24 h 24"/>
                  <a:gd name="T28" fmla="*/ 0 w 26"/>
                  <a:gd name="T29" fmla="*/ 24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24"/>
                  <a:gd name="T47" fmla="*/ 26 w 2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24">
                    <a:moveTo>
                      <a:pt x="0" y="24"/>
                    </a:moveTo>
                    <a:lnTo>
                      <a:pt x="0" y="24"/>
                    </a:lnTo>
                    <a:lnTo>
                      <a:pt x="2" y="20"/>
                    </a:lnTo>
                    <a:lnTo>
                      <a:pt x="6" y="12"/>
                    </a:lnTo>
                    <a:lnTo>
                      <a:pt x="8" y="8"/>
                    </a:lnTo>
                    <a:lnTo>
                      <a:pt x="12" y="4"/>
                    </a:lnTo>
                    <a:lnTo>
                      <a:pt x="18" y="2"/>
                    </a:lnTo>
                    <a:lnTo>
                      <a:pt x="26" y="0"/>
                    </a:lnTo>
                    <a:lnTo>
                      <a:pt x="26" y="2"/>
                    </a:lnTo>
                    <a:lnTo>
                      <a:pt x="22" y="10"/>
                    </a:lnTo>
                    <a:lnTo>
                      <a:pt x="14" y="18"/>
                    </a:lnTo>
                    <a:lnTo>
                      <a:pt x="8" y="20"/>
                    </a:lnTo>
                    <a:lnTo>
                      <a:pt x="0" y="24"/>
                    </a:lnTo>
                    <a:close/>
                  </a:path>
                </a:pathLst>
              </a:custGeom>
              <a:solidFill>
                <a:srgbClr val="AEC437"/>
              </a:solidFill>
              <a:ln w="9525">
                <a:noFill/>
                <a:round/>
                <a:headEnd/>
                <a:tailEnd/>
              </a:ln>
            </p:spPr>
            <p:txBody>
              <a:bodyPr/>
              <a:lstStyle/>
              <a:p>
                <a:endParaRPr lang="vi-VN"/>
              </a:p>
            </p:txBody>
          </p:sp>
          <p:sp>
            <p:nvSpPr>
              <p:cNvPr id="177" name="Freeform 42"/>
              <p:cNvSpPr>
                <a:spLocks/>
              </p:cNvSpPr>
              <p:nvPr/>
            </p:nvSpPr>
            <p:spPr bwMode="auto">
              <a:xfrm>
                <a:off x="1212" y="2014"/>
                <a:ext cx="32" cy="60"/>
              </a:xfrm>
              <a:custGeom>
                <a:avLst/>
                <a:gdLst>
                  <a:gd name="T0" fmla="*/ 28 w 32"/>
                  <a:gd name="T1" fmla="*/ 60 h 60"/>
                  <a:gd name="T2" fmla="*/ 28 w 32"/>
                  <a:gd name="T3" fmla="*/ 60 h 60"/>
                  <a:gd name="T4" fmla="*/ 30 w 32"/>
                  <a:gd name="T5" fmla="*/ 52 h 60"/>
                  <a:gd name="T6" fmla="*/ 32 w 32"/>
                  <a:gd name="T7" fmla="*/ 44 h 60"/>
                  <a:gd name="T8" fmla="*/ 32 w 32"/>
                  <a:gd name="T9" fmla="*/ 36 h 60"/>
                  <a:gd name="T10" fmla="*/ 28 w 32"/>
                  <a:gd name="T11" fmla="*/ 26 h 60"/>
                  <a:gd name="T12" fmla="*/ 24 w 32"/>
                  <a:gd name="T13" fmla="*/ 16 h 60"/>
                  <a:gd name="T14" fmla="*/ 14 w 32"/>
                  <a:gd name="T15" fmla="*/ 6 h 60"/>
                  <a:gd name="T16" fmla="*/ 0 w 32"/>
                  <a:gd name="T17" fmla="*/ 0 h 60"/>
                  <a:gd name="T18" fmla="*/ 0 w 32"/>
                  <a:gd name="T19" fmla="*/ 0 h 60"/>
                  <a:gd name="T20" fmla="*/ 0 w 32"/>
                  <a:gd name="T21" fmla="*/ 6 h 60"/>
                  <a:gd name="T22" fmla="*/ 2 w 32"/>
                  <a:gd name="T23" fmla="*/ 22 h 60"/>
                  <a:gd name="T24" fmla="*/ 6 w 32"/>
                  <a:gd name="T25" fmla="*/ 32 h 60"/>
                  <a:gd name="T26" fmla="*/ 10 w 32"/>
                  <a:gd name="T27" fmla="*/ 42 h 60"/>
                  <a:gd name="T28" fmla="*/ 18 w 32"/>
                  <a:gd name="T29" fmla="*/ 50 h 60"/>
                  <a:gd name="T30" fmla="*/ 28 w 32"/>
                  <a:gd name="T31" fmla="*/ 60 h 60"/>
                  <a:gd name="T32" fmla="*/ 28 w 32"/>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0"/>
                  <a:gd name="T53" fmla="*/ 32 w 3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0">
                    <a:moveTo>
                      <a:pt x="28" y="60"/>
                    </a:moveTo>
                    <a:lnTo>
                      <a:pt x="28" y="60"/>
                    </a:lnTo>
                    <a:lnTo>
                      <a:pt x="30" y="52"/>
                    </a:lnTo>
                    <a:lnTo>
                      <a:pt x="32" y="44"/>
                    </a:lnTo>
                    <a:lnTo>
                      <a:pt x="32" y="36"/>
                    </a:lnTo>
                    <a:lnTo>
                      <a:pt x="28" y="26"/>
                    </a:lnTo>
                    <a:lnTo>
                      <a:pt x="24" y="16"/>
                    </a:lnTo>
                    <a:lnTo>
                      <a:pt x="14" y="6"/>
                    </a:lnTo>
                    <a:lnTo>
                      <a:pt x="0" y="0"/>
                    </a:lnTo>
                    <a:lnTo>
                      <a:pt x="0" y="6"/>
                    </a:lnTo>
                    <a:lnTo>
                      <a:pt x="2" y="22"/>
                    </a:lnTo>
                    <a:lnTo>
                      <a:pt x="6" y="32"/>
                    </a:lnTo>
                    <a:lnTo>
                      <a:pt x="10" y="42"/>
                    </a:lnTo>
                    <a:lnTo>
                      <a:pt x="18" y="50"/>
                    </a:lnTo>
                    <a:lnTo>
                      <a:pt x="28" y="60"/>
                    </a:lnTo>
                    <a:close/>
                  </a:path>
                </a:pathLst>
              </a:custGeom>
              <a:solidFill>
                <a:srgbClr val="AEC437"/>
              </a:solidFill>
              <a:ln w="9525">
                <a:noFill/>
                <a:round/>
                <a:headEnd/>
                <a:tailEnd/>
              </a:ln>
            </p:spPr>
            <p:txBody>
              <a:bodyPr/>
              <a:lstStyle/>
              <a:p>
                <a:endParaRPr lang="vi-VN"/>
              </a:p>
            </p:txBody>
          </p:sp>
          <p:sp>
            <p:nvSpPr>
              <p:cNvPr id="178" name="Freeform 43"/>
              <p:cNvSpPr>
                <a:spLocks/>
              </p:cNvSpPr>
              <p:nvPr/>
            </p:nvSpPr>
            <p:spPr bwMode="auto">
              <a:xfrm>
                <a:off x="1192" y="2170"/>
                <a:ext cx="28" cy="62"/>
              </a:xfrm>
              <a:custGeom>
                <a:avLst/>
                <a:gdLst>
                  <a:gd name="T0" fmla="*/ 24 w 28"/>
                  <a:gd name="T1" fmla="*/ 0 h 62"/>
                  <a:gd name="T2" fmla="*/ 24 w 28"/>
                  <a:gd name="T3" fmla="*/ 0 h 62"/>
                  <a:gd name="T4" fmla="*/ 18 w 28"/>
                  <a:gd name="T5" fmla="*/ 4 h 62"/>
                  <a:gd name="T6" fmla="*/ 12 w 28"/>
                  <a:gd name="T7" fmla="*/ 8 h 62"/>
                  <a:gd name="T8" fmla="*/ 8 w 28"/>
                  <a:gd name="T9" fmla="*/ 16 h 62"/>
                  <a:gd name="T10" fmla="*/ 2 w 28"/>
                  <a:gd name="T11" fmla="*/ 24 h 62"/>
                  <a:gd name="T12" fmla="*/ 0 w 28"/>
                  <a:gd name="T13" fmla="*/ 34 h 62"/>
                  <a:gd name="T14" fmla="*/ 0 w 28"/>
                  <a:gd name="T15" fmla="*/ 48 h 62"/>
                  <a:gd name="T16" fmla="*/ 4 w 28"/>
                  <a:gd name="T17" fmla="*/ 62 h 62"/>
                  <a:gd name="T18" fmla="*/ 4 w 28"/>
                  <a:gd name="T19" fmla="*/ 62 h 62"/>
                  <a:gd name="T20" fmla="*/ 10 w 28"/>
                  <a:gd name="T21" fmla="*/ 60 h 62"/>
                  <a:gd name="T22" fmla="*/ 14 w 28"/>
                  <a:gd name="T23" fmla="*/ 56 h 62"/>
                  <a:gd name="T24" fmla="*/ 20 w 28"/>
                  <a:gd name="T25" fmla="*/ 48 h 62"/>
                  <a:gd name="T26" fmla="*/ 24 w 28"/>
                  <a:gd name="T27" fmla="*/ 40 h 62"/>
                  <a:gd name="T28" fmla="*/ 28 w 28"/>
                  <a:gd name="T29" fmla="*/ 30 h 62"/>
                  <a:gd name="T30" fmla="*/ 28 w 28"/>
                  <a:gd name="T31" fmla="*/ 16 h 62"/>
                  <a:gd name="T32" fmla="*/ 24 w 28"/>
                  <a:gd name="T33" fmla="*/ 0 h 62"/>
                  <a:gd name="T34" fmla="*/ 24 w 28"/>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62"/>
                  <a:gd name="T56" fmla="*/ 28 w 28"/>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62">
                    <a:moveTo>
                      <a:pt x="24" y="0"/>
                    </a:moveTo>
                    <a:lnTo>
                      <a:pt x="24" y="0"/>
                    </a:lnTo>
                    <a:lnTo>
                      <a:pt x="18" y="4"/>
                    </a:lnTo>
                    <a:lnTo>
                      <a:pt x="12" y="8"/>
                    </a:lnTo>
                    <a:lnTo>
                      <a:pt x="8" y="16"/>
                    </a:lnTo>
                    <a:lnTo>
                      <a:pt x="2" y="24"/>
                    </a:lnTo>
                    <a:lnTo>
                      <a:pt x="0" y="34"/>
                    </a:lnTo>
                    <a:lnTo>
                      <a:pt x="0" y="48"/>
                    </a:lnTo>
                    <a:lnTo>
                      <a:pt x="4" y="62"/>
                    </a:lnTo>
                    <a:lnTo>
                      <a:pt x="10" y="60"/>
                    </a:lnTo>
                    <a:lnTo>
                      <a:pt x="14" y="56"/>
                    </a:lnTo>
                    <a:lnTo>
                      <a:pt x="20" y="48"/>
                    </a:lnTo>
                    <a:lnTo>
                      <a:pt x="24" y="40"/>
                    </a:lnTo>
                    <a:lnTo>
                      <a:pt x="28" y="30"/>
                    </a:lnTo>
                    <a:lnTo>
                      <a:pt x="28" y="16"/>
                    </a:lnTo>
                    <a:lnTo>
                      <a:pt x="24" y="0"/>
                    </a:lnTo>
                    <a:close/>
                  </a:path>
                </a:pathLst>
              </a:custGeom>
              <a:solidFill>
                <a:srgbClr val="D2DE26"/>
              </a:solidFill>
              <a:ln w="9525">
                <a:noFill/>
                <a:round/>
                <a:headEnd/>
                <a:tailEnd/>
              </a:ln>
            </p:spPr>
            <p:txBody>
              <a:bodyPr/>
              <a:lstStyle/>
              <a:p>
                <a:endParaRPr lang="vi-VN"/>
              </a:p>
            </p:txBody>
          </p:sp>
          <p:sp>
            <p:nvSpPr>
              <p:cNvPr id="179" name="Freeform 44"/>
              <p:cNvSpPr>
                <a:spLocks/>
              </p:cNvSpPr>
              <p:nvPr/>
            </p:nvSpPr>
            <p:spPr bwMode="auto">
              <a:xfrm>
                <a:off x="1190" y="2226"/>
                <a:ext cx="42" cy="32"/>
              </a:xfrm>
              <a:custGeom>
                <a:avLst/>
                <a:gdLst>
                  <a:gd name="T0" fmla="*/ 0 w 42"/>
                  <a:gd name="T1" fmla="*/ 32 h 32"/>
                  <a:gd name="T2" fmla="*/ 0 w 42"/>
                  <a:gd name="T3" fmla="*/ 32 h 32"/>
                  <a:gd name="T4" fmla="*/ 2 w 42"/>
                  <a:gd name="T5" fmla="*/ 26 h 32"/>
                  <a:gd name="T6" fmla="*/ 8 w 42"/>
                  <a:gd name="T7" fmla="*/ 16 h 32"/>
                  <a:gd name="T8" fmla="*/ 14 w 42"/>
                  <a:gd name="T9" fmla="*/ 10 h 32"/>
                  <a:gd name="T10" fmla="*/ 20 w 42"/>
                  <a:gd name="T11" fmla="*/ 4 h 32"/>
                  <a:gd name="T12" fmla="*/ 30 w 42"/>
                  <a:gd name="T13" fmla="*/ 2 h 32"/>
                  <a:gd name="T14" fmla="*/ 42 w 42"/>
                  <a:gd name="T15" fmla="*/ 0 h 32"/>
                  <a:gd name="T16" fmla="*/ 42 w 42"/>
                  <a:gd name="T17" fmla="*/ 0 h 32"/>
                  <a:gd name="T18" fmla="*/ 40 w 42"/>
                  <a:gd name="T19" fmla="*/ 4 h 32"/>
                  <a:gd name="T20" fmla="*/ 34 w 42"/>
                  <a:gd name="T21" fmla="*/ 14 h 32"/>
                  <a:gd name="T22" fmla="*/ 28 w 42"/>
                  <a:gd name="T23" fmla="*/ 20 h 32"/>
                  <a:gd name="T24" fmla="*/ 20 w 42"/>
                  <a:gd name="T25" fmla="*/ 26 h 32"/>
                  <a:gd name="T26" fmla="*/ 12 w 42"/>
                  <a:gd name="T27" fmla="*/ 30 h 32"/>
                  <a:gd name="T28" fmla="*/ 0 w 42"/>
                  <a:gd name="T29" fmla="*/ 32 h 32"/>
                  <a:gd name="T30" fmla="*/ 0 w 42"/>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32"/>
                  <a:gd name="T50" fmla="*/ 42 w 4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32">
                    <a:moveTo>
                      <a:pt x="0" y="32"/>
                    </a:moveTo>
                    <a:lnTo>
                      <a:pt x="0" y="32"/>
                    </a:lnTo>
                    <a:lnTo>
                      <a:pt x="2" y="26"/>
                    </a:lnTo>
                    <a:lnTo>
                      <a:pt x="8" y="16"/>
                    </a:lnTo>
                    <a:lnTo>
                      <a:pt x="14" y="10"/>
                    </a:lnTo>
                    <a:lnTo>
                      <a:pt x="20" y="4"/>
                    </a:lnTo>
                    <a:lnTo>
                      <a:pt x="30" y="2"/>
                    </a:lnTo>
                    <a:lnTo>
                      <a:pt x="42" y="0"/>
                    </a:lnTo>
                    <a:lnTo>
                      <a:pt x="40" y="4"/>
                    </a:lnTo>
                    <a:lnTo>
                      <a:pt x="34" y="14"/>
                    </a:lnTo>
                    <a:lnTo>
                      <a:pt x="28" y="20"/>
                    </a:lnTo>
                    <a:lnTo>
                      <a:pt x="20" y="26"/>
                    </a:lnTo>
                    <a:lnTo>
                      <a:pt x="12" y="30"/>
                    </a:lnTo>
                    <a:lnTo>
                      <a:pt x="0" y="32"/>
                    </a:lnTo>
                    <a:close/>
                  </a:path>
                </a:pathLst>
              </a:custGeom>
              <a:solidFill>
                <a:srgbClr val="AEC437"/>
              </a:solidFill>
              <a:ln w="9525">
                <a:noFill/>
                <a:round/>
                <a:headEnd/>
                <a:tailEnd/>
              </a:ln>
            </p:spPr>
            <p:txBody>
              <a:bodyPr/>
              <a:lstStyle/>
              <a:p>
                <a:endParaRPr lang="vi-VN"/>
              </a:p>
            </p:txBody>
          </p:sp>
          <p:sp>
            <p:nvSpPr>
              <p:cNvPr id="180" name="Freeform 45"/>
              <p:cNvSpPr>
                <a:spLocks/>
              </p:cNvSpPr>
              <p:nvPr/>
            </p:nvSpPr>
            <p:spPr bwMode="auto">
              <a:xfrm>
                <a:off x="1168" y="2220"/>
                <a:ext cx="20" cy="54"/>
              </a:xfrm>
              <a:custGeom>
                <a:avLst/>
                <a:gdLst>
                  <a:gd name="T0" fmla="*/ 10 w 20"/>
                  <a:gd name="T1" fmla="*/ 54 h 54"/>
                  <a:gd name="T2" fmla="*/ 10 w 20"/>
                  <a:gd name="T3" fmla="*/ 54 h 54"/>
                  <a:gd name="T4" fmla="*/ 14 w 20"/>
                  <a:gd name="T5" fmla="*/ 50 h 54"/>
                  <a:gd name="T6" fmla="*/ 18 w 20"/>
                  <a:gd name="T7" fmla="*/ 44 h 54"/>
                  <a:gd name="T8" fmla="*/ 20 w 20"/>
                  <a:gd name="T9" fmla="*/ 36 h 54"/>
                  <a:gd name="T10" fmla="*/ 20 w 20"/>
                  <a:gd name="T11" fmla="*/ 28 h 54"/>
                  <a:gd name="T12" fmla="*/ 20 w 20"/>
                  <a:gd name="T13" fmla="*/ 18 h 54"/>
                  <a:gd name="T14" fmla="*/ 14 w 20"/>
                  <a:gd name="T15" fmla="*/ 10 h 54"/>
                  <a:gd name="T16" fmla="*/ 6 w 20"/>
                  <a:gd name="T17" fmla="*/ 0 h 54"/>
                  <a:gd name="T18" fmla="*/ 6 w 20"/>
                  <a:gd name="T19" fmla="*/ 0 h 54"/>
                  <a:gd name="T20" fmla="*/ 4 w 20"/>
                  <a:gd name="T21" fmla="*/ 4 h 54"/>
                  <a:gd name="T22" fmla="*/ 0 w 20"/>
                  <a:gd name="T23" fmla="*/ 18 h 54"/>
                  <a:gd name="T24" fmla="*/ 0 w 20"/>
                  <a:gd name="T25" fmla="*/ 26 h 54"/>
                  <a:gd name="T26" fmla="*/ 2 w 20"/>
                  <a:gd name="T27" fmla="*/ 36 h 54"/>
                  <a:gd name="T28" fmla="*/ 4 w 20"/>
                  <a:gd name="T29" fmla="*/ 46 h 54"/>
                  <a:gd name="T30" fmla="*/ 10 w 20"/>
                  <a:gd name="T31" fmla="*/ 54 h 54"/>
                  <a:gd name="T32" fmla="*/ 10 w 2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4"/>
                  <a:gd name="T53" fmla="*/ 20 w 2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4">
                    <a:moveTo>
                      <a:pt x="10" y="54"/>
                    </a:moveTo>
                    <a:lnTo>
                      <a:pt x="10" y="54"/>
                    </a:lnTo>
                    <a:lnTo>
                      <a:pt x="14" y="50"/>
                    </a:lnTo>
                    <a:lnTo>
                      <a:pt x="18" y="44"/>
                    </a:lnTo>
                    <a:lnTo>
                      <a:pt x="20" y="36"/>
                    </a:lnTo>
                    <a:lnTo>
                      <a:pt x="20" y="28"/>
                    </a:lnTo>
                    <a:lnTo>
                      <a:pt x="20" y="18"/>
                    </a:lnTo>
                    <a:lnTo>
                      <a:pt x="14" y="10"/>
                    </a:lnTo>
                    <a:lnTo>
                      <a:pt x="6" y="0"/>
                    </a:lnTo>
                    <a:lnTo>
                      <a:pt x="4" y="4"/>
                    </a:lnTo>
                    <a:lnTo>
                      <a:pt x="0" y="18"/>
                    </a:lnTo>
                    <a:lnTo>
                      <a:pt x="0" y="26"/>
                    </a:lnTo>
                    <a:lnTo>
                      <a:pt x="2" y="36"/>
                    </a:lnTo>
                    <a:lnTo>
                      <a:pt x="4" y="46"/>
                    </a:lnTo>
                    <a:lnTo>
                      <a:pt x="10" y="54"/>
                    </a:lnTo>
                    <a:close/>
                  </a:path>
                </a:pathLst>
              </a:custGeom>
              <a:solidFill>
                <a:srgbClr val="AEC437"/>
              </a:solidFill>
              <a:ln w="9525">
                <a:noFill/>
                <a:round/>
                <a:headEnd/>
                <a:tailEnd/>
              </a:ln>
            </p:spPr>
            <p:txBody>
              <a:bodyPr/>
              <a:lstStyle/>
              <a:p>
                <a:endParaRPr lang="vi-VN"/>
              </a:p>
            </p:txBody>
          </p:sp>
          <p:sp>
            <p:nvSpPr>
              <p:cNvPr id="181" name="Freeform 46"/>
              <p:cNvSpPr>
                <a:spLocks/>
              </p:cNvSpPr>
              <p:nvPr/>
            </p:nvSpPr>
            <p:spPr bwMode="auto">
              <a:xfrm>
                <a:off x="1446" y="2184"/>
                <a:ext cx="34" cy="66"/>
              </a:xfrm>
              <a:custGeom>
                <a:avLst/>
                <a:gdLst>
                  <a:gd name="T0" fmla="*/ 32 w 34"/>
                  <a:gd name="T1" fmla="*/ 0 h 66"/>
                  <a:gd name="T2" fmla="*/ 32 w 34"/>
                  <a:gd name="T3" fmla="*/ 0 h 66"/>
                  <a:gd name="T4" fmla="*/ 24 w 34"/>
                  <a:gd name="T5" fmla="*/ 4 h 66"/>
                  <a:gd name="T6" fmla="*/ 18 w 34"/>
                  <a:gd name="T7" fmla="*/ 8 h 66"/>
                  <a:gd name="T8" fmla="*/ 12 w 34"/>
                  <a:gd name="T9" fmla="*/ 14 h 66"/>
                  <a:gd name="T10" fmla="*/ 6 w 34"/>
                  <a:gd name="T11" fmla="*/ 24 h 66"/>
                  <a:gd name="T12" fmla="*/ 2 w 34"/>
                  <a:gd name="T13" fmla="*/ 34 h 66"/>
                  <a:gd name="T14" fmla="*/ 0 w 34"/>
                  <a:gd name="T15" fmla="*/ 50 h 66"/>
                  <a:gd name="T16" fmla="*/ 4 w 34"/>
                  <a:gd name="T17" fmla="*/ 66 h 66"/>
                  <a:gd name="T18" fmla="*/ 4 w 34"/>
                  <a:gd name="T19" fmla="*/ 66 h 66"/>
                  <a:gd name="T20" fmla="*/ 12 w 34"/>
                  <a:gd name="T21" fmla="*/ 64 h 66"/>
                  <a:gd name="T22" fmla="*/ 16 w 34"/>
                  <a:gd name="T23" fmla="*/ 58 h 66"/>
                  <a:gd name="T24" fmla="*/ 24 w 34"/>
                  <a:gd name="T25" fmla="*/ 52 h 66"/>
                  <a:gd name="T26" fmla="*/ 30 w 34"/>
                  <a:gd name="T27" fmla="*/ 44 h 66"/>
                  <a:gd name="T28" fmla="*/ 34 w 34"/>
                  <a:gd name="T29" fmla="*/ 32 h 66"/>
                  <a:gd name="T30" fmla="*/ 34 w 34"/>
                  <a:gd name="T31" fmla="*/ 18 h 66"/>
                  <a:gd name="T32" fmla="*/ 32 w 34"/>
                  <a:gd name="T33" fmla="*/ 0 h 66"/>
                  <a:gd name="T34" fmla="*/ 32 w 34"/>
                  <a:gd name="T35" fmla="*/ 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66"/>
                  <a:gd name="T56" fmla="*/ 34 w 3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66">
                    <a:moveTo>
                      <a:pt x="32" y="0"/>
                    </a:moveTo>
                    <a:lnTo>
                      <a:pt x="32" y="0"/>
                    </a:lnTo>
                    <a:lnTo>
                      <a:pt x="24" y="4"/>
                    </a:lnTo>
                    <a:lnTo>
                      <a:pt x="18" y="8"/>
                    </a:lnTo>
                    <a:lnTo>
                      <a:pt x="12" y="14"/>
                    </a:lnTo>
                    <a:lnTo>
                      <a:pt x="6" y="24"/>
                    </a:lnTo>
                    <a:lnTo>
                      <a:pt x="2" y="34"/>
                    </a:lnTo>
                    <a:lnTo>
                      <a:pt x="0" y="50"/>
                    </a:lnTo>
                    <a:lnTo>
                      <a:pt x="4" y="66"/>
                    </a:lnTo>
                    <a:lnTo>
                      <a:pt x="12" y="64"/>
                    </a:lnTo>
                    <a:lnTo>
                      <a:pt x="16" y="58"/>
                    </a:lnTo>
                    <a:lnTo>
                      <a:pt x="24" y="52"/>
                    </a:lnTo>
                    <a:lnTo>
                      <a:pt x="30" y="44"/>
                    </a:lnTo>
                    <a:lnTo>
                      <a:pt x="34" y="32"/>
                    </a:lnTo>
                    <a:lnTo>
                      <a:pt x="34" y="18"/>
                    </a:lnTo>
                    <a:lnTo>
                      <a:pt x="32" y="0"/>
                    </a:lnTo>
                    <a:close/>
                  </a:path>
                </a:pathLst>
              </a:custGeom>
              <a:solidFill>
                <a:srgbClr val="D2DE26"/>
              </a:solidFill>
              <a:ln w="9525">
                <a:noFill/>
                <a:round/>
                <a:headEnd/>
                <a:tailEnd/>
              </a:ln>
            </p:spPr>
            <p:txBody>
              <a:bodyPr/>
              <a:lstStyle/>
              <a:p>
                <a:endParaRPr lang="vi-VN"/>
              </a:p>
            </p:txBody>
          </p:sp>
          <p:sp>
            <p:nvSpPr>
              <p:cNvPr id="182" name="Freeform 47"/>
              <p:cNvSpPr>
                <a:spLocks/>
              </p:cNvSpPr>
              <p:nvPr/>
            </p:nvSpPr>
            <p:spPr bwMode="auto">
              <a:xfrm>
                <a:off x="1442" y="2246"/>
                <a:ext cx="48" cy="32"/>
              </a:xfrm>
              <a:custGeom>
                <a:avLst/>
                <a:gdLst>
                  <a:gd name="T0" fmla="*/ 0 w 48"/>
                  <a:gd name="T1" fmla="*/ 32 h 32"/>
                  <a:gd name="T2" fmla="*/ 0 w 48"/>
                  <a:gd name="T3" fmla="*/ 32 h 32"/>
                  <a:gd name="T4" fmla="*/ 2 w 48"/>
                  <a:gd name="T5" fmla="*/ 26 h 32"/>
                  <a:gd name="T6" fmla="*/ 10 w 48"/>
                  <a:gd name="T7" fmla="*/ 14 h 32"/>
                  <a:gd name="T8" fmla="*/ 16 w 48"/>
                  <a:gd name="T9" fmla="*/ 8 h 32"/>
                  <a:gd name="T10" fmla="*/ 24 w 48"/>
                  <a:gd name="T11" fmla="*/ 2 h 32"/>
                  <a:gd name="T12" fmla="*/ 36 w 48"/>
                  <a:gd name="T13" fmla="*/ 0 h 32"/>
                  <a:gd name="T14" fmla="*/ 48 w 48"/>
                  <a:gd name="T15" fmla="*/ 0 h 32"/>
                  <a:gd name="T16" fmla="*/ 48 w 48"/>
                  <a:gd name="T17" fmla="*/ 0 h 32"/>
                  <a:gd name="T18" fmla="*/ 46 w 48"/>
                  <a:gd name="T19" fmla="*/ 4 h 32"/>
                  <a:gd name="T20" fmla="*/ 38 w 48"/>
                  <a:gd name="T21" fmla="*/ 16 h 32"/>
                  <a:gd name="T22" fmla="*/ 32 w 48"/>
                  <a:gd name="T23" fmla="*/ 20 h 32"/>
                  <a:gd name="T24" fmla="*/ 24 w 48"/>
                  <a:gd name="T25" fmla="*/ 26 h 32"/>
                  <a:gd name="T26" fmla="*/ 12 w 48"/>
                  <a:gd name="T27" fmla="*/ 30 h 32"/>
                  <a:gd name="T28" fmla="*/ 0 w 48"/>
                  <a:gd name="T29" fmla="*/ 32 h 32"/>
                  <a:gd name="T30" fmla="*/ 0 w 4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2"/>
                  <a:gd name="T50" fmla="*/ 48 w 4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2">
                    <a:moveTo>
                      <a:pt x="0" y="32"/>
                    </a:moveTo>
                    <a:lnTo>
                      <a:pt x="0" y="32"/>
                    </a:lnTo>
                    <a:lnTo>
                      <a:pt x="2" y="26"/>
                    </a:lnTo>
                    <a:lnTo>
                      <a:pt x="10" y="14"/>
                    </a:lnTo>
                    <a:lnTo>
                      <a:pt x="16" y="8"/>
                    </a:lnTo>
                    <a:lnTo>
                      <a:pt x="24" y="2"/>
                    </a:lnTo>
                    <a:lnTo>
                      <a:pt x="36" y="0"/>
                    </a:lnTo>
                    <a:lnTo>
                      <a:pt x="48" y="0"/>
                    </a:lnTo>
                    <a:lnTo>
                      <a:pt x="46" y="4"/>
                    </a:lnTo>
                    <a:lnTo>
                      <a:pt x="38" y="16"/>
                    </a:lnTo>
                    <a:lnTo>
                      <a:pt x="32" y="20"/>
                    </a:lnTo>
                    <a:lnTo>
                      <a:pt x="24" y="26"/>
                    </a:lnTo>
                    <a:lnTo>
                      <a:pt x="12" y="30"/>
                    </a:lnTo>
                    <a:lnTo>
                      <a:pt x="0" y="32"/>
                    </a:lnTo>
                    <a:close/>
                  </a:path>
                </a:pathLst>
              </a:custGeom>
              <a:solidFill>
                <a:srgbClr val="AEC437"/>
              </a:solidFill>
              <a:ln w="9525">
                <a:noFill/>
                <a:round/>
                <a:headEnd/>
                <a:tailEnd/>
              </a:ln>
            </p:spPr>
            <p:txBody>
              <a:bodyPr/>
              <a:lstStyle/>
              <a:p>
                <a:endParaRPr lang="vi-VN"/>
              </a:p>
            </p:txBody>
          </p:sp>
          <p:sp>
            <p:nvSpPr>
              <p:cNvPr id="183" name="Freeform 48"/>
              <p:cNvSpPr>
                <a:spLocks/>
              </p:cNvSpPr>
              <p:nvPr/>
            </p:nvSpPr>
            <p:spPr bwMode="auto">
              <a:xfrm>
                <a:off x="1418" y="2234"/>
                <a:ext cx="24" cy="62"/>
              </a:xfrm>
              <a:custGeom>
                <a:avLst/>
                <a:gdLst>
                  <a:gd name="T0" fmla="*/ 10 w 24"/>
                  <a:gd name="T1" fmla="*/ 62 h 62"/>
                  <a:gd name="T2" fmla="*/ 10 w 24"/>
                  <a:gd name="T3" fmla="*/ 62 h 62"/>
                  <a:gd name="T4" fmla="*/ 14 w 24"/>
                  <a:gd name="T5" fmla="*/ 56 h 62"/>
                  <a:gd name="T6" fmla="*/ 18 w 24"/>
                  <a:gd name="T7" fmla="*/ 50 h 62"/>
                  <a:gd name="T8" fmla="*/ 22 w 24"/>
                  <a:gd name="T9" fmla="*/ 42 h 62"/>
                  <a:gd name="T10" fmla="*/ 24 w 24"/>
                  <a:gd name="T11" fmla="*/ 32 h 62"/>
                  <a:gd name="T12" fmla="*/ 22 w 24"/>
                  <a:gd name="T13" fmla="*/ 22 h 62"/>
                  <a:gd name="T14" fmla="*/ 18 w 24"/>
                  <a:gd name="T15" fmla="*/ 12 h 62"/>
                  <a:gd name="T16" fmla="*/ 8 w 24"/>
                  <a:gd name="T17" fmla="*/ 0 h 62"/>
                  <a:gd name="T18" fmla="*/ 8 w 24"/>
                  <a:gd name="T19" fmla="*/ 0 h 62"/>
                  <a:gd name="T20" fmla="*/ 6 w 24"/>
                  <a:gd name="T21" fmla="*/ 6 h 62"/>
                  <a:gd name="T22" fmla="*/ 2 w 24"/>
                  <a:gd name="T23" fmla="*/ 20 h 62"/>
                  <a:gd name="T24" fmla="*/ 0 w 24"/>
                  <a:gd name="T25" fmla="*/ 28 h 62"/>
                  <a:gd name="T26" fmla="*/ 2 w 24"/>
                  <a:gd name="T27" fmla="*/ 40 h 62"/>
                  <a:gd name="T28" fmla="*/ 4 w 24"/>
                  <a:gd name="T29" fmla="*/ 50 h 62"/>
                  <a:gd name="T30" fmla="*/ 10 w 24"/>
                  <a:gd name="T31" fmla="*/ 62 h 62"/>
                  <a:gd name="T32" fmla="*/ 10 w 24"/>
                  <a:gd name="T33" fmla="*/ 62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62"/>
                  <a:gd name="T53" fmla="*/ 24 w 24"/>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62">
                    <a:moveTo>
                      <a:pt x="10" y="62"/>
                    </a:moveTo>
                    <a:lnTo>
                      <a:pt x="10" y="62"/>
                    </a:lnTo>
                    <a:lnTo>
                      <a:pt x="14" y="56"/>
                    </a:lnTo>
                    <a:lnTo>
                      <a:pt x="18" y="50"/>
                    </a:lnTo>
                    <a:lnTo>
                      <a:pt x="22" y="42"/>
                    </a:lnTo>
                    <a:lnTo>
                      <a:pt x="24" y="32"/>
                    </a:lnTo>
                    <a:lnTo>
                      <a:pt x="22" y="22"/>
                    </a:lnTo>
                    <a:lnTo>
                      <a:pt x="18" y="12"/>
                    </a:lnTo>
                    <a:lnTo>
                      <a:pt x="8" y="0"/>
                    </a:lnTo>
                    <a:lnTo>
                      <a:pt x="6" y="6"/>
                    </a:lnTo>
                    <a:lnTo>
                      <a:pt x="2" y="20"/>
                    </a:lnTo>
                    <a:lnTo>
                      <a:pt x="0" y="28"/>
                    </a:lnTo>
                    <a:lnTo>
                      <a:pt x="2" y="40"/>
                    </a:lnTo>
                    <a:lnTo>
                      <a:pt x="4" y="50"/>
                    </a:lnTo>
                    <a:lnTo>
                      <a:pt x="10" y="62"/>
                    </a:lnTo>
                    <a:close/>
                  </a:path>
                </a:pathLst>
              </a:custGeom>
              <a:solidFill>
                <a:srgbClr val="AEC437"/>
              </a:solidFill>
              <a:ln w="9525">
                <a:noFill/>
                <a:round/>
                <a:headEnd/>
                <a:tailEnd/>
              </a:ln>
            </p:spPr>
            <p:txBody>
              <a:bodyPr/>
              <a:lstStyle/>
              <a:p>
                <a:endParaRPr lang="vi-VN"/>
              </a:p>
            </p:txBody>
          </p:sp>
          <p:sp>
            <p:nvSpPr>
              <p:cNvPr id="184" name="Freeform 49"/>
              <p:cNvSpPr>
                <a:spLocks/>
              </p:cNvSpPr>
              <p:nvPr/>
            </p:nvSpPr>
            <p:spPr bwMode="auto">
              <a:xfrm>
                <a:off x="1540" y="2314"/>
                <a:ext cx="24" cy="50"/>
              </a:xfrm>
              <a:custGeom>
                <a:avLst/>
                <a:gdLst>
                  <a:gd name="T0" fmla="*/ 22 w 24"/>
                  <a:gd name="T1" fmla="*/ 0 h 50"/>
                  <a:gd name="T2" fmla="*/ 22 w 24"/>
                  <a:gd name="T3" fmla="*/ 0 h 50"/>
                  <a:gd name="T4" fmla="*/ 18 w 24"/>
                  <a:gd name="T5" fmla="*/ 2 h 50"/>
                  <a:gd name="T6" fmla="*/ 12 w 24"/>
                  <a:gd name="T7" fmla="*/ 6 h 50"/>
                  <a:gd name="T8" fmla="*/ 8 w 24"/>
                  <a:gd name="T9" fmla="*/ 10 h 50"/>
                  <a:gd name="T10" fmla="*/ 4 w 24"/>
                  <a:gd name="T11" fmla="*/ 18 h 50"/>
                  <a:gd name="T12" fmla="*/ 0 w 24"/>
                  <a:gd name="T13" fmla="*/ 26 h 50"/>
                  <a:gd name="T14" fmla="*/ 0 w 24"/>
                  <a:gd name="T15" fmla="*/ 36 h 50"/>
                  <a:gd name="T16" fmla="*/ 4 w 24"/>
                  <a:gd name="T17" fmla="*/ 50 h 50"/>
                  <a:gd name="T18" fmla="*/ 4 w 24"/>
                  <a:gd name="T19" fmla="*/ 50 h 50"/>
                  <a:gd name="T20" fmla="*/ 8 w 24"/>
                  <a:gd name="T21" fmla="*/ 46 h 50"/>
                  <a:gd name="T22" fmla="*/ 12 w 24"/>
                  <a:gd name="T23" fmla="*/ 44 h 50"/>
                  <a:gd name="T24" fmla="*/ 18 w 24"/>
                  <a:gd name="T25" fmla="*/ 38 h 50"/>
                  <a:gd name="T26" fmla="*/ 22 w 24"/>
                  <a:gd name="T27" fmla="*/ 32 h 50"/>
                  <a:gd name="T28" fmla="*/ 24 w 24"/>
                  <a:gd name="T29" fmla="*/ 22 h 50"/>
                  <a:gd name="T30" fmla="*/ 24 w 24"/>
                  <a:gd name="T31" fmla="*/ 12 h 50"/>
                  <a:gd name="T32" fmla="*/ 22 w 24"/>
                  <a:gd name="T33" fmla="*/ 0 h 50"/>
                  <a:gd name="T34" fmla="*/ 22 w 2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0"/>
                  <a:gd name="T56" fmla="*/ 24 w 2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0">
                    <a:moveTo>
                      <a:pt x="22" y="0"/>
                    </a:moveTo>
                    <a:lnTo>
                      <a:pt x="22" y="0"/>
                    </a:lnTo>
                    <a:lnTo>
                      <a:pt x="18" y="2"/>
                    </a:lnTo>
                    <a:lnTo>
                      <a:pt x="12" y="6"/>
                    </a:lnTo>
                    <a:lnTo>
                      <a:pt x="8" y="10"/>
                    </a:lnTo>
                    <a:lnTo>
                      <a:pt x="4" y="18"/>
                    </a:lnTo>
                    <a:lnTo>
                      <a:pt x="0" y="26"/>
                    </a:lnTo>
                    <a:lnTo>
                      <a:pt x="0" y="36"/>
                    </a:lnTo>
                    <a:lnTo>
                      <a:pt x="4" y="50"/>
                    </a:lnTo>
                    <a:lnTo>
                      <a:pt x="8" y="46"/>
                    </a:lnTo>
                    <a:lnTo>
                      <a:pt x="12" y="44"/>
                    </a:lnTo>
                    <a:lnTo>
                      <a:pt x="18" y="38"/>
                    </a:lnTo>
                    <a:lnTo>
                      <a:pt x="22" y="32"/>
                    </a:lnTo>
                    <a:lnTo>
                      <a:pt x="24" y="22"/>
                    </a:lnTo>
                    <a:lnTo>
                      <a:pt x="24" y="12"/>
                    </a:lnTo>
                    <a:lnTo>
                      <a:pt x="22" y="0"/>
                    </a:lnTo>
                    <a:close/>
                  </a:path>
                </a:pathLst>
              </a:custGeom>
              <a:solidFill>
                <a:srgbClr val="D2DE26"/>
              </a:solidFill>
              <a:ln w="9525">
                <a:noFill/>
                <a:round/>
                <a:headEnd/>
                <a:tailEnd/>
              </a:ln>
            </p:spPr>
            <p:txBody>
              <a:bodyPr/>
              <a:lstStyle/>
              <a:p>
                <a:endParaRPr lang="vi-VN"/>
              </a:p>
            </p:txBody>
          </p:sp>
          <p:sp>
            <p:nvSpPr>
              <p:cNvPr id="185" name="Freeform 50"/>
              <p:cNvSpPr>
                <a:spLocks/>
              </p:cNvSpPr>
              <p:nvPr/>
            </p:nvSpPr>
            <p:spPr bwMode="auto">
              <a:xfrm>
                <a:off x="1538" y="2360"/>
                <a:ext cx="34" cy="24"/>
              </a:xfrm>
              <a:custGeom>
                <a:avLst/>
                <a:gdLst>
                  <a:gd name="T0" fmla="*/ 0 w 34"/>
                  <a:gd name="T1" fmla="*/ 24 h 24"/>
                  <a:gd name="T2" fmla="*/ 0 w 34"/>
                  <a:gd name="T3" fmla="*/ 24 h 24"/>
                  <a:gd name="T4" fmla="*/ 2 w 34"/>
                  <a:gd name="T5" fmla="*/ 20 h 24"/>
                  <a:gd name="T6" fmla="*/ 8 w 34"/>
                  <a:gd name="T7" fmla="*/ 10 h 24"/>
                  <a:gd name="T8" fmla="*/ 12 w 34"/>
                  <a:gd name="T9" fmla="*/ 6 h 24"/>
                  <a:gd name="T10" fmla="*/ 18 w 34"/>
                  <a:gd name="T11" fmla="*/ 2 h 24"/>
                  <a:gd name="T12" fmla="*/ 26 w 34"/>
                  <a:gd name="T13" fmla="*/ 0 h 24"/>
                  <a:gd name="T14" fmla="*/ 34 w 34"/>
                  <a:gd name="T15" fmla="*/ 0 h 24"/>
                  <a:gd name="T16" fmla="*/ 34 w 34"/>
                  <a:gd name="T17" fmla="*/ 0 h 24"/>
                  <a:gd name="T18" fmla="*/ 34 w 34"/>
                  <a:gd name="T19" fmla="*/ 2 h 24"/>
                  <a:gd name="T20" fmla="*/ 28 w 34"/>
                  <a:gd name="T21" fmla="*/ 10 h 24"/>
                  <a:gd name="T22" fmla="*/ 24 w 34"/>
                  <a:gd name="T23" fmla="*/ 16 h 24"/>
                  <a:gd name="T24" fmla="*/ 18 w 34"/>
                  <a:gd name="T25" fmla="*/ 20 h 24"/>
                  <a:gd name="T26" fmla="*/ 10 w 34"/>
                  <a:gd name="T27" fmla="*/ 22 h 24"/>
                  <a:gd name="T28" fmla="*/ 0 w 34"/>
                  <a:gd name="T29" fmla="*/ 24 h 24"/>
                  <a:gd name="T30" fmla="*/ 0 w 34"/>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24"/>
                  <a:gd name="T50" fmla="*/ 34 w 3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24">
                    <a:moveTo>
                      <a:pt x="0" y="24"/>
                    </a:moveTo>
                    <a:lnTo>
                      <a:pt x="0" y="24"/>
                    </a:lnTo>
                    <a:lnTo>
                      <a:pt x="2" y="20"/>
                    </a:lnTo>
                    <a:lnTo>
                      <a:pt x="8" y="10"/>
                    </a:lnTo>
                    <a:lnTo>
                      <a:pt x="12" y="6"/>
                    </a:lnTo>
                    <a:lnTo>
                      <a:pt x="18" y="2"/>
                    </a:lnTo>
                    <a:lnTo>
                      <a:pt x="26" y="0"/>
                    </a:lnTo>
                    <a:lnTo>
                      <a:pt x="34" y="0"/>
                    </a:lnTo>
                    <a:lnTo>
                      <a:pt x="34" y="2"/>
                    </a:lnTo>
                    <a:lnTo>
                      <a:pt x="28" y="10"/>
                    </a:lnTo>
                    <a:lnTo>
                      <a:pt x="24" y="16"/>
                    </a:lnTo>
                    <a:lnTo>
                      <a:pt x="18" y="20"/>
                    </a:lnTo>
                    <a:lnTo>
                      <a:pt x="10" y="22"/>
                    </a:lnTo>
                    <a:lnTo>
                      <a:pt x="0" y="24"/>
                    </a:lnTo>
                    <a:close/>
                  </a:path>
                </a:pathLst>
              </a:custGeom>
              <a:solidFill>
                <a:srgbClr val="AEC437"/>
              </a:solidFill>
              <a:ln w="9525">
                <a:noFill/>
                <a:round/>
                <a:headEnd/>
                <a:tailEnd/>
              </a:ln>
            </p:spPr>
            <p:txBody>
              <a:bodyPr/>
              <a:lstStyle/>
              <a:p>
                <a:endParaRPr lang="vi-VN"/>
              </a:p>
            </p:txBody>
          </p:sp>
          <p:sp>
            <p:nvSpPr>
              <p:cNvPr id="186" name="Freeform 51"/>
              <p:cNvSpPr>
                <a:spLocks/>
              </p:cNvSpPr>
              <p:nvPr/>
            </p:nvSpPr>
            <p:spPr bwMode="auto">
              <a:xfrm>
                <a:off x="1520" y="2352"/>
                <a:ext cx="18" cy="46"/>
              </a:xfrm>
              <a:custGeom>
                <a:avLst/>
                <a:gdLst>
                  <a:gd name="T0" fmla="*/ 8 w 18"/>
                  <a:gd name="T1" fmla="*/ 46 h 46"/>
                  <a:gd name="T2" fmla="*/ 8 w 18"/>
                  <a:gd name="T3" fmla="*/ 46 h 46"/>
                  <a:gd name="T4" fmla="*/ 12 w 18"/>
                  <a:gd name="T5" fmla="*/ 42 h 46"/>
                  <a:gd name="T6" fmla="*/ 16 w 18"/>
                  <a:gd name="T7" fmla="*/ 30 h 46"/>
                  <a:gd name="T8" fmla="*/ 18 w 18"/>
                  <a:gd name="T9" fmla="*/ 24 h 46"/>
                  <a:gd name="T10" fmla="*/ 16 w 18"/>
                  <a:gd name="T11" fmla="*/ 16 h 46"/>
                  <a:gd name="T12" fmla="*/ 12 w 18"/>
                  <a:gd name="T13" fmla="*/ 8 h 46"/>
                  <a:gd name="T14" fmla="*/ 6 w 18"/>
                  <a:gd name="T15" fmla="*/ 0 h 46"/>
                  <a:gd name="T16" fmla="*/ 6 w 18"/>
                  <a:gd name="T17" fmla="*/ 0 h 46"/>
                  <a:gd name="T18" fmla="*/ 4 w 18"/>
                  <a:gd name="T19" fmla="*/ 4 h 46"/>
                  <a:gd name="T20" fmla="*/ 0 w 18"/>
                  <a:gd name="T21" fmla="*/ 14 h 46"/>
                  <a:gd name="T22" fmla="*/ 0 w 18"/>
                  <a:gd name="T23" fmla="*/ 22 h 46"/>
                  <a:gd name="T24" fmla="*/ 0 w 18"/>
                  <a:gd name="T25" fmla="*/ 30 h 46"/>
                  <a:gd name="T26" fmla="*/ 4 w 18"/>
                  <a:gd name="T27" fmla="*/ 38 h 46"/>
                  <a:gd name="T28" fmla="*/ 8 w 18"/>
                  <a:gd name="T29" fmla="*/ 46 h 46"/>
                  <a:gd name="T30" fmla="*/ 8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8" y="46"/>
                    </a:moveTo>
                    <a:lnTo>
                      <a:pt x="8" y="46"/>
                    </a:lnTo>
                    <a:lnTo>
                      <a:pt x="12" y="42"/>
                    </a:lnTo>
                    <a:lnTo>
                      <a:pt x="16" y="30"/>
                    </a:lnTo>
                    <a:lnTo>
                      <a:pt x="18" y="24"/>
                    </a:lnTo>
                    <a:lnTo>
                      <a:pt x="16" y="16"/>
                    </a:lnTo>
                    <a:lnTo>
                      <a:pt x="12" y="8"/>
                    </a:lnTo>
                    <a:lnTo>
                      <a:pt x="6" y="0"/>
                    </a:lnTo>
                    <a:lnTo>
                      <a:pt x="4" y="4"/>
                    </a:lnTo>
                    <a:lnTo>
                      <a:pt x="0" y="14"/>
                    </a:lnTo>
                    <a:lnTo>
                      <a:pt x="0" y="22"/>
                    </a:lnTo>
                    <a:lnTo>
                      <a:pt x="0" y="30"/>
                    </a:lnTo>
                    <a:lnTo>
                      <a:pt x="4" y="38"/>
                    </a:lnTo>
                    <a:lnTo>
                      <a:pt x="8" y="46"/>
                    </a:lnTo>
                    <a:close/>
                  </a:path>
                </a:pathLst>
              </a:custGeom>
              <a:solidFill>
                <a:srgbClr val="AEC437"/>
              </a:solidFill>
              <a:ln w="9525">
                <a:noFill/>
                <a:round/>
                <a:headEnd/>
                <a:tailEnd/>
              </a:ln>
            </p:spPr>
            <p:txBody>
              <a:bodyPr/>
              <a:lstStyle/>
              <a:p>
                <a:endParaRPr lang="vi-VN"/>
              </a:p>
            </p:txBody>
          </p:sp>
          <p:sp>
            <p:nvSpPr>
              <p:cNvPr id="187" name="Freeform 52"/>
              <p:cNvSpPr>
                <a:spLocks/>
              </p:cNvSpPr>
              <p:nvPr/>
            </p:nvSpPr>
            <p:spPr bwMode="auto">
              <a:xfrm>
                <a:off x="1416" y="2118"/>
                <a:ext cx="24" cy="52"/>
              </a:xfrm>
              <a:custGeom>
                <a:avLst/>
                <a:gdLst>
                  <a:gd name="T0" fmla="*/ 20 w 24"/>
                  <a:gd name="T1" fmla="*/ 0 h 52"/>
                  <a:gd name="T2" fmla="*/ 20 w 24"/>
                  <a:gd name="T3" fmla="*/ 0 h 52"/>
                  <a:gd name="T4" fmla="*/ 16 w 24"/>
                  <a:gd name="T5" fmla="*/ 4 h 52"/>
                  <a:gd name="T6" fmla="*/ 12 w 24"/>
                  <a:gd name="T7" fmla="*/ 8 h 52"/>
                  <a:gd name="T8" fmla="*/ 6 w 24"/>
                  <a:gd name="T9" fmla="*/ 12 h 52"/>
                  <a:gd name="T10" fmla="*/ 2 w 24"/>
                  <a:gd name="T11" fmla="*/ 20 h 52"/>
                  <a:gd name="T12" fmla="*/ 0 w 24"/>
                  <a:gd name="T13" fmla="*/ 28 h 52"/>
                  <a:gd name="T14" fmla="*/ 0 w 24"/>
                  <a:gd name="T15" fmla="*/ 38 h 52"/>
                  <a:gd name="T16" fmla="*/ 4 w 24"/>
                  <a:gd name="T17" fmla="*/ 52 h 52"/>
                  <a:gd name="T18" fmla="*/ 4 w 24"/>
                  <a:gd name="T19" fmla="*/ 52 h 52"/>
                  <a:gd name="T20" fmla="*/ 8 w 24"/>
                  <a:gd name="T21" fmla="*/ 48 h 52"/>
                  <a:gd name="T22" fmla="*/ 12 w 24"/>
                  <a:gd name="T23" fmla="*/ 46 h 52"/>
                  <a:gd name="T24" fmla="*/ 16 w 24"/>
                  <a:gd name="T25" fmla="*/ 40 h 52"/>
                  <a:gd name="T26" fmla="*/ 20 w 24"/>
                  <a:gd name="T27" fmla="*/ 34 h 52"/>
                  <a:gd name="T28" fmla="*/ 24 w 24"/>
                  <a:gd name="T29" fmla="*/ 24 h 52"/>
                  <a:gd name="T30" fmla="*/ 24 w 24"/>
                  <a:gd name="T31" fmla="*/ 14 h 52"/>
                  <a:gd name="T32" fmla="*/ 20 w 24"/>
                  <a:gd name="T33" fmla="*/ 0 h 52"/>
                  <a:gd name="T34" fmla="*/ 20 w 2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52"/>
                  <a:gd name="T56" fmla="*/ 24 w 2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52">
                    <a:moveTo>
                      <a:pt x="20" y="0"/>
                    </a:moveTo>
                    <a:lnTo>
                      <a:pt x="20" y="0"/>
                    </a:lnTo>
                    <a:lnTo>
                      <a:pt x="16" y="4"/>
                    </a:lnTo>
                    <a:lnTo>
                      <a:pt x="12" y="8"/>
                    </a:lnTo>
                    <a:lnTo>
                      <a:pt x="6" y="12"/>
                    </a:lnTo>
                    <a:lnTo>
                      <a:pt x="2" y="20"/>
                    </a:lnTo>
                    <a:lnTo>
                      <a:pt x="0" y="28"/>
                    </a:lnTo>
                    <a:lnTo>
                      <a:pt x="0" y="38"/>
                    </a:lnTo>
                    <a:lnTo>
                      <a:pt x="4" y="52"/>
                    </a:lnTo>
                    <a:lnTo>
                      <a:pt x="8" y="48"/>
                    </a:lnTo>
                    <a:lnTo>
                      <a:pt x="12" y="46"/>
                    </a:lnTo>
                    <a:lnTo>
                      <a:pt x="16" y="40"/>
                    </a:lnTo>
                    <a:lnTo>
                      <a:pt x="20" y="34"/>
                    </a:lnTo>
                    <a:lnTo>
                      <a:pt x="24" y="24"/>
                    </a:lnTo>
                    <a:lnTo>
                      <a:pt x="24" y="14"/>
                    </a:lnTo>
                    <a:lnTo>
                      <a:pt x="20" y="0"/>
                    </a:lnTo>
                    <a:close/>
                  </a:path>
                </a:pathLst>
              </a:custGeom>
              <a:solidFill>
                <a:srgbClr val="D2DE26"/>
              </a:solidFill>
              <a:ln w="9525">
                <a:noFill/>
                <a:round/>
                <a:headEnd/>
                <a:tailEnd/>
              </a:ln>
            </p:spPr>
            <p:txBody>
              <a:bodyPr/>
              <a:lstStyle/>
              <a:p>
                <a:endParaRPr lang="vi-VN"/>
              </a:p>
            </p:txBody>
          </p:sp>
          <p:sp>
            <p:nvSpPr>
              <p:cNvPr id="188" name="Freeform 53"/>
              <p:cNvSpPr>
                <a:spLocks/>
              </p:cNvSpPr>
              <p:nvPr/>
            </p:nvSpPr>
            <p:spPr bwMode="auto">
              <a:xfrm>
                <a:off x="1412" y="2166"/>
                <a:ext cx="36" cy="24"/>
              </a:xfrm>
              <a:custGeom>
                <a:avLst/>
                <a:gdLst>
                  <a:gd name="T0" fmla="*/ 0 w 36"/>
                  <a:gd name="T1" fmla="*/ 24 h 24"/>
                  <a:gd name="T2" fmla="*/ 0 w 36"/>
                  <a:gd name="T3" fmla="*/ 24 h 24"/>
                  <a:gd name="T4" fmla="*/ 2 w 36"/>
                  <a:gd name="T5" fmla="*/ 20 h 24"/>
                  <a:gd name="T6" fmla="*/ 8 w 36"/>
                  <a:gd name="T7" fmla="*/ 10 h 24"/>
                  <a:gd name="T8" fmla="*/ 12 w 36"/>
                  <a:gd name="T9" fmla="*/ 6 h 24"/>
                  <a:gd name="T10" fmla="*/ 18 w 36"/>
                  <a:gd name="T11" fmla="*/ 2 h 24"/>
                  <a:gd name="T12" fmla="*/ 26 w 36"/>
                  <a:gd name="T13" fmla="*/ 0 h 24"/>
                  <a:gd name="T14" fmla="*/ 36 w 36"/>
                  <a:gd name="T15" fmla="*/ 0 h 24"/>
                  <a:gd name="T16" fmla="*/ 36 w 36"/>
                  <a:gd name="T17" fmla="*/ 0 h 24"/>
                  <a:gd name="T18" fmla="*/ 34 w 36"/>
                  <a:gd name="T19" fmla="*/ 2 h 24"/>
                  <a:gd name="T20" fmla="*/ 28 w 36"/>
                  <a:gd name="T21" fmla="*/ 10 h 24"/>
                  <a:gd name="T22" fmla="*/ 24 w 36"/>
                  <a:gd name="T23" fmla="*/ 14 h 24"/>
                  <a:gd name="T24" fmla="*/ 18 w 36"/>
                  <a:gd name="T25" fmla="*/ 18 h 24"/>
                  <a:gd name="T26" fmla="*/ 10 w 36"/>
                  <a:gd name="T27" fmla="*/ 22 h 24"/>
                  <a:gd name="T28" fmla="*/ 0 w 36"/>
                  <a:gd name="T29" fmla="*/ 24 h 24"/>
                  <a:gd name="T30" fmla="*/ 0 w 36"/>
                  <a:gd name="T31" fmla="*/ 24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0" y="24"/>
                    </a:moveTo>
                    <a:lnTo>
                      <a:pt x="0" y="24"/>
                    </a:lnTo>
                    <a:lnTo>
                      <a:pt x="2" y="20"/>
                    </a:lnTo>
                    <a:lnTo>
                      <a:pt x="8" y="10"/>
                    </a:lnTo>
                    <a:lnTo>
                      <a:pt x="12" y="6"/>
                    </a:lnTo>
                    <a:lnTo>
                      <a:pt x="18" y="2"/>
                    </a:lnTo>
                    <a:lnTo>
                      <a:pt x="26" y="0"/>
                    </a:lnTo>
                    <a:lnTo>
                      <a:pt x="36" y="0"/>
                    </a:lnTo>
                    <a:lnTo>
                      <a:pt x="34" y="2"/>
                    </a:lnTo>
                    <a:lnTo>
                      <a:pt x="28" y="10"/>
                    </a:lnTo>
                    <a:lnTo>
                      <a:pt x="24" y="14"/>
                    </a:lnTo>
                    <a:lnTo>
                      <a:pt x="18" y="18"/>
                    </a:lnTo>
                    <a:lnTo>
                      <a:pt x="10" y="22"/>
                    </a:lnTo>
                    <a:lnTo>
                      <a:pt x="0" y="24"/>
                    </a:lnTo>
                    <a:close/>
                  </a:path>
                </a:pathLst>
              </a:custGeom>
              <a:solidFill>
                <a:srgbClr val="AEC437"/>
              </a:solidFill>
              <a:ln w="9525">
                <a:noFill/>
                <a:round/>
                <a:headEnd/>
                <a:tailEnd/>
              </a:ln>
            </p:spPr>
            <p:txBody>
              <a:bodyPr/>
              <a:lstStyle/>
              <a:p>
                <a:endParaRPr lang="vi-VN"/>
              </a:p>
            </p:txBody>
          </p:sp>
          <p:sp>
            <p:nvSpPr>
              <p:cNvPr id="189" name="Freeform 54"/>
              <p:cNvSpPr>
                <a:spLocks/>
              </p:cNvSpPr>
              <p:nvPr/>
            </p:nvSpPr>
            <p:spPr bwMode="auto">
              <a:xfrm>
                <a:off x="1396" y="2158"/>
                <a:ext cx="16" cy="46"/>
              </a:xfrm>
              <a:custGeom>
                <a:avLst/>
                <a:gdLst>
                  <a:gd name="T0" fmla="*/ 6 w 16"/>
                  <a:gd name="T1" fmla="*/ 46 h 46"/>
                  <a:gd name="T2" fmla="*/ 6 w 16"/>
                  <a:gd name="T3" fmla="*/ 46 h 46"/>
                  <a:gd name="T4" fmla="*/ 10 w 16"/>
                  <a:gd name="T5" fmla="*/ 42 h 46"/>
                  <a:gd name="T6" fmla="*/ 14 w 16"/>
                  <a:gd name="T7" fmla="*/ 30 h 46"/>
                  <a:gd name="T8" fmla="*/ 16 w 16"/>
                  <a:gd name="T9" fmla="*/ 24 h 46"/>
                  <a:gd name="T10" fmla="*/ 16 w 16"/>
                  <a:gd name="T11" fmla="*/ 16 h 46"/>
                  <a:gd name="T12" fmla="*/ 12 w 16"/>
                  <a:gd name="T13" fmla="*/ 8 h 46"/>
                  <a:gd name="T14" fmla="*/ 4 w 16"/>
                  <a:gd name="T15" fmla="*/ 0 h 46"/>
                  <a:gd name="T16" fmla="*/ 4 w 16"/>
                  <a:gd name="T17" fmla="*/ 0 h 46"/>
                  <a:gd name="T18" fmla="*/ 2 w 16"/>
                  <a:gd name="T19" fmla="*/ 4 h 46"/>
                  <a:gd name="T20" fmla="*/ 0 w 16"/>
                  <a:gd name="T21" fmla="*/ 14 h 46"/>
                  <a:gd name="T22" fmla="*/ 0 w 16"/>
                  <a:gd name="T23" fmla="*/ 22 h 46"/>
                  <a:gd name="T24" fmla="*/ 0 w 16"/>
                  <a:gd name="T25" fmla="*/ 30 h 46"/>
                  <a:gd name="T26" fmla="*/ 2 w 16"/>
                  <a:gd name="T27" fmla="*/ 38 h 46"/>
                  <a:gd name="T28" fmla="*/ 6 w 16"/>
                  <a:gd name="T29" fmla="*/ 46 h 46"/>
                  <a:gd name="T30" fmla="*/ 6 w 16"/>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6"/>
                  <a:gd name="T50" fmla="*/ 16 w 16"/>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6">
                    <a:moveTo>
                      <a:pt x="6" y="46"/>
                    </a:moveTo>
                    <a:lnTo>
                      <a:pt x="6" y="46"/>
                    </a:lnTo>
                    <a:lnTo>
                      <a:pt x="10" y="42"/>
                    </a:lnTo>
                    <a:lnTo>
                      <a:pt x="14" y="30"/>
                    </a:lnTo>
                    <a:lnTo>
                      <a:pt x="16" y="24"/>
                    </a:lnTo>
                    <a:lnTo>
                      <a:pt x="16" y="16"/>
                    </a:lnTo>
                    <a:lnTo>
                      <a:pt x="12" y="8"/>
                    </a:lnTo>
                    <a:lnTo>
                      <a:pt x="4" y="0"/>
                    </a:lnTo>
                    <a:lnTo>
                      <a:pt x="2" y="4"/>
                    </a:lnTo>
                    <a:lnTo>
                      <a:pt x="0" y="14"/>
                    </a:lnTo>
                    <a:lnTo>
                      <a:pt x="0" y="22"/>
                    </a:lnTo>
                    <a:lnTo>
                      <a:pt x="0" y="30"/>
                    </a:lnTo>
                    <a:lnTo>
                      <a:pt x="2" y="38"/>
                    </a:lnTo>
                    <a:lnTo>
                      <a:pt x="6" y="46"/>
                    </a:lnTo>
                    <a:close/>
                  </a:path>
                </a:pathLst>
              </a:custGeom>
              <a:solidFill>
                <a:srgbClr val="AEC437"/>
              </a:solidFill>
              <a:ln w="9525">
                <a:noFill/>
                <a:round/>
                <a:headEnd/>
                <a:tailEnd/>
              </a:ln>
            </p:spPr>
            <p:txBody>
              <a:bodyPr/>
              <a:lstStyle/>
              <a:p>
                <a:endParaRPr lang="vi-VN"/>
              </a:p>
            </p:txBody>
          </p:sp>
          <p:sp>
            <p:nvSpPr>
              <p:cNvPr id="190" name="Freeform 55"/>
              <p:cNvSpPr>
                <a:spLocks/>
              </p:cNvSpPr>
              <p:nvPr/>
            </p:nvSpPr>
            <p:spPr bwMode="auto">
              <a:xfrm>
                <a:off x="1422" y="2378"/>
                <a:ext cx="40" cy="44"/>
              </a:xfrm>
              <a:custGeom>
                <a:avLst/>
                <a:gdLst>
                  <a:gd name="T0" fmla="*/ 40 w 40"/>
                  <a:gd name="T1" fmla="*/ 0 h 44"/>
                  <a:gd name="T2" fmla="*/ 40 w 40"/>
                  <a:gd name="T3" fmla="*/ 0 h 44"/>
                  <a:gd name="T4" fmla="*/ 32 w 40"/>
                  <a:gd name="T5" fmla="*/ 0 h 44"/>
                  <a:gd name="T6" fmla="*/ 26 w 40"/>
                  <a:gd name="T7" fmla="*/ 2 h 44"/>
                  <a:gd name="T8" fmla="*/ 20 w 40"/>
                  <a:gd name="T9" fmla="*/ 6 h 44"/>
                  <a:gd name="T10" fmla="*/ 12 w 40"/>
                  <a:gd name="T11" fmla="*/ 10 h 44"/>
                  <a:gd name="T12" fmla="*/ 6 w 40"/>
                  <a:gd name="T13" fmla="*/ 18 h 44"/>
                  <a:gd name="T14" fmla="*/ 2 w 40"/>
                  <a:gd name="T15" fmla="*/ 30 h 44"/>
                  <a:gd name="T16" fmla="*/ 0 w 40"/>
                  <a:gd name="T17" fmla="*/ 44 h 44"/>
                  <a:gd name="T18" fmla="*/ 0 w 40"/>
                  <a:gd name="T19" fmla="*/ 44 h 44"/>
                  <a:gd name="T20" fmla="*/ 6 w 40"/>
                  <a:gd name="T21" fmla="*/ 44 h 44"/>
                  <a:gd name="T22" fmla="*/ 10 w 40"/>
                  <a:gd name="T23" fmla="*/ 42 h 44"/>
                  <a:gd name="T24" fmla="*/ 18 w 40"/>
                  <a:gd name="T25" fmla="*/ 38 h 44"/>
                  <a:gd name="T26" fmla="*/ 24 w 40"/>
                  <a:gd name="T27" fmla="*/ 34 h 44"/>
                  <a:gd name="T28" fmla="*/ 32 w 40"/>
                  <a:gd name="T29" fmla="*/ 26 h 44"/>
                  <a:gd name="T30" fmla="*/ 36 w 40"/>
                  <a:gd name="T31" fmla="*/ 14 h 44"/>
                  <a:gd name="T32" fmla="*/ 40 w 40"/>
                  <a:gd name="T33" fmla="*/ 0 h 44"/>
                  <a:gd name="T34" fmla="*/ 40 w 40"/>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44"/>
                  <a:gd name="T56" fmla="*/ 40 w 40"/>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44">
                    <a:moveTo>
                      <a:pt x="40" y="0"/>
                    </a:moveTo>
                    <a:lnTo>
                      <a:pt x="40" y="0"/>
                    </a:lnTo>
                    <a:lnTo>
                      <a:pt x="32" y="0"/>
                    </a:lnTo>
                    <a:lnTo>
                      <a:pt x="26" y="2"/>
                    </a:lnTo>
                    <a:lnTo>
                      <a:pt x="20" y="6"/>
                    </a:lnTo>
                    <a:lnTo>
                      <a:pt x="12" y="10"/>
                    </a:lnTo>
                    <a:lnTo>
                      <a:pt x="6" y="18"/>
                    </a:lnTo>
                    <a:lnTo>
                      <a:pt x="2" y="30"/>
                    </a:lnTo>
                    <a:lnTo>
                      <a:pt x="0" y="44"/>
                    </a:lnTo>
                    <a:lnTo>
                      <a:pt x="6" y="44"/>
                    </a:lnTo>
                    <a:lnTo>
                      <a:pt x="10" y="42"/>
                    </a:lnTo>
                    <a:lnTo>
                      <a:pt x="18" y="38"/>
                    </a:lnTo>
                    <a:lnTo>
                      <a:pt x="24" y="34"/>
                    </a:lnTo>
                    <a:lnTo>
                      <a:pt x="32" y="26"/>
                    </a:lnTo>
                    <a:lnTo>
                      <a:pt x="36" y="14"/>
                    </a:lnTo>
                    <a:lnTo>
                      <a:pt x="40" y="0"/>
                    </a:lnTo>
                    <a:close/>
                  </a:path>
                </a:pathLst>
              </a:custGeom>
              <a:solidFill>
                <a:srgbClr val="D2DE26"/>
              </a:solidFill>
              <a:ln w="9525">
                <a:noFill/>
                <a:round/>
                <a:headEnd/>
                <a:tailEnd/>
              </a:ln>
            </p:spPr>
            <p:txBody>
              <a:bodyPr/>
              <a:lstStyle/>
              <a:p>
                <a:endParaRPr lang="vi-VN"/>
              </a:p>
            </p:txBody>
          </p:sp>
          <p:sp>
            <p:nvSpPr>
              <p:cNvPr id="191" name="Freeform 56"/>
              <p:cNvSpPr>
                <a:spLocks/>
              </p:cNvSpPr>
              <p:nvPr/>
            </p:nvSpPr>
            <p:spPr bwMode="auto">
              <a:xfrm>
                <a:off x="1406" y="2426"/>
                <a:ext cx="46" cy="18"/>
              </a:xfrm>
              <a:custGeom>
                <a:avLst/>
                <a:gdLst>
                  <a:gd name="T0" fmla="*/ 0 w 46"/>
                  <a:gd name="T1" fmla="*/ 14 h 18"/>
                  <a:gd name="T2" fmla="*/ 0 w 46"/>
                  <a:gd name="T3" fmla="*/ 14 h 18"/>
                  <a:gd name="T4" fmla="*/ 4 w 46"/>
                  <a:gd name="T5" fmla="*/ 12 h 18"/>
                  <a:gd name="T6" fmla="*/ 14 w 46"/>
                  <a:gd name="T7" fmla="*/ 4 h 18"/>
                  <a:gd name="T8" fmla="*/ 20 w 46"/>
                  <a:gd name="T9" fmla="*/ 2 h 18"/>
                  <a:gd name="T10" fmla="*/ 28 w 46"/>
                  <a:gd name="T11" fmla="*/ 0 h 18"/>
                  <a:gd name="T12" fmla="*/ 38 w 46"/>
                  <a:gd name="T13" fmla="*/ 0 h 18"/>
                  <a:gd name="T14" fmla="*/ 46 w 46"/>
                  <a:gd name="T15" fmla="*/ 4 h 18"/>
                  <a:gd name="T16" fmla="*/ 46 w 46"/>
                  <a:gd name="T17" fmla="*/ 4 h 18"/>
                  <a:gd name="T18" fmla="*/ 44 w 46"/>
                  <a:gd name="T19" fmla="*/ 8 h 18"/>
                  <a:gd name="T20" fmla="*/ 36 w 46"/>
                  <a:gd name="T21" fmla="*/ 12 h 18"/>
                  <a:gd name="T22" fmla="*/ 28 w 46"/>
                  <a:gd name="T23" fmla="*/ 16 h 18"/>
                  <a:gd name="T24" fmla="*/ 20 w 46"/>
                  <a:gd name="T25" fmla="*/ 18 h 18"/>
                  <a:gd name="T26" fmla="*/ 12 w 46"/>
                  <a:gd name="T27" fmla="*/ 18 h 18"/>
                  <a:gd name="T28" fmla="*/ 0 w 46"/>
                  <a:gd name="T29" fmla="*/ 14 h 18"/>
                  <a:gd name="T30" fmla="*/ 0 w 46"/>
                  <a:gd name="T31" fmla="*/ 14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8"/>
                  <a:gd name="T50" fmla="*/ 46 w 4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8">
                    <a:moveTo>
                      <a:pt x="0" y="14"/>
                    </a:moveTo>
                    <a:lnTo>
                      <a:pt x="0" y="14"/>
                    </a:lnTo>
                    <a:lnTo>
                      <a:pt x="4" y="12"/>
                    </a:lnTo>
                    <a:lnTo>
                      <a:pt x="14" y="4"/>
                    </a:lnTo>
                    <a:lnTo>
                      <a:pt x="20" y="2"/>
                    </a:lnTo>
                    <a:lnTo>
                      <a:pt x="28" y="0"/>
                    </a:lnTo>
                    <a:lnTo>
                      <a:pt x="38" y="0"/>
                    </a:lnTo>
                    <a:lnTo>
                      <a:pt x="46" y="4"/>
                    </a:lnTo>
                    <a:lnTo>
                      <a:pt x="44" y="8"/>
                    </a:lnTo>
                    <a:lnTo>
                      <a:pt x="36" y="12"/>
                    </a:lnTo>
                    <a:lnTo>
                      <a:pt x="28" y="16"/>
                    </a:lnTo>
                    <a:lnTo>
                      <a:pt x="20" y="18"/>
                    </a:lnTo>
                    <a:lnTo>
                      <a:pt x="12" y="18"/>
                    </a:lnTo>
                    <a:lnTo>
                      <a:pt x="0" y="14"/>
                    </a:lnTo>
                    <a:close/>
                  </a:path>
                </a:pathLst>
              </a:custGeom>
              <a:solidFill>
                <a:srgbClr val="AEC437"/>
              </a:solidFill>
              <a:ln w="9525">
                <a:noFill/>
                <a:round/>
                <a:headEnd/>
                <a:tailEnd/>
              </a:ln>
            </p:spPr>
            <p:txBody>
              <a:bodyPr/>
              <a:lstStyle/>
              <a:p>
                <a:endParaRPr lang="vi-VN"/>
              </a:p>
            </p:txBody>
          </p:sp>
          <p:sp>
            <p:nvSpPr>
              <p:cNvPr id="192" name="Freeform 57"/>
              <p:cNvSpPr>
                <a:spLocks/>
              </p:cNvSpPr>
              <p:nvPr/>
            </p:nvSpPr>
            <p:spPr bwMode="auto">
              <a:xfrm>
                <a:off x="1390" y="2402"/>
                <a:ext cx="22" cy="48"/>
              </a:xfrm>
              <a:custGeom>
                <a:avLst/>
                <a:gdLst>
                  <a:gd name="T0" fmla="*/ 0 w 22"/>
                  <a:gd name="T1" fmla="*/ 48 h 48"/>
                  <a:gd name="T2" fmla="*/ 0 w 22"/>
                  <a:gd name="T3" fmla="*/ 48 h 48"/>
                  <a:gd name="T4" fmla="*/ 6 w 22"/>
                  <a:gd name="T5" fmla="*/ 46 h 48"/>
                  <a:gd name="T6" fmla="*/ 10 w 22"/>
                  <a:gd name="T7" fmla="*/ 42 h 48"/>
                  <a:gd name="T8" fmla="*/ 14 w 22"/>
                  <a:gd name="T9" fmla="*/ 36 h 48"/>
                  <a:gd name="T10" fmla="*/ 20 w 22"/>
                  <a:gd name="T11" fmla="*/ 30 h 48"/>
                  <a:gd name="T12" fmla="*/ 22 w 22"/>
                  <a:gd name="T13" fmla="*/ 22 h 48"/>
                  <a:gd name="T14" fmla="*/ 20 w 22"/>
                  <a:gd name="T15" fmla="*/ 12 h 48"/>
                  <a:gd name="T16" fmla="*/ 16 w 22"/>
                  <a:gd name="T17" fmla="*/ 0 h 48"/>
                  <a:gd name="T18" fmla="*/ 16 w 22"/>
                  <a:gd name="T19" fmla="*/ 0 h 48"/>
                  <a:gd name="T20" fmla="*/ 14 w 22"/>
                  <a:gd name="T21" fmla="*/ 4 h 48"/>
                  <a:gd name="T22" fmla="*/ 6 w 22"/>
                  <a:gd name="T23" fmla="*/ 14 h 48"/>
                  <a:gd name="T24" fmla="*/ 2 w 22"/>
                  <a:gd name="T25" fmla="*/ 20 h 48"/>
                  <a:gd name="T26" fmla="*/ 0 w 22"/>
                  <a:gd name="T27" fmla="*/ 30 h 48"/>
                  <a:gd name="T28" fmla="*/ 0 w 22"/>
                  <a:gd name="T29" fmla="*/ 38 h 48"/>
                  <a:gd name="T30" fmla="*/ 0 w 22"/>
                  <a:gd name="T31" fmla="*/ 48 h 48"/>
                  <a:gd name="T32" fmla="*/ 0 w 22"/>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8"/>
                  <a:gd name="T53" fmla="*/ 22 w 2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8">
                    <a:moveTo>
                      <a:pt x="0" y="48"/>
                    </a:moveTo>
                    <a:lnTo>
                      <a:pt x="0" y="48"/>
                    </a:lnTo>
                    <a:lnTo>
                      <a:pt x="6" y="46"/>
                    </a:lnTo>
                    <a:lnTo>
                      <a:pt x="10" y="42"/>
                    </a:lnTo>
                    <a:lnTo>
                      <a:pt x="14" y="36"/>
                    </a:lnTo>
                    <a:lnTo>
                      <a:pt x="20" y="30"/>
                    </a:lnTo>
                    <a:lnTo>
                      <a:pt x="22" y="22"/>
                    </a:lnTo>
                    <a:lnTo>
                      <a:pt x="20" y="12"/>
                    </a:lnTo>
                    <a:lnTo>
                      <a:pt x="16" y="0"/>
                    </a:lnTo>
                    <a:lnTo>
                      <a:pt x="14" y="4"/>
                    </a:lnTo>
                    <a:lnTo>
                      <a:pt x="6" y="14"/>
                    </a:lnTo>
                    <a:lnTo>
                      <a:pt x="2" y="20"/>
                    </a:lnTo>
                    <a:lnTo>
                      <a:pt x="0" y="30"/>
                    </a:lnTo>
                    <a:lnTo>
                      <a:pt x="0" y="38"/>
                    </a:lnTo>
                    <a:lnTo>
                      <a:pt x="0" y="48"/>
                    </a:lnTo>
                    <a:close/>
                  </a:path>
                </a:pathLst>
              </a:custGeom>
              <a:solidFill>
                <a:srgbClr val="AEC437"/>
              </a:solidFill>
              <a:ln w="9525">
                <a:noFill/>
                <a:round/>
                <a:headEnd/>
                <a:tailEnd/>
              </a:ln>
            </p:spPr>
            <p:txBody>
              <a:bodyPr/>
              <a:lstStyle/>
              <a:p>
                <a:endParaRPr lang="vi-VN"/>
              </a:p>
            </p:txBody>
          </p:sp>
          <p:sp>
            <p:nvSpPr>
              <p:cNvPr id="193" name="Freeform 58"/>
              <p:cNvSpPr>
                <a:spLocks/>
              </p:cNvSpPr>
              <p:nvPr/>
            </p:nvSpPr>
            <p:spPr bwMode="auto">
              <a:xfrm>
                <a:off x="1088" y="2324"/>
                <a:ext cx="68" cy="30"/>
              </a:xfrm>
              <a:custGeom>
                <a:avLst/>
                <a:gdLst>
                  <a:gd name="T0" fmla="*/ 0 w 68"/>
                  <a:gd name="T1" fmla="*/ 24 h 30"/>
                  <a:gd name="T2" fmla="*/ 0 w 68"/>
                  <a:gd name="T3" fmla="*/ 24 h 30"/>
                  <a:gd name="T4" fmla="*/ 6 w 68"/>
                  <a:gd name="T5" fmla="*/ 26 h 30"/>
                  <a:gd name="T6" fmla="*/ 14 w 68"/>
                  <a:gd name="T7" fmla="*/ 30 h 30"/>
                  <a:gd name="T8" fmla="*/ 22 w 68"/>
                  <a:gd name="T9" fmla="*/ 30 h 30"/>
                  <a:gd name="T10" fmla="*/ 34 w 68"/>
                  <a:gd name="T11" fmla="*/ 30 h 30"/>
                  <a:gd name="T12" fmla="*/ 44 w 68"/>
                  <a:gd name="T13" fmla="*/ 26 h 30"/>
                  <a:gd name="T14" fmla="*/ 56 w 68"/>
                  <a:gd name="T15" fmla="*/ 18 h 30"/>
                  <a:gd name="T16" fmla="*/ 68 w 68"/>
                  <a:gd name="T17" fmla="*/ 6 h 30"/>
                  <a:gd name="T18" fmla="*/ 68 w 68"/>
                  <a:gd name="T19" fmla="*/ 6 h 30"/>
                  <a:gd name="T20" fmla="*/ 62 w 68"/>
                  <a:gd name="T21" fmla="*/ 2 h 30"/>
                  <a:gd name="T22" fmla="*/ 54 w 68"/>
                  <a:gd name="T23" fmla="*/ 0 h 30"/>
                  <a:gd name="T24" fmla="*/ 46 w 68"/>
                  <a:gd name="T25" fmla="*/ 0 h 30"/>
                  <a:gd name="T26" fmla="*/ 36 w 68"/>
                  <a:gd name="T27" fmla="*/ 0 h 30"/>
                  <a:gd name="T28" fmla="*/ 24 w 68"/>
                  <a:gd name="T29" fmla="*/ 4 h 30"/>
                  <a:gd name="T30" fmla="*/ 12 w 68"/>
                  <a:gd name="T31" fmla="*/ 10 h 30"/>
                  <a:gd name="T32" fmla="*/ 0 w 68"/>
                  <a:gd name="T33" fmla="*/ 24 h 30"/>
                  <a:gd name="T34" fmla="*/ 0 w 68"/>
                  <a:gd name="T35" fmla="*/ 24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30"/>
                  <a:gd name="T56" fmla="*/ 68 w 6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30">
                    <a:moveTo>
                      <a:pt x="0" y="24"/>
                    </a:moveTo>
                    <a:lnTo>
                      <a:pt x="0" y="24"/>
                    </a:lnTo>
                    <a:lnTo>
                      <a:pt x="6" y="26"/>
                    </a:lnTo>
                    <a:lnTo>
                      <a:pt x="14" y="30"/>
                    </a:lnTo>
                    <a:lnTo>
                      <a:pt x="22" y="30"/>
                    </a:lnTo>
                    <a:lnTo>
                      <a:pt x="34" y="30"/>
                    </a:lnTo>
                    <a:lnTo>
                      <a:pt x="44" y="26"/>
                    </a:lnTo>
                    <a:lnTo>
                      <a:pt x="56" y="18"/>
                    </a:lnTo>
                    <a:lnTo>
                      <a:pt x="68" y="6"/>
                    </a:lnTo>
                    <a:lnTo>
                      <a:pt x="62" y="2"/>
                    </a:lnTo>
                    <a:lnTo>
                      <a:pt x="54" y="0"/>
                    </a:lnTo>
                    <a:lnTo>
                      <a:pt x="46" y="0"/>
                    </a:lnTo>
                    <a:lnTo>
                      <a:pt x="36" y="0"/>
                    </a:lnTo>
                    <a:lnTo>
                      <a:pt x="24" y="4"/>
                    </a:lnTo>
                    <a:lnTo>
                      <a:pt x="12" y="10"/>
                    </a:lnTo>
                    <a:lnTo>
                      <a:pt x="0" y="24"/>
                    </a:lnTo>
                    <a:close/>
                  </a:path>
                </a:pathLst>
              </a:custGeom>
              <a:solidFill>
                <a:srgbClr val="008000"/>
              </a:solidFill>
              <a:ln w="9525">
                <a:noFill/>
                <a:round/>
                <a:headEnd/>
                <a:tailEnd/>
              </a:ln>
            </p:spPr>
            <p:txBody>
              <a:bodyPr/>
              <a:lstStyle/>
              <a:p>
                <a:endParaRPr lang="vi-VN"/>
              </a:p>
            </p:txBody>
          </p:sp>
          <p:sp>
            <p:nvSpPr>
              <p:cNvPr id="194" name="Freeform 59"/>
              <p:cNvSpPr>
                <a:spLocks/>
              </p:cNvSpPr>
              <p:nvPr/>
            </p:nvSpPr>
            <p:spPr bwMode="auto">
              <a:xfrm>
                <a:off x="1130" y="2300"/>
                <a:ext cx="52" cy="24"/>
              </a:xfrm>
              <a:custGeom>
                <a:avLst/>
                <a:gdLst>
                  <a:gd name="T0" fmla="*/ 52 w 52"/>
                  <a:gd name="T1" fmla="*/ 22 h 24"/>
                  <a:gd name="T2" fmla="*/ 52 w 52"/>
                  <a:gd name="T3" fmla="*/ 22 h 24"/>
                  <a:gd name="T4" fmla="*/ 46 w 52"/>
                  <a:gd name="T5" fmla="*/ 22 h 24"/>
                  <a:gd name="T6" fmla="*/ 32 w 52"/>
                  <a:gd name="T7" fmla="*/ 24 h 24"/>
                  <a:gd name="T8" fmla="*/ 24 w 52"/>
                  <a:gd name="T9" fmla="*/ 22 h 24"/>
                  <a:gd name="T10" fmla="*/ 16 w 52"/>
                  <a:gd name="T11" fmla="*/ 18 h 24"/>
                  <a:gd name="T12" fmla="*/ 8 w 52"/>
                  <a:gd name="T13" fmla="*/ 12 h 24"/>
                  <a:gd name="T14" fmla="*/ 0 w 52"/>
                  <a:gd name="T15" fmla="*/ 2 h 24"/>
                  <a:gd name="T16" fmla="*/ 0 w 52"/>
                  <a:gd name="T17" fmla="*/ 2 h 24"/>
                  <a:gd name="T18" fmla="*/ 4 w 52"/>
                  <a:gd name="T19" fmla="*/ 0 h 24"/>
                  <a:gd name="T20" fmla="*/ 18 w 52"/>
                  <a:gd name="T21" fmla="*/ 0 h 24"/>
                  <a:gd name="T22" fmla="*/ 26 w 52"/>
                  <a:gd name="T23" fmla="*/ 2 h 24"/>
                  <a:gd name="T24" fmla="*/ 34 w 52"/>
                  <a:gd name="T25" fmla="*/ 6 h 24"/>
                  <a:gd name="T26" fmla="*/ 44 w 52"/>
                  <a:gd name="T27" fmla="*/ 12 h 24"/>
                  <a:gd name="T28" fmla="*/ 52 w 52"/>
                  <a:gd name="T29" fmla="*/ 22 h 24"/>
                  <a:gd name="T30" fmla="*/ 52 w 52"/>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24"/>
                  <a:gd name="T50" fmla="*/ 52 w 5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24">
                    <a:moveTo>
                      <a:pt x="52" y="22"/>
                    </a:moveTo>
                    <a:lnTo>
                      <a:pt x="52" y="22"/>
                    </a:lnTo>
                    <a:lnTo>
                      <a:pt x="46" y="22"/>
                    </a:lnTo>
                    <a:lnTo>
                      <a:pt x="32" y="24"/>
                    </a:lnTo>
                    <a:lnTo>
                      <a:pt x="24" y="22"/>
                    </a:lnTo>
                    <a:lnTo>
                      <a:pt x="16" y="18"/>
                    </a:lnTo>
                    <a:lnTo>
                      <a:pt x="8" y="12"/>
                    </a:lnTo>
                    <a:lnTo>
                      <a:pt x="0" y="2"/>
                    </a:lnTo>
                    <a:lnTo>
                      <a:pt x="4" y="0"/>
                    </a:lnTo>
                    <a:lnTo>
                      <a:pt x="18" y="0"/>
                    </a:lnTo>
                    <a:lnTo>
                      <a:pt x="26" y="2"/>
                    </a:lnTo>
                    <a:lnTo>
                      <a:pt x="34" y="6"/>
                    </a:lnTo>
                    <a:lnTo>
                      <a:pt x="44" y="12"/>
                    </a:lnTo>
                    <a:lnTo>
                      <a:pt x="52" y="22"/>
                    </a:lnTo>
                    <a:close/>
                  </a:path>
                </a:pathLst>
              </a:custGeom>
              <a:solidFill>
                <a:srgbClr val="AEC437"/>
              </a:solidFill>
              <a:ln w="9525">
                <a:noFill/>
                <a:round/>
                <a:headEnd/>
                <a:tailEnd/>
              </a:ln>
            </p:spPr>
            <p:txBody>
              <a:bodyPr/>
              <a:lstStyle/>
              <a:p>
                <a:endParaRPr lang="vi-VN"/>
              </a:p>
            </p:txBody>
          </p:sp>
          <p:sp>
            <p:nvSpPr>
              <p:cNvPr id="195" name="Freeform 60"/>
              <p:cNvSpPr>
                <a:spLocks/>
              </p:cNvSpPr>
              <p:nvPr/>
            </p:nvSpPr>
            <p:spPr bwMode="auto">
              <a:xfrm>
                <a:off x="1158" y="2322"/>
                <a:ext cx="46" cy="36"/>
              </a:xfrm>
              <a:custGeom>
                <a:avLst/>
                <a:gdLst>
                  <a:gd name="T0" fmla="*/ 46 w 46"/>
                  <a:gd name="T1" fmla="*/ 0 h 36"/>
                  <a:gd name="T2" fmla="*/ 46 w 46"/>
                  <a:gd name="T3" fmla="*/ 0 h 36"/>
                  <a:gd name="T4" fmla="*/ 40 w 46"/>
                  <a:gd name="T5" fmla="*/ 0 h 36"/>
                  <a:gd name="T6" fmla="*/ 34 w 46"/>
                  <a:gd name="T7" fmla="*/ 0 h 36"/>
                  <a:gd name="T8" fmla="*/ 26 w 46"/>
                  <a:gd name="T9" fmla="*/ 2 h 36"/>
                  <a:gd name="T10" fmla="*/ 16 w 46"/>
                  <a:gd name="T11" fmla="*/ 6 h 36"/>
                  <a:gd name="T12" fmla="*/ 8 w 46"/>
                  <a:gd name="T13" fmla="*/ 12 h 36"/>
                  <a:gd name="T14" fmla="*/ 2 w 46"/>
                  <a:gd name="T15" fmla="*/ 22 h 36"/>
                  <a:gd name="T16" fmla="*/ 0 w 46"/>
                  <a:gd name="T17" fmla="*/ 36 h 36"/>
                  <a:gd name="T18" fmla="*/ 0 w 46"/>
                  <a:gd name="T19" fmla="*/ 36 h 36"/>
                  <a:gd name="T20" fmla="*/ 6 w 46"/>
                  <a:gd name="T21" fmla="*/ 36 h 36"/>
                  <a:gd name="T22" fmla="*/ 18 w 46"/>
                  <a:gd name="T23" fmla="*/ 30 h 36"/>
                  <a:gd name="T24" fmla="*/ 26 w 46"/>
                  <a:gd name="T25" fmla="*/ 26 h 36"/>
                  <a:gd name="T26" fmla="*/ 34 w 46"/>
                  <a:gd name="T27" fmla="*/ 20 h 36"/>
                  <a:gd name="T28" fmla="*/ 42 w 46"/>
                  <a:gd name="T29" fmla="*/ 10 h 36"/>
                  <a:gd name="T30" fmla="*/ 46 w 46"/>
                  <a:gd name="T31" fmla="*/ 0 h 36"/>
                  <a:gd name="T32" fmla="*/ 46 w 4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36"/>
                  <a:gd name="T53" fmla="*/ 46 w 4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36">
                    <a:moveTo>
                      <a:pt x="46" y="0"/>
                    </a:moveTo>
                    <a:lnTo>
                      <a:pt x="46" y="0"/>
                    </a:lnTo>
                    <a:lnTo>
                      <a:pt x="40" y="0"/>
                    </a:lnTo>
                    <a:lnTo>
                      <a:pt x="34" y="0"/>
                    </a:lnTo>
                    <a:lnTo>
                      <a:pt x="26" y="2"/>
                    </a:lnTo>
                    <a:lnTo>
                      <a:pt x="16" y="6"/>
                    </a:lnTo>
                    <a:lnTo>
                      <a:pt x="8" y="12"/>
                    </a:lnTo>
                    <a:lnTo>
                      <a:pt x="2" y="22"/>
                    </a:lnTo>
                    <a:lnTo>
                      <a:pt x="0" y="36"/>
                    </a:lnTo>
                    <a:lnTo>
                      <a:pt x="6" y="36"/>
                    </a:lnTo>
                    <a:lnTo>
                      <a:pt x="18" y="30"/>
                    </a:lnTo>
                    <a:lnTo>
                      <a:pt x="26" y="26"/>
                    </a:lnTo>
                    <a:lnTo>
                      <a:pt x="34" y="20"/>
                    </a:lnTo>
                    <a:lnTo>
                      <a:pt x="42" y="10"/>
                    </a:lnTo>
                    <a:lnTo>
                      <a:pt x="46" y="0"/>
                    </a:lnTo>
                    <a:close/>
                  </a:path>
                </a:pathLst>
              </a:custGeom>
              <a:solidFill>
                <a:srgbClr val="AEC437"/>
              </a:solidFill>
              <a:ln w="9525">
                <a:noFill/>
                <a:round/>
                <a:headEnd/>
                <a:tailEnd/>
              </a:ln>
            </p:spPr>
            <p:txBody>
              <a:bodyPr/>
              <a:lstStyle/>
              <a:p>
                <a:endParaRPr lang="vi-VN"/>
              </a:p>
            </p:txBody>
          </p:sp>
          <p:sp>
            <p:nvSpPr>
              <p:cNvPr id="196" name="Freeform 61"/>
              <p:cNvSpPr>
                <a:spLocks/>
              </p:cNvSpPr>
              <p:nvPr/>
            </p:nvSpPr>
            <p:spPr bwMode="auto">
              <a:xfrm>
                <a:off x="1320" y="2328"/>
                <a:ext cx="30" cy="48"/>
              </a:xfrm>
              <a:custGeom>
                <a:avLst/>
                <a:gdLst>
                  <a:gd name="T0" fmla="*/ 28 w 30"/>
                  <a:gd name="T1" fmla="*/ 0 h 48"/>
                  <a:gd name="T2" fmla="*/ 28 w 30"/>
                  <a:gd name="T3" fmla="*/ 0 h 48"/>
                  <a:gd name="T4" fmla="*/ 24 w 30"/>
                  <a:gd name="T5" fmla="*/ 2 h 48"/>
                  <a:gd name="T6" fmla="*/ 18 w 30"/>
                  <a:gd name="T7" fmla="*/ 4 h 48"/>
                  <a:gd name="T8" fmla="*/ 12 w 30"/>
                  <a:gd name="T9" fmla="*/ 8 h 48"/>
                  <a:gd name="T10" fmla="*/ 6 w 30"/>
                  <a:gd name="T11" fmla="*/ 14 h 48"/>
                  <a:gd name="T12" fmla="*/ 2 w 30"/>
                  <a:gd name="T13" fmla="*/ 24 h 48"/>
                  <a:gd name="T14" fmla="*/ 0 w 30"/>
                  <a:gd name="T15" fmla="*/ 34 h 48"/>
                  <a:gd name="T16" fmla="*/ 2 w 30"/>
                  <a:gd name="T17" fmla="*/ 48 h 48"/>
                  <a:gd name="T18" fmla="*/ 2 w 30"/>
                  <a:gd name="T19" fmla="*/ 48 h 48"/>
                  <a:gd name="T20" fmla="*/ 6 w 30"/>
                  <a:gd name="T21" fmla="*/ 46 h 48"/>
                  <a:gd name="T22" fmla="*/ 12 w 30"/>
                  <a:gd name="T23" fmla="*/ 44 h 48"/>
                  <a:gd name="T24" fmla="*/ 18 w 30"/>
                  <a:gd name="T25" fmla="*/ 38 h 48"/>
                  <a:gd name="T26" fmla="*/ 22 w 30"/>
                  <a:gd name="T27" fmla="*/ 32 h 48"/>
                  <a:gd name="T28" fmla="*/ 26 w 30"/>
                  <a:gd name="T29" fmla="*/ 24 h 48"/>
                  <a:gd name="T30" fmla="*/ 30 w 30"/>
                  <a:gd name="T31" fmla="*/ 14 h 48"/>
                  <a:gd name="T32" fmla="*/ 28 w 30"/>
                  <a:gd name="T33" fmla="*/ 0 h 48"/>
                  <a:gd name="T34" fmla="*/ 28 w 30"/>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48"/>
                  <a:gd name="T56" fmla="*/ 30 w 3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48">
                    <a:moveTo>
                      <a:pt x="28" y="0"/>
                    </a:moveTo>
                    <a:lnTo>
                      <a:pt x="28" y="0"/>
                    </a:lnTo>
                    <a:lnTo>
                      <a:pt x="24" y="2"/>
                    </a:lnTo>
                    <a:lnTo>
                      <a:pt x="18" y="4"/>
                    </a:lnTo>
                    <a:lnTo>
                      <a:pt x="12" y="8"/>
                    </a:lnTo>
                    <a:lnTo>
                      <a:pt x="6" y="14"/>
                    </a:lnTo>
                    <a:lnTo>
                      <a:pt x="2" y="24"/>
                    </a:lnTo>
                    <a:lnTo>
                      <a:pt x="0" y="34"/>
                    </a:lnTo>
                    <a:lnTo>
                      <a:pt x="2" y="48"/>
                    </a:lnTo>
                    <a:lnTo>
                      <a:pt x="6" y="46"/>
                    </a:lnTo>
                    <a:lnTo>
                      <a:pt x="12" y="44"/>
                    </a:lnTo>
                    <a:lnTo>
                      <a:pt x="18" y="38"/>
                    </a:lnTo>
                    <a:lnTo>
                      <a:pt x="22" y="32"/>
                    </a:lnTo>
                    <a:lnTo>
                      <a:pt x="26" y="24"/>
                    </a:lnTo>
                    <a:lnTo>
                      <a:pt x="30" y="14"/>
                    </a:lnTo>
                    <a:lnTo>
                      <a:pt x="28" y="0"/>
                    </a:lnTo>
                    <a:close/>
                  </a:path>
                </a:pathLst>
              </a:custGeom>
              <a:solidFill>
                <a:srgbClr val="D2DE26"/>
              </a:solidFill>
              <a:ln w="9525">
                <a:noFill/>
                <a:round/>
                <a:headEnd/>
                <a:tailEnd/>
              </a:ln>
            </p:spPr>
            <p:txBody>
              <a:bodyPr/>
              <a:lstStyle/>
              <a:p>
                <a:endParaRPr lang="vi-VN"/>
              </a:p>
            </p:txBody>
          </p:sp>
          <p:sp>
            <p:nvSpPr>
              <p:cNvPr id="197" name="Freeform 62"/>
              <p:cNvSpPr>
                <a:spLocks/>
              </p:cNvSpPr>
              <p:nvPr/>
            </p:nvSpPr>
            <p:spPr bwMode="auto">
              <a:xfrm>
                <a:off x="1312" y="2374"/>
                <a:ext cx="40" cy="20"/>
              </a:xfrm>
              <a:custGeom>
                <a:avLst/>
                <a:gdLst>
                  <a:gd name="T0" fmla="*/ 0 w 40"/>
                  <a:gd name="T1" fmla="*/ 20 h 20"/>
                  <a:gd name="T2" fmla="*/ 0 w 40"/>
                  <a:gd name="T3" fmla="*/ 20 h 20"/>
                  <a:gd name="T4" fmla="*/ 2 w 40"/>
                  <a:gd name="T5" fmla="*/ 16 h 20"/>
                  <a:gd name="T6" fmla="*/ 10 w 40"/>
                  <a:gd name="T7" fmla="*/ 8 h 20"/>
                  <a:gd name="T8" fmla="*/ 16 w 40"/>
                  <a:gd name="T9" fmla="*/ 4 h 20"/>
                  <a:gd name="T10" fmla="*/ 22 w 40"/>
                  <a:gd name="T11" fmla="*/ 2 h 20"/>
                  <a:gd name="T12" fmla="*/ 30 w 40"/>
                  <a:gd name="T13" fmla="*/ 0 h 20"/>
                  <a:gd name="T14" fmla="*/ 40 w 40"/>
                  <a:gd name="T15" fmla="*/ 2 h 20"/>
                  <a:gd name="T16" fmla="*/ 40 w 40"/>
                  <a:gd name="T17" fmla="*/ 2 h 20"/>
                  <a:gd name="T18" fmla="*/ 38 w 40"/>
                  <a:gd name="T19" fmla="*/ 6 h 20"/>
                  <a:gd name="T20" fmla="*/ 30 w 40"/>
                  <a:gd name="T21" fmla="*/ 12 h 20"/>
                  <a:gd name="T22" fmla="*/ 26 w 40"/>
                  <a:gd name="T23" fmla="*/ 16 h 20"/>
                  <a:gd name="T24" fmla="*/ 18 w 40"/>
                  <a:gd name="T25" fmla="*/ 20 h 20"/>
                  <a:gd name="T26" fmla="*/ 10 w 40"/>
                  <a:gd name="T27" fmla="*/ 20 h 20"/>
                  <a:gd name="T28" fmla="*/ 0 w 40"/>
                  <a:gd name="T29" fmla="*/ 20 h 20"/>
                  <a:gd name="T30" fmla="*/ 0 w 40"/>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0"/>
                  <a:gd name="T50" fmla="*/ 40 w 4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0">
                    <a:moveTo>
                      <a:pt x="0" y="20"/>
                    </a:moveTo>
                    <a:lnTo>
                      <a:pt x="0" y="20"/>
                    </a:lnTo>
                    <a:lnTo>
                      <a:pt x="2" y="16"/>
                    </a:lnTo>
                    <a:lnTo>
                      <a:pt x="10" y="8"/>
                    </a:lnTo>
                    <a:lnTo>
                      <a:pt x="16" y="4"/>
                    </a:lnTo>
                    <a:lnTo>
                      <a:pt x="22" y="2"/>
                    </a:lnTo>
                    <a:lnTo>
                      <a:pt x="30" y="0"/>
                    </a:lnTo>
                    <a:lnTo>
                      <a:pt x="40" y="2"/>
                    </a:lnTo>
                    <a:lnTo>
                      <a:pt x="38" y="6"/>
                    </a:lnTo>
                    <a:lnTo>
                      <a:pt x="30" y="12"/>
                    </a:lnTo>
                    <a:lnTo>
                      <a:pt x="26" y="16"/>
                    </a:lnTo>
                    <a:lnTo>
                      <a:pt x="18" y="20"/>
                    </a:lnTo>
                    <a:lnTo>
                      <a:pt x="10" y="20"/>
                    </a:lnTo>
                    <a:lnTo>
                      <a:pt x="0" y="20"/>
                    </a:lnTo>
                    <a:close/>
                  </a:path>
                </a:pathLst>
              </a:custGeom>
              <a:solidFill>
                <a:srgbClr val="AEC437"/>
              </a:solidFill>
              <a:ln w="9525">
                <a:noFill/>
                <a:round/>
                <a:headEnd/>
                <a:tailEnd/>
              </a:ln>
            </p:spPr>
            <p:txBody>
              <a:bodyPr/>
              <a:lstStyle/>
              <a:p>
                <a:endParaRPr lang="vi-VN"/>
              </a:p>
            </p:txBody>
          </p:sp>
          <p:sp>
            <p:nvSpPr>
              <p:cNvPr id="198" name="Freeform 63"/>
              <p:cNvSpPr>
                <a:spLocks/>
              </p:cNvSpPr>
              <p:nvPr/>
            </p:nvSpPr>
            <p:spPr bwMode="auto">
              <a:xfrm>
                <a:off x="1296" y="2360"/>
                <a:ext cx="18" cy="46"/>
              </a:xfrm>
              <a:custGeom>
                <a:avLst/>
                <a:gdLst>
                  <a:gd name="T0" fmla="*/ 4 w 18"/>
                  <a:gd name="T1" fmla="*/ 46 h 46"/>
                  <a:gd name="T2" fmla="*/ 4 w 18"/>
                  <a:gd name="T3" fmla="*/ 46 h 46"/>
                  <a:gd name="T4" fmla="*/ 8 w 18"/>
                  <a:gd name="T5" fmla="*/ 44 h 46"/>
                  <a:gd name="T6" fmla="*/ 14 w 18"/>
                  <a:gd name="T7" fmla="*/ 34 h 46"/>
                  <a:gd name="T8" fmla="*/ 16 w 18"/>
                  <a:gd name="T9" fmla="*/ 26 h 46"/>
                  <a:gd name="T10" fmla="*/ 18 w 18"/>
                  <a:gd name="T11" fmla="*/ 18 h 46"/>
                  <a:gd name="T12" fmla="*/ 14 w 18"/>
                  <a:gd name="T13" fmla="*/ 10 h 46"/>
                  <a:gd name="T14" fmla="*/ 10 w 18"/>
                  <a:gd name="T15" fmla="*/ 0 h 46"/>
                  <a:gd name="T16" fmla="*/ 10 w 18"/>
                  <a:gd name="T17" fmla="*/ 0 h 46"/>
                  <a:gd name="T18" fmla="*/ 6 w 18"/>
                  <a:gd name="T19" fmla="*/ 4 h 46"/>
                  <a:gd name="T20" fmla="*/ 2 w 18"/>
                  <a:gd name="T21" fmla="*/ 14 h 46"/>
                  <a:gd name="T22" fmla="*/ 0 w 18"/>
                  <a:gd name="T23" fmla="*/ 22 h 46"/>
                  <a:gd name="T24" fmla="*/ 0 w 18"/>
                  <a:gd name="T25" fmla="*/ 30 h 46"/>
                  <a:gd name="T26" fmla="*/ 0 w 18"/>
                  <a:gd name="T27" fmla="*/ 38 h 46"/>
                  <a:gd name="T28" fmla="*/ 4 w 18"/>
                  <a:gd name="T29" fmla="*/ 46 h 46"/>
                  <a:gd name="T30" fmla="*/ 4 w 18"/>
                  <a:gd name="T31" fmla="*/ 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46"/>
                  <a:gd name="T50" fmla="*/ 18 w 1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46">
                    <a:moveTo>
                      <a:pt x="4" y="46"/>
                    </a:moveTo>
                    <a:lnTo>
                      <a:pt x="4" y="46"/>
                    </a:lnTo>
                    <a:lnTo>
                      <a:pt x="8" y="44"/>
                    </a:lnTo>
                    <a:lnTo>
                      <a:pt x="14" y="34"/>
                    </a:lnTo>
                    <a:lnTo>
                      <a:pt x="16" y="26"/>
                    </a:lnTo>
                    <a:lnTo>
                      <a:pt x="18" y="18"/>
                    </a:lnTo>
                    <a:lnTo>
                      <a:pt x="14" y="10"/>
                    </a:lnTo>
                    <a:lnTo>
                      <a:pt x="10" y="0"/>
                    </a:lnTo>
                    <a:lnTo>
                      <a:pt x="6" y="4"/>
                    </a:lnTo>
                    <a:lnTo>
                      <a:pt x="2" y="14"/>
                    </a:lnTo>
                    <a:lnTo>
                      <a:pt x="0" y="22"/>
                    </a:lnTo>
                    <a:lnTo>
                      <a:pt x="0" y="30"/>
                    </a:lnTo>
                    <a:lnTo>
                      <a:pt x="0" y="38"/>
                    </a:lnTo>
                    <a:lnTo>
                      <a:pt x="4" y="46"/>
                    </a:lnTo>
                    <a:close/>
                  </a:path>
                </a:pathLst>
              </a:custGeom>
              <a:solidFill>
                <a:srgbClr val="AEC437"/>
              </a:solidFill>
              <a:ln w="9525">
                <a:noFill/>
                <a:round/>
                <a:headEnd/>
                <a:tailEnd/>
              </a:ln>
            </p:spPr>
            <p:txBody>
              <a:bodyPr/>
              <a:lstStyle/>
              <a:p>
                <a:endParaRPr lang="vi-VN"/>
              </a:p>
            </p:txBody>
          </p:sp>
          <p:sp>
            <p:nvSpPr>
              <p:cNvPr id="199" name="Freeform 64"/>
              <p:cNvSpPr>
                <a:spLocks/>
              </p:cNvSpPr>
              <p:nvPr/>
            </p:nvSpPr>
            <p:spPr bwMode="auto">
              <a:xfrm>
                <a:off x="1070" y="2248"/>
                <a:ext cx="50" cy="24"/>
              </a:xfrm>
              <a:custGeom>
                <a:avLst/>
                <a:gdLst>
                  <a:gd name="T0" fmla="*/ 0 w 50"/>
                  <a:gd name="T1" fmla="*/ 4 h 24"/>
                  <a:gd name="T2" fmla="*/ 0 w 50"/>
                  <a:gd name="T3" fmla="*/ 4 h 24"/>
                  <a:gd name="T4" fmla="*/ 2 w 50"/>
                  <a:gd name="T5" fmla="*/ 8 h 24"/>
                  <a:gd name="T6" fmla="*/ 6 w 50"/>
                  <a:gd name="T7" fmla="*/ 14 h 24"/>
                  <a:gd name="T8" fmla="*/ 12 w 50"/>
                  <a:gd name="T9" fmla="*/ 18 h 24"/>
                  <a:gd name="T10" fmla="*/ 18 w 50"/>
                  <a:gd name="T11" fmla="*/ 22 h 24"/>
                  <a:gd name="T12" fmla="*/ 28 w 50"/>
                  <a:gd name="T13" fmla="*/ 24 h 24"/>
                  <a:gd name="T14" fmla="*/ 38 w 50"/>
                  <a:gd name="T15" fmla="*/ 22 h 24"/>
                  <a:gd name="T16" fmla="*/ 50 w 50"/>
                  <a:gd name="T17" fmla="*/ 18 h 24"/>
                  <a:gd name="T18" fmla="*/ 50 w 50"/>
                  <a:gd name="T19" fmla="*/ 18 h 24"/>
                  <a:gd name="T20" fmla="*/ 48 w 50"/>
                  <a:gd name="T21" fmla="*/ 14 h 24"/>
                  <a:gd name="T22" fmla="*/ 44 w 50"/>
                  <a:gd name="T23" fmla="*/ 10 h 24"/>
                  <a:gd name="T24" fmla="*/ 38 w 50"/>
                  <a:gd name="T25" fmla="*/ 6 h 24"/>
                  <a:gd name="T26" fmla="*/ 32 w 50"/>
                  <a:gd name="T27" fmla="*/ 2 h 24"/>
                  <a:gd name="T28" fmla="*/ 22 w 50"/>
                  <a:gd name="T29" fmla="*/ 0 h 24"/>
                  <a:gd name="T30" fmla="*/ 12 w 50"/>
                  <a:gd name="T31" fmla="*/ 0 h 24"/>
                  <a:gd name="T32" fmla="*/ 0 w 50"/>
                  <a:gd name="T33" fmla="*/ 4 h 24"/>
                  <a:gd name="T34" fmla="*/ 0 w 50"/>
                  <a:gd name="T35" fmla="*/ 4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4"/>
                  <a:gd name="T56" fmla="*/ 50 w 5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4">
                    <a:moveTo>
                      <a:pt x="0" y="4"/>
                    </a:moveTo>
                    <a:lnTo>
                      <a:pt x="0" y="4"/>
                    </a:lnTo>
                    <a:lnTo>
                      <a:pt x="2" y="8"/>
                    </a:lnTo>
                    <a:lnTo>
                      <a:pt x="6" y="14"/>
                    </a:lnTo>
                    <a:lnTo>
                      <a:pt x="12" y="18"/>
                    </a:lnTo>
                    <a:lnTo>
                      <a:pt x="18" y="22"/>
                    </a:lnTo>
                    <a:lnTo>
                      <a:pt x="28" y="24"/>
                    </a:lnTo>
                    <a:lnTo>
                      <a:pt x="38" y="22"/>
                    </a:lnTo>
                    <a:lnTo>
                      <a:pt x="50" y="18"/>
                    </a:lnTo>
                    <a:lnTo>
                      <a:pt x="48" y="14"/>
                    </a:lnTo>
                    <a:lnTo>
                      <a:pt x="44" y="10"/>
                    </a:lnTo>
                    <a:lnTo>
                      <a:pt x="38" y="6"/>
                    </a:lnTo>
                    <a:lnTo>
                      <a:pt x="32" y="2"/>
                    </a:lnTo>
                    <a:lnTo>
                      <a:pt x="22" y="0"/>
                    </a:lnTo>
                    <a:lnTo>
                      <a:pt x="12" y="0"/>
                    </a:lnTo>
                    <a:lnTo>
                      <a:pt x="0" y="4"/>
                    </a:lnTo>
                    <a:close/>
                  </a:path>
                </a:pathLst>
              </a:custGeom>
              <a:solidFill>
                <a:srgbClr val="D2DE26"/>
              </a:solidFill>
              <a:ln w="9525">
                <a:noFill/>
                <a:round/>
                <a:headEnd/>
                <a:tailEnd/>
              </a:ln>
            </p:spPr>
            <p:txBody>
              <a:bodyPr/>
              <a:lstStyle/>
              <a:p>
                <a:endParaRPr lang="vi-VN"/>
              </a:p>
            </p:txBody>
          </p:sp>
          <p:sp>
            <p:nvSpPr>
              <p:cNvPr id="200" name="Freeform 65"/>
              <p:cNvSpPr>
                <a:spLocks/>
              </p:cNvSpPr>
              <p:nvPr/>
            </p:nvSpPr>
            <p:spPr bwMode="auto">
              <a:xfrm>
                <a:off x="1114" y="2238"/>
                <a:ext cx="28" cy="32"/>
              </a:xfrm>
              <a:custGeom>
                <a:avLst/>
                <a:gdLst>
                  <a:gd name="T0" fmla="*/ 28 w 28"/>
                  <a:gd name="T1" fmla="*/ 32 h 32"/>
                  <a:gd name="T2" fmla="*/ 28 w 28"/>
                  <a:gd name="T3" fmla="*/ 32 h 32"/>
                  <a:gd name="T4" fmla="*/ 22 w 28"/>
                  <a:gd name="T5" fmla="*/ 32 h 32"/>
                  <a:gd name="T6" fmla="*/ 14 w 28"/>
                  <a:gd name="T7" fmla="*/ 26 h 32"/>
                  <a:gd name="T8" fmla="*/ 8 w 28"/>
                  <a:gd name="T9" fmla="*/ 22 h 32"/>
                  <a:gd name="T10" fmla="*/ 4 w 28"/>
                  <a:gd name="T11" fmla="*/ 16 h 32"/>
                  <a:gd name="T12" fmla="*/ 2 w 28"/>
                  <a:gd name="T13" fmla="*/ 8 h 32"/>
                  <a:gd name="T14" fmla="*/ 0 w 28"/>
                  <a:gd name="T15" fmla="*/ 0 h 32"/>
                  <a:gd name="T16" fmla="*/ 0 w 28"/>
                  <a:gd name="T17" fmla="*/ 0 h 32"/>
                  <a:gd name="T18" fmla="*/ 4 w 28"/>
                  <a:gd name="T19" fmla="*/ 2 h 32"/>
                  <a:gd name="T20" fmla="*/ 12 w 28"/>
                  <a:gd name="T21" fmla="*/ 6 h 32"/>
                  <a:gd name="T22" fmla="*/ 16 w 28"/>
                  <a:gd name="T23" fmla="*/ 10 h 32"/>
                  <a:gd name="T24" fmla="*/ 22 w 28"/>
                  <a:gd name="T25" fmla="*/ 16 h 32"/>
                  <a:gd name="T26" fmla="*/ 24 w 28"/>
                  <a:gd name="T27" fmla="*/ 24 h 32"/>
                  <a:gd name="T28" fmla="*/ 28 w 28"/>
                  <a:gd name="T29" fmla="*/ 32 h 32"/>
                  <a:gd name="T30" fmla="*/ 28 w 28"/>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2"/>
                  <a:gd name="T50" fmla="*/ 28 w 28"/>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2">
                    <a:moveTo>
                      <a:pt x="28" y="32"/>
                    </a:moveTo>
                    <a:lnTo>
                      <a:pt x="28" y="32"/>
                    </a:lnTo>
                    <a:lnTo>
                      <a:pt x="22" y="32"/>
                    </a:lnTo>
                    <a:lnTo>
                      <a:pt x="14" y="26"/>
                    </a:lnTo>
                    <a:lnTo>
                      <a:pt x="8" y="22"/>
                    </a:lnTo>
                    <a:lnTo>
                      <a:pt x="4" y="16"/>
                    </a:lnTo>
                    <a:lnTo>
                      <a:pt x="2" y="8"/>
                    </a:lnTo>
                    <a:lnTo>
                      <a:pt x="0" y="0"/>
                    </a:lnTo>
                    <a:lnTo>
                      <a:pt x="4" y="2"/>
                    </a:lnTo>
                    <a:lnTo>
                      <a:pt x="12" y="6"/>
                    </a:lnTo>
                    <a:lnTo>
                      <a:pt x="16" y="10"/>
                    </a:lnTo>
                    <a:lnTo>
                      <a:pt x="22" y="16"/>
                    </a:lnTo>
                    <a:lnTo>
                      <a:pt x="24" y="24"/>
                    </a:lnTo>
                    <a:lnTo>
                      <a:pt x="28" y="32"/>
                    </a:lnTo>
                    <a:close/>
                  </a:path>
                </a:pathLst>
              </a:custGeom>
              <a:solidFill>
                <a:srgbClr val="AEC437"/>
              </a:solidFill>
              <a:ln w="9525">
                <a:noFill/>
                <a:round/>
                <a:headEnd/>
                <a:tailEnd/>
              </a:ln>
            </p:spPr>
            <p:txBody>
              <a:bodyPr/>
              <a:lstStyle/>
              <a:p>
                <a:endParaRPr lang="vi-VN"/>
              </a:p>
            </p:txBody>
          </p:sp>
          <p:sp>
            <p:nvSpPr>
              <p:cNvPr id="201" name="Freeform 66"/>
              <p:cNvSpPr>
                <a:spLocks/>
              </p:cNvSpPr>
              <p:nvPr/>
            </p:nvSpPr>
            <p:spPr bwMode="auto">
              <a:xfrm>
                <a:off x="1110" y="2272"/>
                <a:ext cx="46" cy="16"/>
              </a:xfrm>
              <a:custGeom>
                <a:avLst/>
                <a:gdLst>
                  <a:gd name="T0" fmla="*/ 46 w 46"/>
                  <a:gd name="T1" fmla="*/ 8 h 16"/>
                  <a:gd name="T2" fmla="*/ 46 w 46"/>
                  <a:gd name="T3" fmla="*/ 8 h 16"/>
                  <a:gd name="T4" fmla="*/ 42 w 46"/>
                  <a:gd name="T5" fmla="*/ 4 h 16"/>
                  <a:gd name="T6" fmla="*/ 30 w 46"/>
                  <a:gd name="T7" fmla="*/ 0 h 16"/>
                  <a:gd name="T8" fmla="*/ 24 w 46"/>
                  <a:gd name="T9" fmla="*/ 0 h 16"/>
                  <a:gd name="T10" fmla="*/ 16 w 46"/>
                  <a:gd name="T11" fmla="*/ 2 h 16"/>
                  <a:gd name="T12" fmla="*/ 8 w 46"/>
                  <a:gd name="T13" fmla="*/ 6 h 16"/>
                  <a:gd name="T14" fmla="*/ 0 w 46"/>
                  <a:gd name="T15" fmla="*/ 14 h 16"/>
                  <a:gd name="T16" fmla="*/ 0 w 46"/>
                  <a:gd name="T17" fmla="*/ 14 h 16"/>
                  <a:gd name="T18" fmla="*/ 4 w 46"/>
                  <a:gd name="T19" fmla="*/ 14 h 16"/>
                  <a:gd name="T20" fmla="*/ 16 w 46"/>
                  <a:gd name="T21" fmla="*/ 16 h 16"/>
                  <a:gd name="T22" fmla="*/ 22 w 46"/>
                  <a:gd name="T23" fmla="*/ 16 h 16"/>
                  <a:gd name="T24" fmla="*/ 30 w 46"/>
                  <a:gd name="T25" fmla="*/ 16 h 16"/>
                  <a:gd name="T26" fmla="*/ 38 w 46"/>
                  <a:gd name="T27" fmla="*/ 12 h 16"/>
                  <a:gd name="T28" fmla="*/ 46 w 46"/>
                  <a:gd name="T29" fmla="*/ 8 h 16"/>
                  <a:gd name="T30" fmla="*/ 46 w 46"/>
                  <a:gd name="T31" fmla="*/ 8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8"/>
                    </a:moveTo>
                    <a:lnTo>
                      <a:pt x="46" y="8"/>
                    </a:lnTo>
                    <a:lnTo>
                      <a:pt x="42" y="4"/>
                    </a:lnTo>
                    <a:lnTo>
                      <a:pt x="30" y="0"/>
                    </a:lnTo>
                    <a:lnTo>
                      <a:pt x="24" y="0"/>
                    </a:lnTo>
                    <a:lnTo>
                      <a:pt x="16" y="2"/>
                    </a:lnTo>
                    <a:lnTo>
                      <a:pt x="8" y="6"/>
                    </a:lnTo>
                    <a:lnTo>
                      <a:pt x="0" y="14"/>
                    </a:lnTo>
                    <a:lnTo>
                      <a:pt x="4" y="14"/>
                    </a:lnTo>
                    <a:lnTo>
                      <a:pt x="16" y="16"/>
                    </a:lnTo>
                    <a:lnTo>
                      <a:pt x="22" y="16"/>
                    </a:lnTo>
                    <a:lnTo>
                      <a:pt x="30" y="16"/>
                    </a:lnTo>
                    <a:lnTo>
                      <a:pt x="38" y="12"/>
                    </a:lnTo>
                    <a:lnTo>
                      <a:pt x="46" y="8"/>
                    </a:lnTo>
                    <a:close/>
                  </a:path>
                </a:pathLst>
              </a:custGeom>
              <a:solidFill>
                <a:srgbClr val="AEC437"/>
              </a:solidFill>
              <a:ln w="9525">
                <a:noFill/>
                <a:round/>
                <a:headEnd/>
                <a:tailEnd/>
              </a:ln>
            </p:spPr>
            <p:txBody>
              <a:bodyPr/>
              <a:lstStyle/>
              <a:p>
                <a:endParaRPr lang="vi-VN"/>
              </a:p>
            </p:txBody>
          </p:sp>
          <p:sp>
            <p:nvSpPr>
              <p:cNvPr id="202" name="Freeform 67"/>
              <p:cNvSpPr>
                <a:spLocks/>
              </p:cNvSpPr>
              <p:nvPr/>
            </p:nvSpPr>
            <p:spPr bwMode="auto">
              <a:xfrm>
                <a:off x="956" y="2238"/>
                <a:ext cx="50" cy="26"/>
              </a:xfrm>
              <a:custGeom>
                <a:avLst/>
                <a:gdLst>
                  <a:gd name="T0" fmla="*/ 0 w 50"/>
                  <a:gd name="T1" fmla="*/ 24 h 26"/>
                  <a:gd name="T2" fmla="*/ 0 w 50"/>
                  <a:gd name="T3" fmla="*/ 24 h 26"/>
                  <a:gd name="T4" fmla="*/ 6 w 50"/>
                  <a:gd name="T5" fmla="*/ 26 h 26"/>
                  <a:gd name="T6" fmla="*/ 12 w 50"/>
                  <a:gd name="T7" fmla="*/ 26 h 26"/>
                  <a:gd name="T8" fmla="*/ 18 w 50"/>
                  <a:gd name="T9" fmla="*/ 26 h 26"/>
                  <a:gd name="T10" fmla="*/ 26 w 50"/>
                  <a:gd name="T11" fmla="*/ 26 h 26"/>
                  <a:gd name="T12" fmla="*/ 34 w 50"/>
                  <a:gd name="T13" fmla="*/ 22 h 26"/>
                  <a:gd name="T14" fmla="*/ 42 w 50"/>
                  <a:gd name="T15" fmla="*/ 14 h 26"/>
                  <a:gd name="T16" fmla="*/ 50 w 50"/>
                  <a:gd name="T17" fmla="*/ 2 h 26"/>
                  <a:gd name="T18" fmla="*/ 50 w 50"/>
                  <a:gd name="T19" fmla="*/ 2 h 26"/>
                  <a:gd name="T20" fmla="*/ 44 w 50"/>
                  <a:gd name="T21" fmla="*/ 2 h 26"/>
                  <a:gd name="T22" fmla="*/ 40 w 50"/>
                  <a:gd name="T23" fmla="*/ 0 h 26"/>
                  <a:gd name="T24" fmla="*/ 32 w 50"/>
                  <a:gd name="T25" fmla="*/ 0 h 26"/>
                  <a:gd name="T26" fmla="*/ 26 w 50"/>
                  <a:gd name="T27" fmla="*/ 2 h 26"/>
                  <a:gd name="T28" fmla="*/ 16 w 50"/>
                  <a:gd name="T29" fmla="*/ 6 h 26"/>
                  <a:gd name="T30" fmla="*/ 8 w 50"/>
                  <a:gd name="T31" fmla="*/ 12 h 26"/>
                  <a:gd name="T32" fmla="*/ 0 w 50"/>
                  <a:gd name="T33" fmla="*/ 24 h 26"/>
                  <a:gd name="T34" fmla="*/ 0 w 50"/>
                  <a:gd name="T35" fmla="*/ 2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4"/>
                    </a:moveTo>
                    <a:lnTo>
                      <a:pt x="0" y="24"/>
                    </a:lnTo>
                    <a:lnTo>
                      <a:pt x="6" y="26"/>
                    </a:lnTo>
                    <a:lnTo>
                      <a:pt x="12" y="26"/>
                    </a:lnTo>
                    <a:lnTo>
                      <a:pt x="18" y="26"/>
                    </a:lnTo>
                    <a:lnTo>
                      <a:pt x="26" y="26"/>
                    </a:lnTo>
                    <a:lnTo>
                      <a:pt x="34" y="22"/>
                    </a:lnTo>
                    <a:lnTo>
                      <a:pt x="42" y="14"/>
                    </a:lnTo>
                    <a:lnTo>
                      <a:pt x="50" y="2"/>
                    </a:lnTo>
                    <a:lnTo>
                      <a:pt x="44" y="2"/>
                    </a:lnTo>
                    <a:lnTo>
                      <a:pt x="40" y="0"/>
                    </a:lnTo>
                    <a:lnTo>
                      <a:pt x="32" y="0"/>
                    </a:lnTo>
                    <a:lnTo>
                      <a:pt x="26" y="2"/>
                    </a:lnTo>
                    <a:lnTo>
                      <a:pt x="16" y="6"/>
                    </a:lnTo>
                    <a:lnTo>
                      <a:pt x="8" y="12"/>
                    </a:lnTo>
                    <a:lnTo>
                      <a:pt x="0" y="24"/>
                    </a:lnTo>
                    <a:close/>
                  </a:path>
                </a:pathLst>
              </a:custGeom>
              <a:solidFill>
                <a:srgbClr val="D2DE26"/>
              </a:solidFill>
              <a:ln w="9525">
                <a:noFill/>
                <a:round/>
                <a:headEnd/>
                <a:tailEnd/>
              </a:ln>
            </p:spPr>
            <p:txBody>
              <a:bodyPr/>
              <a:lstStyle/>
              <a:p>
                <a:endParaRPr lang="vi-VN"/>
              </a:p>
            </p:txBody>
          </p:sp>
          <p:sp>
            <p:nvSpPr>
              <p:cNvPr id="203" name="Freeform 68"/>
              <p:cNvSpPr>
                <a:spLocks/>
              </p:cNvSpPr>
              <p:nvPr/>
            </p:nvSpPr>
            <p:spPr bwMode="auto">
              <a:xfrm>
                <a:off x="984" y="2220"/>
                <a:ext cx="40" cy="16"/>
              </a:xfrm>
              <a:custGeom>
                <a:avLst/>
                <a:gdLst>
                  <a:gd name="T0" fmla="*/ 40 w 40"/>
                  <a:gd name="T1" fmla="*/ 12 h 16"/>
                  <a:gd name="T2" fmla="*/ 40 w 40"/>
                  <a:gd name="T3" fmla="*/ 12 h 16"/>
                  <a:gd name="T4" fmla="*/ 36 w 40"/>
                  <a:gd name="T5" fmla="*/ 14 h 16"/>
                  <a:gd name="T6" fmla="*/ 26 w 40"/>
                  <a:gd name="T7" fmla="*/ 16 h 16"/>
                  <a:gd name="T8" fmla="*/ 20 w 40"/>
                  <a:gd name="T9" fmla="*/ 16 h 16"/>
                  <a:gd name="T10" fmla="*/ 12 w 40"/>
                  <a:gd name="T11" fmla="*/ 14 h 16"/>
                  <a:gd name="T12" fmla="*/ 6 w 40"/>
                  <a:gd name="T13" fmla="*/ 10 h 16"/>
                  <a:gd name="T14" fmla="*/ 0 w 40"/>
                  <a:gd name="T15" fmla="*/ 2 h 16"/>
                  <a:gd name="T16" fmla="*/ 0 w 40"/>
                  <a:gd name="T17" fmla="*/ 2 h 16"/>
                  <a:gd name="T18" fmla="*/ 4 w 40"/>
                  <a:gd name="T19" fmla="*/ 2 h 16"/>
                  <a:gd name="T20" fmla="*/ 12 w 40"/>
                  <a:gd name="T21" fmla="*/ 0 h 16"/>
                  <a:gd name="T22" fmla="*/ 18 w 40"/>
                  <a:gd name="T23" fmla="*/ 0 h 16"/>
                  <a:gd name="T24" fmla="*/ 26 w 40"/>
                  <a:gd name="T25" fmla="*/ 2 h 16"/>
                  <a:gd name="T26" fmla="*/ 34 w 40"/>
                  <a:gd name="T27" fmla="*/ 6 h 16"/>
                  <a:gd name="T28" fmla="*/ 40 w 40"/>
                  <a:gd name="T29" fmla="*/ 12 h 16"/>
                  <a:gd name="T30" fmla="*/ 40 w 40"/>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6"/>
                  <a:gd name="T50" fmla="*/ 40 w 4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6">
                    <a:moveTo>
                      <a:pt x="40" y="12"/>
                    </a:moveTo>
                    <a:lnTo>
                      <a:pt x="40" y="12"/>
                    </a:lnTo>
                    <a:lnTo>
                      <a:pt x="36" y="14"/>
                    </a:lnTo>
                    <a:lnTo>
                      <a:pt x="26" y="16"/>
                    </a:lnTo>
                    <a:lnTo>
                      <a:pt x="20" y="16"/>
                    </a:lnTo>
                    <a:lnTo>
                      <a:pt x="12" y="14"/>
                    </a:lnTo>
                    <a:lnTo>
                      <a:pt x="6" y="10"/>
                    </a:lnTo>
                    <a:lnTo>
                      <a:pt x="0" y="2"/>
                    </a:lnTo>
                    <a:lnTo>
                      <a:pt x="4" y="2"/>
                    </a:lnTo>
                    <a:lnTo>
                      <a:pt x="12" y="0"/>
                    </a:lnTo>
                    <a:lnTo>
                      <a:pt x="18" y="0"/>
                    </a:lnTo>
                    <a:lnTo>
                      <a:pt x="26" y="2"/>
                    </a:lnTo>
                    <a:lnTo>
                      <a:pt x="34" y="6"/>
                    </a:lnTo>
                    <a:lnTo>
                      <a:pt x="40" y="12"/>
                    </a:lnTo>
                    <a:close/>
                  </a:path>
                </a:pathLst>
              </a:custGeom>
              <a:solidFill>
                <a:srgbClr val="AEC437"/>
              </a:solidFill>
              <a:ln w="9525">
                <a:noFill/>
                <a:round/>
                <a:headEnd/>
                <a:tailEnd/>
              </a:ln>
            </p:spPr>
            <p:txBody>
              <a:bodyPr/>
              <a:lstStyle/>
              <a:p>
                <a:endParaRPr lang="vi-VN"/>
              </a:p>
            </p:txBody>
          </p:sp>
          <p:sp>
            <p:nvSpPr>
              <p:cNvPr id="204" name="Freeform 69"/>
              <p:cNvSpPr>
                <a:spLocks/>
              </p:cNvSpPr>
              <p:nvPr/>
            </p:nvSpPr>
            <p:spPr bwMode="auto">
              <a:xfrm>
                <a:off x="1010" y="2230"/>
                <a:ext cx="32" cy="32"/>
              </a:xfrm>
              <a:custGeom>
                <a:avLst/>
                <a:gdLst>
                  <a:gd name="T0" fmla="*/ 32 w 32"/>
                  <a:gd name="T1" fmla="*/ 0 h 32"/>
                  <a:gd name="T2" fmla="*/ 32 w 32"/>
                  <a:gd name="T3" fmla="*/ 0 h 32"/>
                  <a:gd name="T4" fmla="*/ 26 w 32"/>
                  <a:gd name="T5" fmla="*/ 0 h 32"/>
                  <a:gd name="T6" fmla="*/ 16 w 32"/>
                  <a:gd name="T7" fmla="*/ 4 h 32"/>
                  <a:gd name="T8" fmla="*/ 10 w 32"/>
                  <a:gd name="T9" fmla="*/ 8 h 32"/>
                  <a:gd name="T10" fmla="*/ 4 w 32"/>
                  <a:gd name="T11" fmla="*/ 14 h 32"/>
                  <a:gd name="T12" fmla="*/ 0 w 32"/>
                  <a:gd name="T13" fmla="*/ 22 h 32"/>
                  <a:gd name="T14" fmla="*/ 0 w 32"/>
                  <a:gd name="T15" fmla="*/ 32 h 32"/>
                  <a:gd name="T16" fmla="*/ 0 w 32"/>
                  <a:gd name="T17" fmla="*/ 32 h 32"/>
                  <a:gd name="T18" fmla="*/ 4 w 32"/>
                  <a:gd name="T19" fmla="*/ 30 h 32"/>
                  <a:gd name="T20" fmla="*/ 14 w 32"/>
                  <a:gd name="T21" fmla="*/ 26 h 32"/>
                  <a:gd name="T22" fmla="*/ 20 w 32"/>
                  <a:gd name="T23" fmla="*/ 22 h 32"/>
                  <a:gd name="T24" fmla="*/ 24 w 32"/>
                  <a:gd name="T25" fmla="*/ 16 h 32"/>
                  <a:gd name="T26" fmla="*/ 28 w 32"/>
                  <a:gd name="T27" fmla="*/ 8 h 32"/>
                  <a:gd name="T28" fmla="*/ 32 w 32"/>
                  <a:gd name="T29" fmla="*/ 0 h 32"/>
                  <a:gd name="T30" fmla="*/ 32 w 32"/>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
                  <a:gd name="T49" fmla="*/ 0 h 32"/>
                  <a:gd name="T50" fmla="*/ 32 w 32"/>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 h="32">
                    <a:moveTo>
                      <a:pt x="32" y="0"/>
                    </a:moveTo>
                    <a:lnTo>
                      <a:pt x="32" y="0"/>
                    </a:lnTo>
                    <a:lnTo>
                      <a:pt x="26" y="0"/>
                    </a:lnTo>
                    <a:lnTo>
                      <a:pt x="16" y="4"/>
                    </a:lnTo>
                    <a:lnTo>
                      <a:pt x="10" y="8"/>
                    </a:lnTo>
                    <a:lnTo>
                      <a:pt x="4" y="14"/>
                    </a:lnTo>
                    <a:lnTo>
                      <a:pt x="0" y="22"/>
                    </a:lnTo>
                    <a:lnTo>
                      <a:pt x="0" y="32"/>
                    </a:lnTo>
                    <a:lnTo>
                      <a:pt x="4" y="30"/>
                    </a:lnTo>
                    <a:lnTo>
                      <a:pt x="14" y="26"/>
                    </a:lnTo>
                    <a:lnTo>
                      <a:pt x="20" y="22"/>
                    </a:lnTo>
                    <a:lnTo>
                      <a:pt x="24" y="16"/>
                    </a:lnTo>
                    <a:lnTo>
                      <a:pt x="28" y="8"/>
                    </a:lnTo>
                    <a:lnTo>
                      <a:pt x="32" y="0"/>
                    </a:lnTo>
                    <a:close/>
                  </a:path>
                </a:pathLst>
              </a:custGeom>
              <a:solidFill>
                <a:srgbClr val="AEC437"/>
              </a:solidFill>
              <a:ln w="9525">
                <a:noFill/>
                <a:round/>
                <a:headEnd/>
                <a:tailEnd/>
              </a:ln>
            </p:spPr>
            <p:txBody>
              <a:bodyPr/>
              <a:lstStyle/>
              <a:p>
                <a:endParaRPr lang="vi-VN"/>
              </a:p>
            </p:txBody>
          </p:sp>
          <p:sp>
            <p:nvSpPr>
              <p:cNvPr id="205" name="Freeform 70"/>
              <p:cNvSpPr>
                <a:spLocks/>
              </p:cNvSpPr>
              <p:nvPr/>
            </p:nvSpPr>
            <p:spPr bwMode="auto">
              <a:xfrm>
                <a:off x="946" y="2338"/>
                <a:ext cx="52" cy="22"/>
              </a:xfrm>
              <a:custGeom>
                <a:avLst/>
                <a:gdLst>
                  <a:gd name="T0" fmla="*/ 0 w 52"/>
                  <a:gd name="T1" fmla="*/ 16 h 22"/>
                  <a:gd name="T2" fmla="*/ 0 w 52"/>
                  <a:gd name="T3" fmla="*/ 16 h 22"/>
                  <a:gd name="T4" fmla="*/ 4 w 52"/>
                  <a:gd name="T5" fmla="*/ 20 h 22"/>
                  <a:gd name="T6" fmla="*/ 10 w 52"/>
                  <a:gd name="T7" fmla="*/ 22 h 22"/>
                  <a:gd name="T8" fmla="*/ 16 w 52"/>
                  <a:gd name="T9" fmla="*/ 22 h 22"/>
                  <a:gd name="T10" fmla="*/ 24 w 52"/>
                  <a:gd name="T11" fmla="*/ 22 h 22"/>
                  <a:gd name="T12" fmla="*/ 34 w 52"/>
                  <a:gd name="T13" fmla="*/ 20 h 22"/>
                  <a:gd name="T14" fmla="*/ 42 w 52"/>
                  <a:gd name="T15" fmla="*/ 14 h 22"/>
                  <a:gd name="T16" fmla="*/ 52 w 52"/>
                  <a:gd name="T17" fmla="*/ 4 h 22"/>
                  <a:gd name="T18" fmla="*/ 52 w 52"/>
                  <a:gd name="T19" fmla="*/ 4 h 22"/>
                  <a:gd name="T20" fmla="*/ 46 w 52"/>
                  <a:gd name="T21" fmla="*/ 2 h 22"/>
                  <a:gd name="T22" fmla="*/ 42 w 52"/>
                  <a:gd name="T23" fmla="*/ 0 h 22"/>
                  <a:gd name="T24" fmla="*/ 36 w 52"/>
                  <a:gd name="T25" fmla="*/ 0 h 22"/>
                  <a:gd name="T26" fmla="*/ 28 w 52"/>
                  <a:gd name="T27" fmla="*/ 0 h 22"/>
                  <a:gd name="T28" fmla="*/ 18 w 52"/>
                  <a:gd name="T29" fmla="*/ 2 h 22"/>
                  <a:gd name="T30" fmla="*/ 10 w 52"/>
                  <a:gd name="T31" fmla="*/ 8 h 22"/>
                  <a:gd name="T32" fmla="*/ 0 w 52"/>
                  <a:gd name="T33" fmla="*/ 16 h 22"/>
                  <a:gd name="T34" fmla="*/ 0 w 52"/>
                  <a:gd name="T35" fmla="*/ 1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0" y="16"/>
                    </a:moveTo>
                    <a:lnTo>
                      <a:pt x="0" y="16"/>
                    </a:lnTo>
                    <a:lnTo>
                      <a:pt x="4" y="20"/>
                    </a:lnTo>
                    <a:lnTo>
                      <a:pt x="10" y="22"/>
                    </a:lnTo>
                    <a:lnTo>
                      <a:pt x="16" y="22"/>
                    </a:lnTo>
                    <a:lnTo>
                      <a:pt x="24" y="22"/>
                    </a:lnTo>
                    <a:lnTo>
                      <a:pt x="34" y="20"/>
                    </a:lnTo>
                    <a:lnTo>
                      <a:pt x="42" y="14"/>
                    </a:lnTo>
                    <a:lnTo>
                      <a:pt x="52" y="4"/>
                    </a:lnTo>
                    <a:lnTo>
                      <a:pt x="46" y="2"/>
                    </a:lnTo>
                    <a:lnTo>
                      <a:pt x="42" y="0"/>
                    </a:lnTo>
                    <a:lnTo>
                      <a:pt x="36" y="0"/>
                    </a:lnTo>
                    <a:lnTo>
                      <a:pt x="28" y="0"/>
                    </a:lnTo>
                    <a:lnTo>
                      <a:pt x="18" y="2"/>
                    </a:lnTo>
                    <a:lnTo>
                      <a:pt x="10" y="8"/>
                    </a:lnTo>
                    <a:lnTo>
                      <a:pt x="0" y="16"/>
                    </a:lnTo>
                    <a:close/>
                  </a:path>
                </a:pathLst>
              </a:custGeom>
              <a:solidFill>
                <a:srgbClr val="71F22A"/>
              </a:solidFill>
              <a:ln w="9525">
                <a:noFill/>
                <a:round/>
                <a:headEnd/>
                <a:tailEnd/>
              </a:ln>
            </p:spPr>
            <p:txBody>
              <a:bodyPr/>
              <a:lstStyle/>
              <a:p>
                <a:endParaRPr lang="vi-VN"/>
              </a:p>
            </p:txBody>
          </p:sp>
          <p:sp>
            <p:nvSpPr>
              <p:cNvPr id="206" name="Freeform 71"/>
              <p:cNvSpPr>
                <a:spLocks/>
              </p:cNvSpPr>
              <p:nvPr/>
            </p:nvSpPr>
            <p:spPr bwMode="auto">
              <a:xfrm>
                <a:off x="978" y="2320"/>
                <a:ext cx="40" cy="18"/>
              </a:xfrm>
              <a:custGeom>
                <a:avLst/>
                <a:gdLst>
                  <a:gd name="T0" fmla="*/ 40 w 40"/>
                  <a:gd name="T1" fmla="*/ 18 h 18"/>
                  <a:gd name="T2" fmla="*/ 40 w 40"/>
                  <a:gd name="T3" fmla="*/ 18 h 18"/>
                  <a:gd name="T4" fmla="*/ 36 w 40"/>
                  <a:gd name="T5" fmla="*/ 18 h 18"/>
                  <a:gd name="T6" fmla="*/ 24 w 40"/>
                  <a:gd name="T7" fmla="*/ 18 h 18"/>
                  <a:gd name="T8" fmla="*/ 18 w 40"/>
                  <a:gd name="T9" fmla="*/ 16 h 18"/>
                  <a:gd name="T10" fmla="*/ 12 w 40"/>
                  <a:gd name="T11" fmla="*/ 14 h 18"/>
                  <a:gd name="T12" fmla="*/ 6 w 40"/>
                  <a:gd name="T13" fmla="*/ 8 h 18"/>
                  <a:gd name="T14" fmla="*/ 0 w 40"/>
                  <a:gd name="T15" fmla="*/ 2 h 18"/>
                  <a:gd name="T16" fmla="*/ 0 w 40"/>
                  <a:gd name="T17" fmla="*/ 2 h 18"/>
                  <a:gd name="T18" fmla="*/ 4 w 40"/>
                  <a:gd name="T19" fmla="*/ 0 h 18"/>
                  <a:gd name="T20" fmla="*/ 14 w 40"/>
                  <a:gd name="T21" fmla="*/ 0 h 18"/>
                  <a:gd name="T22" fmla="*/ 20 w 40"/>
                  <a:gd name="T23" fmla="*/ 2 h 18"/>
                  <a:gd name="T24" fmla="*/ 26 w 40"/>
                  <a:gd name="T25" fmla="*/ 6 h 18"/>
                  <a:gd name="T26" fmla="*/ 34 w 40"/>
                  <a:gd name="T27" fmla="*/ 10 h 18"/>
                  <a:gd name="T28" fmla="*/ 40 w 40"/>
                  <a:gd name="T29" fmla="*/ 18 h 18"/>
                  <a:gd name="T30" fmla="*/ 40 w 40"/>
                  <a:gd name="T31" fmla="*/ 18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18"/>
                  <a:gd name="T50" fmla="*/ 40 w 40"/>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18">
                    <a:moveTo>
                      <a:pt x="40" y="18"/>
                    </a:moveTo>
                    <a:lnTo>
                      <a:pt x="40" y="18"/>
                    </a:lnTo>
                    <a:lnTo>
                      <a:pt x="36" y="18"/>
                    </a:lnTo>
                    <a:lnTo>
                      <a:pt x="24" y="18"/>
                    </a:lnTo>
                    <a:lnTo>
                      <a:pt x="18" y="16"/>
                    </a:lnTo>
                    <a:lnTo>
                      <a:pt x="12" y="14"/>
                    </a:lnTo>
                    <a:lnTo>
                      <a:pt x="6" y="8"/>
                    </a:lnTo>
                    <a:lnTo>
                      <a:pt x="0" y="2"/>
                    </a:lnTo>
                    <a:lnTo>
                      <a:pt x="4" y="0"/>
                    </a:lnTo>
                    <a:lnTo>
                      <a:pt x="14" y="0"/>
                    </a:lnTo>
                    <a:lnTo>
                      <a:pt x="20" y="2"/>
                    </a:lnTo>
                    <a:lnTo>
                      <a:pt x="26" y="6"/>
                    </a:lnTo>
                    <a:lnTo>
                      <a:pt x="34" y="10"/>
                    </a:lnTo>
                    <a:lnTo>
                      <a:pt x="40" y="18"/>
                    </a:lnTo>
                    <a:close/>
                  </a:path>
                </a:pathLst>
              </a:custGeom>
              <a:solidFill>
                <a:srgbClr val="AEC437"/>
              </a:solidFill>
              <a:ln w="9525">
                <a:noFill/>
                <a:round/>
                <a:headEnd/>
                <a:tailEnd/>
              </a:ln>
            </p:spPr>
            <p:txBody>
              <a:bodyPr/>
              <a:lstStyle/>
              <a:p>
                <a:endParaRPr lang="vi-VN"/>
              </a:p>
            </p:txBody>
          </p:sp>
          <p:sp>
            <p:nvSpPr>
              <p:cNvPr id="207" name="Freeform 72"/>
              <p:cNvSpPr>
                <a:spLocks/>
              </p:cNvSpPr>
              <p:nvPr/>
            </p:nvSpPr>
            <p:spPr bwMode="auto">
              <a:xfrm>
                <a:off x="998" y="2338"/>
                <a:ext cx="36" cy="26"/>
              </a:xfrm>
              <a:custGeom>
                <a:avLst/>
                <a:gdLst>
                  <a:gd name="T0" fmla="*/ 36 w 36"/>
                  <a:gd name="T1" fmla="*/ 0 h 26"/>
                  <a:gd name="T2" fmla="*/ 36 w 36"/>
                  <a:gd name="T3" fmla="*/ 0 h 26"/>
                  <a:gd name="T4" fmla="*/ 32 w 36"/>
                  <a:gd name="T5" fmla="*/ 0 h 26"/>
                  <a:gd name="T6" fmla="*/ 20 w 36"/>
                  <a:gd name="T7" fmla="*/ 2 h 26"/>
                  <a:gd name="T8" fmla="*/ 14 w 36"/>
                  <a:gd name="T9" fmla="*/ 4 h 26"/>
                  <a:gd name="T10" fmla="*/ 8 w 36"/>
                  <a:gd name="T11" fmla="*/ 8 h 26"/>
                  <a:gd name="T12" fmla="*/ 2 w 36"/>
                  <a:gd name="T13" fmla="*/ 16 h 26"/>
                  <a:gd name="T14" fmla="*/ 0 w 36"/>
                  <a:gd name="T15" fmla="*/ 26 h 26"/>
                  <a:gd name="T16" fmla="*/ 0 w 36"/>
                  <a:gd name="T17" fmla="*/ 26 h 26"/>
                  <a:gd name="T18" fmla="*/ 4 w 36"/>
                  <a:gd name="T19" fmla="*/ 26 h 26"/>
                  <a:gd name="T20" fmla="*/ 14 w 36"/>
                  <a:gd name="T21" fmla="*/ 22 h 26"/>
                  <a:gd name="T22" fmla="*/ 20 w 36"/>
                  <a:gd name="T23" fmla="*/ 20 h 26"/>
                  <a:gd name="T24" fmla="*/ 26 w 36"/>
                  <a:gd name="T25" fmla="*/ 14 h 26"/>
                  <a:gd name="T26" fmla="*/ 32 w 36"/>
                  <a:gd name="T27" fmla="*/ 8 h 26"/>
                  <a:gd name="T28" fmla="*/ 36 w 36"/>
                  <a:gd name="T29" fmla="*/ 0 h 26"/>
                  <a:gd name="T30" fmla="*/ 36 w 36"/>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6"/>
                  <a:gd name="T50" fmla="*/ 36 w 36"/>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6">
                    <a:moveTo>
                      <a:pt x="36" y="0"/>
                    </a:moveTo>
                    <a:lnTo>
                      <a:pt x="36" y="0"/>
                    </a:lnTo>
                    <a:lnTo>
                      <a:pt x="32" y="0"/>
                    </a:lnTo>
                    <a:lnTo>
                      <a:pt x="20" y="2"/>
                    </a:lnTo>
                    <a:lnTo>
                      <a:pt x="14" y="4"/>
                    </a:lnTo>
                    <a:lnTo>
                      <a:pt x="8" y="8"/>
                    </a:lnTo>
                    <a:lnTo>
                      <a:pt x="2" y="16"/>
                    </a:lnTo>
                    <a:lnTo>
                      <a:pt x="0" y="26"/>
                    </a:lnTo>
                    <a:lnTo>
                      <a:pt x="4" y="26"/>
                    </a:lnTo>
                    <a:lnTo>
                      <a:pt x="14" y="22"/>
                    </a:lnTo>
                    <a:lnTo>
                      <a:pt x="20" y="20"/>
                    </a:lnTo>
                    <a:lnTo>
                      <a:pt x="26" y="14"/>
                    </a:lnTo>
                    <a:lnTo>
                      <a:pt x="32" y="8"/>
                    </a:lnTo>
                    <a:lnTo>
                      <a:pt x="36" y="0"/>
                    </a:lnTo>
                    <a:close/>
                  </a:path>
                </a:pathLst>
              </a:custGeom>
              <a:solidFill>
                <a:srgbClr val="AEC437"/>
              </a:solidFill>
              <a:ln w="9525">
                <a:noFill/>
                <a:round/>
                <a:headEnd/>
                <a:tailEnd/>
              </a:ln>
            </p:spPr>
            <p:txBody>
              <a:bodyPr/>
              <a:lstStyle/>
              <a:p>
                <a:endParaRPr lang="vi-VN"/>
              </a:p>
            </p:txBody>
          </p:sp>
          <p:sp>
            <p:nvSpPr>
              <p:cNvPr id="208" name="Freeform 73"/>
              <p:cNvSpPr>
                <a:spLocks/>
              </p:cNvSpPr>
              <p:nvPr/>
            </p:nvSpPr>
            <p:spPr bwMode="auto">
              <a:xfrm>
                <a:off x="1334" y="2098"/>
                <a:ext cx="34" cy="42"/>
              </a:xfrm>
              <a:custGeom>
                <a:avLst/>
                <a:gdLst>
                  <a:gd name="T0" fmla="*/ 0 w 34"/>
                  <a:gd name="T1" fmla="*/ 0 h 42"/>
                  <a:gd name="T2" fmla="*/ 0 w 34"/>
                  <a:gd name="T3" fmla="*/ 0 h 42"/>
                  <a:gd name="T4" fmla="*/ 0 w 34"/>
                  <a:gd name="T5" fmla="*/ 6 h 42"/>
                  <a:gd name="T6" fmla="*/ 0 w 34"/>
                  <a:gd name="T7" fmla="*/ 12 h 42"/>
                  <a:gd name="T8" fmla="*/ 2 w 34"/>
                  <a:gd name="T9" fmla="*/ 20 h 42"/>
                  <a:gd name="T10" fmla="*/ 6 w 34"/>
                  <a:gd name="T11" fmla="*/ 26 h 42"/>
                  <a:gd name="T12" fmla="*/ 12 w 34"/>
                  <a:gd name="T13" fmla="*/ 32 h 42"/>
                  <a:gd name="T14" fmla="*/ 20 w 34"/>
                  <a:gd name="T15" fmla="*/ 38 h 42"/>
                  <a:gd name="T16" fmla="*/ 34 w 34"/>
                  <a:gd name="T17" fmla="*/ 42 h 42"/>
                  <a:gd name="T18" fmla="*/ 34 w 34"/>
                  <a:gd name="T19" fmla="*/ 42 h 42"/>
                  <a:gd name="T20" fmla="*/ 34 w 34"/>
                  <a:gd name="T21" fmla="*/ 36 h 42"/>
                  <a:gd name="T22" fmla="*/ 32 w 34"/>
                  <a:gd name="T23" fmla="*/ 32 h 42"/>
                  <a:gd name="T24" fmla="*/ 30 w 34"/>
                  <a:gd name="T25" fmla="*/ 24 h 42"/>
                  <a:gd name="T26" fmla="*/ 28 w 34"/>
                  <a:gd name="T27" fmla="*/ 18 h 42"/>
                  <a:gd name="T28" fmla="*/ 20 w 34"/>
                  <a:gd name="T29" fmla="*/ 12 h 42"/>
                  <a:gd name="T30" fmla="*/ 12 w 34"/>
                  <a:gd name="T31" fmla="*/ 6 h 42"/>
                  <a:gd name="T32" fmla="*/ 0 w 34"/>
                  <a:gd name="T33" fmla="*/ 0 h 42"/>
                  <a:gd name="T34" fmla="*/ 0 w 34"/>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42"/>
                  <a:gd name="T56" fmla="*/ 34 w 3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42">
                    <a:moveTo>
                      <a:pt x="0" y="0"/>
                    </a:moveTo>
                    <a:lnTo>
                      <a:pt x="0" y="0"/>
                    </a:lnTo>
                    <a:lnTo>
                      <a:pt x="0" y="6"/>
                    </a:lnTo>
                    <a:lnTo>
                      <a:pt x="0" y="12"/>
                    </a:lnTo>
                    <a:lnTo>
                      <a:pt x="2" y="20"/>
                    </a:lnTo>
                    <a:lnTo>
                      <a:pt x="6" y="26"/>
                    </a:lnTo>
                    <a:lnTo>
                      <a:pt x="12" y="32"/>
                    </a:lnTo>
                    <a:lnTo>
                      <a:pt x="20" y="38"/>
                    </a:lnTo>
                    <a:lnTo>
                      <a:pt x="34" y="42"/>
                    </a:lnTo>
                    <a:lnTo>
                      <a:pt x="34" y="36"/>
                    </a:lnTo>
                    <a:lnTo>
                      <a:pt x="32" y="32"/>
                    </a:lnTo>
                    <a:lnTo>
                      <a:pt x="30" y="24"/>
                    </a:lnTo>
                    <a:lnTo>
                      <a:pt x="28" y="18"/>
                    </a:lnTo>
                    <a:lnTo>
                      <a:pt x="20" y="12"/>
                    </a:lnTo>
                    <a:lnTo>
                      <a:pt x="12" y="6"/>
                    </a:lnTo>
                    <a:lnTo>
                      <a:pt x="0" y="0"/>
                    </a:lnTo>
                    <a:close/>
                  </a:path>
                </a:pathLst>
              </a:custGeom>
              <a:solidFill>
                <a:srgbClr val="D2DE26"/>
              </a:solidFill>
              <a:ln w="9525">
                <a:noFill/>
                <a:round/>
                <a:headEnd/>
                <a:tailEnd/>
              </a:ln>
            </p:spPr>
            <p:txBody>
              <a:bodyPr/>
              <a:lstStyle/>
              <a:p>
                <a:endParaRPr lang="vi-VN"/>
              </a:p>
            </p:txBody>
          </p:sp>
          <p:sp>
            <p:nvSpPr>
              <p:cNvPr id="209" name="Freeform 74"/>
              <p:cNvSpPr>
                <a:spLocks/>
              </p:cNvSpPr>
              <p:nvPr/>
            </p:nvSpPr>
            <p:spPr bwMode="auto">
              <a:xfrm>
                <a:off x="1372" y="2112"/>
                <a:ext cx="14" cy="44"/>
              </a:xfrm>
              <a:custGeom>
                <a:avLst/>
                <a:gdLst>
                  <a:gd name="T0" fmla="*/ 10 w 14"/>
                  <a:gd name="T1" fmla="*/ 44 h 44"/>
                  <a:gd name="T2" fmla="*/ 10 w 14"/>
                  <a:gd name="T3" fmla="*/ 44 h 44"/>
                  <a:gd name="T4" fmla="*/ 8 w 14"/>
                  <a:gd name="T5" fmla="*/ 40 h 44"/>
                  <a:gd name="T6" fmla="*/ 2 w 14"/>
                  <a:gd name="T7" fmla="*/ 30 h 44"/>
                  <a:gd name="T8" fmla="*/ 0 w 14"/>
                  <a:gd name="T9" fmla="*/ 24 h 44"/>
                  <a:gd name="T10" fmla="*/ 0 w 14"/>
                  <a:gd name="T11" fmla="*/ 16 h 44"/>
                  <a:gd name="T12" fmla="*/ 2 w 14"/>
                  <a:gd name="T13" fmla="*/ 8 h 44"/>
                  <a:gd name="T14" fmla="*/ 6 w 14"/>
                  <a:gd name="T15" fmla="*/ 0 h 44"/>
                  <a:gd name="T16" fmla="*/ 6 w 14"/>
                  <a:gd name="T17" fmla="*/ 0 h 44"/>
                  <a:gd name="T18" fmla="*/ 8 w 14"/>
                  <a:gd name="T19" fmla="*/ 4 h 44"/>
                  <a:gd name="T20" fmla="*/ 12 w 14"/>
                  <a:gd name="T21" fmla="*/ 12 h 44"/>
                  <a:gd name="T22" fmla="*/ 14 w 14"/>
                  <a:gd name="T23" fmla="*/ 18 h 44"/>
                  <a:gd name="T24" fmla="*/ 14 w 14"/>
                  <a:gd name="T25" fmla="*/ 26 h 44"/>
                  <a:gd name="T26" fmla="*/ 14 w 14"/>
                  <a:gd name="T27" fmla="*/ 34 h 44"/>
                  <a:gd name="T28" fmla="*/ 10 w 14"/>
                  <a:gd name="T29" fmla="*/ 44 h 44"/>
                  <a:gd name="T30" fmla="*/ 10 w 14"/>
                  <a:gd name="T31" fmla="*/ 44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44"/>
                  <a:gd name="T50" fmla="*/ 14 w 14"/>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44">
                    <a:moveTo>
                      <a:pt x="10" y="44"/>
                    </a:moveTo>
                    <a:lnTo>
                      <a:pt x="10" y="44"/>
                    </a:lnTo>
                    <a:lnTo>
                      <a:pt x="8" y="40"/>
                    </a:lnTo>
                    <a:lnTo>
                      <a:pt x="2" y="30"/>
                    </a:lnTo>
                    <a:lnTo>
                      <a:pt x="0" y="24"/>
                    </a:lnTo>
                    <a:lnTo>
                      <a:pt x="0" y="16"/>
                    </a:lnTo>
                    <a:lnTo>
                      <a:pt x="2" y="8"/>
                    </a:lnTo>
                    <a:lnTo>
                      <a:pt x="6" y="0"/>
                    </a:lnTo>
                    <a:lnTo>
                      <a:pt x="8" y="4"/>
                    </a:lnTo>
                    <a:lnTo>
                      <a:pt x="12" y="12"/>
                    </a:lnTo>
                    <a:lnTo>
                      <a:pt x="14" y="18"/>
                    </a:lnTo>
                    <a:lnTo>
                      <a:pt x="14" y="26"/>
                    </a:lnTo>
                    <a:lnTo>
                      <a:pt x="14" y="34"/>
                    </a:lnTo>
                    <a:lnTo>
                      <a:pt x="10" y="44"/>
                    </a:lnTo>
                    <a:close/>
                  </a:path>
                </a:pathLst>
              </a:custGeom>
              <a:solidFill>
                <a:srgbClr val="AEC437"/>
              </a:solidFill>
              <a:ln w="9525">
                <a:noFill/>
                <a:round/>
                <a:headEnd/>
                <a:tailEnd/>
              </a:ln>
            </p:spPr>
            <p:txBody>
              <a:bodyPr/>
              <a:lstStyle/>
              <a:p>
                <a:endParaRPr lang="vi-VN"/>
              </a:p>
            </p:txBody>
          </p:sp>
          <p:sp>
            <p:nvSpPr>
              <p:cNvPr id="210" name="Freeform 75"/>
              <p:cNvSpPr>
                <a:spLocks/>
              </p:cNvSpPr>
              <p:nvPr/>
            </p:nvSpPr>
            <p:spPr bwMode="auto">
              <a:xfrm>
                <a:off x="1348" y="2148"/>
                <a:ext cx="40" cy="22"/>
              </a:xfrm>
              <a:custGeom>
                <a:avLst/>
                <a:gdLst>
                  <a:gd name="T0" fmla="*/ 40 w 40"/>
                  <a:gd name="T1" fmla="*/ 22 h 22"/>
                  <a:gd name="T2" fmla="*/ 40 w 40"/>
                  <a:gd name="T3" fmla="*/ 22 h 22"/>
                  <a:gd name="T4" fmla="*/ 38 w 40"/>
                  <a:gd name="T5" fmla="*/ 18 h 22"/>
                  <a:gd name="T6" fmla="*/ 32 w 40"/>
                  <a:gd name="T7" fmla="*/ 8 h 22"/>
                  <a:gd name="T8" fmla="*/ 26 w 40"/>
                  <a:gd name="T9" fmla="*/ 4 h 22"/>
                  <a:gd name="T10" fmla="*/ 20 w 40"/>
                  <a:gd name="T11" fmla="*/ 0 h 22"/>
                  <a:gd name="T12" fmla="*/ 12 w 40"/>
                  <a:gd name="T13" fmla="*/ 0 h 22"/>
                  <a:gd name="T14" fmla="*/ 0 w 40"/>
                  <a:gd name="T15" fmla="*/ 2 h 22"/>
                  <a:gd name="T16" fmla="*/ 0 w 40"/>
                  <a:gd name="T17" fmla="*/ 2 h 22"/>
                  <a:gd name="T18" fmla="*/ 4 w 40"/>
                  <a:gd name="T19" fmla="*/ 6 h 22"/>
                  <a:gd name="T20" fmla="*/ 10 w 40"/>
                  <a:gd name="T21" fmla="*/ 14 h 22"/>
                  <a:gd name="T22" fmla="*/ 16 w 40"/>
                  <a:gd name="T23" fmla="*/ 16 h 22"/>
                  <a:gd name="T24" fmla="*/ 24 w 40"/>
                  <a:gd name="T25" fmla="*/ 20 h 22"/>
                  <a:gd name="T26" fmla="*/ 32 w 40"/>
                  <a:gd name="T27" fmla="*/ 22 h 22"/>
                  <a:gd name="T28" fmla="*/ 40 w 40"/>
                  <a:gd name="T29" fmla="*/ 22 h 22"/>
                  <a:gd name="T30" fmla="*/ 40 w 40"/>
                  <a:gd name="T31" fmla="*/ 22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22"/>
                  <a:gd name="T50" fmla="*/ 40 w 40"/>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22">
                    <a:moveTo>
                      <a:pt x="40" y="22"/>
                    </a:moveTo>
                    <a:lnTo>
                      <a:pt x="40" y="22"/>
                    </a:lnTo>
                    <a:lnTo>
                      <a:pt x="38" y="18"/>
                    </a:lnTo>
                    <a:lnTo>
                      <a:pt x="32" y="8"/>
                    </a:lnTo>
                    <a:lnTo>
                      <a:pt x="26" y="4"/>
                    </a:lnTo>
                    <a:lnTo>
                      <a:pt x="20" y="0"/>
                    </a:lnTo>
                    <a:lnTo>
                      <a:pt x="12" y="0"/>
                    </a:lnTo>
                    <a:lnTo>
                      <a:pt x="0" y="2"/>
                    </a:lnTo>
                    <a:lnTo>
                      <a:pt x="4" y="6"/>
                    </a:lnTo>
                    <a:lnTo>
                      <a:pt x="10" y="14"/>
                    </a:lnTo>
                    <a:lnTo>
                      <a:pt x="16" y="16"/>
                    </a:lnTo>
                    <a:lnTo>
                      <a:pt x="24" y="20"/>
                    </a:lnTo>
                    <a:lnTo>
                      <a:pt x="32" y="22"/>
                    </a:lnTo>
                    <a:lnTo>
                      <a:pt x="40" y="22"/>
                    </a:lnTo>
                    <a:close/>
                  </a:path>
                </a:pathLst>
              </a:custGeom>
              <a:solidFill>
                <a:srgbClr val="AEC437"/>
              </a:solidFill>
              <a:ln w="9525">
                <a:noFill/>
                <a:round/>
                <a:headEnd/>
                <a:tailEnd/>
              </a:ln>
            </p:spPr>
            <p:txBody>
              <a:bodyPr/>
              <a:lstStyle/>
              <a:p>
                <a:endParaRPr lang="vi-VN"/>
              </a:p>
            </p:txBody>
          </p:sp>
          <p:sp>
            <p:nvSpPr>
              <p:cNvPr id="211" name="Freeform 76"/>
              <p:cNvSpPr>
                <a:spLocks/>
              </p:cNvSpPr>
              <p:nvPr/>
            </p:nvSpPr>
            <p:spPr bwMode="auto">
              <a:xfrm>
                <a:off x="990" y="2450"/>
                <a:ext cx="50" cy="26"/>
              </a:xfrm>
              <a:custGeom>
                <a:avLst/>
                <a:gdLst>
                  <a:gd name="T0" fmla="*/ 0 w 50"/>
                  <a:gd name="T1" fmla="*/ 22 h 26"/>
                  <a:gd name="T2" fmla="*/ 0 w 50"/>
                  <a:gd name="T3" fmla="*/ 22 h 26"/>
                  <a:gd name="T4" fmla="*/ 6 w 50"/>
                  <a:gd name="T5" fmla="*/ 24 h 26"/>
                  <a:gd name="T6" fmla="*/ 12 w 50"/>
                  <a:gd name="T7" fmla="*/ 26 h 26"/>
                  <a:gd name="T8" fmla="*/ 18 w 50"/>
                  <a:gd name="T9" fmla="*/ 26 h 26"/>
                  <a:gd name="T10" fmla="*/ 26 w 50"/>
                  <a:gd name="T11" fmla="*/ 24 h 26"/>
                  <a:gd name="T12" fmla="*/ 34 w 50"/>
                  <a:gd name="T13" fmla="*/ 20 h 26"/>
                  <a:gd name="T14" fmla="*/ 42 w 50"/>
                  <a:gd name="T15" fmla="*/ 12 h 26"/>
                  <a:gd name="T16" fmla="*/ 50 w 50"/>
                  <a:gd name="T17" fmla="*/ 2 h 26"/>
                  <a:gd name="T18" fmla="*/ 50 w 50"/>
                  <a:gd name="T19" fmla="*/ 2 h 26"/>
                  <a:gd name="T20" fmla="*/ 44 w 50"/>
                  <a:gd name="T21" fmla="*/ 0 h 26"/>
                  <a:gd name="T22" fmla="*/ 40 w 50"/>
                  <a:gd name="T23" fmla="*/ 0 h 26"/>
                  <a:gd name="T24" fmla="*/ 32 w 50"/>
                  <a:gd name="T25" fmla="*/ 0 h 26"/>
                  <a:gd name="T26" fmla="*/ 24 w 50"/>
                  <a:gd name="T27" fmla="*/ 0 h 26"/>
                  <a:gd name="T28" fmla="*/ 16 w 50"/>
                  <a:gd name="T29" fmla="*/ 4 h 26"/>
                  <a:gd name="T30" fmla="*/ 8 w 50"/>
                  <a:gd name="T31" fmla="*/ 12 h 26"/>
                  <a:gd name="T32" fmla="*/ 0 w 50"/>
                  <a:gd name="T33" fmla="*/ 22 h 26"/>
                  <a:gd name="T34" fmla="*/ 0 w 50"/>
                  <a:gd name="T35" fmla="*/ 2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6"/>
                  <a:gd name="T56" fmla="*/ 50 w 50"/>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6">
                    <a:moveTo>
                      <a:pt x="0" y="22"/>
                    </a:moveTo>
                    <a:lnTo>
                      <a:pt x="0" y="22"/>
                    </a:lnTo>
                    <a:lnTo>
                      <a:pt x="6" y="24"/>
                    </a:lnTo>
                    <a:lnTo>
                      <a:pt x="12" y="26"/>
                    </a:lnTo>
                    <a:lnTo>
                      <a:pt x="18" y="26"/>
                    </a:lnTo>
                    <a:lnTo>
                      <a:pt x="26" y="24"/>
                    </a:lnTo>
                    <a:lnTo>
                      <a:pt x="34" y="20"/>
                    </a:lnTo>
                    <a:lnTo>
                      <a:pt x="42" y="12"/>
                    </a:lnTo>
                    <a:lnTo>
                      <a:pt x="50" y="2"/>
                    </a:lnTo>
                    <a:lnTo>
                      <a:pt x="44" y="0"/>
                    </a:lnTo>
                    <a:lnTo>
                      <a:pt x="40" y="0"/>
                    </a:lnTo>
                    <a:lnTo>
                      <a:pt x="32" y="0"/>
                    </a:lnTo>
                    <a:lnTo>
                      <a:pt x="24" y="0"/>
                    </a:lnTo>
                    <a:lnTo>
                      <a:pt x="16" y="4"/>
                    </a:lnTo>
                    <a:lnTo>
                      <a:pt x="8" y="12"/>
                    </a:lnTo>
                    <a:lnTo>
                      <a:pt x="0" y="22"/>
                    </a:lnTo>
                    <a:close/>
                  </a:path>
                </a:pathLst>
              </a:custGeom>
              <a:solidFill>
                <a:srgbClr val="008000"/>
              </a:solidFill>
              <a:ln w="9525">
                <a:noFill/>
                <a:round/>
                <a:headEnd/>
                <a:tailEnd/>
              </a:ln>
            </p:spPr>
            <p:txBody>
              <a:bodyPr/>
              <a:lstStyle/>
              <a:p>
                <a:endParaRPr lang="vi-VN"/>
              </a:p>
            </p:txBody>
          </p:sp>
          <p:sp>
            <p:nvSpPr>
              <p:cNvPr id="212" name="Freeform 77"/>
              <p:cNvSpPr>
                <a:spLocks/>
              </p:cNvSpPr>
              <p:nvPr/>
            </p:nvSpPr>
            <p:spPr bwMode="auto">
              <a:xfrm>
                <a:off x="1016" y="2430"/>
                <a:ext cx="42" cy="16"/>
              </a:xfrm>
              <a:custGeom>
                <a:avLst/>
                <a:gdLst>
                  <a:gd name="T0" fmla="*/ 42 w 42"/>
                  <a:gd name="T1" fmla="*/ 12 h 16"/>
                  <a:gd name="T2" fmla="*/ 42 w 42"/>
                  <a:gd name="T3" fmla="*/ 12 h 16"/>
                  <a:gd name="T4" fmla="*/ 38 w 42"/>
                  <a:gd name="T5" fmla="*/ 14 h 16"/>
                  <a:gd name="T6" fmla="*/ 28 w 42"/>
                  <a:gd name="T7" fmla="*/ 16 h 16"/>
                  <a:gd name="T8" fmla="*/ 22 w 42"/>
                  <a:gd name="T9" fmla="*/ 16 h 16"/>
                  <a:gd name="T10" fmla="*/ 14 w 42"/>
                  <a:gd name="T11" fmla="*/ 14 h 16"/>
                  <a:gd name="T12" fmla="*/ 8 w 42"/>
                  <a:gd name="T13" fmla="*/ 10 h 16"/>
                  <a:gd name="T14" fmla="*/ 0 w 42"/>
                  <a:gd name="T15" fmla="*/ 4 h 16"/>
                  <a:gd name="T16" fmla="*/ 0 w 42"/>
                  <a:gd name="T17" fmla="*/ 4 h 16"/>
                  <a:gd name="T18" fmla="*/ 4 w 42"/>
                  <a:gd name="T19" fmla="*/ 2 h 16"/>
                  <a:gd name="T20" fmla="*/ 14 w 42"/>
                  <a:gd name="T21" fmla="*/ 0 h 16"/>
                  <a:gd name="T22" fmla="*/ 20 w 42"/>
                  <a:gd name="T23" fmla="*/ 2 h 16"/>
                  <a:gd name="T24" fmla="*/ 28 w 42"/>
                  <a:gd name="T25" fmla="*/ 2 h 16"/>
                  <a:gd name="T26" fmla="*/ 34 w 42"/>
                  <a:gd name="T27" fmla="*/ 6 h 16"/>
                  <a:gd name="T28" fmla="*/ 42 w 42"/>
                  <a:gd name="T29" fmla="*/ 12 h 16"/>
                  <a:gd name="T30" fmla="*/ 42 w 42"/>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16"/>
                  <a:gd name="T50" fmla="*/ 42 w 4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16">
                    <a:moveTo>
                      <a:pt x="42" y="12"/>
                    </a:moveTo>
                    <a:lnTo>
                      <a:pt x="42" y="12"/>
                    </a:lnTo>
                    <a:lnTo>
                      <a:pt x="38" y="14"/>
                    </a:lnTo>
                    <a:lnTo>
                      <a:pt x="28" y="16"/>
                    </a:lnTo>
                    <a:lnTo>
                      <a:pt x="22" y="16"/>
                    </a:lnTo>
                    <a:lnTo>
                      <a:pt x="14" y="14"/>
                    </a:lnTo>
                    <a:lnTo>
                      <a:pt x="8" y="10"/>
                    </a:lnTo>
                    <a:lnTo>
                      <a:pt x="0" y="4"/>
                    </a:lnTo>
                    <a:lnTo>
                      <a:pt x="4" y="2"/>
                    </a:lnTo>
                    <a:lnTo>
                      <a:pt x="14" y="0"/>
                    </a:lnTo>
                    <a:lnTo>
                      <a:pt x="20" y="2"/>
                    </a:lnTo>
                    <a:lnTo>
                      <a:pt x="28" y="2"/>
                    </a:lnTo>
                    <a:lnTo>
                      <a:pt x="34" y="6"/>
                    </a:lnTo>
                    <a:lnTo>
                      <a:pt x="42" y="12"/>
                    </a:lnTo>
                    <a:close/>
                  </a:path>
                </a:pathLst>
              </a:custGeom>
              <a:solidFill>
                <a:srgbClr val="AEC437"/>
              </a:solidFill>
              <a:ln w="9525">
                <a:noFill/>
                <a:round/>
                <a:headEnd/>
                <a:tailEnd/>
              </a:ln>
            </p:spPr>
            <p:txBody>
              <a:bodyPr/>
              <a:lstStyle/>
              <a:p>
                <a:endParaRPr lang="vi-VN"/>
              </a:p>
            </p:txBody>
          </p:sp>
          <p:sp>
            <p:nvSpPr>
              <p:cNvPr id="213" name="Freeform 78"/>
              <p:cNvSpPr>
                <a:spLocks/>
              </p:cNvSpPr>
              <p:nvPr/>
            </p:nvSpPr>
            <p:spPr bwMode="auto">
              <a:xfrm>
                <a:off x="1044" y="2440"/>
                <a:ext cx="30" cy="32"/>
              </a:xfrm>
              <a:custGeom>
                <a:avLst/>
                <a:gdLst>
                  <a:gd name="T0" fmla="*/ 30 w 30"/>
                  <a:gd name="T1" fmla="*/ 0 h 32"/>
                  <a:gd name="T2" fmla="*/ 30 w 30"/>
                  <a:gd name="T3" fmla="*/ 0 h 32"/>
                  <a:gd name="T4" fmla="*/ 26 w 30"/>
                  <a:gd name="T5" fmla="*/ 0 h 32"/>
                  <a:gd name="T6" fmla="*/ 14 w 30"/>
                  <a:gd name="T7" fmla="*/ 4 h 32"/>
                  <a:gd name="T8" fmla="*/ 10 w 30"/>
                  <a:gd name="T9" fmla="*/ 8 h 32"/>
                  <a:gd name="T10" fmla="*/ 4 w 30"/>
                  <a:gd name="T11" fmla="*/ 14 h 32"/>
                  <a:gd name="T12" fmla="*/ 0 w 30"/>
                  <a:gd name="T13" fmla="*/ 22 h 32"/>
                  <a:gd name="T14" fmla="*/ 0 w 30"/>
                  <a:gd name="T15" fmla="*/ 32 h 32"/>
                  <a:gd name="T16" fmla="*/ 0 w 30"/>
                  <a:gd name="T17" fmla="*/ 32 h 32"/>
                  <a:gd name="T18" fmla="*/ 4 w 30"/>
                  <a:gd name="T19" fmla="*/ 32 h 32"/>
                  <a:gd name="T20" fmla="*/ 14 w 30"/>
                  <a:gd name="T21" fmla="*/ 26 h 32"/>
                  <a:gd name="T22" fmla="*/ 18 w 30"/>
                  <a:gd name="T23" fmla="*/ 22 h 32"/>
                  <a:gd name="T24" fmla="*/ 24 w 30"/>
                  <a:gd name="T25" fmla="*/ 16 h 32"/>
                  <a:gd name="T26" fmla="*/ 28 w 30"/>
                  <a:gd name="T27" fmla="*/ 8 h 32"/>
                  <a:gd name="T28" fmla="*/ 30 w 30"/>
                  <a:gd name="T29" fmla="*/ 0 h 32"/>
                  <a:gd name="T30" fmla="*/ 30 w 30"/>
                  <a:gd name="T31" fmla="*/ 0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32"/>
                  <a:gd name="T50" fmla="*/ 30 w 30"/>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32">
                    <a:moveTo>
                      <a:pt x="30" y="0"/>
                    </a:moveTo>
                    <a:lnTo>
                      <a:pt x="30" y="0"/>
                    </a:lnTo>
                    <a:lnTo>
                      <a:pt x="26" y="0"/>
                    </a:lnTo>
                    <a:lnTo>
                      <a:pt x="14" y="4"/>
                    </a:lnTo>
                    <a:lnTo>
                      <a:pt x="10" y="8"/>
                    </a:lnTo>
                    <a:lnTo>
                      <a:pt x="4" y="14"/>
                    </a:lnTo>
                    <a:lnTo>
                      <a:pt x="0" y="22"/>
                    </a:lnTo>
                    <a:lnTo>
                      <a:pt x="0" y="32"/>
                    </a:lnTo>
                    <a:lnTo>
                      <a:pt x="4" y="32"/>
                    </a:lnTo>
                    <a:lnTo>
                      <a:pt x="14" y="26"/>
                    </a:lnTo>
                    <a:lnTo>
                      <a:pt x="18" y="22"/>
                    </a:lnTo>
                    <a:lnTo>
                      <a:pt x="24" y="16"/>
                    </a:lnTo>
                    <a:lnTo>
                      <a:pt x="28" y="8"/>
                    </a:lnTo>
                    <a:lnTo>
                      <a:pt x="30" y="0"/>
                    </a:lnTo>
                    <a:close/>
                  </a:path>
                </a:pathLst>
              </a:custGeom>
              <a:solidFill>
                <a:srgbClr val="AEC437"/>
              </a:solidFill>
              <a:ln w="9525">
                <a:noFill/>
                <a:round/>
                <a:headEnd/>
                <a:tailEnd/>
              </a:ln>
            </p:spPr>
            <p:txBody>
              <a:bodyPr/>
              <a:lstStyle/>
              <a:p>
                <a:endParaRPr lang="vi-VN"/>
              </a:p>
            </p:txBody>
          </p:sp>
          <p:sp>
            <p:nvSpPr>
              <p:cNvPr id="214" name="Freeform 79"/>
              <p:cNvSpPr>
                <a:spLocks/>
              </p:cNvSpPr>
              <p:nvPr/>
            </p:nvSpPr>
            <p:spPr bwMode="auto">
              <a:xfrm>
                <a:off x="1038" y="2390"/>
                <a:ext cx="48" cy="26"/>
              </a:xfrm>
              <a:custGeom>
                <a:avLst/>
                <a:gdLst>
                  <a:gd name="T0" fmla="*/ 0 w 48"/>
                  <a:gd name="T1" fmla="*/ 2 h 26"/>
                  <a:gd name="T2" fmla="*/ 0 w 48"/>
                  <a:gd name="T3" fmla="*/ 2 h 26"/>
                  <a:gd name="T4" fmla="*/ 2 w 48"/>
                  <a:gd name="T5" fmla="*/ 6 h 26"/>
                  <a:gd name="T6" fmla="*/ 4 w 48"/>
                  <a:gd name="T7" fmla="*/ 12 h 26"/>
                  <a:gd name="T8" fmla="*/ 10 w 48"/>
                  <a:gd name="T9" fmla="*/ 18 h 26"/>
                  <a:gd name="T10" fmla="*/ 16 w 48"/>
                  <a:gd name="T11" fmla="*/ 22 h 26"/>
                  <a:gd name="T12" fmla="*/ 24 w 48"/>
                  <a:gd name="T13" fmla="*/ 26 h 26"/>
                  <a:gd name="T14" fmla="*/ 34 w 48"/>
                  <a:gd name="T15" fmla="*/ 26 h 26"/>
                  <a:gd name="T16" fmla="*/ 48 w 48"/>
                  <a:gd name="T17" fmla="*/ 24 h 26"/>
                  <a:gd name="T18" fmla="*/ 48 w 48"/>
                  <a:gd name="T19" fmla="*/ 24 h 26"/>
                  <a:gd name="T20" fmla="*/ 46 w 48"/>
                  <a:gd name="T21" fmla="*/ 20 h 26"/>
                  <a:gd name="T22" fmla="*/ 42 w 48"/>
                  <a:gd name="T23" fmla="*/ 14 h 26"/>
                  <a:gd name="T24" fmla="*/ 38 w 48"/>
                  <a:gd name="T25" fmla="*/ 10 h 26"/>
                  <a:gd name="T26" fmla="*/ 32 w 48"/>
                  <a:gd name="T27" fmla="*/ 6 h 26"/>
                  <a:gd name="T28" fmla="*/ 24 w 48"/>
                  <a:gd name="T29" fmla="*/ 2 h 26"/>
                  <a:gd name="T30" fmla="*/ 12 w 48"/>
                  <a:gd name="T31" fmla="*/ 0 h 26"/>
                  <a:gd name="T32" fmla="*/ 0 w 48"/>
                  <a:gd name="T33" fmla="*/ 2 h 26"/>
                  <a:gd name="T34" fmla="*/ 0 w 48"/>
                  <a:gd name="T35" fmla="*/ 2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6"/>
                  <a:gd name="T56" fmla="*/ 48 w 48"/>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6">
                    <a:moveTo>
                      <a:pt x="0" y="2"/>
                    </a:moveTo>
                    <a:lnTo>
                      <a:pt x="0" y="2"/>
                    </a:lnTo>
                    <a:lnTo>
                      <a:pt x="2" y="6"/>
                    </a:lnTo>
                    <a:lnTo>
                      <a:pt x="4" y="12"/>
                    </a:lnTo>
                    <a:lnTo>
                      <a:pt x="10" y="18"/>
                    </a:lnTo>
                    <a:lnTo>
                      <a:pt x="16" y="22"/>
                    </a:lnTo>
                    <a:lnTo>
                      <a:pt x="24" y="26"/>
                    </a:lnTo>
                    <a:lnTo>
                      <a:pt x="34" y="26"/>
                    </a:lnTo>
                    <a:lnTo>
                      <a:pt x="48" y="24"/>
                    </a:lnTo>
                    <a:lnTo>
                      <a:pt x="46" y="20"/>
                    </a:lnTo>
                    <a:lnTo>
                      <a:pt x="42" y="14"/>
                    </a:lnTo>
                    <a:lnTo>
                      <a:pt x="38" y="10"/>
                    </a:lnTo>
                    <a:lnTo>
                      <a:pt x="32" y="6"/>
                    </a:lnTo>
                    <a:lnTo>
                      <a:pt x="24" y="2"/>
                    </a:lnTo>
                    <a:lnTo>
                      <a:pt x="12" y="0"/>
                    </a:lnTo>
                    <a:lnTo>
                      <a:pt x="0" y="2"/>
                    </a:lnTo>
                    <a:close/>
                  </a:path>
                </a:pathLst>
              </a:custGeom>
              <a:solidFill>
                <a:srgbClr val="D2DE26"/>
              </a:solidFill>
              <a:ln w="9525">
                <a:noFill/>
                <a:round/>
                <a:headEnd/>
                <a:tailEnd/>
              </a:ln>
            </p:spPr>
            <p:txBody>
              <a:bodyPr/>
              <a:lstStyle/>
              <a:p>
                <a:endParaRPr lang="vi-VN"/>
              </a:p>
            </p:txBody>
          </p:sp>
          <p:sp>
            <p:nvSpPr>
              <p:cNvPr id="215" name="Freeform 80"/>
              <p:cNvSpPr>
                <a:spLocks/>
              </p:cNvSpPr>
              <p:nvPr/>
            </p:nvSpPr>
            <p:spPr bwMode="auto">
              <a:xfrm>
                <a:off x="1084" y="2386"/>
                <a:ext cx="22" cy="36"/>
              </a:xfrm>
              <a:custGeom>
                <a:avLst/>
                <a:gdLst>
                  <a:gd name="T0" fmla="*/ 22 w 22"/>
                  <a:gd name="T1" fmla="*/ 36 h 36"/>
                  <a:gd name="T2" fmla="*/ 22 w 22"/>
                  <a:gd name="T3" fmla="*/ 36 h 36"/>
                  <a:gd name="T4" fmla="*/ 18 w 22"/>
                  <a:gd name="T5" fmla="*/ 34 h 36"/>
                  <a:gd name="T6" fmla="*/ 8 w 22"/>
                  <a:gd name="T7" fmla="*/ 28 h 36"/>
                  <a:gd name="T8" fmla="*/ 4 w 22"/>
                  <a:gd name="T9" fmla="*/ 22 h 36"/>
                  <a:gd name="T10" fmla="*/ 2 w 22"/>
                  <a:gd name="T11" fmla="*/ 16 h 36"/>
                  <a:gd name="T12" fmla="*/ 0 w 22"/>
                  <a:gd name="T13" fmla="*/ 8 h 36"/>
                  <a:gd name="T14" fmla="*/ 0 w 22"/>
                  <a:gd name="T15" fmla="*/ 0 h 36"/>
                  <a:gd name="T16" fmla="*/ 0 w 22"/>
                  <a:gd name="T17" fmla="*/ 0 h 36"/>
                  <a:gd name="T18" fmla="*/ 4 w 22"/>
                  <a:gd name="T19" fmla="*/ 2 h 36"/>
                  <a:gd name="T20" fmla="*/ 12 w 22"/>
                  <a:gd name="T21" fmla="*/ 8 h 36"/>
                  <a:gd name="T22" fmla="*/ 14 w 22"/>
                  <a:gd name="T23" fmla="*/ 12 h 36"/>
                  <a:gd name="T24" fmla="*/ 18 w 22"/>
                  <a:gd name="T25" fmla="*/ 18 h 36"/>
                  <a:gd name="T26" fmla="*/ 20 w 22"/>
                  <a:gd name="T27" fmla="*/ 26 h 36"/>
                  <a:gd name="T28" fmla="*/ 22 w 22"/>
                  <a:gd name="T29" fmla="*/ 36 h 36"/>
                  <a:gd name="T30" fmla="*/ 22 w 22"/>
                  <a:gd name="T31" fmla="*/ 36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36"/>
                  <a:gd name="T50" fmla="*/ 22 w 22"/>
                  <a:gd name="T51" fmla="*/ 36 h 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36">
                    <a:moveTo>
                      <a:pt x="22" y="36"/>
                    </a:moveTo>
                    <a:lnTo>
                      <a:pt x="22" y="36"/>
                    </a:lnTo>
                    <a:lnTo>
                      <a:pt x="18" y="34"/>
                    </a:lnTo>
                    <a:lnTo>
                      <a:pt x="8" y="28"/>
                    </a:lnTo>
                    <a:lnTo>
                      <a:pt x="4" y="22"/>
                    </a:lnTo>
                    <a:lnTo>
                      <a:pt x="2" y="16"/>
                    </a:lnTo>
                    <a:lnTo>
                      <a:pt x="0" y="8"/>
                    </a:lnTo>
                    <a:lnTo>
                      <a:pt x="0" y="0"/>
                    </a:lnTo>
                    <a:lnTo>
                      <a:pt x="4" y="2"/>
                    </a:lnTo>
                    <a:lnTo>
                      <a:pt x="12" y="8"/>
                    </a:lnTo>
                    <a:lnTo>
                      <a:pt x="14" y="12"/>
                    </a:lnTo>
                    <a:lnTo>
                      <a:pt x="18" y="18"/>
                    </a:lnTo>
                    <a:lnTo>
                      <a:pt x="20" y="26"/>
                    </a:lnTo>
                    <a:lnTo>
                      <a:pt x="22" y="36"/>
                    </a:lnTo>
                    <a:close/>
                  </a:path>
                </a:pathLst>
              </a:custGeom>
              <a:solidFill>
                <a:srgbClr val="AEC437"/>
              </a:solidFill>
              <a:ln w="9525">
                <a:noFill/>
                <a:round/>
                <a:headEnd/>
                <a:tailEnd/>
              </a:ln>
            </p:spPr>
            <p:txBody>
              <a:bodyPr/>
              <a:lstStyle/>
              <a:p>
                <a:endParaRPr lang="vi-VN"/>
              </a:p>
            </p:txBody>
          </p:sp>
          <p:sp>
            <p:nvSpPr>
              <p:cNvPr id="216" name="Freeform 81"/>
              <p:cNvSpPr>
                <a:spLocks/>
              </p:cNvSpPr>
              <p:nvPr/>
            </p:nvSpPr>
            <p:spPr bwMode="auto">
              <a:xfrm>
                <a:off x="1072" y="2422"/>
                <a:ext cx="46" cy="16"/>
              </a:xfrm>
              <a:custGeom>
                <a:avLst/>
                <a:gdLst>
                  <a:gd name="T0" fmla="*/ 46 w 46"/>
                  <a:gd name="T1" fmla="*/ 12 h 16"/>
                  <a:gd name="T2" fmla="*/ 46 w 46"/>
                  <a:gd name="T3" fmla="*/ 12 h 16"/>
                  <a:gd name="T4" fmla="*/ 42 w 46"/>
                  <a:gd name="T5" fmla="*/ 8 h 16"/>
                  <a:gd name="T6" fmla="*/ 32 w 46"/>
                  <a:gd name="T7" fmla="*/ 2 h 16"/>
                  <a:gd name="T8" fmla="*/ 26 w 46"/>
                  <a:gd name="T9" fmla="*/ 0 h 16"/>
                  <a:gd name="T10" fmla="*/ 18 w 46"/>
                  <a:gd name="T11" fmla="*/ 0 h 16"/>
                  <a:gd name="T12" fmla="*/ 10 w 46"/>
                  <a:gd name="T13" fmla="*/ 2 h 16"/>
                  <a:gd name="T14" fmla="*/ 0 w 46"/>
                  <a:gd name="T15" fmla="*/ 10 h 16"/>
                  <a:gd name="T16" fmla="*/ 0 w 46"/>
                  <a:gd name="T17" fmla="*/ 10 h 16"/>
                  <a:gd name="T18" fmla="*/ 4 w 46"/>
                  <a:gd name="T19" fmla="*/ 12 h 16"/>
                  <a:gd name="T20" fmla="*/ 14 w 46"/>
                  <a:gd name="T21" fmla="*/ 16 h 16"/>
                  <a:gd name="T22" fmla="*/ 22 w 46"/>
                  <a:gd name="T23" fmla="*/ 16 h 16"/>
                  <a:gd name="T24" fmla="*/ 30 w 46"/>
                  <a:gd name="T25" fmla="*/ 16 h 16"/>
                  <a:gd name="T26" fmla="*/ 38 w 46"/>
                  <a:gd name="T27" fmla="*/ 14 h 16"/>
                  <a:gd name="T28" fmla="*/ 46 w 46"/>
                  <a:gd name="T29" fmla="*/ 12 h 16"/>
                  <a:gd name="T30" fmla="*/ 46 w 46"/>
                  <a:gd name="T31" fmla="*/ 12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16"/>
                  <a:gd name="T50" fmla="*/ 46 w 4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16">
                    <a:moveTo>
                      <a:pt x="46" y="12"/>
                    </a:moveTo>
                    <a:lnTo>
                      <a:pt x="46" y="12"/>
                    </a:lnTo>
                    <a:lnTo>
                      <a:pt x="42" y="8"/>
                    </a:lnTo>
                    <a:lnTo>
                      <a:pt x="32" y="2"/>
                    </a:lnTo>
                    <a:lnTo>
                      <a:pt x="26" y="0"/>
                    </a:lnTo>
                    <a:lnTo>
                      <a:pt x="18" y="0"/>
                    </a:lnTo>
                    <a:lnTo>
                      <a:pt x="10" y="2"/>
                    </a:lnTo>
                    <a:lnTo>
                      <a:pt x="0" y="10"/>
                    </a:lnTo>
                    <a:lnTo>
                      <a:pt x="4" y="12"/>
                    </a:lnTo>
                    <a:lnTo>
                      <a:pt x="14" y="16"/>
                    </a:lnTo>
                    <a:lnTo>
                      <a:pt x="22" y="16"/>
                    </a:lnTo>
                    <a:lnTo>
                      <a:pt x="30" y="16"/>
                    </a:lnTo>
                    <a:lnTo>
                      <a:pt x="38" y="14"/>
                    </a:lnTo>
                    <a:lnTo>
                      <a:pt x="46" y="12"/>
                    </a:lnTo>
                    <a:close/>
                  </a:path>
                </a:pathLst>
              </a:custGeom>
              <a:solidFill>
                <a:srgbClr val="AEC437"/>
              </a:solidFill>
              <a:ln w="9525">
                <a:noFill/>
                <a:round/>
                <a:headEnd/>
                <a:tailEnd/>
              </a:ln>
            </p:spPr>
            <p:txBody>
              <a:bodyPr/>
              <a:lstStyle/>
              <a:p>
                <a:endParaRPr lang="vi-VN"/>
              </a:p>
            </p:txBody>
          </p:sp>
          <p:sp>
            <p:nvSpPr>
              <p:cNvPr id="217" name="Freeform 82"/>
              <p:cNvSpPr>
                <a:spLocks/>
              </p:cNvSpPr>
              <p:nvPr/>
            </p:nvSpPr>
            <p:spPr bwMode="auto">
              <a:xfrm>
                <a:off x="944" y="2156"/>
                <a:ext cx="72" cy="32"/>
              </a:xfrm>
              <a:custGeom>
                <a:avLst/>
                <a:gdLst>
                  <a:gd name="T0" fmla="*/ 0 w 72"/>
                  <a:gd name="T1" fmla="*/ 4 h 32"/>
                  <a:gd name="T2" fmla="*/ 0 w 72"/>
                  <a:gd name="T3" fmla="*/ 4 h 32"/>
                  <a:gd name="T4" fmla="*/ 4 w 72"/>
                  <a:gd name="T5" fmla="*/ 10 h 32"/>
                  <a:gd name="T6" fmla="*/ 8 w 72"/>
                  <a:gd name="T7" fmla="*/ 18 h 32"/>
                  <a:gd name="T8" fmla="*/ 16 w 72"/>
                  <a:gd name="T9" fmla="*/ 24 h 32"/>
                  <a:gd name="T10" fmla="*/ 26 w 72"/>
                  <a:gd name="T11" fmla="*/ 30 h 32"/>
                  <a:gd name="T12" fmla="*/ 40 w 72"/>
                  <a:gd name="T13" fmla="*/ 32 h 32"/>
                  <a:gd name="T14" fmla="*/ 54 w 72"/>
                  <a:gd name="T15" fmla="*/ 32 h 32"/>
                  <a:gd name="T16" fmla="*/ 62 w 72"/>
                  <a:gd name="T17" fmla="*/ 30 h 32"/>
                  <a:gd name="T18" fmla="*/ 72 w 72"/>
                  <a:gd name="T19" fmla="*/ 26 h 32"/>
                  <a:gd name="T20" fmla="*/ 72 w 72"/>
                  <a:gd name="T21" fmla="*/ 26 h 32"/>
                  <a:gd name="T22" fmla="*/ 68 w 72"/>
                  <a:gd name="T23" fmla="*/ 20 h 32"/>
                  <a:gd name="T24" fmla="*/ 64 w 72"/>
                  <a:gd name="T25" fmla="*/ 14 h 32"/>
                  <a:gd name="T26" fmla="*/ 56 w 72"/>
                  <a:gd name="T27" fmla="*/ 8 h 32"/>
                  <a:gd name="T28" fmla="*/ 46 w 72"/>
                  <a:gd name="T29" fmla="*/ 2 h 32"/>
                  <a:gd name="T30" fmla="*/ 34 w 72"/>
                  <a:gd name="T31" fmla="*/ 0 h 32"/>
                  <a:gd name="T32" fmla="*/ 18 w 72"/>
                  <a:gd name="T33" fmla="*/ 0 h 32"/>
                  <a:gd name="T34" fmla="*/ 0 w 72"/>
                  <a:gd name="T35" fmla="*/ 4 h 32"/>
                  <a:gd name="T36" fmla="*/ 0 w 72"/>
                  <a:gd name="T37" fmla="*/ 4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0" y="4"/>
                    </a:moveTo>
                    <a:lnTo>
                      <a:pt x="0" y="4"/>
                    </a:lnTo>
                    <a:lnTo>
                      <a:pt x="4" y="10"/>
                    </a:lnTo>
                    <a:lnTo>
                      <a:pt x="8" y="18"/>
                    </a:lnTo>
                    <a:lnTo>
                      <a:pt x="16" y="24"/>
                    </a:lnTo>
                    <a:lnTo>
                      <a:pt x="26" y="30"/>
                    </a:lnTo>
                    <a:lnTo>
                      <a:pt x="40" y="32"/>
                    </a:lnTo>
                    <a:lnTo>
                      <a:pt x="54" y="32"/>
                    </a:lnTo>
                    <a:lnTo>
                      <a:pt x="62" y="30"/>
                    </a:lnTo>
                    <a:lnTo>
                      <a:pt x="72" y="26"/>
                    </a:lnTo>
                    <a:lnTo>
                      <a:pt x="68" y="20"/>
                    </a:lnTo>
                    <a:lnTo>
                      <a:pt x="64" y="14"/>
                    </a:lnTo>
                    <a:lnTo>
                      <a:pt x="56" y="8"/>
                    </a:lnTo>
                    <a:lnTo>
                      <a:pt x="46" y="2"/>
                    </a:lnTo>
                    <a:lnTo>
                      <a:pt x="34" y="0"/>
                    </a:lnTo>
                    <a:lnTo>
                      <a:pt x="18" y="0"/>
                    </a:lnTo>
                    <a:lnTo>
                      <a:pt x="0" y="4"/>
                    </a:lnTo>
                    <a:close/>
                  </a:path>
                </a:pathLst>
              </a:custGeom>
              <a:solidFill>
                <a:srgbClr val="D2DE26"/>
              </a:solidFill>
              <a:ln w="9525">
                <a:noFill/>
                <a:round/>
                <a:headEnd/>
                <a:tailEnd/>
              </a:ln>
            </p:spPr>
            <p:txBody>
              <a:bodyPr/>
              <a:lstStyle/>
              <a:p>
                <a:endParaRPr lang="vi-VN"/>
              </a:p>
            </p:txBody>
          </p:sp>
          <p:sp>
            <p:nvSpPr>
              <p:cNvPr id="218" name="Freeform 83"/>
              <p:cNvSpPr>
                <a:spLocks/>
              </p:cNvSpPr>
              <p:nvPr/>
            </p:nvSpPr>
            <p:spPr bwMode="auto">
              <a:xfrm>
                <a:off x="1008" y="2142"/>
                <a:ext cx="38" cy="48"/>
              </a:xfrm>
              <a:custGeom>
                <a:avLst/>
                <a:gdLst>
                  <a:gd name="T0" fmla="*/ 38 w 38"/>
                  <a:gd name="T1" fmla="*/ 48 h 48"/>
                  <a:gd name="T2" fmla="*/ 38 w 38"/>
                  <a:gd name="T3" fmla="*/ 48 h 48"/>
                  <a:gd name="T4" fmla="*/ 32 w 38"/>
                  <a:gd name="T5" fmla="*/ 46 h 48"/>
                  <a:gd name="T6" fmla="*/ 18 w 38"/>
                  <a:gd name="T7" fmla="*/ 38 h 48"/>
                  <a:gd name="T8" fmla="*/ 12 w 38"/>
                  <a:gd name="T9" fmla="*/ 32 h 48"/>
                  <a:gd name="T10" fmla="*/ 6 w 38"/>
                  <a:gd name="T11" fmla="*/ 24 h 48"/>
                  <a:gd name="T12" fmla="*/ 2 w 38"/>
                  <a:gd name="T13" fmla="*/ 12 h 48"/>
                  <a:gd name="T14" fmla="*/ 0 w 38"/>
                  <a:gd name="T15" fmla="*/ 0 h 48"/>
                  <a:gd name="T16" fmla="*/ 0 w 38"/>
                  <a:gd name="T17" fmla="*/ 0 h 48"/>
                  <a:gd name="T18" fmla="*/ 6 w 38"/>
                  <a:gd name="T19" fmla="*/ 2 h 48"/>
                  <a:gd name="T20" fmla="*/ 18 w 38"/>
                  <a:gd name="T21" fmla="*/ 8 h 48"/>
                  <a:gd name="T22" fmla="*/ 24 w 38"/>
                  <a:gd name="T23" fmla="*/ 16 h 48"/>
                  <a:gd name="T24" fmla="*/ 30 w 38"/>
                  <a:gd name="T25" fmla="*/ 24 h 48"/>
                  <a:gd name="T26" fmla="*/ 34 w 38"/>
                  <a:gd name="T27" fmla="*/ 34 h 48"/>
                  <a:gd name="T28" fmla="*/ 38 w 38"/>
                  <a:gd name="T29" fmla="*/ 48 h 48"/>
                  <a:gd name="T30" fmla="*/ 38 w 38"/>
                  <a:gd name="T31" fmla="*/ 48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8"/>
                  <a:gd name="T50" fmla="*/ 38 w 38"/>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8">
                    <a:moveTo>
                      <a:pt x="38" y="48"/>
                    </a:moveTo>
                    <a:lnTo>
                      <a:pt x="38" y="48"/>
                    </a:lnTo>
                    <a:lnTo>
                      <a:pt x="32" y="46"/>
                    </a:lnTo>
                    <a:lnTo>
                      <a:pt x="18" y="38"/>
                    </a:lnTo>
                    <a:lnTo>
                      <a:pt x="12" y="32"/>
                    </a:lnTo>
                    <a:lnTo>
                      <a:pt x="6" y="24"/>
                    </a:lnTo>
                    <a:lnTo>
                      <a:pt x="2" y="12"/>
                    </a:lnTo>
                    <a:lnTo>
                      <a:pt x="0" y="0"/>
                    </a:lnTo>
                    <a:lnTo>
                      <a:pt x="6" y="2"/>
                    </a:lnTo>
                    <a:lnTo>
                      <a:pt x="18" y="8"/>
                    </a:lnTo>
                    <a:lnTo>
                      <a:pt x="24" y="16"/>
                    </a:lnTo>
                    <a:lnTo>
                      <a:pt x="30" y="24"/>
                    </a:lnTo>
                    <a:lnTo>
                      <a:pt x="34" y="34"/>
                    </a:lnTo>
                    <a:lnTo>
                      <a:pt x="38" y="48"/>
                    </a:lnTo>
                    <a:close/>
                  </a:path>
                </a:pathLst>
              </a:custGeom>
              <a:solidFill>
                <a:srgbClr val="AEC437"/>
              </a:solidFill>
              <a:ln w="9525">
                <a:noFill/>
                <a:round/>
                <a:headEnd/>
                <a:tailEnd/>
              </a:ln>
            </p:spPr>
            <p:txBody>
              <a:bodyPr/>
              <a:lstStyle/>
              <a:p>
                <a:endParaRPr lang="vi-VN"/>
              </a:p>
            </p:txBody>
          </p:sp>
          <p:sp>
            <p:nvSpPr>
              <p:cNvPr id="219" name="Freeform 84"/>
              <p:cNvSpPr>
                <a:spLocks/>
              </p:cNvSpPr>
              <p:nvPr/>
            </p:nvSpPr>
            <p:spPr bwMode="auto">
              <a:xfrm>
                <a:off x="1002" y="2192"/>
                <a:ext cx="64" cy="24"/>
              </a:xfrm>
              <a:custGeom>
                <a:avLst/>
                <a:gdLst>
                  <a:gd name="T0" fmla="*/ 64 w 64"/>
                  <a:gd name="T1" fmla="*/ 12 h 24"/>
                  <a:gd name="T2" fmla="*/ 64 w 64"/>
                  <a:gd name="T3" fmla="*/ 12 h 24"/>
                  <a:gd name="T4" fmla="*/ 58 w 64"/>
                  <a:gd name="T5" fmla="*/ 8 h 24"/>
                  <a:gd name="T6" fmla="*/ 50 w 64"/>
                  <a:gd name="T7" fmla="*/ 4 h 24"/>
                  <a:gd name="T8" fmla="*/ 42 w 64"/>
                  <a:gd name="T9" fmla="*/ 0 h 24"/>
                  <a:gd name="T10" fmla="*/ 32 w 64"/>
                  <a:gd name="T11" fmla="*/ 0 h 24"/>
                  <a:gd name="T12" fmla="*/ 22 w 64"/>
                  <a:gd name="T13" fmla="*/ 2 h 24"/>
                  <a:gd name="T14" fmla="*/ 10 w 64"/>
                  <a:gd name="T15" fmla="*/ 6 h 24"/>
                  <a:gd name="T16" fmla="*/ 0 w 64"/>
                  <a:gd name="T17" fmla="*/ 18 h 24"/>
                  <a:gd name="T18" fmla="*/ 0 w 64"/>
                  <a:gd name="T19" fmla="*/ 18 h 24"/>
                  <a:gd name="T20" fmla="*/ 6 w 64"/>
                  <a:gd name="T21" fmla="*/ 20 h 24"/>
                  <a:gd name="T22" fmla="*/ 20 w 64"/>
                  <a:gd name="T23" fmla="*/ 24 h 24"/>
                  <a:gd name="T24" fmla="*/ 30 w 64"/>
                  <a:gd name="T25" fmla="*/ 24 h 24"/>
                  <a:gd name="T26" fmla="*/ 40 w 64"/>
                  <a:gd name="T27" fmla="*/ 22 h 24"/>
                  <a:gd name="T28" fmla="*/ 52 w 64"/>
                  <a:gd name="T29" fmla="*/ 18 h 24"/>
                  <a:gd name="T30" fmla="*/ 64 w 64"/>
                  <a:gd name="T31" fmla="*/ 12 h 24"/>
                  <a:gd name="T32" fmla="*/ 64 w 6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24"/>
                  <a:gd name="T53" fmla="*/ 64 w 6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24">
                    <a:moveTo>
                      <a:pt x="64" y="12"/>
                    </a:moveTo>
                    <a:lnTo>
                      <a:pt x="64" y="12"/>
                    </a:lnTo>
                    <a:lnTo>
                      <a:pt x="58" y="8"/>
                    </a:lnTo>
                    <a:lnTo>
                      <a:pt x="50" y="4"/>
                    </a:lnTo>
                    <a:lnTo>
                      <a:pt x="42" y="0"/>
                    </a:lnTo>
                    <a:lnTo>
                      <a:pt x="32" y="0"/>
                    </a:lnTo>
                    <a:lnTo>
                      <a:pt x="22" y="2"/>
                    </a:lnTo>
                    <a:lnTo>
                      <a:pt x="10" y="6"/>
                    </a:lnTo>
                    <a:lnTo>
                      <a:pt x="0" y="18"/>
                    </a:lnTo>
                    <a:lnTo>
                      <a:pt x="6" y="20"/>
                    </a:lnTo>
                    <a:lnTo>
                      <a:pt x="20" y="24"/>
                    </a:lnTo>
                    <a:lnTo>
                      <a:pt x="30" y="24"/>
                    </a:lnTo>
                    <a:lnTo>
                      <a:pt x="40" y="22"/>
                    </a:lnTo>
                    <a:lnTo>
                      <a:pt x="52" y="18"/>
                    </a:lnTo>
                    <a:lnTo>
                      <a:pt x="64" y="12"/>
                    </a:lnTo>
                    <a:close/>
                  </a:path>
                </a:pathLst>
              </a:custGeom>
              <a:solidFill>
                <a:srgbClr val="AEC437"/>
              </a:solidFill>
              <a:ln w="9525">
                <a:noFill/>
                <a:round/>
                <a:headEnd/>
                <a:tailEnd/>
              </a:ln>
            </p:spPr>
            <p:txBody>
              <a:bodyPr/>
              <a:lstStyle/>
              <a:p>
                <a:endParaRPr lang="vi-VN"/>
              </a:p>
            </p:txBody>
          </p:sp>
          <p:sp>
            <p:nvSpPr>
              <p:cNvPr id="220" name="Freeform 85"/>
              <p:cNvSpPr>
                <a:spLocks/>
              </p:cNvSpPr>
              <p:nvPr/>
            </p:nvSpPr>
            <p:spPr bwMode="auto">
              <a:xfrm>
                <a:off x="1592" y="2166"/>
                <a:ext cx="44" cy="50"/>
              </a:xfrm>
              <a:custGeom>
                <a:avLst/>
                <a:gdLst>
                  <a:gd name="T0" fmla="*/ 44 w 44"/>
                  <a:gd name="T1" fmla="*/ 0 h 50"/>
                  <a:gd name="T2" fmla="*/ 44 w 44"/>
                  <a:gd name="T3" fmla="*/ 0 h 50"/>
                  <a:gd name="T4" fmla="*/ 36 w 44"/>
                  <a:gd name="T5" fmla="*/ 2 h 50"/>
                  <a:gd name="T6" fmla="*/ 30 w 44"/>
                  <a:gd name="T7" fmla="*/ 4 h 50"/>
                  <a:gd name="T8" fmla="*/ 22 w 44"/>
                  <a:gd name="T9" fmla="*/ 6 h 50"/>
                  <a:gd name="T10" fmla="*/ 14 w 44"/>
                  <a:gd name="T11" fmla="*/ 12 h 50"/>
                  <a:gd name="T12" fmla="*/ 6 w 44"/>
                  <a:gd name="T13" fmla="*/ 22 h 50"/>
                  <a:gd name="T14" fmla="*/ 2 w 44"/>
                  <a:gd name="T15" fmla="*/ 34 h 50"/>
                  <a:gd name="T16" fmla="*/ 0 w 44"/>
                  <a:gd name="T17" fmla="*/ 50 h 50"/>
                  <a:gd name="T18" fmla="*/ 0 w 44"/>
                  <a:gd name="T19" fmla="*/ 50 h 50"/>
                  <a:gd name="T20" fmla="*/ 6 w 44"/>
                  <a:gd name="T21" fmla="*/ 48 h 50"/>
                  <a:gd name="T22" fmla="*/ 12 w 44"/>
                  <a:gd name="T23" fmla="*/ 48 h 50"/>
                  <a:gd name="T24" fmla="*/ 20 w 44"/>
                  <a:gd name="T25" fmla="*/ 44 h 50"/>
                  <a:gd name="T26" fmla="*/ 28 w 44"/>
                  <a:gd name="T27" fmla="*/ 38 h 50"/>
                  <a:gd name="T28" fmla="*/ 34 w 44"/>
                  <a:gd name="T29" fmla="*/ 28 h 50"/>
                  <a:gd name="T30" fmla="*/ 40 w 44"/>
                  <a:gd name="T31" fmla="*/ 16 h 50"/>
                  <a:gd name="T32" fmla="*/ 44 w 44"/>
                  <a:gd name="T33" fmla="*/ 0 h 50"/>
                  <a:gd name="T34" fmla="*/ 44 w 44"/>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0"/>
                  <a:gd name="T56" fmla="*/ 44 w 44"/>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0">
                    <a:moveTo>
                      <a:pt x="44" y="0"/>
                    </a:moveTo>
                    <a:lnTo>
                      <a:pt x="44" y="0"/>
                    </a:lnTo>
                    <a:lnTo>
                      <a:pt x="36" y="2"/>
                    </a:lnTo>
                    <a:lnTo>
                      <a:pt x="30" y="4"/>
                    </a:lnTo>
                    <a:lnTo>
                      <a:pt x="22" y="6"/>
                    </a:lnTo>
                    <a:lnTo>
                      <a:pt x="14" y="12"/>
                    </a:lnTo>
                    <a:lnTo>
                      <a:pt x="6" y="22"/>
                    </a:lnTo>
                    <a:lnTo>
                      <a:pt x="2" y="34"/>
                    </a:lnTo>
                    <a:lnTo>
                      <a:pt x="0" y="50"/>
                    </a:lnTo>
                    <a:lnTo>
                      <a:pt x="6" y="48"/>
                    </a:lnTo>
                    <a:lnTo>
                      <a:pt x="12" y="48"/>
                    </a:lnTo>
                    <a:lnTo>
                      <a:pt x="20" y="44"/>
                    </a:lnTo>
                    <a:lnTo>
                      <a:pt x="28" y="38"/>
                    </a:lnTo>
                    <a:lnTo>
                      <a:pt x="34" y="28"/>
                    </a:lnTo>
                    <a:lnTo>
                      <a:pt x="40" y="16"/>
                    </a:lnTo>
                    <a:lnTo>
                      <a:pt x="44" y="0"/>
                    </a:lnTo>
                    <a:close/>
                  </a:path>
                </a:pathLst>
              </a:custGeom>
              <a:solidFill>
                <a:srgbClr val="D2DE26"/>
              </a:solidFill>
              <a:ln w="9525">
                <a:noFill/>
                <a:round/>
                <a:headEnd/>
                <a:tailEnd/>
              </a:ln>
            </p:spPr>
            <p:txBody>
              <a:bodyPr/>
              <a:lstStyle/>
              <a:p>
                <a:endParaRPr lang="vi-VN"/>
              </a:p>
            </p:txBody>
          </p:sp>
          <p:sp>
            <p:nvSpPr>
              <p:cNvPr id="221" name="Freeform 86"/>
              <p:cNvSpPr>
                <a:spLocks/>
              </p:cNvSpPr>
              <p:nvPr/>
            </p:nvSpPr>
            <p:spPr bwMode="auto">
              <a:xfrm>
                <a:off x="1574" y="2220"/>
                <a:ext cx="52" cy="18"/>
              </a:xfrm>
              <a:custGeom>
                <a:avLst/>
                <a:gdLst>
                  <a:gd name="T0" fmla="*/ 0 w 52"/>
                  <a:gd name="T1" fmla="*/ 16 h 18"/>
                  <a:gd name="T2" fmla="*/ 0 w 52"/>
                  <a:gd name="T3" fmla="*/ 16 h 18"/>
                  <a:gd name="T4" fmla="*/ 4 w 52"/>
                  <a:gd name="T5" fmla="*/ 12 h 18"/>
                  <a:gd name="T6" fmla="*/ 16 w 52"/>
                  <a:gd name="T7" fmla="*/ 4 h 18"/>
                  <a:gd name="T8" fmla="*/ 22 w 52"/>
                  <a:gd name="T9" fmla="*/ 2 h 18"/>
                  <a:gd name="T10" fmla="*/ 32 w 52"/>
                  <a:gd name="T11" fmla="*/ 0 h 18"/>
                  <a:gd name="T12" fmla="*/ 42 w 52"/>
                  <a:gd name="T13" fmla="*/ 0 h 18"/>
                  <a:gd name="T14" fmla="*/ 52 w 52"/>
                  <a:gd name="T15" fmla="*/ 4 h 18"/>
                  <a:gd name="T16" fmla="*/ 52 w 52"/>
                  <a:gd name="T17" fmla="*/ 4 h 18"/>
                  <a:gd name="T18" fmla="*/ 48 w 52"/>
                  <a:gd name="T19" fmla="*/ 8 h 18"/>
                  <a:gd name="T20" fmla="*/ 40 w 52"/>
                  <a:gd name="T21" fmla="*/ 14 h 18"/>
                  <a:gd name="T22" fmla="*/ 32 w 52"/>
                  <a:gd name="T23" fmla="*/ 16 h 18"/>
                  <a:gd name="T24" fmla="*/ 22 w 52"/>
                  <a:gd name="T25" fmla="*/ 18 h 18"/>
                  <a:gd name="T26" fmla="*/ 12 w 52"/>
                  <a:gd name="T27" fmla="*/ 18 h 18"/>
                  <a:gd name="T28" fmla="*/ 0 w 52"/>
                  <a:gd name="T29" fmla="*/ 16 h 18"/>
                  <a:gd name="T30" fmla="*/ 0 w 52"/>
                  <a:gd name="T31" fmla="*/ 1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8"/>
                  <a:gd name="T50" fmla="*/ 52 w 52"/>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8">
                    <a:moveTo>
                      <a:pt x="0" y="16"/>
                    </a:moveTo>
                    <a:lnTo>
                      <a:pt x="0" y="16"/>
                    </a:lnTo>
                    <a:lnTo>
                      <a:pt x="4" y="12"/>
                    </a:lnTo>
                    <a:lnTo>
                      <a:pt x="16" y="4"/>
                    </a:lnTo>
                    <a:lnTo>
                      <a:pt x="22" y="2"/>
                    </a:lnTo>
                    <a:lnTo>
                      <a:pt x="32" y="0"/>
                    </a:lnTo>
                    <a:lnTo>
                      <a:pt x="42" y="0"/>
                    </a:lnTo>
                    <a:lnTo>
                      <a:pt x="52" y="4"/>
                    </a:lnTo>
                    <a:lnTo>
                      <a:pt x="48" y="8"/>
                    </a:lnTo>
                    <a:lnTo>
                      <a:pt x="40" y="14"/>
                    </a:lnTo>
                    <a:lnTo>
                      <a:pt x="32" y="16"/>
                    </a:lnTo>
                    <a:lnTo>
                      <a:pt x="22" y="18"/>
                    </a:lnTo>
                    <a:lnTo>
                      <a:pt x="12" y="18"/>
                    </a:lnTo>
                    <a:lnTo>
                      <a:pt x="0" y="16"/>
                    </a:lnTo>
                    <a:close/>
                  </a:path>
                </a:pathLst>
              </a:custGeom>
              <a:solidFill>
                <a:srgbClr val="AEC437"/>
              </a:solidFill>
              <a:ln w="9525">
                <a:noFill/>
                <a:round/>
                <a:headEnd/>
                <a:tailEnd/>
              </a:ln>
            </p:spPr>
            <p:txBody>
              <a:bodyPr/>
              <a:lstStyle/>
              <a:p>
                <a:endParaRPr lang="vi-VN"/>
              </a:p>
            </p:txBody>
          </p:sp>
          <p:sp>
            <p:nvSpPr>
              <p:cNvPr id="222" name="Freeform 87"/>
              <p:cNvSpPr>
                <a:spLocks/>
              </p:cNvSpPr>
              <p:nvPr/>
            </p:nvSpPr>
            <p:spPr bwMode="auto">
              <a:xfrm>
                <a:off x="1556" y="2194"/>
                <a:ext cx="24" cy="54"/>
              </a:xfrm>
              <a:custGeom>
                <a:avLst/>
                <a:gdLst>
                  <a:gd name="T0" fmla="*/ 2 w 24"/>
                  <a:gd name="T1" fmla="*/ 54 h 54"/>
                  <a:gd name="T2" fmla="*/ 2 w 24"/>
                  <a:gd name="T3" fmla="*/ 54 h 54"/>
                  <a:gd name="T4" fmla="*/ 6 w 24"/>
                  <a:gd name="T5" fmla="*/ 50 h 54"/>
                  <a:gd name="T6" fmla="*/ 12 w 24"/>
                  <a:gd name="T7" fmla="*/ 46 h 54"/>
                  <a:gd name="T8" fmla="*/ 18 w 24"/>
                  <a:gd name="T9" fmla="*/ 40 h 54"/>
                  <a:gd name="T10" fmla="*/ 22 w 24"/>
                  <a:gd name="T11" fmla="*/ 32 h 54"/>
                  <a:gd name="T12" fmla="*/ 24 w 24"/>
                  <a:gd name="T13" fmla="*/ 24 h 54"/>
                  <a:gd name="T14" fmla="*/ 24 w 24"/>
                  <a:gd name="T15" fmla="*/ 12 h 54"/>
                  <a:gd name="T16" fmla="*/ 20 w 24"/>
                  <a:gd name="T17" fmla="*/ 0 h 54"/>
                  <a:gd name="T18" fmla="*/ 20 w 24"/>
                  <a:gd name="T19" fmla="*/ 0 h 54"/>
                  <a:gd name="T20" fmla="*/ 16 w 24"/>
                  <a:gd name="T21" fmla="*/ 4 h 54"/>
                  <a:gd name="T22" fmla="*/ 8 w 24"/>
                  <a:gd name="T23" fmla="*/ 14 h 54"/>
                  <a:gd name="T24" fmla="*/ 4 w 24"/>
                  <a:gd name="T25" fmla="*/ 22 h 54"/>
                  <a:gd name="T26" fmla="*/ 0 w 24"/>
                  <a:gd name="T27" fmla="*/ 32 h 54"/>
                  <a:gd name="T28" fmla="*/ 0 w 24"/>
                  <a:gd name="T29" fmla="*/ 42 h 54"/>
                  <a:gd name="T30" fmla="*/ 2 w 24"/>
                  <a:gd name="T31" fmla="*/ 54 h 54"/>
                  <a:gd name="T32" fmla="*/ 2 w 24"/>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4"/>
                  <a:gd name="T53" fmla="*/ 24 w 2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4">
                    <a:moveTo>
                      <a:pt x="2" y="54"/>
                    </a:moveTo>
                    <a:lnTo>
                      <a:pt x="2" y="54"/>
                    </a:lnTo>
                    <a:lnTo>
                      <a:pt x="6" y="50"/>
                    </a:lnTo>
                    <a:lnTo>
                      <a:pt x="12" y="46"/>
                    </a:lnTo>
                    <a:lnTo>
                      <a:pt x="18" y="40"/>
                    </a:lnTo>
                    <a:lnTo>
                      <a:pt x="22" y="32"/>
                    </a:lnTo>
                    <a:lnTo>
                      <a:pt x="24" y="24"/>
                    </a:lnTo>
                    <a:lnTo>
                      <a:pt x="24" y="12"/>
                    </a:lnTo>
                    <a:lnTo>
                      <a:pt x="20" y="0"/>
                    </a:lnTo>
                    <a:lnTo>
                      <a:pt x="16" y="4"/>
                    </a:lnTo>
                    <a:lnTo>
                      <a:pt x="8" y="14"/>
                    </a:lnTo>
                    <a:lnTo>
                      <a:pt x="4" y="22"/>
                    </a:lnTo>
                    <a:lnTo>
                      <a:pt x="0" y="32"/>
                    </a:lnTo>
                    <a:lnTo>
                      <a:pt x="0" y="42"/>
                    </a:lnTo>
                    <a:lnTo>
                      <a:pt x="2" y="54"/>
                    </a:lnTo>
                    <a:close/>
                  </a:path>
                </a:pathLst>
              </a:custGeom>
              <a:solidFill>
                <a:srgbClr val="AEC437"/>
              </a:solidFill>
              <a:ln w="9525">
                <a:noFill/>
                <a:round/>
                <a:headEnd/>
                <a:tailEnd/>
              </a:ln>
            </p:spPr>
            <p:txBody>
              <a:bodyPr/>
              <a:lstStyle/>
              <a:p>
                <a:endParaRPr lang="vi-VN"/>
              </a:p>
            </p:txBody>
          </p:sp>
          <p:sp>
            <p:nvSpPr>
              <p:cNvPr id="223" name="Freeform 88"/>
              <p:cNvSpPr>
                <a:spLocks/>
              </p:cNvSpPr>
              <p:nvPr/>
            </p:nvSpPr>
            <p:spPr bwMode="auto">
              <a:xfrm>
                <a:off x="1586" y="2264"/>
                <a:ext cx="66" cy="28"/>
              </a:xfrm>
              <a:custGeom>
                <a:avLst/>
                <a:gdLst>
                  <a:gd name="T0" fmla="*/ 66 w 66"/>
                  <a:gd name="T1" fmla="*/ 20 h 28"/>
                  <a:gd name="T2" fmla="*/ 66 w 66"/>
                  <a:gd name="T3" fmla="*/ 20 h 28"/>
                  <a:gd name="T4" fmla="*/ 60 w 66"/>
                  <a:gd name="T5" fmla="*/ 16 h 28"/>
                  <a:gd name="T6" fmla="*/ 56 w 66"/>
                  <a:gd name="T7" fmla="*/ 10 h 28"/>
                  <a:gd name="T8" fmla="*/ 48 w 66"/>
                  <a:gd name="T9" fmla="*/ 6 h 28"/>
                  <a:gd name="T10" fmla="*/ 40 w 66"/>
                  <a:gd name="T11" fmla="*/ 2 h 28"/>
                  <a:gd name="T12" fmla="*/ 28 w 66"/>
                  <a:gd name="T13" fmla="*/ 0 h 28"/>
                  <a:gd name="T14" fmla="*/ 14 w 66"/>
                  <a:gd name="T15" fmla="*/ 2 h 28"/>
                  <a:gd name="T16" fmla="*/ 0 w 66"/>
                  <a:gd name="T17" fmla="*/ 10 h 28"/>
                  <a:gd name="T18" fmla="*/ 0 w 66"/>
                  <a:gd name="T19" fmla="*/ 10 h 28"/>
                  <a:gd name="T20" fmla="*/ 4 w 66"/>
                  <a:gd name="T21" fmla="*/ 14 h 28"/>
                  <a:gd name="T22" fmla="*/ 10 w 66"/>
                  <a:gd name="T23" fmla="*/ 20 h 28"/>
                  <a:gd name="T24" fmla="*/ 16 w 66"/>
                  <a:gd name="T25" fmla="*/ 24 h 28"/>
                  <a:gd name="T26" fmla="*/ 26 w 66"/>
                  <a:gd name="T27" fmla="*/ 28 h 28"/>
                  <a:gd name="T28" fmla="*/ 36 w 66"/>
                  <a:gd name="T29" fmla="*/ 28 h 28"/>
                  <a:gd name="T30" fmla="*/ 50 w 66"/>
                  <a:gd name="T31" fmla="*/ 26 h 28"/>
                  <a:gd name="T32" fmla="*/ 66 w 66"/>
                  <a:gd name="T33" fmla="*/ 20 h 28"/>
                  <a:gd name="T34" fmla="*/ 66 w 66"/>
                  <a:gd name="T35" fmla="*/ 20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28"/>
                  <a:gd name="T56" fmla="*/ 66 w 66"/>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28">
                    <a:moveTo>
                      <a:pt x="66" y="20"/>
                    </a:moveTo>
                    <a:lnTo>
                      <a:pt x="66" y="20"/>
                    </a:lnTo>
                    <a:lnTo>
                      <a:pt x="60" y="16"/>
                    </a:lnTo>
                    <a:lnTo>
                      <a:pt x="56" y="10"/>
                    </a:lnTo>
                    <a:lnTo>
                      <a:pt x="48" y="6"/>
                    </a:lnTo>
                    <a:lnTo>
                      <a:pt x="40" y="2"/>
                    </a:lnTo>
                    <a:lnTo>
                      <a:pt x="28" y="0"/>
                    </a:lnTo>
                    <a:lnTo>
                      <a:pt x="14" y="2"/>
                    </a:lnTo>
                    <a:lnTo>
                      <a:pt x="0" y="10"/>
                    </a:lnTo>
                    <a:lnTo>
                      <a:pt x="4" y="14"/>
                    </a:lnTo>
                    <a:lnTo>
                      <a:pt x="10" y="20"/>
                    </a:lnTo>
                    <a:lnTo>
                      <a:pt x="16" y="24"/>
                    </a:lnTo>
                    <a:lnTo>
                      <a:pt x="26" y="28"/>
                    </a:lnTo>
                    <a:lnTo>
                      <a:pt x="36" y="28"/>
                    </a:lnTo>
                    <a:lnTo>
                      <a:pt x="50" y="26"/>
                    </a:lnTo>
                    <a:lnTo>
                      <a:pt x="66" y="20"/>
                    </a:lnTo>
                    <a:close/>
                  </a:path>
                </a:pathLst>
              </a:custGeom>
              <a:solidFill>
                <a:srgbClr val="D2DE26"/>
              </a:solidFill>
              <a:ln w="9525">
                <a:noFill/>
                <a:round/>
                <a:headEnd/>
                <a:tailEnd/>
              </a:ln>
            </p:spPr>
            <p:txBody>
              <a:bodyPr/>
              <a:lstStyle/>
              <a:p>
                <a:endParaRPr lang="vi-VN"/>
              </a:p>
            </p:txBody>
          </p:sp>
          <p:sp>
            <p:nvSpPr>
              <p:cNvPr id="224" name="Freeform 89"/>
              <p:cNvSpPr>
                <a:spLocks/>
              </p:cNvSpPr>
              <p:nvPr/>
            </p:nvSpPr>
            <p:spPr bwMode="auto">
              <a:xfrm>
                <a:off x="1560" y="2270"/>
                <a:ext cx="38" cy="38"/>
              </a:xfrm>
              <a:custGeom>
                <a:avLst/>
                <a:gdLst>
                  <a:gd name="T0" fmla="*/ 0 w 38"/>
                  <a:gd name="T1" fmla="*/ 0 h 38"/>
                  <a:gd name="T2" fmla="*/ 0 w 38"/>
                  <a:gd name="T3" fmla="*/ 0 h 38"/>
                  <a:gd name="T4" fmla="*/ 6 w 38"/>
                  <a:gd name="T5" fmla="*/ 2 h 38"/>
                  <a:gd name="T6" fmla="*/ 18 w 38"/>
                  <a:gd name="T7" fmla="*/ 6 h 38"/>
                  <a:gd name="T8" fmla="*/ 24 w 38"/>
                  <a:gd name="T9" fmla="*/ 12 h 38"/>
                  <a:gd name="T10" fmla="*/ 30 w 38"/>
                  <a:gd name="T11" fmla="*/ 18 h 38"/>
                  <a:gd name="T12" fmla="*/ 36 w 38"/>
                  <a:gd name="T13" fmla="*/ 26 h 38"/>
                  <a:gd name="T14" fmla="*/ 38 w 38"/>
                  <a:gd name="T15" fmla="*/ 38 h 38"/>
                  <a:gd name="T16" fmla="*/ 38 w 38"/>
                  <a:gd name="T17" fmla="*/ 38 h 38"/>
                  <a:gd name="T18" fmla="*/ 34 w 38"/>
                  <a:gd name="T19" fmla="*/ 36 h 38"/>
                  <a:gd name="T20" fmla="*/ 22 w 38"/>
                  <a:gd name="T21" fmla="*/ 32 h 38"/>
                  <a:gd name="T22" fmla="*/ 16 w 38"/>
                  <a:gd name="T23" fmla="*/ 28 h 38"/>
                  <a:gd name="T24" fmla="*/ 10 w 38"/>
                  <a:gd name="T25" fmla="*/ 20 h 38"/>
                  <a:gd name="T26" fmla="*/ 4 w 38"/>
                  <a:gd name="T27" fmla="*/ 12 h 38"/>
                  <a:gd name="T28" fmla="*/ 0 w 38"/>
                  <a:gd name="T29" fmla="*/ 0 h 38"/>
                  <a:gd name="T30" fmla="*/ 0 w 3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38"/>
                  <a:gd name="T50" fmla="*/ 38 w 3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38">
                    <a:moveTo>
                      <a:pt x="0" y="0"/>
                    </a:moveTo>
                    <a:lnTo>
                      <a:pt x="0" y="0"/>
                    </a:lnTo>
                    <a:lnTo>
                      <a:pt x="6" y="2"/>
                    </a:lnTo>
                    <a:lnTo>
                      <a:pt x="18" y="6"/>
                    </a:lnTo>
                    <a:lnTo>
                      <a:pt x="24" y="12"/>
                    </a:lnTo>
                    <a:lnTo>
                      <a:pt x="30" y="18"/>
                    </a:lnTo>
                    <a:lnTo>
                      <a:pt x="36" y="26"/>
                    </a:lnTo>
                    <a:lnTo>
                      <a:pt x="38" y="38"/>
                    </a:lnTo>
                    <a:lnTo>
                      <a:pt x="34" y="36"/>
                    </a:lnTo>
                    <a:lnTo>
                      <a:pt x="22" y="32"/>
                    </a:lnTo>
                    <a:lnTo>
                      <a:pt x="16" y="28"/>
                    </a:lnTo>
                    <a:lnTo>
                      <a:pt x="10" y="20"/>
                    </a:lnTo>
                    <a:lnTo>
                      <a:pt x="4" y="12"/>
                    </a:lnTo>
                    <a:lnTo>
                      <a:pt x="0" y="0"/>
                    </a:lnTo>
                    <a:close/>
                  </a:path>
                </a:pathLst>
              </a:custGeom>
              <a:solidFill>
                <a:srgbClr val="AEC437"/>
              </a:solidFill>
              <a:ln w="9525">
                <a:noFill/>
                <a:round/>
                <a:headEnd/>
                <a:tailEnd/>
              </a:ln>
            </p:spPr>
            <p:txBody>
              <a:bodyPr/>
              <a:lstStyle/>
              <a:p>
                <a:endParaRPr lang="vi-VN"/>
              </a:p>
            </p:txBody>
          </p:sp>
          <p:sp>
            <p:nvSpPr>
              <p:cNvPr id="225" name="Freeform 90"/>
              <p:cNvSpPr>
                <a:spLocks/>
              </p:cNvSpPr>
              <p:nvPr/>
            </p:nvSpPr>
            <p:spPr bwMode="auto">
              <a:xfrm>
                <a:off x="1542" y="2246"/>
                <a:ext cx="54" cy="22"/>
              </a:xfrm>
              <a:custGeom>
                <a:avLst/>
                <a:gdLst>
                  <a:gd name="T0" fmla="*/ 0 w 54"/>
                  <a:gd name="T1" fmla="*/ 16 h 22"/>
                  <a:gd name="T2" fmla="*/ 0 w 54"/>
                  <a:gd name="T3" fmla="*/ 16 h 22"/>
                  <a:gd name="T4" fmla="*/ 6 w 54"/>
                  <a:gd name="T5" fmla="*/ 18 h 22"/>
                  <a:gd name="T6" fmla="*/ 12 w 54"/>
                  <a:gd name="T7" fmla="*/ 20 h 22"/>
                  <a:gd name="T8" fmla="*/ 20 w 54"/>
                  <a:gd name="T9" fmla="*/ 22 h 22"/>
                  <a:gd name="T10" fmla="*/ 28 w 54"/>
                  <a:gd name="T11" fmla="*/ 22 h 22"/>
                  <a:gd name="T12" fmla="*/ 36 w 54"/>
                  <a:gd name="T13" fmla="*/ 20 h 22"/>
                  <a:gd name="T14" fmla="*/ 46 w 54"/>
                  <a:gd name="T15" fmla="*/ 14 h 22"/>
                  <a:gd name="T16" fmla="*/ 54 w 54"/>
                  <a:gd name="T17" fmla="*/ 2 h 22"/>
                  <a:gd name="T18" fmla="*/ 54 w 54"/>
                  <a:gd name="T19" fmla="*/ 2 h 22"/>
                  <a:gd name="T20" fmla="*/ 48 w 54"/>
                  <a:gd name="T21" fmla="*/ 2 h 22"/>
                  <a:gd name="T22" fmla="*/ 36 w 54"/>
                  <a:gd name="T23" fmla="*/ 0 h 22"/>
                  <a:gd name="T24" fmla="*/ 26 w 54"/>
                  <a:gd name="T25" fmla="*/ 2 h 22"/>
                  <a:gd name="T26" fmla="*/ 18 w 54"/>
                  <a:gd name="T27" fmla="*/ 4 h 22"/>
                  <a:gd name="T28" fmla="*/ 8 w 54"/>
                  <a:gd name="T29" fmla="*/ 8 h 22"/>
                  <a:gd name="T30" fmla="*/ 0 w 54"/>
                  <a:gd name="T31" fmla="*/ 16 h 22"/>
                  <a:gd name="T32" fmla="*/ 0 w 54"/>
                  <a:gd name="T33" fmla="*/ 1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2"/>
                  <a:gd name="T53" fmla="*/ 54 w 54"/>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2">
                    <a:moveTo>
                      <a:pt x="0" y="16"/>
                    </a:moveTo>
                    <a:lnTo>
                      <a:pt x="0" y="16"/>
                    </a:lnTo>
                    <a:lnTo>
                      <a:pt x="6" y="18"/>
                    </a:lnTo>
                    <a:lnTo>
                      <a:pt x="12" y="20"/>
                    </a:lnTo>
                    <a:lnTo>
                      <a:pt x="20" y="22"/>
                    </a:lnTo>
                    <a:lnTo>
                      <a:pt x="28" y="22"/>
                    </a:lnTo>
                    <a:lnTo>
                      <a:pt x="36" y="20"/>
                    </a:lnTo>
                    <a:lnTo>
                      <a:pt x="46" y="14"/>
                    </a:lnTo>
                    <a:lnTo>
                      <a:pt x="54" y="2"/>
                    </a:lnTo>
                    <a:lnTo>
                      <a:pt x="48" y="2"/>
                    </a:lnTo>
                    <a:lnTo>
                      <a:pt x="36" y="0"/>
                    </a:lnTo>
                    <a:lnTo>
                      <a:pt x="26" y="2"/>
                    </a:lnTo>
                    <a:lnTo>
                      <a:pt x="18" y="4"/>
                    </a:lnTo>
                    <a:lnTo>
                      <a:pt x="8" y="8"/>
                    </a:lnTo>
                    <a:lnTo>
                      <a:pt x="0" y="16"/>
                    </a:lnTo>
                    <a:close/>
                  </a:path>
                </a:pathLst>
              </a:custGeom>
              <a:solidFill>
                <a:srgbClr val="AEC437"/>
              </a:solidFill>
              <a:ln w="9525">
                <a:noFill/>
                <a:round/>
                <a:headEnd/>
                <a:tailEnd/>
              </a:ln>
            </p:spPr>
            <p:txBody>
              <a:bodyPr/>
              <a:lstStyle/>
              <a:p>
                <a:endParaRPr lang="vi-VN"/>
              </a:p>
            </p:txBody>
          </p:sp>
          <p:sp>
            <p:nvSpPr>
              <p:cNvPr id="226" name="Freeform 91"/>
              <p:cNvSpPr>
                <a:spLocks/>
              </p:cNvSpPr>
              <p:nvPr/>
            </p:nvSpPr>
            <p:spPr bwMode="auto">
              <a:xfrm>
                <a:off x="1300" y="2170"/>
                <a:ext cx="44" cy="52"/>
              </a:xfrm>
              <a:custGeom>
                <a:avLst/>
                <a:gdLst>
                  <a:gd name="T0" fmla="*/ 44 w 44"/>
                  <a:gd name="T1" fmla="*/ 0 h 52"/>
                  <a:gd name="T2" fmla="*/ 44 w 44"/>
                  <a:gd name="T3" fmla="*/ 0 h 52"/>
                  <a:gd name="T4" fmla="*/ 38 w 44"/>
                  <a:gd name="T5" fmla="*/ 2 h 52"/>
                  <a:gd name="T6" fmla="*/ 30 w 44"/>
                  <a:gd name="T7" fmla="*/ 4 h 52"/>
                  <a:gd name="T8" fmla="*/ 22 w 44"/>
                  <a:gd name="T9" fmla="*/ 6 h 52"/>
                  <a:gd name="T10" fmla="*/ 14 w 44"/>
                  <a:gd name="T11" fmla="*/ 14 h 52"/>
                  <a:gd name="T12" fmla="*/ 6 w 44"/>
                  <a:gd name="T13" fmla="*/ 22 h 52"/>
                  <a:gd name="T14" fmla="*/ 2 w 44"/>
                  <a:gd name="T15" fmla="*/ 34 h 52"/>
                  <a:gd name="T16" fmla="*/ 0 w 44"/>
                  <a:gd name="T17" fmla="*/ 52 h 52"/>
                  <a:gd name="T18" fmla="*/ 0 w 44"/>
                  <a:gd name="T19" fmla="*/ 52 h 52"/>
                  <a:gd name="T20" fmla="*/ 6 w 44"/>
                  <a:gd name="T21" fmla="*/ 50 h 52"/>
                  <a:gd name="T22" fmla="*/ 12 w 44"/>
                  <a:gd name="T23" fmla="*/ 48 h 52"/>
                  <a:gd name="T24" fmla="*/ 20 w 44"/>
                  <a:gd name="T25" fmla="*/ 44 h 52"/>
                  <a:gd name="T26" fmla="*/ 28 w 44"/>
                  <a:gd name="T27" fmla="*/ 38 h 52"/>
                  <a:gd name="T28" fmla="*/ 36 w 44"/>
                  <a:gd name="T29" fmla="*/ 30 h 52"/>
                  <a:gd name="T30" fmla="*/ 42 w 44"/>
                  <a:gd name="T31" fmla="*/ 18 h 52"/>
                  <a:gd name="T32" fmla="*/ 44 w 44"/>
                  <a:gd name="T33" fmla="*/ 0 h 52"/>
                  <a:gd name="T34" fmla="*/ 44 w 44"/>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52"/>
                  <a:gd name="T56" fmla="*/ 44 w 44"/>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52">
                    <a:moveTo>
                      <a:pt x="44" y="0"/>
                    </a:moveTo>
                    <a:lnTo>
                      <a:pt x="44" y="0"/>
                    </a:lnTo>
                    <a:lnTo>
                      <a:pt x="38" y="2"/>
                    </a:lnTo>
                    <a:lnTo>
                      <a:pt x="30" y="4"/>
                    </a:lnTo>
                    <a:lnTo>
                      <a:pt x="22" y="6"/>
                    </a:lnTo>
                    <a:lnTo>
                      <a:pt x="14" y="14"/>
                    </a:lnTo>
                    <a:lnTo>
                      <a:pt x="6" y="22"/>
                    </a:lnTo>
                    <a:lnTo>
                      <a:pt x="2" y="34"/>
                    </a:lnTo>
                    <a:lnTo>
                      <a:pt x="0" y="52"/>
                    </a:lnTo>
                    <a:lnTo>
                      <a:pt x="6" y="50"/>
                    </a:lnTo>
                    <a:lnTo>
                      <a:pt x="12" y="48"/>
                    </a:lnTo>
                    <a:lnTo>
                      <a:pt x="20" y="44"/>
                    </a:lnTo>
                    <a:lnTo>
                      <a:pt x="28" y="38"/>
                    </a:lnTo>
                    <a:lnTo>
                      <a:pt x="36" y="30"/>
                    </a:lnTo>
                    <a:lnTo>
                      <a:pt x="42" y="18"/>
                    </a:lnTo>
                    <a:lnTo>
                      <a:pt x="44" y="0"/>
                    </a:lnTo>
                    <a:close/>
                  </a:path>
                </a:pathLst>
              </a:custGeom>
              <a:solidFill>
                <a:srgbClr val="D2DE26"/>
              </a:solidFill>
              <a:ln w="9525">
                <a:noFill/>
                <a:round/>
                <a:headEnd/>
                <a:tailEnd/>
              </a:ln>
            </p:spPr>
            <p:txBody>
              <a:bodyPr/>
              <a:lstStyle/>
              <a:p>
                <a:endParaRPr lang="vi-VN"/>
              </a:p>
            </p:txBody>
          </p:sp>
          <p:sp>
            <p:nvSpPr>
              <p:cNvPr id="227" name="Freeform 92"/>
              <p:cNvSpPr>
                <a:spLocks/>
              </p:cNvSpPr>
              <p:nvPr/>
            </p:nvSpPr>
            <p:spPr bwMode="auto">
              <a:xfrm>
                <a:off x="1282" y="2226"/>
                <a:ext cx="54" cy="20"/>
              </a:xfrm>
              <a:custGeom>
                <a:avLst/>
                <a:gdLst>
                  <a:gd name="T0" fmla="*/ 0 w 54"/>
                  <a:gd name="T1" fmla="*/ 16 h 20"/>
                  <a:gd name="T2" fmla="*/ 0 w 54"/>
                  <a:gd name="T3" fmla="*/ 16 h 20"/>
                  <a:gd name="T4" fmla="*/ 4 w 54"/>
                  <a:gd name="T5" fmla="*/ 12 h 20"/>
                  <a:gd name="T6" fmla="*/ 16 w 54"/>
                  <a:gd name="T7" fmla="*/ 4 h 20"/>
                  <a:gd name="T8" fmla="*/ 24 w 54"/>
                  <a:gd name="T9" fmla="*/ 2 h 20"/>
                  <a:gd name="T10" fmla="*/ 32 w 54"/>
                  <a:gd name="T11" fmla="*/ 0 h 20"/>
                  <a:gd name="T12" fmla="*/ 42 w 54"/>
                  <a:gd name="T13" fmla="*/ 0 h 20"/>
                  <a:gd name="T14" fmla="*/ 54 w 54"/>
                  <a:gd name="T15" fmla="*/ 4 h 20"/>
                  <a:gd name="T16" fmla="*/ 54 w 54"/>
                  <a:gd name="T17" fmla="*/ 4 h 20"/>
                  <a:gd name="T18" fmla="*/ 50 w 54"/>
                  <a:gd name="T19" fmla="*/ 8 h 20"/>
                  <a:gd name="T20" fmla="*/ 40 w 54"/>
                  <a:gd name="T21" fmla="*/ 14 h 20"/>
                  <a:gd name="T22" fmla="*/ 32 w 54"/>
                  <a:gd name="T23" fmla="*/ 18 h 20"/>
                  <a:gd name="T24" fmla="*/ 24 w 54"/>
                  <a:gd name="T25" fmla="*/ 20 h 20"/>
                  <a:gd name="T26" fmla="*/ 12 w 54"/>
                  <a:gd name="T27" fmla="*/ 20 h 20"/>
                  <a:gd name="T28" fmla="*/ 0 w 54"/>
                  <a:gd name="T29" fmla="*/ 16 h 20"/>
                  <a:gd name="T30" fmla="*/ 0 w 54"/>
                  <a:gd name="T31" fmla="*/ 1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20"/>
                  <a:gd name="T50" fmla="*/ 54 w 5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20">
                    <a:moveTo>
                      <a:pt x="0" y="16"/>
                    </a:moveTo>
                    <a:lnTo>
                      <a:pt x="0" y="16"/>
                    </a:lnTo>
                    <a:lnTo>
                      <a:pt x="4" y="12"/>
                    </a:lnTo>
                    <a:lnTo>
                      <a:pt x="16" y="4"/>
                    </a:lnTo>
                    <a:lnTo>
                      <a:pt x="24" y="2"/>
                    </a:lnTo>
                    <a:lnTo>
                      <a:pt x="32" y="0"/>
                    </a:lnTo>
                    <a:lnTo>
                      <a:pt x="42" y="0"/>
                    </a:lnTo>
                    <a:lnTo>
                      <a:pt x="54" y="4"/>
                    </a:lnTo>
                    <a:lnTo>
                      <a:pt x="50" y="8"/>
                    </a:lnTo>
                    <a:lnTo>
                      <a:pt x="40" y="14"/>
                    </a:lnTo>
                    <a:lnTo>
                      <a:pt x="32" y="18"/>
                    </a:lnTo>
                    <a:lnTo>
                      <a:pt x="24" y="20"/>
                    </a:lnTo>
                    <a:lnTo>
                      <a:pt x="12" y="20"/>
                    </a:lnTo>
                    <a:lnTo>
                      <a:pt x="0" y="16"/>
                    </a:lnTo>
                    <a:close/>
                  </a:path>
                </a:pathLst>
              </a:custGeom>
              <a:solidFill>
                <a:srgbClr val="339966"/>
              </a:solidFill>
              <a:ln w="9525">
                <a:noFill/>
                <a:round/>
                <a:headEnd/>
                <a:tailEnd/>
              </a:ln>
            </p:spPr>
            <p:txBody>
              <a:bodyPr/>
              <a:lstStyle/>
              <a:p>
                <a:endParaRPr lang="vi-VN"/>
              </a:p>
            </p:txBody>
          </p:sp>
          <p:sp>
            <p:nvSpPr>
              <p:cNvPr id="228" name="Freeform 93"/>
              <p:cNvSpPr>
                <a:spLocks/>
              </p:cNvSpPr>
              <p:nvPr/>
            </p:nvSpPr>
            <p:spPr bwMode="auto">
              <a:xfrm>
                <a:off x="1262" y="2200"/>
                <a:ext cx="26" cy="54"/>
              </a:xfrm>
              <a:custGeom>
                <a:avLst/>
                <a:gdLst>
                  <a:gd name="T0" fmla="*/ 2 w 26"/>
                  <a:gd name="T1" fmla="*/ 54 h 54"/>
                  <a:gd name="T2" fmla="*/ 2 w 26"/>
                  <a:gd name="T3" fmla="*/ 54 h 54"/>
                  <a:gd name="T4" fmla="*/ 8 w 26"/>
                  <a:gd name="T5" fmla="*/ 50 h 54"/>
                  <a:gd name="T6" fmla="*/ 14 w 26"/>
                  <a:gd name="T7" fmla="*/ 46 h 54"/>
                  <a:gd name="T8" fmla="*/ 18 w 26"/>
                  <a:gd name="T9" fmla="*/ 40 h 54"/>
                  <a:gd name="T10" fmla="*/ 24 w 26"/>
                  <a:gd name="T11" fmla="*/ 32 h 54"/>
                  <a:gd name="T12" fmla="*/ 26 w 26"/>
                  <a:gd name="T13" fmla="*/ 24 h 54"/>
                  <a:gd name="T14" fmla="*/ 26 w 26"/>
                  <a:gd name="T15" fmla="*/ 12 h 54"/>
                  <a:gd name="T16" fmla="*/ 20 w 26"/>
                  <a:gd name="T17" fmla="*/ 0 h 54"/>
                  <a:gd name="T18" fmla="*/ 20 w 26"/>
                  <a:gd name="T19" fmla="*/ 0 h 54"/>
                  <a:gd name="T20" fmla="*/ 16 w 26"/>
                  <a:gd name="T21" fmla="*/ 4 h 54"/>
                  <a:gd name="T22" fmla="*/ 8 w 26"/>
                  <a:gd name="T23" fmla="*/ 14 h 54"/>
                  <a:gd name="T24" fmla="*/ 4 w 26"/>
                  <a:gd name="T25" fmla="*/ 22 h 54"/>
                  <a:gd name="T26" fmla="*/ 2 w 26"/>
                  <a:gd name="T27" fmla="*/ 32 h 54"/>
                  <a:gd name="T28" fmla="*/ 0 w 26"/>
                  <a:gd name="T29" fmla="*/ 42 h 54"/>
                  <a:gd name="T30" fmla="*/ 2 w 26"/>
                  <a:gd name="T31" fmla="*/ 54 h 54"/>
                  <a:gd name="T32" fmla="*/ 2 w 26"/>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54"/>
                  <a:gd name="T53" fmla="*/ 26 w 26"/>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54">
                    <a:moveTo>
                      <a:pt x="2" y="54"/>
                    </a:moveTo>
                    <a:lnTo>
                      <a:pt x="2" y="54"/>
                    </a:lnTo>
                    <a:lnTo>
                      <a:pt x="8" y="50"/>
                    </a:lnTo>
                    <a:lnTo>
                      <a:pt x="14" y="46"/>
                    </a:lnTo>
                    <a:lnTo>
                      <a:pt x="18" y="40"/>
                    </a:lnTo>
                    <a:lnTo>
                      <a:pt x="24" y="32"/>
                    </a:lnTo>
                    <a:lnTo>
                      <a:pt x="26" y="24"/>
                    </a:lnTo>
                    <a:lnTo>
                      <a:pt x="26" y="12"/>
                    </a:lnTo>
                    <a:lnTo>
                      <a:pt x="20" y="0"/>
                    </a:lnTo>
                    <a:lnTo>
                      <a:pt x="16" y="4"/>
                    </a:lnTo>
                    <a:lnTo>
                      <a:pt x="8" y="14"/>
                    </a:lnTo>
                    <a:lnTo>
                      <a:pt x="4" y="22"/>
                    </a:lnTo>
                    <a:lnTo>
                      <a:pt x="2" y="32"/>
                    </a:lnTo>
                    <a:lnTo>
                      <a:pt x="0" y="42"/>
                    </a:lnTo>
                    <a:lnTo>
                      <a:pt x="2" y="54"/>
                    </a:lnTo>
                    <a:close/>
                  </a:path>
                </a:pathLst>
              </a:custGeom>
              <a:solidFill>
                <a:srgbClr val="AEC437"/>
              </a:solidFill>
              <a:ln w="9525">
                <a:noFill/>
                <a:round/>
                <a:headEnd/>
                <a:tailEnd/>
              </a:ln>
            </p:spPr>
            <p:txBody>
              <a:bodyPr/>
              <a:lstStyle/>
              <a:p>
                <a:endParaRPr lang="vi-VN"/>
              </a:p>
            </p:txBody>
          </p:sp>
          <p:sp>
            <p:nvSpPr>
              <p:cNvPr id="229" name="Freeform 94"/>
              <p:cNvSpPr>
                <a:spLocks/>
              </p:cNvSpPr>
              <p:nvPr/>
            </p:nvSpPr>
            <p:spPr bwMode="auto">
              <a:xfrm>
                <a:off x="1590" y="2422"/>
                <a:ext cx="56" cy="24"/>
              </a:xfrm>
              <a:custGeom>
                <a:avLst/>
                <a:gdLst>
                  <a:gd name="T0" fmla="*/ 56 w 56"/>
                  <a:gd name="T1" fmla="*/ 10 h 24"/>
                  <a:gd name="T2" fmla="*/ 56 w 56"/>
                  <a:gd name="T3" fmla="*/ 10 h 24"/>
                  <a:gd name="T4" fmla="*/ 52 w 56"/>
                  <a:gd name="T5" fmla="*/ 6 h 24"/>
                  <a:gd name="T6" fmla="*/ 46 w 56"/>
                  <a:gd name="T7" fmla="*/ 4 h 24"/>
                  <a:gd name="T8" fmla="*/ 40 w 56"/>
                  <a:gd name="T9" fmla="*/ 0 h 24"/>
                  <a:gd name="T10" fmla="*/ 30 w 56"/>
                  <a:gd name="T11" fmla="*/ 0 h 24"/>
                  <a:gd name="T12" fmla="*/ 22 w 56"/>
                  <a:gd name="T13" fmla="*/ 0 h 24"/>
                  <a:gd name="T14" fmla="*/ 10 w 56"/>
                  <a:gd name="T15" fmla="*/ 4 h 24"/>
                  <a:gd name="T16" fmla="*/ 0 w 56"/>
                  <a:gd name="T17" fmla="*/ 14 h 24"/>
                  <a:gd name="T18" fmla="*/ 0 w 56"/>
                  <a:gd name="T19" fmla="*/ 14 h 24"/>
                  <a:gd name="T20" fmla="*/ 4 w 56"/>
                  <a:gd name="T21" fmla="*/ 16 h 24"/>
                  <a:gd name="T22" fmla="*/ 10 w 56"/>
                  <a:gd name="T23" fmla="*/ 20 h 24"/>
                  <a:gd name="T24" fmla="*/ 16 w 56"/>
                  <a:gd name="T25" fmla="*/ 22 h 24"/>
                  <a:gd name="T26" fmla="*/ 24 w 56"/>
                  <a:gd name="T27" fmla="*/ 24 h 24"/>
                  <a:gd name="T28" fmla="*/ 34 w 56"/>
                  <a:gd name="T29" fmla="*/ 22 h 24"/>
                  <a:gd name="T30" fmla="*/ 44 w 56"/>
                  <a:gd name="T31" fmla="*/ 18 h 24"/>
                  <a:gd name="T32" fmla="*/ 56 w 56"/>
                  <a:gd name="T33" fmla="*/ 10 h 24"/>
                  <a:gd name="T34" fmla="*/ 56 w 56"/>
                  <a:gd name="T35" fmla="*/ 1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24"/>
                  <a:gd name="T56" fmla="*/ 56 w 5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24">
                    <a:moveTo>
                      <a:pt x="56" y="10"/>
                    </a:moveTo>
                    <a:lnTo>
                      <a:pt x="56" y="10"/>
                    </a:lnTo>
                    <a:lnTo>
                      <a:pt x="52" y="6"/>
                    </a:lnTo>
                    <a:lnTo>
                      <a:pt x="46" y="4"/>
                    </a:lnTo>
                    <a:lnTo>
                      <a:pt x="40" y="0"/>
                    </a:lnTo>
                    <a:lnTo>
                      <a:pt x="30" y="0"/>
                    </a:lnTo>
                    <a:lnTo>
                      <a:pt x="22" y="0"/>
                    </a:lnTo>
                    <a:lnTo>
                      <a:pt x="10" y="4"/>
                    </a:lnTo>
                    <a:lnTo>
                      <a:pt x="0" y="14"/>
                    </a:lnTo>
                    <a:lnTo>
                      <a:pt x="4" y="16"/>
                    </a:lnTo>
                    <a:lnTo>
                      <a:pt x="10" y="20"/>
                    </a:lnTo>
                    <a:lnTo>
                      <a:pt x="16" y="22"/>
                    </a:lnTo>
                    <a:lnTo>
                      <a:pt x="24" y="24"/>
                    </a:lnTo>
                    <a:lnTo>
                      <a:pt x="34" y="22"/>
                    </a:lnTo>
                    <a:lnTo>
                      <a:pt x="44" y="18"/>
                    </a:lnTo>
                    <a:lnTo>
                      <a:pt x="56" y="10"/>
                    </a:lnTo>
                    <a:close/>
                  </a:path>
                </a:pathLst>
              </a:custGeom>
              <a:solidFill>
                <a:srgbClr val="D2DE26"/>
              </a:solidFill>
              <a:ln w="9525">
                <a:noFill/>
                <a:round/>
                <a:headEnd/>
                <a:tailEnd/>
              </a:ln>
            </p:spPr>
            <p:txBody>
              <a:bodyPr/>
              <a:lstStyle/>
              <a:p>
                <a:endParaRPr lang="vi-VN"/>
              </a:p>
            </p:txBody>
          </p:sp>
          <p:sp>
            <p:nvSpPr>
              <p:cNvPr id="230" name="Freeform 95"/>
              <p:cNvSpPr>
                <a:spLocks/>
              </p:cNvSpPr>
              <p:nvPr/>
            </p:nvSpPr>
            <p:spPr bwMode="auto">
              <a:xfrm>
                <a:off x="1568" y="2438"/>
                <a:ext cx="38" cy="24"/>
              </a:xfrm>
              <a:custGeom>
                <a:avLst/>
                <a:gdLst>
                  <a:gd name="T0" fmla="*/ 0 w 38"/>
                  <a:gd name="T1" fmla="*/ 0 h 24"/>
                  <a:gd name="T2" fmla="*/ 0 w 38"/>
                  <a:gd name="T3" fmla="*/ 0 h 24"/>
                  <a:gd name="T4" fmla="*/ 4 w 38"/>
                  <a:gd name="T5" fmla="*/ 0 h 24"/>
                  <a:gd name="T6" fmla="*/ 16 w 38"/>
                  <a:gd name="T7" fmla="*/ 2 h 24"/>
                  <a:gd name="T8" fmla="*/ 22 w 38"/>
                  <a:gd name="T9" fmla="*/ 4 h 24"/>
                  <a:gd name="T10" fmla="*/ 28 w 38"/>
                  <a:gd name="T11" fmla="*/ 8 h 24"/>
                  <a:gd name="T12" fmla="*/ 34 w 38"/>
                  <a:gd name="T13" fmla="*/ 14 h 24"/>
                  <a:gd name="T14" fmla="*/ 38 w 38"/>
                  <a:gd name="T15" fmla="*/ 24 h 24"/>
                  <a:gd name="T16" fmla="*/ 38 w 38"/>
                  <a:gd name="T17" fmla="*/ 24 h 24"/>
                  <a:gd name="T18" fmla="*/ 34 w 38"/>
                  <a:gd name="T19" fmla="*/ 24 h 24"/>
                  <a:gd name="T20" fmla="*/ 24 w 38"/>
                  <a:gd name="T21" fmla="*/ 22 h 24"/>
                  <a:gd name="T22" fmla="*/ 18 w 38"/>
                  <a:gd name="T23" fmla="*/ 20 h 24"/>
                  <a:gd name="T24" fmla="*/ 12 w 38"/>
                  <a:gd name="T25" fmla="*/ 14 h 24"/>
                  <a:gd name="T26" fmla="*/ 6 w 38"/>
                  <a:gd name="T27" fmla="*/ 8 h 24"/>
                  <a:gd name="T28" fmla="*/ 0 w 38"/>
                  <a:gd name="T29" fmla="*/ 0 h 24"/>
                  <a:gd name="T30" fmla="*/ 0 w 38"/>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24"/>
                  <a:gd name="T50" fmla="*/ 38 w 38"/>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24">
                    <a:moveTo>
                      <a:pt x="0" y="0"/>
                    </a:moveTo>
                    <a:lnTo>
                      <a:pt x="0" y="0"/>
                    </a:lnTo>
                    <a:lnTo>
                      <a:pt x="4" y="0"/>
                    </a:lnTo>
                    <a:lnTo>
                      <a:pt x="16" y="2"/>
                    </a:lnTo>
                    <a:lnTo>
                      <a:pt x="22" y="4"/>
                    </a:lnTo>
                    <a:lnTo>
                      <a:pt x="28" y="8"/>
                    </a:lnTo>
                    <a:lnTo>
                      <a:pt x="34" y="14"/>
                    </a:lnTo>
                    <a:lnTo>
                      <a:pt x="38" y="24"/>
                    </a:lnTo>
                    <a:lnTo>
                      <a:pt x="34" y="24"/>
                    </a:lnTo>
                    <a:lnTo>
                      <a:pt x="24" y="22"/>
                    </a:lnTo>
                    <a:lnTo>
                      <a:pt x="18" y="20"/>
                    </a:lnTo>
                    <a:lnTo>
                      <a:pt x="12" y="14"/>
                    </a:lnTo>
                    <a:lnTo>
                      <a:pt x="6" y="8"/>
                    </a:lnTo>
                    <a:lnTo>
                      <a:pt x="0" y="0"/>
                    </a:lnTo>
                    <a:close/>
                  </a:path>
                </a:pathLst>
              </a:custGeom>
              <a:solidFill>
                <a:srgbClr val="AEC437"/>
              </a:solidFill>
              <a:ln w="9525">
                <a:noFill/>
                <a:round/>
                <a:headEnd/>
                <a:tailEnd/>
              </a:ln>
            </p:spPr>
            <p:txBody>
              <a:bodyPr/>
              <a:lstStyle/>
              <a:p>
                <a:endParaRPr lang="vi-VN"/>
              </a:p>
            </p:txBody>
          </p:sp>
          <p:sp>
            <p:nvSpPr>
              <p:cNvPr id="231" name="Freeform 96"/>
              <p:cNvSpPr>
                <a:spLocks/>
              </p:cNvSpPr>
              <p:nvPr/>
            </p:nvSpPr>
            <p:spPr bwMode="auto">
              <a:xfrm>
                <a:off x="1550" y="2412"/>
                <a:ext cx="44" cy="24"/>
              </a:xfrm>
              <a:custGeom>
                <a:avLst/>
                <a:gdLst>
                  <a:gd name="T0" fmla="*/ 0 w 44"/>
                  <a:gd name="T1" fmla="*/ 22 h 24"/>
                  <a:gd name="T2" fmla="*/ 0 w 44"/>
                  <a:gd name="T3" fmla="*/ 22 h 24"/>
                  <a:gd name="T4" fmla="*/ 6 w 44"/>
                  <a:gd name="T5" fmla="*/ 24 h 24"/>
                  <a:gd name="T6" fmla="*/ 18 w 44"/>
                  <a:gd name="T7" fmla="*/ 24 h 24"/>
                  <a:gd name="T8" fmla="*/ 24 w 44"/>
                  <a:gd name="T9" fmla="*/ 22 h 24"/>
                  <a:gd name="T10" fmla="*/ 32 w 44"/>
                  <a:gd name="T11" fmla="*/ 18 h 24"/>
                  <a:gd name="T12" fmla="*/ 38 w 44"/>
                  <a:gd name="T13" fmla="*/ 12 h 24"/>
                  <a:gd name="T14" fmla="*/ 44 w 44"/>
                  <a:gd name="T15" fmla="*/ 0 h 24"/>
                  <a:gd name="T16" fmla="*/ 44 w 44"/>
                  <a:gd name="T17" fmla="*/ 0 h 24"/>
                  <a:gd name="T18" fmla="*/ 38 w 44"/>
                  <a:gd name="T19" fmla="*/ 0 h 24"/>
                  <a:gd name="T20" fmla="*/ 28 w 44"/>
                  <a:gd name="T21" fmla="*/ 2 h 24"/>
                  <a:gd name="T22" fmla="*/ 20 w 44"/>
                  <a:gd name="T23" fmla="*/ 4 h 24"/>
                  <a:gd name="T24" fmla="*/ 14 w 44"/>
                  <a:gd name="T25" fmla="*/ 8 h 24"/>
                  <a:gd name="T26" fmla="*/ 6 w 44"/>
                  <a:gd name="T27" fmla="*/ 14 h 24"/>
                  <a:gd name="T28" fmla="*/ 0 w 44"/>
                  <a:gd name="T29" fmla="*/ 22 h 24"/>
                  <a:gd name="T30" fmla="*/ 0 w 44"/>
                  <a:gd name="T31" fmla="*/ 22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24"/>
                  <a:gd name="T50" fmla="*/ 44 w 4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24">
                    <a:moveTo>
                      <a:pt x="0" y="22"/>
                    </a:moveTo>
                    <a:lnTo>
                      <a:pt x="0" y="22"/>
                    </a:lnTo>
                    <a:lnTo>
                      <a:pt x="6" y="24"/>
                    </a:lnTo>
                    <a:lnTo>
                      <a:pt x="18" y="24"/>
                    </a:lnTo>
                    <a:lnTo>
                      <a:pt x="24" y="22"/>
                    </a:lnTo>
                    <a:lnTo>
                      <a:pt x="32" y="18"/>
                    </a:lnTo>
                    <a:lnTo>
                      <a:pt x="38" y="12"/>
                    </a:lnTo>
                    <a:lnTo>
                      <a:pt x="44" y="0"/>
                    </a:lnTo>
                    <a:lnTo>
                      <a:pt x="38" y="0"/>
                    </a:lnTo>
                    <a:lnTo>
                      <a:pt x="28" y="2"/>
                    </a:lnTo>
                    <a:lnTo>
                      <a:pt x="20" y="4"/>
                    </a:lnTo>
                    <a:lnTo>
                      <a:pt x="14" y="8"/>
                    </a:lnTo>
                    <a:lnTo>
                      <a:pt x="6" y="14"/>
                    </a:lnTo>
                    <a:lnTo>
                      <a:pt x="0" y="22"/>
                    </a:lnTo>
                    <a:close/>
                  </a:path>
                </a:pathLst>
              </a:custGeom>
              <a:solidFill>
                <a:srgbClr val="AEC437"/>
              </a:solidFill>
              <a:ln w="9525">
                <a:noFill/>
                <a:round/>
                <a:headEnd/>
                <a:tailEnd/>
              </a:ln>
            </p:spPr>
            <p:txBody>
              <a:bodyPr/>
              <a:lstStyle/>
              <a:p>
                <a:endParaRPr lang="vi-VN"/>
              </a:p>
            </p:txBody>
          </p:sp>
          <p:sp>
            <p:nvSpPr>
              <p:cNvPr id="232" name="Freeform 97"/>
              <p:cNvSpPr>
                <a:spLocks/>
              </p:cNvSpPr>
              <p:nvPr/>
            </p:nvSpPr>
            <p:spPr bwMode="auto">
              <a:xfrm>
                <a:off x="1614" y="2346"/>
                <a:ext cx="54" cy="26"/>
              </a:xfrm>
              <a:custGeom>
                <a:avLst/>
                <a:gdLst>
                  <a:gd name="T0" fmla="*/ 54 w 54"/>
                  <a:gd name="T1" fmla="*/ 4 h 26"/>
                  <a:gd name="T2" fmla="*/ 54 w 54"/>
                  <a:gd name="T3" fmla="*/ 4 h 26"/>
                  <a:gd name="T4" fmla="*/ 48 w 54"/>
                  <a:gd name="T5" fmla="*/ 2 h 26"/>
                  <a:gd name="T6" fmla="*/ 42 w 54"/>
                  <a:gd name="T7" fmla="*/ 0 h 26"/>
                  <a:gd name="T8" fmla="*/ 34 w 54"/>
                  <a:gd name="T9" fmla="*/ 0 h 26"/>
                  <a:gd name="T10" fmla="*/ 26 w 54"/>
                  <a:gd name="T11" fmla="*/ 2 h 26"/>
                  <a:gd name="T12" fmla="*/ 16 w 54"/>
                  <a:gd name="T13" fmla="*/ 4 h 26"/>
                  <a:gd name="T14" fmla="*/ 8 w 54"/>
                  <a:gd name="T15" fmla="*/ 12 h 26"/>
                  <a:gd name="T16" fmla="*/ 0 w 54"/>
                  <a:gd name="T17" fmla="*/ 22 h 26"/>
                  <a:gd name="T18" fmla="*/ 0 w 54"/>
                  <a:gd name="T19" fmla="*/ 22 h 26"/>
                  <a:gd name="T20" fmla="*/ 4 w 54"/>
                  <a:gd name="T21" fmla="*/ 26 h 26"/>
                  <a:gd name="T22" fmla="*/ 10 w 54"/>
                  <a:gd name="T23" fmla="*/ 26 h 26"/>
                  <a:gd name="T24" fmla="*/ 18 w 54"/>
                  <a:gd name="T25" fmla="*/ 26 h 26"/>
                  <a:gd name="T26" fmla="*/ 26 w 54"/>
                  <a:gd name="T27" fmla="*/ 26 h 26"/>
                  <a:gd name="T28" fmla="*/ 34 w 54"/>
                  <a:gd name="T29" fmla="*/ 22 h 26"/>
                  <a:gd name="T30" fmla="*/ 44 w 54"/>
                  <a:gd name="T31" fmla="*/ 16 h 26"/>
                  <a:gd name="T32" fmla="*/ 54 w 54"/>
                  <a:gd name="T33" fmla="*/ 4 h 26"/>
                  <a:gd name="T34" fmla="*/ 54 w 54"/>
                  <a:gd name="T35" fmla="*/ 4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6"/>
                  <a:gd name="T56" fmla="*/ 54 w 5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6">
                    <a:moveTo>
                      <a:pt x="54" y="4"/>
                    </a:moveTo>
                    <a:lnTo>
                      <a:pt x="54" y="4"/>
                    </a:lnTo>
                    <a:lnTo>
                      <a:pt x="48" y="2"/>
                    </a:lnTo>
                    <a:lnTo>
                      <a:pt x="42" y="0"/>
                    </a:lnTo>
                    <a:lnTo>
                      <a:pt x="34" y="0"/>
                    </a:lnTo>
                    <a:lnTo>
                      <a:pt x="26" y="2"/>
                    </a:lnTo>
                    <a:lnTo>
                      <a:pt x="16" y="4"/>
                    </a:lnTo>
                    <a:lnTo>
                      <a:pt x="8" y="12"/>
                    </a:lnTo>
                    <a:lnTo>
                      <a:pt x="0" y="22"/>
                    </a:lnTo>
                    <a:lnTo>
                      <a:pt x="4" y="26"/>
                    </a:lnTo>
                    <a:lnTo>
                      <a:pt x="10" y="26"/>
                    </a:lnTo>
                    <a:lnTo>
                      <a:pt x="18" y="26"/>
                    </a:lnTo>
                    <a:lnTo>
                      <a:pt x="26" y="26"/>
                    </a:lnTo>
                    <a:lnTo>
                      <a:pt x="34" y="22"/>
                    </a:lnTo>
                    <a:lnTo>
                      <a:pt x="44" y="16"/>
                    </a:lnTo>
                    <a:lnTo>
                      <a:pt x="54" y="4"/>
                    </a:lnTo>
                    <a:close/>
                  </a:path>
                </a:pathLst>
              </a:custGeom>
              <a:solidFill>
                <a:srgbClr val="D2DE26"/>
              </a:solidFill>
              <a:ln w="9525">
                <a:noFill/>
                <a:round/>
                <a:headEnd/>
                <a:tailEnd/>
              </a:ln>
            </p:spPr>
            <p:txBody>
              <a:bodyPr/>
              <a:lstStyle/>
              <a:p>
                <a:endParaRPr lang="vi-VN"/>
              </a:p>
            </p:txBody>
          </p:sp>
          <p:sp>
            <p:nvSpPr>
              <p:cNvPr id="233" name="Freeform 98"/>
              <p:cNvSpPr>
                <a:spLocks/>
              </p:cNvSpPr>
              <p:nvPr/>
            </p:nvSpPr>
            <p:spPr bwMode="auto">
              <a:xfrm>
                <a:off x="1592" y="2374"/>
                <a:ext cx="44" cy="18"/>
              </a:xfrm>
              <a:custGeom>
                <a:avLst/>
                <a:gdLst>
                  <a:gd name="T0" fmla="*/ 0 w 44"/>
                  <a:gd name="T1" fmla="*/ 2 h 18"/>
                  <a:gd name="T2" fmla="*/ 0 w 44"/>
                  <a:gd name="T3" fmla="*/ 2 h 18"/>
                  <a:gd name="T4" fmla="*/ 6 w 44"/>
                  <a:gd name="T5" fmla="*/ 2 h 18"/>
                  <a:gd name="T6" fmla="*/ 16 w 44"/>
                  <a:gd name="T7" fmla="*/ 0 h 18"/>
                  <a:gd name="T8" fmla="*/ 24 w 44"/>
                  <a:gd name="T9" fmla="*/ 2 h 18"/>
                  <a:gd name="T10" fmla="*/ 30 w 44"/>
                  <a:gd name="T11" fmla="*/ 4 h 18"/>
                  <a:gd name="T12" fmla="*/ 38 w 44"/>
                  <a:gd name="T13" fmla="*/ 8 h 18"/>
                  <a:gd name="T14" fmla="*/ 44 w 44"/>
                  <a:gd name="T15" fmla="*/ 16 h 18"/>
                  <a:gd name="T16" fmla="*/ 44 w 44"/>
                  <a:gd name="T17" fmla="*/ 16 h 18"/>
                  <a:gd name="T18" fmla="*/ 40 w 44"/>
                  <a:gd name="T19" fmla="*/ 18 h 18"/>
                  <a:gd name="T20" fmla="*/ 30 w 44"/>
                  <a:gd name="T21" fmla="*/ 18 h 18"/>
                  <a:gd name="T22" fmla="*/ 24 w 44"/>
                  <a:gd name="T23" fmla="*/ 16 h 18"/>
                  <a:gd name="T24" fmla="*/ 16 w 44"/>
                  <a:gd name="T25" fmla="*/ 14 h 18"/>
                  <a:gd name="T26" fmla="*/ 8 w 44"/>
                  <a:gd name="T27" fmla="*/ 10 h 18"/>
                  <a:gd name="T28" fmla="*/ 0 w 44"/>
                  <a:gd name="T29" fmla="*/ 2 h 18"/>
                  <a:gd name="T30" fmla="*/ 0 w 44"/>
                  <a:gd name="T31" fmla="*/ 2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18"/>
                  <a:gd name="T50" fmla="*/ 44 w 4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18">
                    <a:moveTo>
                      <a:pt x="0" y="2"/>
                    </a:moveTo>
                    <a:lnTo>
                      <a:pt x="0" y="2"/>
                    </a:lnTo>
                    <a:lnTo>
                      <a:pt x="6" y="2"/>
                    </a:lnTo>
                    <a:lnTo>
                      <a:pt x="16" y="0"/>
                    </a:lnTo>
                    <a:lnTo>
                      <a:pt x="24" y="2"/>
                    </a:lnTo>
                    <a:lnTo>
                      <a:pt x="30" y="4"/>
                    </a:lnTo>
                    <a:lnTo>
                      <a:pt x="38" y="8"/>
                    </a:lnTo>
                    <a:lnTo>
                      <a:pt x="44" y="16"/>
                    </a:lnTo>
                    <a:lnTo>
                      <a:pt x="40" y="18"/>
                    </a:lnTo>
                    <a:lnTo>
                      <a:pt x="30" y="18"/>
                    </a:lnTo>
                    <a:lnTo>
                      <a:pt x="24" y="16"/>
                    </a:lnTo>
                    <a:lnTo>
                      <a:pt x="16" y="14"/>
                    </a:lnTo>
                    <a:lnTo>
                      <a:pt x="8" y="10"/>
                    </a:lnTo>
                    <a:lnTo>
                      <a:pt x="0" y="2"/>
                    </a:lnTo>
                    <a:close/>
                  </a:path>
                </a:pathLst>
              </a:custGeom>
              <a:solidFill>
                <a:srgbClr val="AEC437"/>
              </a:solidFill>
              <a:ln w="9525">
                <a:noFill/>
                <a:round/>
                <a:headEnd/>
                <a:tailEnd/>
              </a:ln>
            </p:spPr>
            <p:txBody>
              <a:bodyPr/>
              <a:lstStyle/>
              <a:p>
                <a:endParaRPr lang="vi-VN"/>
              </a:p>
            </p:txBody>
          </p:sp>
          <p:sp>
            <p:nvSpPr>
              <p:cNvPr id="234" name="Freeform 99"/>
              <p:cNvSpPr>
                <a:spLocks/>
              </p:cNvSpPr>
              <p:nvPr/>
            </p:nvSpPr>
            <p:spPr bwMode="auto">
              <a:xfrm>
                <a:off x="1574" y="2346"/>
                <a:ext cx="36" cy="32"/>
              </a:xfrm>
              <a:custGeom>
                <a:avLst/>
                <a:gdLst>
                  <a:gd name="T0" fmla="*/ 0 w 36"/>
                  <a:gd name="T1" fmla="*/ 32 h 32"/>
                  <a:gd name="T2" fmla="*/ 0 w 36"/>
                  <a:gd name="T3" fmla="*/ 32 h 32"/>
                  <a:gd name="T4" fmla="*/ 6 w 36"/>
                  <a:gd name="T5" fmla="*/ 32 h 32"/>
                  <a:gd name="T6" fmla="*/ 18 w 36"/>
                  <a:gd name="T7" fmla="*/ 28 h 32"/>
                  <a:gd name="T8" fmla="*/ 24 w 36"/>
                  <a:gd name="T9" fmla="*/ 26 h 32"/>
                  <a:gd name="T10" fmla="*/ 30 w 36"/>
                  <a:gd name="T11" fmla="*/ 20 h 32"/>
                  <a:gd name="T12" fmla="*/ 34 w 36"/>
                  <a:gd name="T13" fmla="*/ 12 h 32"/>
                  <a:gd name="T14" fmla="*/ 36 w 36"/>
                  <a:gd name="T15" fmla="*/ 0 h 32"/>
                  <a:gd name="T16" fmla="*/ 36 w 36"/>
                  <a:gd name="T17" fmla="*/ 0 h 32"/>
                  <a:gd name="T18" fmla="*/ 32 w 36"/>
                  <a:gd name="T19" fmla="*/ 2 h 32"/>
                  <a:gd name="T20" fmla="*/ 22 w 36"/>
                  <a:gd name="T21" fmla="*/ 6 h 32"/>
                  <a:gd name="T22" fmla="*/ 16 w 36"/>
                  <a:gd name="T23" fmla="*/ 10 h 32"/>
                  <a:gd name="T24" fmla="*/ 10 w 36"/>
                  <a:gd name="T25" fmla="*/ 16 h 32"/>
                  <a:gd name="T26" fmla="*/ 4 w 36"/>
                  <a:gd name="T27" fmla="*/ 22 h 32"/>
                  <a:gd name="T28" fmla="*/ 0 w 36"/>
                  <a:gd name="T29" fmla="*/ 32 h 32"/>
                  <a:gd name="T30" fmla="*/ 0 w 36"/>
                  <a:gd name="T31" fmla="*/ 32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2"/>
                  <a:gd name="T50" fmla="*/ 36 w 36"/>
                  <a:gd name="T51" fmla="*/ 32 h 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2">
                    <a:moveTo>
                      <a:pt x="0" y="32"/>
                    </a:moveTo>
                    <a:lnTo>
                      <a:pt x="0" y="32"/>
                    </a:lnTo>
                    <a:lnTo>
                      <a:pt x="6" y="32"/>
                    </a:lnTo>
                    <a:lnTo>
                      <a:pt x="18" y="28"/>
                    </a:lnTo>
                    <a:lnTo>
                      <a:pt x="24" y="26"/>
                    </a:lnTo>
                    <a:lnTo>
                      <a:pt x="30" y="20"/>
                    </a:lnTo>
                    <a:lnTo>
                      <a:pt x="34" y="12"/>
                    </a:lnTo>
                    <a:lnTo>
                      <a:pt x="36" y="0"/>
                    </a:lnTo>
                    <a:lnTo>
                      <a:pt x="32" y="2"/>
                    </a:lnTo>
                    <a:lnTo>
                      <a:pt x="22" y="6"/>
                    </a:lnTo>
                    <a:lnTo>
                      <a:pt x="16" y="10"/>
                    </a:lnTo>
                    <a:lnTo>
                      <a:pt x="10" y="16"/>
                    </a:lnTo>
                    <a:lnTo>
                      <a:pt x="4" y="22"/>
                    </a:lnTo>
                    <a:lnTo>
                      <a:pt x="0" y="32"/>
                    </a:lnTo>
                    <a:close/>
                  </a:path>
                </a:pathLst>
              </a:custGeom>
              <a:solidFill>
                <a:srgbClr val="AEC437"/>
              </a:solidFill>
              <a:ln w="9525">
                <a:noFill/>
                <a:round/>
                <a:headEnd/>
                <a:tailEnd/>
              </a:ln>
            </p:spPr>
            <p:txBody>
              <a:bodyPr/>
              <a:lstStyle/>
              <a:p>
                <a:endParaRPr lang="vi-VN"/>
              </a:p>
            </p:txBody>
          </p:sp>
          <p:sp>
            <p:nvSpPr>
              <p:cNvPr id="235" name="Freeform 100"/>
              <p:cNvSpPr>
                <a:spLocks/>
              </p:cNvSpPr>
              <p:nvPr/>
            </p:nvSpPr>
            <p:spPr bwMode="auto">
              <a:xfrm>
                <a:off x="1458" y="2290"/>
                <a:ext cx="64" cy="38"/>
              </a:xfrm>
              <a:custGeom>
                <a:avLst/>
                <a:gdLst>
                  <a:gd name="T0" fmla="*/ 64 w 64"/>
                  <a:gd name="T1" fmla="*/ 2 h 38"/>
                  <a:gd name="T2" fmla="*/ 64 w 64"/>
                  <a:gd name="T3" fmla="*/ 2 h 38"/>
                  <a:gd name="T4" fmla="*/ 56 w 64"/>
                  <a:gd name="T5" fmla="*/ 2 h 38"/>
                  <a:gd name="T6" fmla="*/ 48 w 64"/>
                  <a:gd name="T7" fmla="*/ 0 h 38"/>
                  <a:gd name="T8" fmla="*/ 40 w 64"/>
                  <a:gd name="T9" fmla="*/ 0 h 38"/>
                  <a:gd name="T10" fmla="*/ 28 w 64"/>
                  <a:gd name="T11" fmla="*/ 4 h 38"/>
                  <a:gd name="T12" fmla="*/ 18 w 64"/>
                  <a:gd name="T13" fmla="*/ 10 h 38"/>
                  <a:gd name="T14" fmla="*/ 8 w 64"/>
                  <a:gd name="T15" fmla="*/ 20 h 38"/>
                  <a:gd name="T16" fmla="*/ 0 w 64"/>
                  <a:gd name="T17" fmla="*/ 36 h 38"/>
                  <a:gd name="T18" fmla="*/ 0 w 64"/>
                  <a:gd name="T19" fmla="*/ 36 h 38"/>
                  <a:gd name="T20" fmla="*/ 8 w 64"/>
                  <a:gd name="T21" fmla="*/ 38 h 38"/>
                  <a:gd name="T22" fmla="*/ 14 w 64"/>
                  <a:gd name="T23" fmla="*/ 38 h 38"/>
                  <a:gd name="T24" fmla="*/ 24 w 64"/>
                  <a:gd name="T25" fmla="*/ 38 h 38"/>
                  <a:gd name="T26" fmla="*/ 34 w 64"/>
                  <a:gd name="T27" fmla="*/ 34 h 38"/>
                  <a:gd name="T28" fmla="*/ 44 w 64"/>
                  <a:gd name="T29" fmla="*/ 28 h 38"/>
                  <a:gd name="T30" fmla="*/ 54 w 64"/>
                  <a:gd name="T31" fmla="*/ 18 h 38"/>
                  <a:gd name="T32" fmla="*/ 64 w 64"/>
                  <a:gd name="T33" fmla="*/ 2 h 38"/>
                  <a:gd name="T34" fmla="*/ 64 w 64"/>
                  <a:gd name="T35" fmla="*/ 2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38"/>
                  <a:gd name="T56" fmla="*/ 64 w 64"/>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38">
                    <a:moveTo>
                      <a:pt x="64" y="2"/>
                    </a:moveTo>
                    <a:lnTo>
                      <a:pt x="64" y="2"/>
                    </a:lnTo>
                    <a:lnTo>
                      <a:pt x="56" y="2"/>
                    </a:lnTo>
                    <a:lnTo>
                      <a:pt x="48" y="0"/>
                    </a:lnTo>
                    <a:lnTo>
                      <a:pt x="40" y="0"/>
                    </a:lnTo>
                    <a:lnTo>
                      <a:pt x="28" y="4"/>
                    </a:lnTo>
                    <a:lnTo>
                      <a:pt x="18" y="10"/>
                    </a:lnTo>
                    <a:lnTo>
                      <a:pt x="8" y="20"/>
                    </a:lnTo>
                    <a:lnTo>
                      <a:pt x="0" y="36"/>
                    </a:lnTo>
                    <a:lnTo>
                      <a:pt x="8" y="38"/>
                    </a:lnTo>
                    <a:lnTo>
                      <a:pt x="14" y="38"/>
                    </a:lnTo>
                    <a:lnTo>
                      <a:pt x="24" y="38"/>
                    </a:lnTo>
                    <a:lnTo>
                      <a:pt x="34" y="34"/>
                    </a:lnTo>
                    <a:lnTo>
                      <a:pt x="44" y="28"/>
                    </a:lnTo>
                    <a:lnTo>
                      <a:pt x="54" y="18"/>
                    </a:lnTo>
                    <a:lnTo>
                      <a:pt x="64" y="2"/>
                    </a:lnTo>
                    <a:close/>
                  </a:path>
                </a:pathLst>
              </a:custGeom>
              <a:solidFill>
                <a:srgbClr val="D2DE26"/>
              </a:solidFill>
              <a:ln w="9525">
                <a:noFill/>
                <a:round/>
                <a:headEnd/>
                <a:tailEnd/>
              </a:ln>
            </p:spPr>
            <p:txBody>
              <a:bodyPr/>
              <a:lstStyle/>
              <a:p>
                <a:endParaRPr lang="vi-VN"/>
              </a:p>
            </p:txBody>
          </p:sp>
          <p:sp>
            <p:nvSpPr>
              <p:cNvPr id="236" name="Freeform 101"/>
              <p:cNvSpPr>
                <a:spLocks/>
              </p:cNvSpPr>
              <p:nvPr/>
            </p:nvSpPr>
            <p:spPr bwMode="auto">
              <a:xfrm>
                <a:off x="1434" y="2334"/>
                <a:ext cx="56" cy="20"/>
              </a:xfrm>
              <a:custGeom>
                <a:avLst/>
                <a:gdLst>
                  <a:gd name="T0" fmla="*/ 0 w 56"/>
                  <a:gd name="T1" fmla="*/ 6 h 20"/>
                  <a:gd name="T2" fmla="*/ 0 w 56"/>
                  <a:gd name="T3" fmla="*/ 6 h 20"/>
                  <a:gd name="T4" fmla="*/ 6 w 56"/>
                  <a:gd name="T5" fmla="*/ 4 h 20"/>
                  <a:gd name="T6" fmla="*/ 20 w 56"/>
                  <a:gd name="T7" fmla="*/ 0 h 20"/>
                  <a:gd name="T8" fmla="*/ 28 w 56"/>
                  <a:gd name="T9" fmla="*/ 0 h 20"/>
                  <a:gd name="T10" fmla="*/ 38 w 56"/>
                  <a:gd name="T11" fmla="*/ 2 h 20"/>
                  <a:gd name="T12" fmla="*/ 48 w 56"/>
                  <a:gd name="T13" fmla="*/ 6 h 20"/>
                  <a:gd name="T14" fmla="*/ 56 w 56"/>
                  <a:gd name="T15" fmla="*/ 14 h 20"/>
                  <a:gd name="T16" fmla="*/ 56 w 56"/>
                  <a:gd name="T17" fmla="*/ 14 h 20"/>
                  <a:gd name="T18" fmla="*/ 52 w 56"/>
                  <a:gd name="T19" fmla="*/ 16 h 20"/>
                  <a:gd name="T20" fmla="*/ 40 w 56"/>
                  <a:gd name="T21" fmla="*/ 20 h 20"/>
                  <a:gd name="T22" fmla="*/ 32 w 56"/>
                  <a:gd name="T23" fmla="*/ 20 h 20"/>
                  <a:gd name="T24" fmla="*/ 22 w 56"/>
                  <a:gd name="T25" fmla="*/ 18 h 20"/>
                  <a:gd name="T26" fmla="*/ 12 w 56"/>
                  <a:gd name="T27" fmla="*/ 14 h 20"/>
                  <a:gd name="T28" fmla="*/ 0 w 56"/>
                  <a:gd name="T29" fmla="*/ 6 h 20"/>
                  <a:gd name="T30" fmla="*/ 0 w 56"/>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6"/>
                    </a:moveTo>
                    <a:lnTo>
                      <a:pt x="0" y="6"/>
                    </a:lnTo>
                    <a:lnTo>
                      <a:pt x="6" y="4"/>
                    </a:lnTo>
                    <a:lnTo>
                      <a:pt x="20" y="0"/>
                    </a:lnTo>
                    <a:lnTo>
                      <a:pt x="28" y="0"/>
                    </a:lnTo>
                    <a:lnTo>
                      <a:pt x="38" y="2"/>
                    </a:lnTo>
                    <a:lnTo>
                      <a:pt x="48" y="6"/>
                    </a:lnTo>
                    <a:lnTo>
                      <a:pt x="56" y="14"/>
                    </a:lnTo>
                    <a:lnTo>
                      <a:pt x="52" y="16"/>
                    </a:lnTo>
                    <a:lnTo>
                      <a:pt x="40" y="20"/>
                    </a:lnTo>
                    <a:lnTo>
                      <a:pt x="32" y="20"/>
                    </a:lnTo>
                    <a:lnTo>
                      <a:pt x="22" y="18"/>
                    </a:lnTo>
                    <a:lnTo>
                      <a:pt x="12" y="14"/>
                    </a:lnTo>
                    <a:lnTo>
                      <a:pt x="0" y="6"/>
                    </a:lnTo>
                    <a:close/>
                  </a:path>
                </a:pathLst>
              </a:custGeom>
              <a:solidFill>
                <a:srgbClr val="AEC437"/>
              </a:solidFill>
              <a:ln w="9525">
                <a:noFill/>
                <a:round/>
                <a:headEnd/>
                <a:tailEnd/>
              </a:ln>
            </p:spPr>
            <p:txBody>
              <a:bodyPr/>
              <a:lstStyle/>
              <a:p>
                <a:endParaRPr lang="vi-VN"/>
              </a:p>
            </p:txBody>
          </p:sp>
          <p:sp>
            <p:nvSpPr>
              <p:cNvPr id="237" name="Freeform 102"/>
              <p:cNvSpPr>
                <a:spLocks/>
              </p:cNvSpPr>
              <p:nvPr/>
            </p:nvSpPr>
            <p:spPr bwMode="auto">
              <a:xfrm>
                <a:off x="1412" y="2298"/>
                <a:ext cx="38" cy="48"/>
              </a:xfrm>
              <a:custGeom>
                <a:avLst/>
                <a:gdLst>
                  <a:gd name="T0" fmla="*/ 0 w 38"/>
                  <a:gd name="T1" fmla="*/ 48 h 48"/>
                  <a:gd name="T2" fmla="*/ 0 w 38"/>
                  <a:gd name="T3" fmla="*/ 48 h 48"/>
                  <a:gd name="T4" fmla="*/ 8 w 38"/>
                  <a:gd name="T5" fmla="*/ 46 h 48"/>
                  <a:gd name="T6" fmla="*/ 14 w 38"/>
                  <a:gd name="T7" fmla="*/ 44 h 48"/>
                  <a:gd name="T8" fmla="*/ 22 w 38"/>
                  <a:gd name="T9" fmla="*/ 40 h 48"/>
                  <a:gd name="T10" fmla="*/ 28 w 38"/>
                  <a:gd name="T11" fmla="*/ 34 h 48"/>
                  <a:gd name="T12" fmla="*/ 34 w 38"/>
                  <a:gd name="T13" fmla="*/ 26 h 48"/>
                  <a:gd name="T14" fmla="*/ 38 w 38"/>
                  <a:gd name="T15" fmla="*/ 14 h 48"/>
                  <a:gd name="T16" fmla="*/ 38 w 38"/>
                  <a:gd name="T17" fmla="*/ 0 h 48"/>
                  <a:gd name="T18" fmla="*/ 38 w 38"/>
                  <a:gd name="T19" fmla="*/ 0 h 48"/>
                  <a:gd name="T20" fmla="*/ 34 w 38"/>
                  <a:gd name="T21" fmla="*/ 2 h 48"/>
                  <a:gd name="T22" fmla="*/ 22 w 38"/>
                  <a:gd name="T23" fmla="*/ 10 h 48"/>
                  <a:gd name="T24" fmla="*/ 14 w 38"/>
                  <a:gd name="T25" fmla="*/ 16 h 48"/>
                  <a:gd name="T26" fmla="*/ 8 w 38"/>
                  <a:gd name="T27" fmla="*/ 26 h 48"/>
                  <a:gd name="T28" fmla="*/ 4 w 38"/>
                  <a:gd name="T29" fmla="*/ 36 h 48"/>
                  <a:gd name="T30" fmla="*/ 0 w 38"/>
                  <a:gd name="T31" fmla="*/ 48 h 48"/>
                  <a:gd name="T32" fmla="*/ 0 w 3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8"/>
                  <a:gd name="T53" fmla="*/ 38 w 3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8">
                    <a:moveTo>
                      <a:pt x="0" y="48"/>
                    </a:moveTo>
                    <a:lnTo>
                      <a:pt x="0" y="48"/>
                    </a:lnTo>
                    <a:lnTo>
                      <a:pt x="8" y="46"/>
                    </a:lnTo>
                    <a:lnTo>
                      <a:pt x="14" y="44"/>
                    </a:lnTo>
                    <a:lnTo>
                      <a:pt x="22" y="40"/>
                    </a:lnTo>
                    <a:lnTo>
                      <a:pt x="28" y="34"/>
                    </a:lnTo>
                    <a:lnTo>
                      <a:pt x="34" y="26"/>
                    </a:lnTo>
                    <a:lnTo>
                      <a:pt x="38" y="14"/>
                    </a:lnTo>
                    <a:lnTo>
                      <a:pt x="38" y="0"/>
                    </a:lnTo>
                    <a:lnTo>
                      <a:pt x="34" y="2"/>
                    </a:lnTo>
                    <a:lnTo>
                      <a:pt x="22" y="10"/>
                    </a:lnTo>
                    <a:lnTo>
                      <a:pt x="14" y="16"/>
                    </a:lnTo>
                    <a:lnTo>
                      <a:pt x="8" y="26"/>
                    </a:lnTo>
                    <a:lnTo>
                      <a:pt x="4" y="36"/>
                    </a:lnTo>
                    <a:lnTo>
                      <a:pt x="0" y="48"/>
                    </a:lnTo>
                    <a:close/>
                  </a:path>
                </a:pathLst>
              </a:custGeom>
              <a:solidFill>
                <a:srgbClr val="AEC437"/>
              </a:solidFill>
              <a:ln w="9525">
                <a:noFill/>
                <a:round/>
                <a:headEnd/>
                <a:tailEnd/>
              </a:ln>
            </p:spPr>
            <p:txBody>
              <a:bodyPr/>
              <a:lstStyle/>
              <a:p>
                <a:endParaRPr lang="vi-VN"/>
              </a:p>
            </p:txBody>
          </p:sp>
          <p:sp>
            <p:nvSpPr>
              <p:cNvPr id="238" name="Freeform 103"/>
              <p:cNvSpPr>
                <a:spLocks/>
              </p:cNvSpPr>
              <p:nvPr/>
            </p:nvSpPr>
            <p:spPr bwMode="auto">
              <a:xfrm>
                <a:off x="1148" y="2380"/>
                <a:ext cx="56" cy="42"/>
              </a:xfrm>
              <a:custGeom>
                <a:avLst/>
                <a:gdLst>
                  <a:gd name="T0" fmla="*/ 0 w 56"/>
                  <a:gd name="T1" fmla="*/ 0 h 42"/>
                  <a:gd name="T2" fmla="*/ 0 w 56"/>
                  <a:gd name="T3" fmla="*/ 0 h 42"/>
                  <a:gd name="T4" fmla="*/ 2 w 56"/>
                  <a:gd name="T5" fmla="*/ 6 h 42"/>
                  <a:gd name="T6" fmla="*/ 4 w 56"/>
                  <a:gd name="T7" fmla="*/ 14 h 42"/>
                  <a:gd name="T8" fmla="*/ 8 w 56"/>
                  <a:gd name="T9" fmla="*/ 22 h 42"/>
                  <a:gd name="T10" fmla="*/ 16 w 56"/>
                  <a:gd name="T11" fmla="*/ 30 h 42"/>
                  <a:gd name="T12" fmla="*/ 26 w 56"/>
                  <a:gd name="T13" fmla="*/ 36 h 42"/>
                  <a:gd name="T14" fmla="*/ 40 w 56"/>
                  <a:gd name="T15" fmla="*/ 42 h 42"/>
                  <a:gd name="T16" fmla="*/ 56 w 56"/>
                  <a:gd name="T17" fmla="*/ 42 h 42"/>
                  <a:gd name="T18" fmla="*/ 56 w 56"/>
                  <a:gd name="T19" fmla="*/ 42 h 42"/>
                  <a:gd name="T20" fmla="*/ 54 w 56"/>
                  <a:gd name="T21" fmla="*/ 36 h 42"/>
                  <a:gd name="T22" fmla="*/ 52 w 56"/>
                  <a:gd name="T23" fmla="*/ 28 h 42"/>
                  <a:gd name="T24" fmla="*/ 48 w 56"/>
                  <a:gd name="T25" fmla="*/ 20 h 42"/>
                  <a:gd name="T26" fmla="*/ 40 w 56"/>
                  <a:gd name="T27" fmla="*/ 14 h 42"/>
                  <a:gd name="T28" fmla="*/ 32 w 56"/>
                  <a:gd name="T29" fmla="*/ 6 h 42"/>
                  <a:gd name="T30" fmla="*/ 18 w 56"/>
                  <a:gd name="T31" fmla="*/ 2 h 42"/>
                  <a:gd name="T32" fmla="*/ 0 w 56"/>
                  <a:gd name="T33" fmla="*/ 0 h 42"/>
                  <a:gd name="T34" fmla="*/ 0 w 5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42"/>
                  <a:gd name="T56" fmla="*/ 56 w 5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42">
                    <a:moveTo>
                      <a:pt x="0" y="0"/>
                    </a:moveTo>
                    <a:lnTo>
                      <a:pt x="0" y="0"/>
                    </a:lnTo>
                    <a:lnTo>
                      <a:pt x="2" y="6"/>
                    </a:lnTo>
                    <a:lnTo>
                      <a:pt x="4" y="14"/>
                    </a:lnTo>
                    <a:lnTo>
                      <a:pt x="8" y="22"/>
                    </a:lnTo>
                    <a:lnTo>
                      <a:pt x="16" y="30"/>
                    </a:lnTo>
                    <a:lnTo>
                      <a:pt x="26" y="36"/>
                    </a:lnTo>
                    <a:lnTo>
                      <a:pt x="40" y="42"/>
                    </a:lnTo>
                    <a:lnTo>
                      <a:pt x="56" y="42"/>
                    </a:lnTo>
                    <a:lnTo>
                      <a:pt x="54" y="36"/>
                    </a:lnTo>
                    <a:lnTo>
                      <a:pt x="52" y="28"/>
                    </a:lnTo>
                    <a:lnTo>
                      <a:pt x="48" y="20"/>
                    </a:lnTo>
                    <a:lnTo>
                      <a:pt x="40" y="14"/>
                    </a:lnTo>
                    <a:lnTo>
                      <a:pt x="32" y="6"/>
                    </a:lnTo>
                    <a:lnTo>
                      <a:pt x="18" y="2"/>
                    </a:lnTo>
                    <a:lnTo>
                      <a:pt x="0" y="0"/>
                    </a:lnTo>
                    <a:close/>
                  </a:path>
                </a:pathLst>
              </a:custGeom>
              <a:solidFill>
                <a:srgbClr val="D2DE26"/>
              </a:solidFill>
              <a:ln w="9525">
                <a:noFill/>
                <a:round/>
                <a:headEnd/>
                <a:tailEnd/>
              </a:ln>
            </p:spPr>
            <p:txBody>
              <a:bodyPr/>
              <a:lstStyle/>
              <a:p>
                <a:endParaRPr lang="vi-VN"/>
              </a:p>
            </p:txBody>
          </p:sp>
          <p:sp>
            <p:nvSpPr>
              <p:cNvPr id="239" name="Freeform 104"/>
              <p:cNvSpPr>
                <a:spLocks/>
              </p:cNvSpPr>
              <p:nvPr/>
            </p:nvSpPr>
            <p:spPr bwMode="auto">
              <a:xfrm>
                <a:off x="1206" y="2384"/>
                <a:ext cx="22" cy="54"/>
              </a:xfrm>
              <a:custGeom>
                <a:avLst/>
                <a:gdLst>
                  <a:gd name="T0" fmla="*/ 22 w 22"/>
                  <a:gd name="T1" fmla="*/ 54 h 54"/>
                  <a:gd name="T2" fmla="*/ 22 w 22"/>
                  <a:gd name="T3" fmla="*/ 54 h 54"/>
                  <a:gd name="T4" fmla="*/ 16 w 22"/>
                  <a:gd name="T5" fmla="*/ 50 h 54"/>
                  <a:gd name="T6" fmla="*/ 8 w 22"/>
                  <a:gd name="T7" fmla="*/ 40 h 54"/>
                  <a:gd name="T8" fmla="*/ 4 w 22"/>
                  <a:gd name="T9" fmla="*/ 32 h 54"/>
                  <a:gd name="T10" fmla="*/ 0 w 22"/>
                  <a:gd name="T11" fmla="*/ 22 h 54"/>
                  <a:gd name="T12" fmla="*/ 0 w 22"/>
                  <a:gd name="T13" fmla="*/ 12 h 54"/>
                  <a:gd name="T14" fmla="*/ 4 w 22"/>
                  <a:gd name="T15" fmla="*/ 0 h 54"/>
                  <a:gd name="T16" fmla="*/ 4 w 22"/>
                  <a:gd name="T17" fmla="*/ 0 h 54"/>
                  <a:gd name="T18" fmla="*/ 8 w 22"/>
                  <a:gd name="T19" fmla="*/ 4 h 54"/>
                  <a:gd name="T20" fmla="*/ 16 w 22"/>
                  <a:gd name="T21" fmla="*/ 14 h 54"/>
                  <a:gd name="T22" fmla="*/ 20 w 22"/>
                  <a:gd name="T23" fmla="*/ 20 h 54"/>
                  <a:gd name="T24" fmla="*/ 22 w 22"/>
                  <a:gd name="T25" fmla="*/ 30 h 54"/>
                  <a:gd name="T26" fmla="*/ 22 w 22"/>
                  <a:gd name="T27" fmla="*/ 40 h 54"/>
                  <a:gd name="T28" fmla="*/ 22 w 22"/>
                  <a:gd name="T29" fmla="*/ 54 h 54"/>
                  <a:gd name="T30" fmla="*/ 22 w 22"/>
                  <a:gd name="T31" fmla="*/ 54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54"/>
                  <a:gd name="T50" fmla="*/ 22 w 22"/>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54">
                    <a:moveTo>
                      <a:pt x="22" y="54"/>
                    </a:moveTo>
                    <a:lnTo>
                      <a:pt x="22" y="54"/>
                    </a:lnTo>
                    <a:lnTo>
                      <a:pt x="16" y="50"/>
                    </a:lnTo>
                    <a:lnTo>
                      <a:pt x="8" y="40"/>
                    </a:lnTo>
                    <a:lnTo>
                      <a:pt x="4" y="32"/>
                    </a:lnTo>
                    <a:lnTo>
                      <a:pt x="0" y="22"/>
                    </a:lnTo>
                    <a:lnTo>
                      <a:pt x="0" y="12"/>
                    </a:lnTo>
                    <a:lnTo>
                      <a:pt x="4" y="0"/>
                    </a:lnTo>
                    <a:lnTo>
                      <a:pt x="8" y="4"/>
                    </a:lnTo>
                    <a:lnTo>
                      <a:pt x="16" y="14"/>
                    </a:lnTo>
                    <a:lnTo>
                      <a:pt x="20" y="20"/>
                    </a:lnTo>
                    <a:lnTo>
                      <a:pt x="22" y="30"/>
                    </a:lnTo>
                    <a:lnTo>
                      <a:pt x="22" y="40"/>
                    </a:lnTo>
                    <a:lnTo>
                      <a:pt x="22" y="54"/>
                    </a:lnTo>
                    <a:close/>
                  </a:path>
                </a:pathLst>
              </a:custGeom>
              <a:solidFill>
                <a:srgbClr val="AEC437"/>
              </a:solidFill>
              <a:ln w="9525">
                <a:noFill/>
                <a:round/>
                <a:headEnd/>
                <a:tailEnd/>
              </a:ln>
            </p:spPr>
            <p:txBody>
              <a:bodyPr/>
              <a:lstStyle/>
              <a:p>
                <a:endParaRPr lang="vi-VN"/>
              </a:p>
            </p:txBody>
          </p:sp>
          <p:sp>
            <p:nvSpPr>
              <p:cNvPr id="240" name="Freeform 105"/>
              <p:cNvSpPr>
                <a:spLocks/>
              </p:cNvSpPr>
              <p:nvPr/>
            </p:nvSpPr>
            <p:spPr bwMode="auto">
              <a:xfrm>
                <a:off x="1182" y="2434"/>
                <a:ext cx="58" cy="24"/>
              </a:xfrm>
              <a:custGeom>
                <a:avLst/>
                <a:gdLst>
                  <a:gd name="T0" fmla="*/ 58 w 58"/>
                  <a:gd name="T1" fmla="*/ 22 h 24"/>
                  <a:gd name="T2" fmla="*/ 58 w 58"/>
                  <a:gd name="T3" fmla="*/ 22 h 24"/>
                  <a:gd name="T4" fmla="*/ 54 w 58"/>
                  <a:gd name="T5" fmla="*/ 16 h 24"/>
                  <a:gd name="T6" fmla="*/ 50 w 58"/>
                  <a:gd name="T7" fmla="*/ 10 h 24"/>
                  <a:gd name="T8" fmla="*/ 44 w 58"/>
                  <a:gd name="T9" fmla="*/ 6 h 24"/>
                  <a:gd name="T10" fmla="*/ 36 w 58"/>
                  <a:gd name="T11" fmla="*/ 2 h 24"/>
                  <a:gd name="T12" fmla="*/ 26 w 58"/>
                  <a:gd name="T13" fmla="*/ 0 h 24"/>
                  <a:gd name="T14" fmla="*/ 14 w 58"/>
                  <a:gd name="T15" fmla="*/ 0 h 24"/>
                  <a:gd name="T16" fmla="*/ 0 w 58"/>
                  <a:gd name="T17" fmla="*/ 6 h 24"/>
                  <a:gd name="T18" fmla="*/ 0 w 58"/>
                  <a:gd name="T19" fmla="*/ 6 h 24"/>
                  <a:gd name="T20" fmla="*/ 6 w 58"/>
                  <a:gd name="T21" fmla="*/ 10 h 24"/>
                  <a:gd name="T22" fmla="*/ 18 w 58"/>
                  <a:gd name="T23" fmla="*/ 18 h 24"/>
                  <a:gd name="T24" fmla="*/ 26 w 58"/>
                  <a:gd name="T25" fmla="*/ 22 h 24"/>
                  <a:gd name="T26" fmla="*/ 36 w 58"/>
                  <a:gd name="T27" fmla="*/ 24 h 24"/>
                  <a:gd name="T28" fmla="*/ 46 w 58"/>
                  <a:gd name="T29" fmla="*/ 24 h 24"/>
                  <a:gd name="T30" fmla="*/ 58 w 58"/>
                  <a:gd name="T31" fmla="*/ 22 h 24"/>
                  <a:gd name="T32" fmla="*/ 58 w 58"/>
                  <a:gd name="T33" fmla="*/ 2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4"/>
                  <a:gd name="T53" fmla="*/ 58 w 5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4">
                    <a:moveTo>
                      <a:pt x="58" y="22"/>
                    </a:moveTo>
                    <a:lnTo>
                      <a:pt x="58" y="22"/>
                    </a:lnTo>
                    <a:lnTo>
                      <a:pt x="54" y="16"/>
                    </a:lnTo>
                    <a:lnTo>
                      <a:pt x="50" y="10"/>
                    </a:lnTo>
                    <a:lnTo>
                      <a:pt x="44" y="6"/>
                    </a:lnTo>
                    <a:lnTo>
                      <a:pt x="36" y="2"/>
                    </a:lnTo>
                    <a:lnTo>
                      <a:pt x="26" y="0"/>
                    </a:lnTo>
                    <a:lnTo>
                      <a:pt x="14" y="0"/>
                    </a:lnTo>
                    <a:lnTo>
                      <a:pt x="0" y="6"/>
                    </a:lnTo>
                    <a:lnTo>
                      <a:pt x="6" y="10"/>
                    </a:lnTo>
                    <a:lnTo>
                      <a:pt x="18" y="18"/>
                    </a:lnTo>
                    <a:lnTo>
                      <a:pt x="26" y="22"/>
                    </a:lnTo>
                    <a:lnTo>
                      <a:pt x="36" y="24"/>
                    </a:lnTo>
                    <a:lnTo>
                      <a:pt x="46" y="24"/>
                    </a:lnTo>
                    <a:lnTo>
                      <a:pt x="58" y="22"/>
                    </a:lnTo>
                    <a:close/>
                  </a:path>
                </a:pathLst>
              </a:custGeom>
              <a:solidFill>
                <a:srgbClr val="008000"/>
              </a:solidFill>
              <a:ln w="9525">
                <a:noFill/>
                <a:round/>
                <a:headEnd/>
                <a:tailEnd/>
              </a:ln>
            </p:spPr>
            <p:txBody>
              <a:bodyPr/>
              <a:lstStyle/>
              <a:p>
                <a:endParaRPr lang="vi-VN"/>
              </a:p>
            </p:txBody>
          </p:sp>
          <p:sp>
            <p:nvSpPr>
              <p:cNvPr id="241" name="Freeform 106"/>
              <p:cNvSpPr>
                <a:spLocks/>
              </p:cNvSpPr>
              <p:nvPr/>
            </p:nvSpPr>
            <p:spPr bwMode="auto">
              <a:xfrm>
                <a:off x="1518" y="2516"/>
                <a:ext cx="36" cy="40"/>
              </a:xfrm>
              <a:custGeom>
                <a:avLst/>
                <a:gdLst>
                  <a:gd name="T0" fmla="*/ 36 w 36"/>
                  <a:gd name="T1" fmla="*/ 40 h 40"/>
                  <a:gd name="T2" fmla="*/ 36 w 36"/>
                  <a:gd name="T3" fmla="*/ 40 h 40"/>
                  <a:gd name="T4" fmla="*/ 36 w 36"/>
                  <a:gd name="T5" fmla="*/ 34 h 40"/>
                  <a:gd name="T6" fmla="*/ 36 w 36"/>
                  <a:gd name="T7" fmla="*/ 28 h 40"/>
                  <a:gd name="T8" fmla="*/ 34 w 36"/>
                  <a:gd name="T9" fmla="*/ 20 h 40"/>
                  <a:gd name="T10" fmla="*/ 28 w 36"/>
                  <a:gd name="T11" fmla="*/ 14 h 40"/>
                  <a:gd name="T12" fmla="*/ 22 w 36"/>
                  <a:gd name="T13" fmla="*/ 8 h 40"/>
                  <a:gd name="T14" fmla="*/ 12 w 36"/>
                  <a:gd name="T15" fmla="*/ 2 h 40"/>
                  <a:gd name="T16" fmla="*/ 0 w 36"/>
                  <a:gd name="T17" fmla="*/ 0 h 40"/>
                  <a:gd name="T18" fmla="*/ 0 w 36"/>
                  <a:gd name="T19" fmla="*/ 0 h 40"/>
                  <a:gd name="T20" fmla="*/ 0 w 36"/>
                  <a:gd name="T21" fmla="*/ 6 h 40"/>
                  <a:gd name="T22" fmla="*/ 0 w 36"/>
                  <a:gd name="T23" fmla="*/ 10 h 40"/>
                  <a:gd name="T24" fmla="*/ 4 w 36"/>
                  <a:gd name="T25" fmla="*/ 18 h 40"/>
                  <a:gd name="T26" fmla="*/ 8 w 36"/>
                  <a:gd name="T27" fmla="*/ 24 h 40"/>
                  <a:gd name="T28" fmla="*/ 14 w 36"/>
                  <a:gd name="T29" fmla="*/ 30 h 40"/>
                  <a:gd name="T30" fmla="*/ 24 w 36"/>
                  <a:gd name="T31" fmla="*/ 36 h 40"/>
                  <a:gd name="T32" fmla="*/ 36 w 36"/>
                  <a:gd name="T33" fmla="*/ 40 h 40"/>
                  <a:gd name="T34" fmla="*/ 36 w 36"/>
                  <a:gd name="T35" fmla="*/ 4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0"/>
                  <a:gd name="T56" fmla="*/ 36 w 36"/>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0">
                    <a:moveTo>
                      <a:pt x="36" y="40"/>
                    </a:moveTo>
                    <a:lnTo>
                      <a:pt x="36" y="40"/>
                    </a:lnTo>
                    <a:lnTo>
                      <a:pt x="36" y="34"/>
                    </a:lnTo>
                    <a:lnTo>
                      <a:pt x="36" y="28"/>
                    </a:lnTo>
                    <a:lnTo>
                      <a:pt x="34" y="20"/>
                    </a:lnTo>
                    <a:lnTo>
                      <a:pt x="28" y="14"/>
                    </a:lnTo>
                    <a:lnTo>
                      <a:pt x="22" y="8"/>
                    </a:lnTo>
                    <a:lnTo>
                      <a:pt x="12" y="2"/>
                    </a:lnTo>
                    <a:lnTo>
                      <a:pt x="0" y="0"/>
                    </a:lnTo>
                    <a:lnTo>
                      <a:pt x="0" y="6"/>
                    </a:lnTo>
                    <a:lnTo>
                      <a:pt x="0" y="10"/>
                    </a:lnTo>
                    <a:lnTo>
                      <a:pt x="4" y="18"/>
                    </a:lnTo>
                    <a:lnTo>
                      <a:pt x="8" y="24"/>
                    </a:lnTo>
                    <a:lnTo>
                      <a:pt x="14" y="30"/>
                    </a:lnTo>
                    <a:lnTo>
                      <a:pt x="24" y="36"/>
                    </a:lnTo>
                    <a:lnTo>
                      <a:pt x="36" y="40"/>
                    </a:lnTo>
                    <a:close/>
                  </a:path>
                </a:pathLst>
              </a:custGeom>
              <a:solidFill>
                <a:srgbClr val="D2DE26"/>
              </a:solidFill>
              <a:ln w="9525">
                <a:noFill/>
                <a:round/>
                <a:headEnd/>
                <a:tailEnd/>
              </a:ln>
            </p:spPr>
            <p:txBody>
              <a:bodyPr/>
              <a:lstStyle/>
              <a:p>
                <a:endParaRPr lang="vi-VN"/>
              </a:p>
            </p:txBody>
          </p:sp>
          <p:sp>
            <p:nvSpPr>
              <p:cNvPr id="242" name="Freeform 107"/>
              <p:cNvSpPr>
                <a:spLocks/>
              </p:cNvSpPr>
              <p:nvPr/>
            </p:nvSpPr>
            <p:spPr bwMode="auto">
              <a:xfrm>
                <a:off x="1498" y="2502"/>
                <a:ext cx="16" cy="42"/>
              </a:xfrm>
              <a:custGeom>
                <a:avLst/>
                <a:gdLst>
                  <a:gd name="T0" fmla="*/ 4 w 16"/>
                  <a:gd name="T1" fmla="*/ 0 h 42"/>
                  <a:gd name="T2" fmla="*/ 4 w 16"/>
                  <a:gd name="T3" fmla="*/ 0 h 42"/>
                  <a:gd name="T4" fmla="*/ 8 w 16"/>
                  <a:gd name="T5" fmla="*/ 2 h 42"/>
                  <a:gd name="T6" fmla="*/ 12 w 16"/>
                  <a:gd name="T7" fmla="*/ 12 h 42"/>
                  <a:gd name="T8" fmla="*/ 14 w 16"/>
                  <a:gd name="T9" fmla="*/ 18 h 42"/>
                  <a:gd name="T10" fmla="*/ 16 w 16"/>
                  <a:gd name="T11" fmla="*/ 26 h 42"/>
                  <a:gd name="T12" fmla="*/ 14 w 16"/>
                  <a:gd name="T13" fmla="*/ 34 h 42"/>
                  <a:gd name="T14" fmla="*/ 10 w 16"/>
                  <a:gd name="T15" fmla="*/ 42 h 42"/>
                  <a:gd name="T16" fmla="*/ 10 w 16"/>
                  <a:gd name="T17" fmla="*/ 42 h 42"/>
                  <a:gd name="T18" fmla="*/ 8 w 16"/>
                  <a:gd name="T19" fmla="*/ 40 h 42"/>
                  <a:gd name="T20" fmla="*/ 4 w 16"/>
                  <a:gd name="T21" fmla="*/ 30 h 42"/>
                  <a:gd name="T22" fmla="*/ 2 w 16"/>
                  <a:gd name="T23" fmla="*/ 24 h 42"/>
                  <a:gd name="T24" fmla="*/ 0 w 16"/>
                  <a:gd name="T25" fmla="*/ 18 h 42"/>
                  <a:gd name="T26" fmla="*/ 2 w 16"/>
                  <a:gd name="T27" fmla="*/ 8 h 42"/>
                  <a:gd name="T28" fmla="*/ 4 w 16"/>
                  <a:gd name="T29" fmla="*/ 0 h 42"/>
                  <a:gd name="T30" fmla="*/ 4 w 1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42"/>
                  <a:gd name="T50" fmla="*/ 16 w 1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42">
                    <a:moveTo>
                      <a:pt x="4" y="0"/>
                    </a:moveTo>
                    <a:lnTo>
                      <a:pt x="4" y="0"/>
                    </a:lnTo>
                    <a:lnTo>
                      <a:pt x="8" y="2"/>
                    </a:lnTo>
                    <a:lnTo>
                      <a:pt x="12" y="12"/>
                    </a:lnTo>
                    <a:lnTo>
                      <a:pt x="14" y="18"/>
                    </a:lnTo>
                    <a:lnTo>
                      <a:pt x="16" y="26"/>
                    </a:lnTo>
                    <a:lnTo>
                      <a:pt x="14" y="34"/>
                    </a:lnTo>
                    <a:lnTo>
                      <a:pt x="10" y="42"/>
                    </a:lnTo>
                    <a:lnTo>
                      <a:pt x="8" y="40"/>
                    </a:lnTo>
                    <a:lnTo>
                      <a:pt x="4" y="30"/>
                    </a:lnTo>
                    <a:lnTo>
                      <a:pt x="2" y="24"/>
                    </a:lnTo>
                    <a:lnTo>
                      <a:pt x="0" y="18"/>
                    </a:lnTo>
                    <a:lnTo>
                      <a:pt x="2" y="8"/>
                    </a:lnTo>
                    <a:lnTo>
                      <a:pt x="4" y="0"/>
                    </a:lnTo>
                    <a:close/>
                  </a:path>
                </a:pathLst>
              </a:custGeom>
              <a:solidFill>
                <a:srgbClr val="AEC437"/>
              </a:solidFill>
              <a:ln w="9525">
                <a:noFill/>
                <a:round/>
                <a:headEnd/>
                <a:tailEnd/>
              </a:ln>
            </p:spPr>
            <p:txBody>
              <a:bodyPr/>
              <a:lstStyle/>
              <a:p>
                <a:endParaRPr lang="vi-VN"/>
              </a:p>
            </p:txBody>
          </p:sp>
          <p:sp>
            <p:nvSpPr>
              <p:cNvPr id="243" name="Freeform 108"/>
              <p:cNvSpPr>
                <a:spLocks/>
              </p:cNvSpPr>
              <p:nvPr/>
            </p:nvSpPr>
            <p:spPr bwMode="auto">
              <a:xfrm>
                <a:off x="1494" y="2486"/>
                <a:ext cx="42" cy="22"/>
              </a:xfrm>
              <a:custGeom>
                <a:avLst/>
                <a:gdLst>
                  <a:gd name="T0" fmla="*/ 0 w 42"/>
                  <a:gd name="T1" fmla="*/ 0 h 22"/>
                  <a:gd name="T2" fmla="*/ 0 w 42"/>
                  <a:gd name="T3" fmla="*/ 0 h 22"/>
                  <a:gd name="T4" fmla="*/ 2 w 42"/>
                  <a:gd name="T5" fmla="*/ 6 h 22"/>
                  <a:gd name="T6" fmla="*/ 10 w 42"/>
                  <a:gd name="T7" fmla="*/ 14 h 22"/>
                  <a:gd name="T8" fmla="*/ 16 w 42"/>
                  <a:gd name="T9" fmla="*/ 18 h 22"/>
                  <a:gd name="T10" fmla="*/ 22 w 42"/>
                  <a:gd name="T11" fmla="*/ 22 h 22"/>
                  <a:gd name="T12" fmla="*/ 32 w 42"/>
                  <a:gd name="T13" fmla="*/ 22 h 22"/>
                  <a:gd name="T14" fmla="*/ 42 w 42"/>
                  <a:gd name="T15" fmla="*/ 18 h 22"/>
                  <a:gd name="T16" fmla="*/ 42 w 42"/>
                  <a:gd name="T17" fmla="*/ 18 h 22"/>
                  <a:gd name="T18" fmla="*/ 40 w 42"/>
                  <a:gd name="T19" fmla="*/ 16 h 22"/>
                  <a:gd name="T20" fmla="*/ 32 w 42"/>
                  <a:gd name="T21" fmla="*/ 8 h 22"/>
                  <a:gd name="T22" fmla="*/ 26 w 42"/>
                  <a:gd name="T23" fmla="*/ 4 h 22"/>
                  <a:gd name="T24" fmla="*/ 18 w 42"/>
                  <a:gd name="T25" fmla="*/ 2 h 22"/>
                  <a:gd name="T26" fmla="*/ 10 w 42"/>
                  <a:gd name="T27" fmla="*/ 0 h 22"/>
                  <a:gd name="T28" fmla="*/ 0 w 42"/>
                  <a:gd name="T29" fmla="*/ 0 h 22"/>
                  <a:gd name="T30" fmla="*/ 0 w 42"/>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
                  <a:gd name="T49" fmla="*/ 0 h 22"/>
                  <a:gd name="T50" fmla="*/ 42 w 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 h="22">
                    <a:moveTo>
                      <a:pt x="0" y="0"/>
                    </a:moveTo>
                    <a:lnTo>
                      <a:pt x="0" y="0"/>
                    </a:lnTo>
                    <a:lnTo>
                      <a:pt x="2" y="6"/>
                    </a:lnTo>
                    <a:lnTo>
                      <a:pt x="10" y="14"/>
                    </a:lnTo>
                    <a:lnTo>
                      <a:pt x="16" y="18"/>
                    </a:lnTo>
                    <a:lnTo>
                      <a:pt x="22" y="22"/>
                    </a:lnTo>
                    <a:lnTo>
                      <a:pt x="32" y="22"/>
                    </a:lnTo>
                    <a:lnTo>
                      <a:pt x="42" y="18"/>
                    </a:lnTo>
                    <a:lnTo>
                      <a:pt x="40" y="16"/>
                    </a:lnTo>
                    <a:lnTo>
                      <a:pt x="32" y="8"/>
                    </a:lnTo>
                    <a:lnTo>
                      <a:pt x="26" y="4"/>
                    </a:lnTo>
                    <a:lnTo>
                      <a:pt x="18" y="2"/>
                    </a:lnTo>
                    <a:lnTo>
                      <a:pt x="10" y="0"/>
                    </a:lnTo>
                    <a:lnTo>
                      <a:pt x="0" y="0"/>
                    </a:lnTo>
                    <a:close/>
                  </a:path>
                </a:pathLst>
              </a:custGeom>
              <a:solidFill>
                <a:srgbClr val="AEC437"/>
              </a:solidFill>
              <a:ln w="9525">
                <a:noFill/>
                <a:round/>
                <a:headEnd/>
                <a:tailEnd/>
              </a:ln>
            </p:spPr>
            <p:txBody>
              <a:bodyPr/>
              <a:lstStyle/>
              <a:p>
                <a:endParaRPr lang="vi-VN"/>
              </a:p>
            </p:txBody>
          </p:sp>
          <p:sp>
            <p:nvSpPr>
              <p:cNvPr id="244" name="Freeform 109"/>
              <p:cNvSpPr>
                <a:spLocks/>
              </p:cNvSpPr>
              <p:nvPr/>
            </p:nvSpPr>
            <p:spPr bwMode="auto">
              <a:xfrm>
                <a:off x="1566" y="2070"/>
                <a:ext cx="54" cy="44"/>
              </a:xfrm>
              <a:custGeom>
                <a:avLst/>
                <a:gdLst>
                  <a:gd name="T0" fmla="*/ 54 w 54"/>
                  <a:gd name="T1" fmla="*/ 0 h 44"/>
                  <a:gd name="T2" fmla="*/ 54 w 54"/>
                  <a:gd name="T3" fmla="*/ 0 h 44"/>
                  <a:gd name="T4" fmla="*/ 46 w 54"/>
                  <a:gd name="T5" fmla="*/ 0 h 44"/>
                  <a:gd name="T6" fmla="*/ 38 w 54"/>
                  <a:gd name="T7" fmla="*/ 0 h 44"/>
                  <a:gd name="T8" fmla="*/ 30 w 54"/>
                  <a:gd name="T9" fmla="*/ 4 h 44"/>
                  <a:gd name="T10" fmla="*/ 20 w 54"/>
                  <a:gd name="T11" fmla="*/ 8 h 44"/>
                  <a:gd name="T12" fmla="*/ 12 w 54"/>
                  <a:gd name="T13" fmla="*/ 16 h 44"/>
                  <a:gd name="T14" fmla="*/ 4 w 54"/>
                  <a:gd name="T15" fmla="*/ 28 h 44"/>
                  <a:gd name="T16" fmla="*/ 0 w 54"/>
                  <a:gd name="T17" fmla="*/ 44 h 44"/>
                  <a:gd name="T18" fmla="*/ 0 w 54"/>
                  <a:gd name="T19" fmla="*/ 44 h 44"/>
                  <a:gd name="T20" fmla="*/ 8 w 54"/>
                  <a:gd name="T21" fmla="*/ 44 h 44"/>
                  <a:gd name="T22" fmla="*/ 14 w 54"/>
                  <a:gd name="T23" fmla="*/ 44 h 44"/>
                  <a:gd name="T24" fmla="*/ 22 w 54"/>
                  <a:gd name="T25" fmla="*/ 42 h 44"/>
                  <a:gd name="T26" fmla="*/ 32 w 54"/>
                  <a:gd name="T27" fmla="*/ 36 h 44"/>
                  <a:gd name="T28" fmla="*/ 40 w 54"/>
                  <a:gd name="T29" fmla="*/ 28 h 44"/>
                  <a:gd name="T30" fmla="*/ 48 w 54"/>
                  <a:gd name="T31" fmla="*/ 16 h 44"/>
                  <a:gd name="T32" fmla="*/ 54 w 54"/>
                  <a:gd name="T33" fmla="*/ 0 h 44"/>
                  <a:gd name="T34" fmla="*/ 54 w 54"/>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4"/>
                  <a:gd name="T56" fmla="*/ 54 w 54"/>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4">
                    <a:moveTo>
                      <a:pt x="54" y="0"/>
                    </a:moveTo>
                    <a:lnTo>
                      <a:pt x="54" y="0"/>
                    </a:lnTo>
                    <a:lnTo>
                      <a:pt x="46" y="0"/>
                    </a:lnTo>
                    <a:lnTo>
                      <a:pt x="38" y="0"/>
                    </a:lnTo>
                    <a:lnTo>
                      <a:pt x="30" y="4"/>
                    </a:lnTo>
                    <a:lnTo>
                      <a:pt x="20" y="8"/>
                    </a:lnTo>
                    <a:lnTo>
                      <a:pt x="12" y="16"/>
                    </a:lnTo>
                    <a:lnTo>
                      <a:pt x="4" y="28"/>
                    </a:lnTo>
                    <a:lnTo>
                      <a:pt x="0" y="44"/>
                    </a:lnTo>
                    <a:lnTo>
                      <a:pt x="8" y="44"/>
                    </a:lnTo>
                    <a:lnTo>
                      <a:pt x="14" y="44"/>
                    </a:lnTo>
                    <a:lnTo>
                      <a:pt x="22" y="42"/>
                    </a:lnTo>
                    <a:lnTo>
                      <a:pt x="32" y="36"/>
                    </a:lnTo>
                    <a:lnTo>
                      <a:pt x="40" y="28"/>
                    </a:lnTo>
                    <a:lnTo>
                      <a:pt x="48" y="16"/>
                    </a:lnTo>
                    <a:lnTo>
                      <a:pt x="54" y="0"/>
                    </a:lnTo>
                    <a:close/>
                  </a:path>
                </a:pathLst>
              </a:custGeom>
              <a:solidFill>
                <a:srgbClr val="D2DE26"/>
              </a:solidFill>
              <a:ln w="9525">
                <a:noFill/>
                <a:round/>
                <a:headEnd/>
                <a:tailEnd/>
              </a:ln>
            </p:spPr>
            <p:txBody>
              <a:bodyPr/>
              <a:lstStyle/>
              <a:p>
                <a:endParaRPr lang="vi-VN"/>
              </a:p>
            </p:txBody>
          </p:sp>
          <p:sp>
            <p:nvSpPr>
              <p:cNvPr id="245" name="Freeform 110"/>
              <p:cNvSpPr>
                <a:spLocks/>
              </p:cNvSpPr>
              <p:nvPr/>
            </p:nvSpPr>
            <p:spPr bwMode="auto">
              <a:xfrm>
                <a:off x="1546" y="2120"/>
                <a:ext cx="56" cy="20"/>
              </a:xfrm>
              <a:custGeom>
                <a:avLst/>
                <a:gdLst>
                  <a:gd name="T0" fmla="*/ 0 w 56"/>
                  <a:gd name="T1" fmla="*/ 14 h 20"/>
                  <a:gd name="T2" fmla="*/ 0 w 56"/>
                  <a:gd name="T3" fmla="*/ 14 h 20"/>
                  <a:gd name="T4" fmla="*/ 4 w 56"/>
                  <a:gd name="T5" fmla="*/ 10 h 20"/>
                  <a:gd name="T6" fmla="*/ 18 w 56"/>
                  <a:gd name="T7" fmla="*/ 4 h 20"/>
                  <a:gd name="T8" fmla="*/ 26 w 56"/>
                  <a:gd name="T9" fmla="*/ 2 h 20"/>
                  <a:gd name="T10" fmla="*/ 34 w 56"/>
                  <a:gd name="T11" fmla="*/ 0 h 20"/>
                  <a:gd name="T12" fmla="*/ 46 w 56"/>
                  <a:gd name="T13" fmla="*/ 4 h 20"/>
                  <a:gd name="T14" fmla="*/ 56 w 56"/>
                  <a:gd name="T15" fmla="*/ 8 h 20"/>
                  <a:gd name="T16" fmla="*/ 56 w 56"/>
                  <a:gd name="T17" fmla="*/ 8 h 20"/>
                  <a:gd name="T18" fmla="*/ 52 w 56"/>
                  <a:gd name="T19" fmla="*/ 12 h 20"/>
                  <a:gd name="T20" fmla="*/ 40 w 56"/>
                  <a:gd name="T21" fmla="*/ 18 h 20"/>
                  <a:gd name="T22" fmla="*/ 32 w 56"/>
                  <a:gd name="T23" fmla="*/ 20 h 20"/>
                  <a:gd name="T24" fmla="*/ 22 w 56"/>
                  <a:gd name="T25" fmla="*/ 20 h 20"/>
                  <a:gd name="T26" fmla="*/ 12 w 56"/>
                  <a:gd name="T27" fmla="*/ 18 h 20"/>
                  <a:gd name="T28" fmla="*/ 0 w 56"/>
                  <a:gd name="T29" fmla="*/ 14 h 20"/>
                  <a:gd name="T30" fmla="*/ 0 w 56"/>
                  <a:gd name="T31" fmla="*/ 14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20"/>
                  <a:gd name="T50" fmla="*/ 56 w 5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20">
                    <a:moveTo>
                      <a:pt x="0" y="14"/>
                    </a:moveTo>
                    <a:lnTo>
                      <a:pt x="0" y="14"/>
                    </a:lnTo>
                    <a:lnTo>
                      <a:pt x="4" y="10"/>
                    </a:lnTo>
                    <a:lnTo>
                      <a:pt x="18" y="4"/>
                    </a:lnTo>
                    <a:lnTo>
                      <a:pt x="26" y="2"/>
                    </a:lnTo>
                    <a:lnTo>
                      <a:pt x="34" y="0"/>
                    </a:lnTo>
                    <a:lnTo>
                      <a:pt x="46" y="4"/>
                    </a:lnTo>
                    <a:lnTo>
                      <a:pt x="56" y="8"/>
                    </a:lnTo>
                    <a:lnTo>
                      <a:pt x="52" y="12"/>
                    </a:lnTo>
                    <a:lnTo>
                      <a:pt x="40" y="18"/>
                    </a:lnTo>
                    <a:lnTo>
                      <a:pt x="32" y="20"/>
                    </a:lnTo>
                    <a:lnTo>
                      <a:pt x="22" y="20"/>
                    </a:lnTo>
                    <a:lnTo>
                      <a:pt x="12" y="18"/>
                    </a:lnTo>
                    <a:lnTo>
                      <a:pt x="0" y="14"/>
                    </a:lnTo>
                    <a:close/>
                  </a:path>
                </a:pathLst>
              </a:custGeom>
              <a:solidFill>
                <a:srgbClr val="AEC437"/>
              </a:solidFill>
              <a:ln w="9525">
                <a:noFill/>
                <a:round/>
                <a:headEnd/>
                <a:tailEnd/>
              </a:ln>
            </p:spPr>
            <p:txBody>
              <a:bodyPr/>
              <a:lstStyle/>
              <a:p>
                <a:endParaRPr lang="vi-VN"/>
              </a:p>
            </p:txBody>
          </p:sp>
          <p:sp>
            <p:nvSpPr>
              <p:cNvPr id="246" name="Freeform 111"/>
              <p:cNvSpPr>
                <a:spLocks/>
              </p:cNvSpPr>
              <p:nvPr/>
            </p:nvSpPr>
            <p:spPr bwMode="auto">
              <a:xfrm>
                <a:off x="1526" y="2090"/>
                <a:ext cx="30" cy="52"/>
              </a:xfrm>
              <a:custGeom>
                <a:avLst/>
                <a:gdLst>
                  <a:gd name="T0" fmla="*/ 0 w 30"/>
                  <a:gd name="T1" fmla="*/ 52 h 52"/>
                  <a:gd name="T2" fmla="*/ 0 w 30"/>
                  <a:gd name="T3" fmla="*/ 52 h 52"/>
                  <a:gd name="T4" fmla="*/ 6 w 30"/>
                  <a:gd name="T5" fmla="*/ 50 h 52"/>
                  <a:gd name="T6" fmla="*/ 12 w 30"/>
                  <a:gd name="T7" fmla="*/ 46 h 52"/>
                  <a:gd name="T8" fmla="*/ 18 w 30"/>
                  <a:gd name="T9" fmla="*/ 42 h 52"/>
                  <a:gd name="T10" fmla="*/ 24 w 30"/>
                  <a:gd name="T11" fmla="*/ 34 h 52"/>
                  <a:gd name="T12" fmla="*/ 28 w 30"/>
                  <a:gd name="T13" fmla="*/ 26 h 52"/>
                  <a:gd name="T14" fmla="*/ 30 w 30"/>
                  <a:gd name="T15" fmla="*/ 14 h 52"/>
                  <a:gd name="T16" fmla="*/ 28 w 30"/>
                  <a:gd name="T17" fmla="*/ 0 h 52"/>
                  <a:gd name="T18" fmla="*/ 28 w 30"/>
                  <a:gd name="T19" fmla="*/ 0 h 52"/>
                  <a:gd name="T20" fmla="*/ 22 w 30"/>
                  <a:gd name="T21" fmla="*/ 4 h 52"/>
                  <a:gd name="T22" fmla="*/ 12 w 30"/>
                  <a:gd name="T23" fmla="*/ 14 h 52"/>
                  <a:gd name="T24" fmla="*/ 8 w 30"/>
                  <a:gd name="T25" fmla="*/ 20 h 52"/>
                  <a:gd name="T26" fmla="*/ 2 w 30"/>
                  <a:gd name="T27" fmla="*/ 30 h 52"/>
                  <a:gd name="T28" fmla="*/ 0 w 30"/>
                  <a:gd name="T29" fmla="*/ 40 h 52"/>
                  <a:gd name="T30" fmla="*/ 0 w 30"/>
                  <a:gd name="T31" fmla="*/ 52 h 52"/>
                  <a:gd name="T32" fmla="*/ 0 w 30"/>
                  <a:gd name="T33" fmla="*/ 52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52"/>
                  <a:gd name="T53" fmla="*/ 30 w 30"/>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52">
                    <a:moveTo>
                      <a:pt x="0" y="52"/>
                    </a:moveTo>
                    <a:lnTo>
                      <a:pt x="0" y="52"/>
                    </a:lnTo>
                    <a:lnTo>
                      <a:pt x="6" y="50"/>
                    </a:lnTo>
                    <a:lnTo>
                      <a:pt x="12" y="46"/>
                    </a:lnTo>
                    <a:lnTo>
                      <a:pt x="18" y="42"/>
                    </a:lnTo>
                    <a:lnTo>
                      <a:pt x="24" y="34"/>
                    </a:lnTo>
                    <a:lnTo>
                      <a:pt x="28" y="26"/>
                    </a:lnTo>
                    <a:lnTo>
                      <a:pt x="30" y="14"/>
                    </a:lnTo>
                    <a:lnTo>
                      <a:pt x="28" y="0"/>
                    </a:lnTo>
                    <a:lnTo>
                      <a:pt x="22" y="4"/>
                    </a:lnTo>
                    <a:lnTo>
                      <a:pt x="12" y="14"/>
                    </a:lnTo>
                    <a:lnTo>
                      <a:pt x="8" y="20"/>
                    </a:lnTo>
                    <a:lnTo>
                      <a:pt x="2" y="30"/>
                    </a:lnTo>
                    <a:lnTo>
                      <a:pt x="0" y="40"/>
                    </a:lnTo>
                    <a:lnTo>
                      <a:pt x="0" y="52"/>
                    </a:lnTo>
                    <a:close/>
                  </a:path>
                </a:pathLst>
              </a:custGeom>
              <a:solidFill>
                <a:srgbClr val="AEC437"/>
              </a:solidFill>
              <a:ln w="9525">
                <a:noFill/>
                <a:round/>
                <a:headEnd/>
                <a:tailEnd/>
              </a:ln>
            </p:spPr>
            <p:txBody>
              <a:bodyPr/>
              <a:lstStyle/>
              <a:p>
                <a:endParaRPr lang="vi-VN"/>
              </a:p>
            </p:txBody>
          </p:sp>
          <p:sp>
            <p:nvSpPr>
              <p:cNvPr id="247" name="Freeform 112"/>
              <p:cNvSpPr>
                <a:spLocks/>
              </p:cNvSpPr>
              <p:nvPr/>
            </p:nvSpPr>
            <p:spPr bwMode="auto">
              <a:xfrm>
                <a:off x="1306" y="2924"/>
                <a:ext cx="18" cy="10"/>
              </a:xfrm>
              <a:custGeom>
                <a:avLst/>
                <a:gdLst>
                  <a:gd name="T0" fmla="*/ 18 w 18"/>
                  <a:gd name="T1" fmla="*/ 10 h 10"/>
                  <a:gd name="T2" fmla="*/ 18 w 18"/>
                  <a:gd name="T3" fmla="*/ 10 h 10"/>
                  <a:gd name="T4" fmla="*/ 12 w 18"/>
                  <a:gd name="T5" fmla="*/ 10 h 10"/>
                  <a:gd name="T6" fmla="*/ 6 w 18"/>
                  <a:gd name="T7" fmla="*/ 8 h 10"/>
                  <a:gd name="T8" fmla="*/ 2 w 18"/>
                  <a:gd name="T9" fmla="*/ 4 h 10"/>
                  <a:gd name="T10" fmla="*/ 2 w 18"/>
                  <a:gd name="T11" fmla="*/ 4 h 10"/>
                  <a:gd name="T12" fmla="*/ 0 w 18"/>
                  <a:gd name="T13" fmla="*/ 2 h 10"/>
                  <a:gd name="T14" fmla="*/ 2 w 18"/>
                  <a:gd name="T15" fmla="*/ 2 h 10"/>
                  <a:gd name="T16" fmla="*/ 6 w 18"/>
                  <a:gd name="T17" fmla="*/ 0 h 10"/>
                  <a:gd name="T18" fmla="*/ 12 w 18"/>
                  <a:gd name="T19" fmla="*/ 4 h 10"/>
                  <a:gd name="T20" fmla="*/ 14 w 18"/>
                  <a:gd name="T21" fmla="*/ 6 h 10"/>
                  <a:gd name="T22" fmla="*/ 18 w 18"/>
                  <a:gd name="T23" fmla="*/ 10 h 10"/>
                  <a:gd name="T24" fmla="*/ 18 w 18"/>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0"/>
                  <a:gd name="T41" fmla="*/ 18 w 1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0">
                    <a:moveTo>
                      <a:pt x="18" y="10"/>
                    </a:moveTo>
                    <a:lnTo>
                      <a:pt x="18" y="10"/>
                    </a:lnTo>
                    <a:lnTo>
                      <a:pt x="12" y="10"/>
                    </a:lnTo>
                    <a:lnTo>
                      <a:pt x="6" y="8"/>
                    </a:lnTo>
                    <a:lnTo>
                      <a:pt x="2" y="4"/>
                    </a:lnTo>
                    <a:lnTo>
                      <a:pt x="0" y="2"/>
                    </a:lnTo>
                    <a:lnTo>
                      <a:pt x="2" y="2"/>
                    </a:lnTo>
                    <a:lnTo>
                      <a:pt x="6" y="0"/>
                    </a:lnTo>
                    <a:lnTo>
                      <a:pt x="12" y="4"/>
                    </a:lnTo>
                    <a:lnTo>
                      <a:pt x="14" y="6"/>
                    </a:lnTo>
                    <a:lnTo>
                      <a:pt x="18" y="10"/>
                    </a:lnTo>
                    <a:close/>
                  </a:path>
                </a:pathLst>
              </a:custGeom>
              <a:solidFill>
                <a:srgbClr val="FFFFFF"/>
              </a:solidFill>
              <a:ln w="9525">
                <a:noFill/>
                <a:round/>
                <a:headEnd/>
                <a:tailEnd/>
              </a:ln>
            </p:spPr>
            <p:txBody>
              <a:bodyPr/>
              <a:lstStyle/>
              <a:p>
                <a:endParaRPr lang="vi-VN"/>
              </a:p>
            </p:txBody>
          </p:sp>
          <p:sp>
            <p:nvSpPr>
              <p:cNvPr id="248" name="Freeform 113"/>
              <p:cNvSpPr>
                <a:spLocks/>
              </p:cNvSpPr>
              <p:nvPr/>
            </p:nvSpPr>
            <p:spPr bwMode="auto">
              <a:xfrm>
                <a:off x="1314" y="2920"/>
                <a:ext cx="10" cy="14"/>
              </a:xfrm>
              <a:custGeom>
                <a:avLst/>
                <a:gdLst>
                  <a:gd name="T0" fmla="*/ 10 w 10"/>
                  <a:gd name="T1" fmla="*/ 14 h 14"/>
                  <a:gd name="T2" fmla="*/ 10 w 10"/>
                  <a:gd name="T3" fmla="*/ 14 h 14"/>
                  <a:gd name="T4" fmla="*/ 6 w 10"/>
                  <a:gd name="T5" fmla="*/ 10 h 14"/>
                  <a:gd name="T6" fmla="*/ 2 w 10"/>
                  <a:gd name="T7" fmla="*/ 8 h 14"/>
                  <a:gd name="T8" fmla="*/ 0 w 10"/>
                  <a:gd name="T9" fmla="*/ 2 h 14"/>
                  <a:gd name="T10" fmla="*/ 0 w 10"/>
                  <a:gd name="T11" fmla="*/ 2 h 14"/>
                  <a:gd name="T12" fmla="*/ 0 w 10"/>
                  <a:gd name="T13" fmla="*/ 0 h 14"/>
                  <a:gd name="T14" fmla="*/ 2 w 10"/>
                  <a:gd name="T15" fmla="*/ 0 h 14"/>
                  <a:gd name="T16" fmla="*/ 6 w 10"/>
                  <a:gd name="T17" fmla="*/ 0 h 14"/>
                  <a:gd name="T18" fmla="*/ 10 w 10"/>
                  <a:gd name="T19" fmla="*/ 6 h 14"/>
                  <a:gd name="T20" fmla="*/ 10 w 10"/>
                  <a:gd name="T21" fmla="*/ 10 h 14"/>
                  <a:gd name="T22" fmla="*/ 10 w 10"/>
                  <a:gd name="T23" fmla="*/ 14 h 14"/>
                  <a:gd name="T24" fmla="*/ 10 w 10"/>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10" y="14"/>
                    </a:moveTo>
                    <a:lnTo>
                      <a:pt x="10" y="14"/>
                    </a:lnTo>
                    <a:lnTo>
                      <a:pt x="6" y="10"/>
                    </a:lnTo>
                    <a:lnTo>
                      <a:pt x="2" y="8"/>
                    </a:lnTo>
                    <a:lnTo>
                      <a:pt x="0" y="2"/>
                    </a:lnTo>
                    <a:lnTo>
                      <a:pt x="0" y="0"/>
                    </a:lnTo>
                    <a:lnTo>
                      <a:pt x="2" y="0"/>
                    </a:lnTo>
                    <a:lnTo>
                      <a:pt x="6" y="0"/>
                    </a:lnTo>
                    <a:lnTo>
                      <a:pt x="10" y="6"/>
                    </a:lnTo>
                    <a:lnTo>
                      <a:pt x="10" y="10"/>
                    </a:lnTo>
                    <a:lnTo>
                      <a:pt x="10" y="14"/>
                    </a:lnTo>
                    <a:close/>
                  </a:path>
                </a:pathLst>
              </a:custGeom>
              <a:solidFill>
                <a:srgbClr val="FFFFFF"/>
              </a:solidFill>
              <a:ln w="9525">
                <a:noFill/>
                <a:round/>
                <a:headEnd/>
                <a:tailEnd/>
              </a:ln>
            </p:spPr>
            <p:txBody>
              <a:bodyPr/>
              <a:lstStyle/>
              <a:p>
                <a:endParaRPr lang="vi-VN"/>
              </a:p>
            </p:txBody>
          </p:sp>
          <p:sp>
            <p:nvSpPr>
              <p:cNvPr id="249" name="Freeform 114"/>
              <p:cNvSpPr>
                <a:spLocks/>
              </p:cNvSpPr>
              <p:nvPr/>
            </p:nvSpPr>
            <p:spPr bwMode="auto">
              <a:xfrm>
                <a:off x="1322" y="2918"/>
                <a:ext cx="6" cy="16"/>
              </a:xfrm>
              <a:custGeom>
                <a:avLst/>
                <a:gdLst>
                  <a:gd name="T0" fmla="*/ 2 w 6"/>
                  <a:gd name="T1" fmla="*/ 16 h 16"/>
                  <a:gd name="T2" fmla="*/ 2 w 6"/>
                  <a:gd name="T3" fmla="*/ 16 h 16"/>
                  <a:gd name="T4" fmla="*/ 0 w 6"/>
                  <a:gd name="T5" fmla="*/ 10 h 16"/>
                  <a:gd name="T6" fmla="*/ 0 w 6"/>
                  <a:gd name="T7" fmla="*/ 6 h 16"/>
                  <a:gd name="T8" fmla="*/ 2 w 6"/>
                  <a:gd name="T9" fmla="*/ 2 h 16"/>
                  <a:gd name="T10" fmla="*/ 2 w 6"/>
                  <a:gd name="T11" fmla="*/ 2 h 16"/>
                  <a:gd name="T12" fmla="*/ 2 w 6"/>
                  <a:gd name="T13" fmla="*/ 0 h 16"/>
                  <a:gd name="T14" fmla="*/ 4 w 6"/>
                  <a:gd name="T15" fmla="*/ 0 h 16"/>
                  <a:gd name="T16" fmla="*/ 6 w 6"/>
                  <a:gd name="T17" fmla="*/ 2 h 16"/>
                  <a:gd name="T18" fmla="*/ 6 w 6"/>
                  <a:gd name="T19" fmla="*/ 8 h 16"/>
                  <a:gd name="T20" fmla="*/ 2 w 6"/>
                  <a:gd name="T21" fmla="*/ 16 h 16"/>
                  <a:gd name="T22" fmla="*/ 2 w 6"/>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2" y="16"/>
                    </a:moveTo>
                    <a:lnTo>
                      <a:pt x="2" y="16"/>
                    </a:lnTo>
                    <a:lnTo>
                      <a:pt x="0" y="10"/>
                    </a:lnTo>
                    <a:lnTo>
                      <a:pt x="0" y="6"/>
                    </a:lnTo>
                    <a:lnTo>
                      <a:pt x="2" y="2"/>
                    </a:lnTo>
                    <a:lnTo>
                      <a:pt x="2" y="0"/>
                    </a:lnTo>
                    <a:lnTo>
                      <a:pt x="4" y="0"/>
                    </a:lnTo>
                    <a:lnTo>
                      <a:pt x="6" y="2"/>
                    </a:lnTo>
                    <a:lnTo>
                      <a:pt x="6" y="8"/>
                    </a:lnTo>
                    <a:lnTo>
                      <a:pt x="2" y="16"/>
                    </a:lnTo>
                    <a:close/>
                  </a:path>
                </a:pathLst>
              </a:custGeom>
              <a:solidFill>
                <a:srgbClr val="FFFFFF"/>
              </a:solidFill>
              <a:ln w="9525">
                <a:noFill/>
                <a:round/>
                <a:headEnd/>
                <a:tailEnd/>
              </a:ln>
            </p:spPr>
            <p:txBody>
              <a:bodyPr/>
              <a:lstStyle/>
              <a:p>
                <a:endParaRPr lang="vi-VN"/>
              </a:p>
            </p:txBody>
          </p:sp>
          <p:sp>
            <p:nvSpPr>
              <p:cNvPr id="250" name="Freeform 115"/>
              <p:cNvSpPr>
                <a:spLocks/>
              </p:cNvSpPr>
              <p:nvPr/>
            </p:nvSpPr>
            <p:spPr bwMode="auto">
              <a:xfrm>
                <a:off x="1326" y="2918"/>
                <a:ext cx="10" cy="16"/>
              </a:xfrm>
              <a:custGeom>
                <a:avLst/>
                <a:gdLst>
                  <a:gd name="T0" fmla="*/ 0 w 10"/>
                  <a:gd name="T1" fmla="*/ 16 h 16"/>
                  <a:gd name="T2" fmla="*/ 0 w 10"/>
                  <a:gd name="T3" fmla="*/ 16 h 16"/>
                  <a:gd name="T4" fmla="*/ 0 w 10"/>
                  <a:gd name="T5" fmla="*/ 10 h 16"/>
                  <a:gd name="T6" fmla="*/ 2 w 10"/>
                  <a:gd name="T7" fmla="*/ 6 h 16"/>
                  <a:gd name="T8" fmla="*/ 6 w 10"/>
                  <a:gd name="T9" fmla="*/ 2 h 16"/>
                  <a:gd name="T10" fmla="*/ 6 w 10"/>
                  <a:gd name="T11" fmla="*/ 2 h 16"/>
                  <a:gd name="T12" fmla="*/ 8 w 10"/>
                  <a:gd name="T13" fmla="*/ 0 h 16"/>
                  <a:gd name="T14" fmla="*/ 10 w 10"/>
                  <a:gd name="T15" fmla="*/ 0 h 16"/>
                  <a:gd name="T16" fmla="*/ 10 w 10"/>
                  <a:gd name="T17" fmla="*/ 4 h 16"/>
                  <a:gd name="T18" fmla="*/ 8 w 10"/>
                  <a:gd name="T19" fmla="*/ 10 h 16"/>
                  <a:gd name="T20" fmla="*/ 0 w 10"/>
                  <a:gd name="T21" fmla="*/ 16 h 16"/>
                  <a:gd name="T22" fmla="*/ 0 w 10"/>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0" y="16"/>
                    </a:moveTo>
                    <a:lnTo>
                      <a:pt x="0" y="16"/>
                    </a:lnTo>
                    <a:lnTo>
                      <a:pt x="0" y="10"/>
                    </a:lnTo>
                    <a:lnTo>
                      <a:pt x="2" y="6"/>
                    </a:lnTo>
                    <a:lnTo>
                      <a:pt x="6" y="2"/>
                    </a:lnTo>
                    <a:lnTo>
                      <a:pt x="8" y="0"/>
                    </a:lnTo>
                    <a:lnTo>
                      <a:pt x="10" y="0"/>
                    </a:lnTo>
                    <a:lnTo>
                      <a:pt x="10" y="4"/>
                    </a:lnTo>
                    <a:lnTo>
                      <a:pt x="8" y="10"/>
                    </a:lnTo>
                    <a:lnTo>
                      <a:pt x="0" y="16"/>
                    </a:lnTo>
                    <a:close/>
                  </a:path>
                </a:pathLst>
              </a:custGeom>
              <a:solidFill>
                <a:srgbClr val="FFFFFF"/>
              </a:solidFill>
              <a:ln w="9525">
                <a:noFill/>
                <a:round/>
                <a:headEnd/>
                <a:tailEnd/>
              </a:ln>
            </p:spPr>
            <p:txBody>
              <a:bodyPr/>
              <a:lstStyle/>
              <a:p>
                <a:endParaRPr lang="vi-VN"/>
              </a:p>
            </p:txBody>
          </p:sp>
          <p:sp>
            <p:nvSpPr>
              <p:cNvPr id="251" name="Freeform 116"/>
              <p:cNvSpPr>
                <a:spLocks/>
              </p:cNvSpPr>
              <p:nvPr/>
            </p:nvSpPr>
            <p:spPr bwMode="auto">
              <a:xfrm>
                <a:off x="1326" y="2922"/>
                <a:ext cx="18" cy="12"/>
              </a:xfrm>
              <a:custGeom>
                <a:avLst/>
                <a:gdLst>
                  <a:gd name="T0" fmla="*/ 0 w 18"/>
                  <a:gd name="T1" fmla="*/ 12 h 12"/>
                  <a:gd name="T2" fmla="*/ 0 w 18"/>
                  <a:gd name="T3" fmla="*/ 12 h 12"/>
                  <a:gd name="T4" fmla="*/ 4 w 18"/>
                  <a:gd name="T5" fmla="*/ 6 h 12"/>
                  <a:gd name="T6" fmla="*/ 8 w 18"/>
                  <a:gd name="T7" fmla="*/ 4 h 12"/>
                  <a:gd name="T8" fmla="*/ 14 w 18"/>
                  <a:gd name="T9" fmla="*/ 0 h 12"/>
                  <a:gd name="T10" fmla="*/ 14 w 18"/>
                  <a:gd name="T11" fmla="*/ 0 h 12"/>
                  <a:gd name="T12" fmla="*/ 16 w 18"/>
                  <a:gd name="T13" fmla="*/ 0 h 12"/>
                  <a:gd name="T14" fmla="*/ 18 w 18"/>
                  <a:gd name="T15" fmla="*/ 0 h 12"/>
                  <a:gd name="T16" fmla="*/ 16 w 18"/>
                  <a:gd name="T17" fmla="*/ 4 h 12"/>
                  <a:gd name="T18" fmla="*/ 10 w 18"/>
                  <a:gd name="T19" fmla="*/ 8 h 12"/>
                  <a:gd name="T20" fmla="*/ 0 w 18"/>
                  <a:gd name="T21" fmla="*/ 12 h 12"/>
                  <a:gd name="T22" fmla="*/ 0 w 18"/>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0" y="12"/>
                    </a:moveTo>
                    <a:lnTo>
                      <a:pt x="0" y="12"/>
                    </a:lnTo>
                    <a:lnTo>
                      <a:pt x="4" y="6"/>
                    </a:lnTo>
                    <a:lnTo>
                      <a:pt x="8" y="4"/>
                    </a:lnTo>
                    <a:lnTo>
                      <a:pt x="14" y="0"/>
                    </a:lnTo>
                    <a:lnTo>
                      <a:pt x="16" y="0"/>
                    </a:lnTo>
                    <a:lnTo>
                      <a:pt x="18" y="0"/>
                    </a:lnTo>
                    <a:lnTo>
                      <a:pt x="16" y="4"/>
                    </a:lnTo>
                    <a:lnTo>
                      <a:pt x="10" y="8"/>
                    </a:lnTo>
                    <a:lnTo>
                      <a:pt x="0" y="12"/>
                    </a:lnTo>
                    <a:close/>
                  </a:path>
                </a:pathLst>
              </a:custGeom>
              <a:solidFill>
                <a:srgbClr val="FFFFFF"/>
              </a:solidFill>
              <a:ln w="9525">
                <a:noFill/>
                <a:round/>
                <a:headEnd/>
                <a:tailEnd/>
              </a:ln>
            </p:spPr>
            <p:txBody>
              <a:bodyPr/>
              <a:lstStyle/>
              <a:p>
                <a:endParaRPr lang="vi-VN"/>
              </a:p>
            </p:txBody>
          </p:sp>
          <p:sp>
            <p:nvSpPr>
              <p:cNvPr id="252" name="Freeform 117"/>
              <p:cNvSpPr>
                <a:spLocks/>
              </p:cNvSpPr>
              <p:nvPr/>
            </p:nvSpPr>
            <p:spPr bwMode="auto">
              <a:xfrm>
                <a:off x="1328" y="2928"/>
                <a:ext cx="20" cy="6"/>
              </a:xfrm>
              <a:custGeom>
                <a:avLst/>
                <a:gdLst>
                  <a:gd name="T0" fmla="*/ 0 w 20"/>
                  <a:gd name="T1" fmla="*/ 6 h 6"/>
                  <a:gd name="T2" fmla="*/ 0 w 20"/>
                  <a:gd name="T3" fmla="*/ 6 h 6"/>
                  <a:gd name="T4" fmla="*/ 4 w 20"/>
                  <a:gd name="T5" fmla="*/ 2 h 6"/>
                  <a:gd name="T6" fmla="*/ 10 w 20"/>
                  <a:gd name="T7" fmla="*/ 0 h 6"/>
                  <a:gd name="T8" fmla="*/ 16 w 20"/>
                  <a:gd name="T9" fmla="*/ 0 h 6"/>
                  <a:gd name="T10" fmla="*/ 16 w 20"/>
                  <a:gd name="T11" fmla="*/ 0 h 6"/>
                  <a:gd name="T12" fmla="*/ 20 w 20"/>
                  <a:gd name="T13" fmla="*/ 0 h 6"/>
                  <a:gd name="T14" fmla="*/ 20 w 20"/>
                  <a:gd name="T15" fmla="*/ 2 h 6"/>
                  <a:gd name="T16" fmla="*/ 18 w 20"/>
                  <a:gd name="T17" fmla="*/ 4 h 6"/>
                  <a:gd name="T18" fmla="*/ 10 w 20"/>
                  <a:gd name="T19" fmla="*/ 6 h 6"/>
                  <a:gd name="T20" fmla="*/ 0 w 20"/>
                  <a:gd name="T21" fmla="*/ 6 h 6"/>
                  <a:gd name="T22" fmla="*/ 0 w 20"/>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6"/>
                    </a:moveTo>
                    <a:lnTo>
                      <a:pt x="0" y="6"/>
                    </a:lnTo>
                    <a:lnTo>
                      <a:pt x="4" y="2"/>
                    </a:lnTo>
                    <a:lnTo>
                      <a:pt x="10" y="0"/>
                    </a:lnTo>
                    <a:lnTo>
                      <a:pt x="16" y="0"/>
                    </a:lnTo>
                    <a:lnTo>
                      <a:pt x="20" y="0"/>
                    </a:lnTo>
                    <a:lnTo>
                      <a:pt x="20" y="2"/>
                    </a:lnTo>
                    <a:lnTo>
                      <a:pt x="18" y="4"/>
                    </a:lnTo>
                    <a:lnTo>
                      <a:pt x="10" y="6"/>
                    </a:lnTo>
                    <a:lnTo>
                      <a:pt x="0" y="6"/>
                    </a:lnTo>
                    <a:close/>
                  </a:path>
                </a:pathLst>
              </a:custGeom>
              <a:solidFill>
                <a:srgbClr val="FFFFFF"/>
              </a:solidFill>
              <a:ln w="9525">
                <a:noFill/>
                <a:round/>
                <a:headEnd/>
                <a:tailEnd/>
              </a:ln>
            </p:spPr>
            <p:txBody>
              <a:bodyPr/>
              <a:lstStyle/>
              <a:p>
                <a:endParaRPr lang="vi-VN"/>
              </a:p>
            </p:txBody>
          </p:sp>
          <p:sp>
            <p:nvSpPr>
              <p:cNvPr id="253" name="Freeform 118"/>
              <p:cNvSpPr>
                <a:spLocks/>
              </p:cNvSpPr>
              <p:nvPr/>
            </p:nvSpPr>
            <p:spPr bwMode="auto">
              <a:xfrm>
                <a:off x="1328" y="2934"/>
                <a:ext cx="20" cy="6"/>
              </a:xfrm>
              <a:custGeom>
                <a:avLst/>
                <a:gdLst>
                  <a:gd name="T0" fmla="*/ 0 w 20"/>
                  <a:gd name="T1" fmla="*/ 0 h 6"/>
                  <a:gd name="T2" fmla="*/ 0 w 20"/>
                  <a:gd name="T3" fmla="*/ 0 h 6"/>
                  <a:gd name="T4" fmla="*/ 6 w 20"/>
                  <a:gd name="T5" fmla="*/ 0 h 6"/>
                  <a:gd name="T6" fmla="*/ 12 w 20"/>
                  <a:gd name="T7" fmla="*/ 0 h 6"/>
                  <a:gd name="T8" fmla="*/ 18 w 20"/>
                  <a:gd name="T9" fmla="*/ 0 h 6"/>
                  <a:gd name="T10" fmla="*/ 18 w 20"/>
                  <a:gd name="T11" fmla="*/ 0 h 6"/>
                  <a:gd name="T12" fmla="*/ 20 w 20"/>
                  <a:gd name="T13" fmla="*/ 2 h 6"/>
                  <a:gd name="T14" fmla="*/ 20 w 20"/>
                  <a:gd name="T15" fmla="*/ 4 h 6"/>
                  <a:gd name="T16" fmla="*/ 16 w 20"/>
                  <a:gd name="T17" fmla="*/ 6 h 6"/>
                  <a:gd name="T18" fmla="*/ 8 w 20"/>
                  <a:gd name="T19" fmla="*/ 4 h 6"/>
                  <a:gd name="T20" fmla="*/ 0 w 20"/>
                  <a:gd name="T21" fmla="*/ 0 h 6"/>
                  <a:gd name="T22" fmla="*/ 0 w 20"/>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6"/>
                  <a:gd name="T38" fmla="*/ 20 w 20"/>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6">
                    <a:moveTo>
                      <a:pt x="0" y="0"/>
                    </a:moveTo>
                    <a:lnTo>
                      <a:pt x="0" y="0"/>
                    </a:lnTo>
                    <a:lnTo>
                      <a:pt x="6" y="0"/>
                    </a:lnTo>
                    <a:lnTo>
                      <a:pt x="12" y="0"/>
                    </a:lnTo>
                    <a:lnTo>
                      <a:pt x="18" y="0"/>
                    </a:lnTo>
                    <a:lnTo>
                      <a:pt x="20" y="2"/>
                    </a:lnTo>
                    <a:lnTo>
                      <a:pt x="20" y="4"/>
                    </a:lnTo>
                    <a:lnTo>
                      <a:pt x="16" y="6"/>
                    </a:lnTo>
                    <a:lnTo>
                      <a:pt x="8" y="4"/>
                    </a:lnTo>
                    <a:lnTo>
                      <a:pt x="0" y="0"/>
                    </a:lnTo>
                    <a:close/>
                  </a:path>
                </a:pathLst>
              </a:custGeom>
              <a:solidFill>
                <a:srgbClr val="FFFFFF"/>
              </a:solidFill>
              <a:ln w="9525">
                <a:noFill/>
                <a:round/>
                <a:headEnd/>
                <a:tailEnd/>
              </a:ln>
            </p:spPr>
            <p:txBody>
              <a:bodyPr/>
              <a:lstStyle/>
              <a:p>
                <a:endParaRPr lang="vi-VN"/>
              </a:p>
            </p:txBody>
          </p:sp>
          <p:sp>
            <p:nvSpPr>
              <p:cNvPr id="254" name="Freeform 119"/>
              <p:cNvSpPr>
                <a:spLocks/>
              </p:cNvSpPr>
              <p:nvPr/>
            </p:nvSpPr>
            <p:spPr bwMode="auto">
              <a:xfrm>
                <a:off x="1328" y="2936"/>
                <a:ext cx="16" cy="10"/>
              </a:xfrm>
              <a:custGeom>
                <a:avLst/>
                <a:gdLst>
                  <a:gd name="T0" fmla="*/ 0 w 16"/>
                  <a:gd name="T1" fmla="*/ 0 h 10"/>
                  <a:gd name="T2" fmla="*/ 0 w 16"/>
                  <a:gd name="T3" fmla="*/ 0 h 10"/>
                  <a:gd name="T4" fmla="*/ 6 w 16"/>
                  <a:gd name="T5" fmla="*/ 0 h 10"/>
                  <a:gd name="T6" fmla="*/ 10 w 16"/>
                  <a:gd name="T7" fmla="*/ 2 h 10"/>
                  <a:gd name="T8" fmla="*/ 14 w 16"/>
                  <a:gd name="T9" fmla="*/ 6 h 10"/>
                  <a:gd name="T10" fmla="*/ 14 w 16"/>
                  <a:gd name="T11" fmla="*/ 6 h 10"/>
                  <a:gd name="T12" fmla="*/ 16 w 16"/>
                  <a:gd name="T13" fmla="*/ 8 h 10"/>
                  <a:gd name="T14" fmla="*/ 14 w 16"/>
                  <a:gd name="T15" fmla="*/ 8 h 10"/>
                  <a:gd name="T16" fmla="*/ 10 w 16"/>
                  <a:gd name="T17" fmla="*/ 10 h 10"/>
                  <a:gd name="T18" fmla="*/ 4 w 16"/>
                  <a:gd name="T19" fmla="*/ 6 h 10"/>
                  <a:gd name="T20" fmla="*/ 2 w 16"/>
                  <a:gd name="T21" fmla="*/ 4 h 10"/>
                  <a:gd name="T22" fmla="*/ 0 w 16"/>
                  <a:gd name="T23" fmla="*/ 0 h 10"/>
                  <a:gd name="T24" fmla="*/ 0 w 16"/>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0"/>
                  <a:gd name="T41" fmla="*/ 16 w 1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0">
                    <a:moveTo>
                      <a:pt x="0" y="0"/>
                    </a:moveTo>
                    <a:lnTo>
                      <a:pt x="0" y="0"/>
                    </a:lnTo>
                    <a:lnTo>
                      <a:pt x="6" y="0"/>
                    </a:lnTo>
                    <a:lnTo>
                      <a:pt x="10" y="2"/>
                    </a:lnTo>
                    <a:lnTo>
                      <a:pt x="14" y="6"/>
                    </a:lnTo>
                    <a:lnTo>
                      <a:pt x="16" y="8"/>
                    </a:lnTo>
                    <a:lnTo>
                      <a:pt x="14" y="8"/>
                    </a:lnTo>
                    <a:lnTo>
                      <a:pt x="10" y="10"/>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55" name="Freeform 120"/>
              <p:cNvSpPr>
                <a:spLocks/>
              </p:cNvSpPr>
              <p:nvPr/>
            </p:nvSpPr>
            <p:spPr bwMode="auto">
              <a:xfrm>
                <a:off x="1326" y="2936"/>
                <a:ext cx="10" cy="14"/>
              </a:xfrm>
              <a:custGeom>
                <a:avLst/>
                <a:gdLst>
                  <a:gd name="T0" fmla="*/ 0 w 10"/>
                  <a:gd name="T1" fmla="*/ 0 h 14"/>
                  <a:gd name="T2" fmla="*/ 0 w 10"/>
                  <a:gd name="T3" fmla="*/ 0 h 14"/>
                  <a:gd name="T4" fmla="*/ 4 w 10"/>
                  <a:gd name="T5" fmla="*/ 4 h 14"/>
                  <a:gd name="T6" fmla="*/ 8 w 10"/>
                  <a:gd name="T7" fmla="*/ 6 h 14"/>
                  <a:gd name="T8" fmla="*/ 10 w 10"/>
                  <a:gd name="T9" fmla="*/ 12 h 14"/>
                  <a:gd name="T10" fmla="*/ 10 w 10"/>
                  <a:gd name="T11" fmla="*/ 12 h 14"/>
                  <a:gd name="T12" fmla="*/ 10 w 10"/>
                  <a:gd name="T13" fmla="*/ 14 h 14"/>
                  <a:gd name="T14" fmla="*/ 8 w 10"/>
                  <a:gd name="T15" fmla="*/ 14 h 14"/>
                  <a:gd name="T16" fmla="*/ 4 w 10"/>
                  <a:gd name="T17" fmla="*/ 14 h 14"/>
                  <a:gd name="T18" fmla="*/ 0 w 10"/>
                  <a:gd name="T19" fmla="*/ 8 h 14"/>
                  <a:gd name="T20" fmla="*/ 0 w 10"/>
                  <a:gd name="T21" fmla="*/ 4 h 14"/>
                  <a:gd name="T22" fmla="*/ 0 w 10"/>
                  <a:gd name="T23" fmla="*/ 0 h 14"/>
                  <a:gd name="T24" fmla="*/ 0 w 1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0" y="0"/>
                    </a:moveTo>
                    <a:lnTo>
                      <a:pt x="0" y="0"/>
                    </a:lnTo>
                    <a:lnTo>
                      <a:pt x="4" y="4"/>
                    </a:lnTo>
                    <a:lnTo>
                      <a:pt x="8" y="6"/>
                    </a:lnTo>
                    <a:lnTo>
                      <a:pt x="10" y="12"/>
                    </a:lnTo>
                    <a:lnTo>
                      <a:pt x="10" y="14"/>
                    </a:lnTo>
                    <a:lnTo>
                      <a:pt x="8" y="14"/>
                    </a:lnTo>
                    <a:lnTo>
                      <a:pt x="4" y="14"/>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256" name="Freeform 121"/>
              <p:cNvSpPr>
                <a:spLocks/>
              </p:cNvSpPr>
              <p:nvPr/>
            </p:nvSpPr>
            <p:spPr bwMode="auto">
              <a:xfrm>
                <a:off x="1320" y="2936"/>
                <a:ext cx="8" cy="16"/>
              </a:xfrm>
              <a:custGeom>
                <a:avLst/>
                <a:gdLst>
                  <a:gd name="T0" fmla="*/ 6 w 8"/>
                  <a:gd name="T1" fmla="*/ 0 h 16"/>
                  <a:gd name="T2" fmla="*/ 6 w 8"/>
                  <a:gd name="T3" fmla="*/ 0 h 16"/>
                  <a:gd name="T4" fmla="*/ 8 w 8"/>
                  <a:gd name="T5" fmla="*/ 6 h 16"/>
                  <a:gd name="T6" fmla="*/ 8 w 8"/>
                  <a:gd name="T7" fmla="*/ 10 h 16"/>
                  <a:gd name="T8" fmla="*/ 6 w 8"/>
                  <a:gd name="T9" fmla="*/ 14 h 16"/>
                  <a:gd name="T10" fmla="*/ 6 w 8"/>
                  <a:gd name="T11" fmla="*/ 14 h 16"/>
                  <a:gd name="T12" fmla="*/ 6 w 8"/>
                  <a:gd name="T13" fmla="*/ 16 h 16"/>
                  <a:gd name="T14" fmla="*/ 4 w 8"/>
                  <a:gd name="T15" fmla="*/ 16 h 16"/>
                  <a:gd name="T16" fmla="*/ 0 w 8"/>
                  <a:gd name="T17" fmla="*/ 14 h 16"/>
                  <a:gd name="T18" fmla="*/ 0 w 8"/>
                  <a:gd name="T19" fmla="*/ 8 h 16"/>
                  <a:gd name="T20" fmla="*/ 6 w 8"/>
                  <a:gd name="T21" fmla="*/ 0 h 16"/>
                  <a:gd name="T22" fmla="*/ 6 w 8"/>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6"/>
                  <a:gd name="T38" fmla="*/ 8 w 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6">
                    <a:moveTo>
                      <a:pt x="6" y="0"/>
                    </a:moveTo>
                    <a:lnTo>
                      <a:pt x="6" y="0"/>
                    </a:lnTo>
                    <a:lnTo>
                      <a:pt x="8" y="6"/>
                    </a:lnTo>
                    <a:lnTo>
                      <a:pt x="8" y="10"/>
                    </a:lnTo>
                    <a:lnTo>
                      <a:pt x="6" y="14"/>
                    </a:lnTo>
                    <a:lnTo>
                      <a:pt x="6" y="16"/>
                    </a:lnTo>
                    <a:lnTo>
                      <a:pt x="4" y="16"/>
                    </a:lnTo>
                    <a:lnTo>
                      <a:pt x="0" y="14"/>
                    </a:lnTo>
                    <a:lnTo>
                      <a:pt x="0" y="8"/>
                    </a:lnTo>
                    <a:lnTo>
                      <a:pt x="6" y="0"/>
                    </a:lnTo>
                    <a:close/>
                  </a:path>
                </a:pathLst>
              </a:custGeom>
              <a:solidFill>
                <a:srgbClr val="FFFFFF"/>
              </a:solidFill>
              <a:ln w="9525">
                <a:noFill/>
                <a:round/>
                <a:headEnd/>
                <a:tailEnd/>
              </a:ln>
            </p:spPr>
            <p:txBody>
              <a:bodyPr/>
              <a:lstStyle/>
              <a:p>
                <a:endParaRPr lang="vi-VN"/>
              </a:p>
            </p:txBody>
          </p:sp>
          <p:sp>
            <p:nvSpPr>
              <p:cNvPr id="257" name="Freeform 122"/>
              <p:cNvSpPr>
                <a:spLocks/>
              </p:cNvSpPr>
              <p:nvPr/>
            </p:nvSpPr>
            <p:spPr bwMode="auto">
              <a:xfrm>
                <a:off x="1312" y="2936"/>
                <a:ext cx="12" cy="16"/>
              </a:xfrm>
              <a:custGeom>
                <a:avLst/>
                <a:gdLst>
                  <a:gd name="T0" fmla="*/ 12 w 12"/>
                  <a:gd name="T1" fmla="*/ 0 h 16"/>
                  <a:gd name="T2" fmla="*/ 12 w 12"/>
                  <a:gd name="T3" fmla="*/ 0 h 16"/>
                  <a:gd name="T4" fmla="*/ 12 w 12"/>
                  <a:gd name="T5" fmla="*/ 6 h 16"/>
                  <a:gd name="T6" fmla="*/ 10 w 12"/>
                  <a:gd name="T7" fmla="*/ 10 h 16"/>
                  <a:gd name="T8" fmla="*/ 6 w 12"/>
                  <a:gd name="T9" fmla="*/ 14 h 16"/>
                  <a:gd name="T10" fmla="*/ 6 w 12"/>
                  <a:gd name="T11" fmla="*/ 14 h 16"/>
                  <a:gd name="T12" fmla="*/ 2 w 12"/>
                  <a:gd name="T13" fmla="*/ 16 h 16"/>
                  <a:gd name="T14" fmla="*/ 0 w 12"/>
                  <a:gd name="T15" fmla="*/ 12 h 16"/>
                  <a:gd name="T16" fmla="*/ 4 w 12"/>
                  <a:gd name="T17" fmla="*/ 6 h 16"/>
                  <a:gd name="T18" fmla="*/ 12 w 12"/>
                  <a:gd name="T19" fmla="*/ 0 h 16"/>
                  <a:gd name="T20" fmla="*/ 12 w 12"/>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0"/>
                    </a:moveTo>
                    <a:lnTo>
                      <a:pt x="12" y="0"/>
                    </a:lnTo>
                    <a:lnTo>
                      <a:pt x="12" y="6"/>
                    </a:lnTo>
                    <a:lnTo>
                      <a:pt x="10" y="10"/>
                    </a:lnTo>
                    <a:lnTo>
                      <a:pt x="6" y="14"/>
                    </a:lnTo>
                    <a:lnTo>
                      <a:pt x="2" y="16"/>
                    </a:lnTo>
                    <a:lnTo>
                      <a:pt x="0" y="12"/>
                    </a:lnTo>
                    <a:lnTo>
                      <a:pt x="4" y="6"/>
                    </a:lnTo>
                    <a:lnTo>
                      <a:pt x="12" y="0"/>
                    </a:lnTo>
                    <a:close/>
                  </a:path>
                </a:pathLst>
              </a:custGeom>
              <a:solidFill>
                <a:srgbClr val="FFFFFF"/>
              </a:solidFill>
              <a:ln w="9525">
                <a:noFill/>
                <a:round/>
                <a:headEnd/>
                <a:tailEnd/>
              </a:ln>
            </p:spPr>
            <p:txBody>
              <a:bodyPr/>
              <a:lstStyle/>
              <a:p>
                <a:endParaRPr lang="vi-VN"/>
              </a:p>
            </p:txBody>
          </p:sp>
          <p:sp>
            <p:nvSpPr>
              <p:cNvPr id="258" name="Freeform 123"/>
              <p:cNvSpPr>
                <a:spLocks/>
              </p:cNvSpPr>
              <p:nvPr/>
            </p:nvSpPr>
            <p:spPr bwMode="auto">
              <a:xfrm>
                <a:off x="1306" y="2936"/>
                <a:ext cx="18" cy="12"/>
              </a:xfrm>
              <a:custGeom>
                <a:avLst/>
                <a:gdLst>
                  <a:gd name="T0" fmla="*/ 18 w 18"/>
                  <a:gd name="T1" fmla="*/ 0 h 12"/>
                  <a:gd name="T2" fmla="*/ 18 w 18"/>
                  <a:gd name="T3" fmla="*/ 0 h 12"/>
                  <a:gd name="T4" fmla="*/ 14 w 18"/>
                  <a:gd name="T5" fmla="*/ 4 h 12"/>
                  <a:gd name="T6" fmla="*/ 10 w 18"/>
                  <a:gd name="T7" fmla="*/ 8 h 12"/>
                  <a:gd name="T8" fmla="*/ 4 w 18"/>
                  <a:gd name="T9" fmla="*/ 12 h 12"/>
                  <a:gd name="T10" fmla="*/ 4 w 18"/>
                  <a:gd name="T11" fmla="*/ 12 h 12"/>
                  <a:gd name="T12" fmla="*/ 2 w 18"/>
                  <a:gd name="T13" fmla="*/ 12 h 12"/>
                  <a:gd name="T14" fmla="*/ 0 w 18"/>
                  <a:gd name="T15" fmla="*/ 10 h 12"/>
                  <a:gd name="T16" fmla="*/ 2 w 18"/>
                  <a:gd name="T17" fmla="*/ 8 h 12"/>
                  <a:gd name="T18" fmla="*/ 8 w 18"/>
                  <a:gd name="T19" fmla="*/ 4 h 12"/>
                  <a:gd name="T20" fmla="*/ 18 w 18"/>
                  <a:gd name="T21" fmla="*/ 0 h 12"/>
                  <a:gd name="T22" fmla="*/ 18 w 18"/>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2"/>
                  <a:gd name="T38" fmla="*/ 18 w 18"/>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2">
                    <a:moveTo>
                      <a:pt x="18" y="0"/>
                    </a:moveTo>
                    <a:lnTo>
                      <a:pt x="18" y="0"/>
                    </a:lnTo>
                    <a:lnTo>
                      <a:pt x="14" y="4"/>
                    </a:lnTo>
                    <a:lnTo>
                      <a:pt x="10" y="8"/>
                    </a:lnTo>
                    <a:lnTo>
                      <a:pt x="4" y="12"/>
                    </a:lnTo>
                    <a:lnTo>
                      <a:pt x="2" y="12"/>
                    </a:lnTo>
                    <a:lnTo>
                      <a:pt x="0" y="10"/>
                    </a:lnTo>
                    <a:lnTo>
                      <a:pt x="2" y="8"/>
                    </a:lnTo>
                    <a:lnTo>
                      <a:pt x="8" y="4"/>
                    </a:lnTo>
                    <a:lnTo>
                      <a:pt x="18" y="0"/>
                    </a:lnTo>
                    <a:close/>
                  </a:path>
                </a:pathLst>
              </a:custGeom>
              <a:solidFill>
                <a:srgbClr val="FFFFFF"/>
              </a:solidFill>
              <a:ln w="9525">
                <a:noFill/>
                <a:round/>
                <a:headEnd/>
                <a:tailEnd/>
              </a:ln>
            </p:spPr>
            <p:txBody>
              <a:bodyPr/>
              <a:lstStyle/>
              <a:p>
                <a:endParaRPr lang="vi-VN"/>
              </a:p>
            </p:txBody>
          </p:sp>
          <p:sp>
            <p:nvSpPr>
              <p:cNvPr id="259" name="Freeform 124"/>
              <p:cNvSpPr>
                <a:spLocks/>
              </p:cNvSpPr>
              <p:nvPr/>
            </p:nvSpPr>
            <p:spPr bwMode="auto">
              <a:xfrm>
                <a:off x="1302" y="2934"/>
                <a:ext cx="22" cy="8"/>
              </a:xfrm>
              <a:custGeom>
                <a:avLst/>
                <a:gdLst>
                  <a:gd name="T0" fmla="*/ 22 w 22"/>
                  <a:gd name="T1" fmla="*/ 2 h 8"/>
                  <a:gd name="T2" fmla="*/ 22 w 22"/>
                  <a:gd name="T3" fmla="*/ 2 h 8"/>
                  <a:gd name="T4" fmla="*/ 16 w 22"/>
                  <a:gd name="T5" fmla="*/ 4 h 8"/>
                  <a:gd name="T6" fmla="*/ 10 w 22"/>
                  <a:gd name="T7" fmla="*/ 6 h 8"/>
                  <a:gd name="T8" fmla="*/ 4 w 22"/>
                  <a:gd name="T9" fmla="*/ 8 h 8"/>
                  <a:gd name="T10" fmla="*/ 4 w 22"/>
                  <a:gd name="T11" fmla="*/ 8 h 8"/>
                  <a:gd name="T12" fmla="*/ 0 w 22"/>
                  <a:gd name="T13" fmla="*/ 6 h 8"/>
                  <a:gd name="T14" fmla="*/ 0 w 22"/>
                  <a:gd name="T15" fmla="*/ 6 h 8"/>
                  <a:gd name="T16" fmla="*/ 4 w 22"/>
                  <a:gd name="T17" fmla="*/ 2 h 8"/>
                  <a:gd name="T18" fmla="*/ 10 w 22"/>
                  <a:gd name="T19" fmla="*/ 0 h 8"/>
                  <a:gd name="T20" fmla="*/ 22 w 22"/>
                  <a:gd name="T21" fmla="*/ 2 h 8"/>
                  <a:gd name="T22" fmla="*/ 22 w 22"/>
                  <a:gd name="T23" fmla="*/ 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22" y="2"/>
                    </a:moveTo>
                    <a:lnTo>
                      <a:pt x="22" y="2"/>
                    </a:lnTo>
                    <a:lnTo>
                      <a:pt x="16" y="4"/>
                    </a:lnTo>
                    <a:lnTo>
                      <a:pt x="10" y="6"/>
                    </a:lnTo>
                    <a:lnTo>
                      <a:pt x="4" y="8"/>
                    </a:lnTo>
                    <a:lnTo>
                      <a:pt x="0" y="6"/>
                    </a:lnTo>
                    <a:lnTo>
                      <a:pt x="4" y="2"/>
                    </a:lnTo>
                    <a:lnTo>
                      <a:pt x="10" y="0"/>
                    </a:lnTo>
                    <a:lnTo>
                      <a:pt x="22" y="2"/>
                    </a:lnTo>
                    <a:close/>
                  </a:path>
                </a:pathLst>
              </a:custGeom>
              <a:solidFill>
                <a:srgbClr val="FFFFFF"/>
              </a:solidFill>
              <a:ln w="9525">
                <a:noFill/>
                <a:round/>
                <a:headEnd/>
                <a:tailEnd/>
              </a:ln>
            </p:spPr>
            <p:txBody>
              <a:bodyPr/>
              <a:lstStyle/>
              <a:p>
                <a:endParaRPr lang="vi-VN"/>
              </a:p>
            </p:txBody>
          </p:sp>
          <p:sp>
            <p:nvSpPr>
              <p:cNvPr id="260" name="Freeform 125"/>
              <p:cNvSpPr>
                <a:spLocks/>
              </p:cNvSpPr>
              <p:nvPr/>
            </p:nvSpPr>
            <p:spPr bwMode="auto">
              <a:xfrm>
                <a:off x="1302" y="2930"/>
                <a:ext cx="22" cy="6"/>
              </a:xfrm>
              <a:custGeom>
                <a:avLst/>
                <a:gdLst>
                  <a:gd name="T0" fmla="*/ 22 w 22"/>
                  <a:gd name="T1" fmla="*/ 6 h 6"/>
                  <a:gd name="T2" fmla="*/ 22 w 22"/>
                  <a:gd name="T3" fmla="*/ 6 h 6"/>
                  <a:gd name="T4" fmla="*/ 14 w 22"/>
                  <a:gd name="T5" fmla="*/ 6 h 6"/>
                  <a:gd name="T6" fmla="*/ 8 w 22"/>
                  <a:gd name="T7" fmla="*/ 6 h 6"/>
                  <a:gd name="T8" fmla="*/ 2 w 22"/>
                  <a:gd name="T9" fmla="*/ 4 h 6"/>
                  <a:gd name="T10" fmla="*/ 2 w 22"/>
                  <a:gd name="T11" fmla="*/ 4 h 6"/>
                  <a:gd name="T12" fmla="*/ 0 w 22"/>
                  <a:gd name="T13" fmla="*/ 4 h 6"/>
                  <a:gd name="T14" fmla="*/ 2 w 22"/>
                  <a:gd name="T15" fmla="*/ 2 h 6"/>
                  <a:gd name="T16" fmla="*/ 6 w 22"/>
                  <a:gd name="T17" fmla="*/ 0 h 6"/>
                  <a:gd name="T18" fmla="*/ 12 w 22"/>
                  <a:gd name="T19" fmla="*/ 0 h 6"/>
                  <a:gd name="T20" fmla="*/ 22 w 22"/>
                  <a:gd name="T21" fmla="*/ 6 h 6"/>
                  <a:gd name="T22" fmla="*/ 22 w 22"/>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6"/>
                  <a:gd name="T38" fmla="*/ 22 w 2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6">
                    <a:moveTo>
                      <a:pt x="22" y="6"/>
                    </a:moveTo>
                    <a:lnTo>
                      <a:pt x="22" y="6"/>
                    </a:lnTo>
                    <a:lnTo>
                      <a:pt x="14" y="6"/>
                    </a:lnTo>
                    <a:lnTo>
                      <a:pt x="8" y="6"/>
                    </a:lnTo>
                    <a:lnTo>
                      <a:pt x="2" y="4"/>
                    </a:lnTo>
                    <a:lnTo>
                      <a:pt x="0" y="4"/>
                    </a:lnTo>
                    <a:lnTo>
                      <a:pt x="2" y="2"/>
                    </a:lnTo>
                    <a:lnTo>
                      <a:pt x="6" y="0"/>
                    </a:lnTo>
                    <a:lnTo>
                      <a:pt x="12" y="0"/>
                    </a:lnTo>
                    <a:lnTo>
                      <a:pt x="22" y="6"/>
                    </a:lnTo>
                    <a:close/>
                  </a:path>
                </a:pathLst>
              </a:custGeom>
              <a:solidFill>
                <a:srgbClr val="FFFFFF"/>
              </a:solidFill>
              <a:ln w="9525">
                <a:noFill/>
                <a:round/>
                <a:headEnd/>
                <a:tailEnd/>
              </a:ln>
            </p:spPr>
            <p:txBody>
              <a:bodyPr/>
              <a:lstStyle/>
              <a:p>
                <a:endParaRPr lang="vi-VN"/>
              </a:p>
            </p:txBody>
          </p:sp>
          <p:sp>
            <p:nvSpPr>
              <p:cNvPr id="261" name="Freeform 126"/>
              <p:cNvSpPr>
                <a:spLocks/>
              </p:cNvSpPr>
              <p:nvPr/>
            </p:nvSpPr>
            <p:spPr bwMode="auto">
              <a:xfrm>
                <a:off x="1318" y="2930"/>
                <a:ext cx="14" cy="10"/>
              </a:xfrm>
              <a:custGeom>
                <a:avLst/>
                <a:gdLst>
                  <a:gd name="T0" fmla="*/ 14 w 14"/>
                  <a:gd name="T1" fmla="*/ 2 h 10"/>
                  <a:gd name="T2" fmla="*/ 14 w 14"/>
                  <a:gd name="T3" fmla="*/ 2 h 10"/>
                  <a:gd name="T4" fmla="*/ 12 w 14"/>
                  <a:gd name="T5" fmla="*/ 8 h 10"/>
                  <a:gd name="T6" fmla="*/ 8 w 14"/>
                  <a:gd name="T7" fmla="*/ 10 h 10"/>
                  <a:gd name="T8" fmla="*/ 8 w 14"/>
                  <a:gd name="T9" fmla="*/ 10 h 10"/>
                  <a:gd name="T10" fmla="*/ 2 w 14"/>
                  <a:gd name="T11" fmla="*/ 10 h 10"/>
                  <a:gd name="T12" fmla="*/ 0 w 14"/>
                  <a:gd name="T13" fmla="*/ 6 h 10"/>
                  <a:gd name="T14" fmla="*/ 0 w 14"/>
                  <a:gd name="T15" fmla="*/ 6 h 10"/>
                  <a:gd name="T16" fmla="*/ 2 w 14"/>
                  <a:gd name="T17" fmla="*/ 2 h 10"/>
                  <a:gd name="T18" fmla="*/ 6 w 14"/>
                  <a:gd name="T19" fmla="*/ 0 h 10"/>
                  <a:gd name="T20" fmla="*/ 6 w 14"/>
                  <a:gd name="T21" fmla="*/ 0 h 10"/>
                  <a:gd name="T22" fmla="*/ 10 w 14"/>
                  <a:gd name="T23" fmla="*/ 0 h 10"/>
                  <a:gd name="T24" fmla="*/ 14 w 14"/>
                  <a:gd name="T25" fmla="*/ 2 h 10"/>
                  <a:gd name="T26" fmla="*/ 14 w 14"/>
                  <a:gd name="T27" fmla="*/ 2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
                  <a:gd name="T44" fmla="*/ 14 w 1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
                    <a:moveTo>
                      <a:pt x="14" y="2"/>
                    </a:moveTo>
                    <a:lnTo>
                      <a:pt x="14" y="2"/>
                    </a:lnTo>
                    <a:lnTo>
                      <a:pt x="12" y="8"/>
                    </a:lnTo>
                    <a:lnTo>
                      <a:pt x="8" y="10"/>
                    </a:lnTo>
                    <a:lnTo>
                      <a:pt x="2" y="10"/>
                    </a:lnTo>
                    <a:lnTo>
                      <a:pt x="0" y="6"/>
                    </a:lnTo>
                    <a:lnTo>
                      <a:pt x="2" y="2"/>
                    </a:lnTo>
                    <a:lnTo>
                      <a:pt x="6" y="0"/>
                    </a:lnTo>
                    <a:lnTo>
                      <a:pt x="10" y="0"/>
                    </a:lnTo>
                    <a:lnTo>
                      <a:pt x="14" y="2"/>
                    </a:lnTo>
                    <a:close/>
                  </a:path>
                </a:pathLst>
              </a:custGeom>
              <a:solidFill>
                <a:srgbClr val="FFCF01"/>
              </a:solidFill>
              <a:ln w="9525">
                <a:noFill/>
                <a:round/>
                <a:headEnd/>
                <a:tailEnd/>
              </a:ln>
            </p:spPr>
            <p:txBody>
              <a:bodyPr/>
              <a:lstStyle/>
              <a:p>
                <a:endParaRPr lang="vi-VN"/>
              </a:p>
            </p:txBody>
          </p:sp>
          <p:sp>
            <p:nvSpPr>
              <p:cNvPr id="262" name="Freeform 127"/>
              <p:cNvSpPr>
                <a:spLocks/>
              </p:cNvSpPr>
              <p:nvPr/>
            </p:nvSpPr>
            <p:spPr bwMode="auto">
              <a:xfrm>
                <a:off x="1142" y="2890"/>
                <a:ext cx="14" cy="8"/>
              </a:xfrm>
              <a:custGeom>
                <a:avLst/>
                <a:gdLst>
                  <a:gd name="T0" fmla="*/ 14 w 14"/>
                  <a:gd name="T1" fmla="*/ 8 h 8"/>
                  <a:gd name="T2" fmla="*/ 14 w 14"/>
                  <a:gd name="T3" fmla="*/ 8 h 8"/>
                  <a:gd name="T4" fmla="*/ 8 w 14"/>
                  <a:gd name="T5" fmla="*/ 8 h 8"/>
                  <a:gd name="T6" fmla="*/ 4 w 14"/>
                  <a:gd name="T7" fmla="*/ 6 h 8"/>
                  <a:gd name="T8" fmla="*/ 2 w 14"/>
                  <a:gd name="T9" fmla="*/ 2 h 8"/>
                  <a:gd name="T10" fmla="*/ 2 w 14"/>
                  <a:gd name="T11" fmla="*/ 2 h 8"/>
                  <a:gd name="T12" fmla="*/ 0 w 14"/>
                  <a:gd name="T13" fmla="*/ 2 h 8"/>
                  <a:gd name="T14" fmla="*/ 2 w 14"/>
                  <a:gd name="T15" fmla="*/ 0 h 8"/>
                  <a:gd name="T16" fmla="*/ 4 w 14"/>
                  <a:gd name="T17" fmla="*/ 0 h 8"/>
                  <a:gd name="T18" fmla="*/ 10 w 14"/>
                  <a:gd name="T19" fmla="*/ 2 h 8"/>
                  <a:gd name="T20" fmla="*/ 14 w 14"/>
                  <a:gd name="T21" fmla="*/ 8 h 8"/>
                  <a:gd name="T22" fmla="*/ 14 w 14"/>
                  <a:gd name="T23" fmla="*/ 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8"/>
                  <a:gd name="T38" fmla="*/ 14 w 14"/>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8">
                    <a:moveTo>
                      <a:pt x="14" y="8"/>
                    </a:moveTo>
                    <a:lnTo>
                      <a:pt x="14" y="8"/>
                    </a:lnTo>
                    <a:lnTo>
                      <a:pt x="8" y="8"/>
                    </a:lnTo>
                    <a:lnTo>
                      <a:pt x="4" y="6"/>
                    </a:lnTo>
                    <a:lnTo>
                      <a:pt x="2" y="2"/>
                    </a:lnTo>
                    <a:lnTo>
                      <a:pt x="0" y="2"/>
                    </a:lnTo>
                    <a:lnTo>
                      <a:pt x="2" y="0"/>
                    </a:lnTo>
                    <a:lnTo>
                      <a:pt x="4" y="0"/>
                    </a:lnTo>
                    <a:lnTo>
                      <a:pt x="10" y="2"/>
                    </a:lnTo>
                    <a:lnTo>
                      <a:pt x="14" y="8"/>
                    </a:lnTo>
                    <a:close/>
                  </a:path>
                </a:pathLst>
              </a:custGeom>
              <a:solidFill>
                <a:srgbClr val="FFFFFF"/>
              </a:solidFill>
              <a:ln w="9525">
                <a:noFill/>
                <a:round/>
                <a:headEnd/>
                <a:tailEnd/>
              </a:ln>
            </p:spPr>
            <p:txBody>
              <a:bodyPr/>
              <a:lstStyle/>
              <a:p>
                <a:endParaRPr lang="vi-VN"/>
              </a:p>
            </p:txBody>
          </p:sp>
          <p:sp>
            <p:nvSpPr>
              <p:cNvPr id="263" name="Freeform 128"/>
              <p:cNvSpPr>
                <a:spLocks/>
              </p:cNvSpPr>
              <p:nvPr/>
            </p:nvSpPr>
            <p:spPr bwMode="auto">
              <a:xfrm>
                <a:off x="1150" y="2886"/>
                <a:ext cx="6" cy="12"/>
              </a:xfrm>
              <a:custGeom>
                <a:avLst/>
                <a:gdLst>
                  <a:gd name="T0" fmla="*/ 6 w 6"/>
                  <a:gd name="T1" fmla="*/ 12 h 12"/>
                  <a:gd name="T2" fmla="*/ 6 w 6"/>
                  <a:gd name="T3" fmla="*/ 12 h 12"/>
                  <a:gd name="T4" fmla="*/ 2 w 6"/>
                  <a:gd name="T5" fmla="*/ 10 h 12"/>
                  <a:gd name="T6" fmla="*/ 0 w 6"/>
                  <a:gd name="T7" fmla="*/ 6 h 12"/>
                  <a:gd name="T8" fmla="*/ 0 w 6"/>
                  <a:gd name="T9" fmla="*/ 2 h 12"/>
                  <a:gd name="T10" fmla="*/ 0 w 6"/>
                  <a:gd name="T11" fmla="*/ 2 h 12"/>
                  <a:gd name="T12" fmla="*/ 0 w 6"/>
                  <a:gd name="T13" fmla="*/ 0 h 12"/>
                  <a:gd name="T14" fmla="*/ 0 w 6"/>
                  <a:gd name="T15" fmla="*/ 0 h 12"/>
                  <a:gd name="T16" fmla="*/ 4 w 6"/>
                  <a:gd name="T17" fmla="*/ 2 h 12"/>
                  <a:gd name="T18" fmla="*/ 6 w 6"/>
                  <a:gd name="T19" fmla="*/ 6 h 12"/>
                  <a:gd name="T20" fmla="*/ 6 w 6"/>
                  <a:gd name="T21" fmla="*/ 12 h 12"/>
                  <a:gd name="T22" fmla="*/ 6 w 6"/>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2"/>
                  <a:gd name="T38" fmla="*/ 6 w 6"/>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2">
                    <a:moveTo>
                      <a:pt x="6" y="12"/>
                    </a:moveTo>
                    <a:lnTo>
                      <a:pt x="6" y="12"/>
                    </a:lnTo>
                    <a:lnTo>
                      <a:pt x="2" y="10"/>
                    </a:lnTo>
                    <a:lnTo>
                      <a:pt x="0" y="6"/>
                    </a:lnTo>
                    <a:lnTo>
                      <a:pt x="0" y="2"/>
                    </a:lnTo>
                    <a:lnTo>
                      <a:pt x="0" y="0"/>
                    </a:lnTo>
                    <a:lnTo>
                      <a:pt x="4" y="2"/>
                    </a:lnTo>
                    <a:lnTo>
                      <a:pt x="6" y="6"/>
                    </a:lnTo>
                    <a:lnTo>
                      <a:pt x="6" y="12"/>
                    </a:lnTo>
                    <a:close/>
                  </a:path>
                </a:pathLst>
              </a:custGeom>
              <a:solidFill>
                <a:srgbClr val="FFFFFF"/>
              </a:solidFill>
              <a:ln w="9525">
                <a:noFill/>
                <a:round/>
                <a:headEnd/>
                <a:tailEnd/>
              </a:ln>
            </p:spPr>
            <p:txBody>
              <a:bodyPr/>
              <a:lstStyle/>
              <a:p>
                <a:endParaRPr lang="vi-VN"/>
              </a:p>
            </p:txBody>
          </p:sp>
          <p:sp>
            <p:nvSpPr>
              <p:cNvPr id="264" name="Freeform 129"/>
              <p:cNvSpPr>
                <a:spLocks/>
              </p:cNvSpPr>
              <p:nvPr/>
            </p:nvSpPr>
            <p:spPr bwMode="auto">
              <a:xfrm>
                <a:off x="1156" y="2884"/>
                <a:ext cx="6" cy="14"/>
              </a:xfrm>
              <a:custGeom>
                <a:avLst/>
                <a:gdLst>
                  <a:gd name="T0" fmla="*/ 2 w 6"/>
                  <a:gd name="T1" fmla="*/ 14 h 14"/>
                  <a:gd name="T2" fmla="*/ 2 w 6"/>
                  <a:gd name="T3" fmla="*/ 14 h 14"/>
                  <a:gd name="T4" fmla="*/ 0 w 6"/>
                  <a:gd name="T5" fmla="*/ 10 h 14"/>
                  <a:gd name="T6" fmla="*/ 0 w 6"/>
                  <a:gd name="T7" fmla="*/ 6 h 14"/>
                  <a:gd name="T8" fmla="*/ 0 w 6"/>
                  <a:gd name="T9" fmla="*/ 2 h 14"/>
                  <a:gd name="T10" fmla="*/ 0 w 6"/>
                  <a:gd name="T11" fmla="*/ 2 h 14"/>
                  <a:gd name="T12" fmla="*/ 4 w 6"/>
                  <a:gd name="T13" fmla="*/ 0 h 14"/>
                  <a:gd name="T14" fmla="*/ 6 w 6"/>
                  <a:gd name="T15" fmla="*/ 2 h 14"/>
                  <a:gd name="T16" fmla="*/ 6 w 6"/>
                  <a:gd name="T17" fmla="*/ 8 h 14"/>
                  <a:gd name="T18" fmla="*/ 2 w 6"/>
                  <a:gd name="T19" fmla="*/ 14 h 14"/>
                  <a:gd name="T20" fmla="*/ 2 w 6"/>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2" y="14"/>
                    </a:moveTo>
                    <a:lnTo>
                      <a:pt x="2" y="14"/>
                    </a:lnTo>
                    <a:lnTo>
                      <a:pt x="0" y="10"/>
                    </a:lnTo>
                    <a:lnTo>
                      <a:pt x="0" y="6"/>
                    </a:lnTo>
                    <a:lnTo>
                      <a:pt x="0" y="2"/>
                    </a:lnTo>
                    <a:lnTo>
                      <a:pt x="4" y="0"/>
                    </a:lnTo>
                    <a:lnTo>
                      <a:pt x="6" y="2"/>
                    </a:lnTo>
                    <a:lnTo>
                      <a:pt x="6" y="8"/>
                    </a:lnTo>
                    <a:lnTo>
                      <a:pt x="2" y="14"/>
                    </a:lnTo>
                    <a:close/>
                  </a:path>
                </a:pathLst>
              </a:custGeom>
              <a:solidFill>
                <a:srgbClr val="FFFFFF"/>
              </a:solidFill>
              <a:ln w="9525">
                <a:noFill/>
                <a:round/>
                <a:headEnd/>
                <a:tailEnd/>
              </a:ln>
            </p:spPr>
            <p:txBody>
              <a:bodyPr/>
              <a:lstStyle/>
              <a:p>
                <a:endParaRPr lang="vi-VN"/>
              </a:p>
            </p:txBody>
          </p:sp>
          <p:sp>
            <p:nvSpPr>
              <p:cNvPr id="265" name="Freeform 130"/>
              <p:cNvSpPr>
                <a:spLocks/>
              </p:cNvSpPr>
              <p:nvPr/>
            </p:nvSpPr>
            <p:spPr bwMode="auto">
              <a:xfrm>
                <a:off x="1158" y="2886"/>
                <a:ext cx="10" cy="12"/>
              </a:xfrm>
              <a:custGeom>
                <a:avLst/>
                <a:gdLst>
                  <a:gd name="T0" fmla="*/ 0 w 10"/>
                  <a:gd name="T1" fmla="*/ 12 h 12"/>
                  <a:gd name="T2" fmla="*/ 0 w 10"/>
                  <a:gd name="T3" fmla="*/ 12 h 12"/>
                  <a:gd name="T4" fmla="*/ 2 w 10"/>
                  <a:gd name="T5" fmla="*/ 8 h 12"/>
                  <a:gd name="T6" fmla="*/ 2 w 10"/>
                  <a:gd name="T7" fmla="*/ 4 h 12"/>
                  <a:gd name="T8" fmla="*/ 6 w 10"/>
                  <a:gd name="T9" fmla="*/ 0 h 12"/>
                  <a:gd name="T10" fmla="*/ 6 w 10"/>
                  <a:gd name="T11" fmla="*/ 0 h 12"/>
                  <a:gd name="T12" fmla="*/ 10 w 10"/>
                  <a:gd name="T13" fmla="*/ 0 h 12"/>
                  <a:gd name="T14" fmla="*/ 10 w 10"/>
                  <a:gd name="T15" fmla="*/ 2 h 12"/>
                  <a:gd name="T16" fmla="*/ 8 w 10"/>
                  <a:gd name="T17" fmla="*/ 8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2" y="4"/>
                    </a:lnTo>
                    <a:lnTo>
                      <a:pt x="6" y="0"/>
                    </a:lnTo>
                    <a:lnTo>
                      <a:pt x="10" y="0"/>
                    </a:lnTo>
                    <a:lnTo>
                      <a:pt x="10" y="2"/>
                    </a:lnTo>
                    <a:lnTo>
                      <a:pt x="8" y="8"/>
                    </a:lnTo>
                    <a:lnTo>
                      <a:pt x="0" y="12"/>
                    </a:lnTo>
                    <a:close/>
                  </a:path>
                </a:pathLst>
              </a:custGeom>
              <a:solidFill>
                <a:srgbClr val="FFFFFF"/>
              </a:solidFill>
              <a:ln w="9525">
                <a:noFill/>
                <a:round/>
                <a:headEnd/>
                <a:tailEnd/>
              </a:ln>
            </p:spPr>
            <p:txBody>
              <a:bodyPr/>
              <a:lstStyle/>
              <a:p>
                <a:endParaRPr lang="vi-VN"/>
              </a:p>
            </p:txBody>
          </p:sp>
          <p:sp>
            <p:nvSpPr>
              <p:cNvPr id="266" name="Freeform 131"/>
              <p:cNvSpPr>
                <a:spLocks/>
              </p:cNvSpPr>
              <p:nvPr/>
            </p:nvSpPr>
            <p:spPr bwMode="auto">
              <a:xfrm>
                <a:off x="1158" y="2890"/>
                <a:ext cx="16" cy="8"/>
              </a:xfrm>
              <a:custGeom>
                <a:avLst/>
                <a:gdLst>
                  <a:gd name="T0" fmla="*/ 0 w 16"/>
                  <a:gd name="T1" fmla="*/ 8 h 8"/>
                  <a:gd name="T2" fmla="*/ 0 w 16"/>
                  <a:gd name="T3" fmla="*/ 8 h 8"/>
                  <a:gd name="T4" fmla="*/ 4 w 16"/>
                  <a:gd name="T5" fmla="*/ 4 h 8"/>
                  <a:gd name="T6" fmla="*/ 8 w 16"/>
                  <a:gd name="T7" fmla="*/ 2 h 8"/>
                  <a:gd name="T8" fmla="*/ 12 w 16"/>
                  <a:gd name="T9" fmla="*/ 0 h 8"/>
                  <a:gd name="T10" fmla="*/ 12 w 16"/>
                  <a:gd name="T11" fmla="*/ 0 h 8"/>
                  <a:gd name="T12" fmla="*/ 16 w 16"/>
                  <a:gd name="T13" fmla="*/ 0 h 8"/>
                  <a:gd name="T14" fmla="*/ 14 w 16"/>
                  <a:gd name="T15" fmla="*/ 2 h 8"/>
                  <a:gd name="T16" fmla="*/ 10 w 16"/>
                  <a:gd name="T17" fmla="*/ 6 h 8"/>
                  <a:gd name="T18" fmla="*/ 0 w 16"/>
                  <a:gd name="T19" fmla="*/ 8 h 8"/>
                  <a:gd name="T20" fmla="*/ 0 w 16"/>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0" y="8"/>
                    </a:moveTo>
                    <a:lnTo>
                      <a:pt x="0" y="8"/>
                    </a:lnTo>
                    <a:lnTo>
                      <a:pt x="4" y="4"/>
                    </a:lnTo>
                    <a:lnTo>
                      <a:pt x="8" y="2"/>
                    </a:lnTo>
                    <a:lnTo>
                      <a:pt x="12" y="0"/>
                    </a:lnTo>
                    <a:lnTo>
                      <a:pt x="16" y="0"/>
                    </a:lnTo>
                    <a:lnTo>
                      <a:pt x="14" y="2"/>
                    </a:lnTo>
                    <a:lnTo>
                      <a:pt x="10" y="6"/>
                    </a:lnTo>
                    <a:lnTo>
                      <a:pt x="0" y="8"/>
                    </a:lnTo>
                    <a:close/>
                  </a:path>
                </a:pathLst>
              </a:custGeom>
              <a:solidFill>
                <a:srgbClr val="FFFFFF"/>
              </a:solidFill>
              <a:ln w="9525">
                <a:noFill/>
                <a:round/>
                <a:headEnd/>
                <a:tailEnd/>
              </a:ln>
            </p:spPr>
            <p:txBody>
              <a:bodyPr/>
              <a:lstStyle/>
              <a:p>
                <a:endParaRPr lang="vi-VN"/>
              </a:p>
            </p:txBody>
          </p:sp>
          <p:sp>
            <p:nvSpPr>
              <p:cNvPr id="267" name="Freeform 132"/>
              <p:cNvSpPr>
                <a:spLocks/>
              </p:cNvSpPr>
              <p:nvPr/>
            </p:nvSpPr>
            <p:spPr bwMode="auto">
              <a:xfrm>
                <a:off x="1160" y="2894"/>
                <a:ext cx="16" cy="6"/>
              </a:xfrm>
              <a:custGeom>
                <a:avLst/>
                <a:gdLst>
                  <a:gd name="T0" fmla="*/ 0 w 16"/>
                  <a:gd name="T1" fmla="*/ 4 h 6"/>
                  <a:gd name="T2" fmla="*/ 0 w 16"/>
                  <a:gd name="T3" fmla="*/ 4 h 6"/>
                  <a:gd name="T4" fmla="*/ 4 w 16"/>
                  <a:gd name="T5" fmla="*/ 2 h 6"/>
                  <a:gd name="T6" fmla="*/ 10 w 16"/>
                  <a:gd name="T7" fmla="*/ 0 h 6"/>
                  <a:gd name="T8" fmla="*/ 14 w 16"/>
                  <a:gd name="T9" fmla="*/ 0 h 6"/>
                  <a:gd name="T10" fmla="*/ 14 w 16"/>
                  <a:gd name="T11" fmla="*/ 0 h 6"/>
                  <a:gd name="T12" fmla="*/ 16 w 16"/>
                  <a:gd name="T13" fmla="*/ 2 h 6"/>
                  <a:gd name="T14" fmla="*/ 14 w 16"/>
                  <a:gd name="T15" fmla="*/ 4 h 6"/>
                  <a:gd name="T16" fmla="*/ 8 w 16"/>
                  <a:gd name="T17" fmla="*/ 6 h 6"/>
                  <a:gd name="T18" fmla="*/ 0 w 16"/>
                  <a:gd name="T19" fmla="*/ 4 h 6"/>
                  <a:gd name="T20" fmla="*/ 0 w 16"/>
                  <a:gd name="T21" fmla="*/ 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4"/>
                    </a:moveTo>
                    <a:lnTo>
                      <a:pt x="0" y="4"/>
                    </a:lnTo>
                    <a:lnTo>
                      <a:pt x="4" y="2"/>
                    </a:lnTo>
                    <a:lnTo>
                      <a:pt x="10" y="0"/>
                    </a:lnTo>
                    <a:lnTo>
                      <a:pt x="14" y="0"/>
                    </a:lnTo>
                    <a:lnTo>
                      <a:pt x="16" y="2"/>
                    </a:lnTo>
                    <a:lnTo>
                      <a:pt x="14" y="4"/>
                    </a:lnTo>
                    <a:lnTo>
                      <a:pt x="8" y="6"/>
                    </a:lnTo>
                    <a:lnTo>
                      <a:pt x="0" y="4"/>
                    </a:lnTo>
                    <a:close/>
                  </a:path>
                </a:pathLst>
              </a:custGeom>
              <a:solidFill>
                <a:srgbClr val="FFFFFF"/>
              </a:solidFill>
              <a:ln w="9525">
                <a:noFill/>
                <a:round/>
                <a:headEnd/>
                <a:tailEnd/>
              </a:ln>
            </p:spPr>
            <p:txBody>
              <a:bodyPr/>
              <a:lstStyle/>
              <a:p>
                <a:endParaRPr lang="vi-VN"/>
              </a:p>
            </p:txBody>
          </p:sp>
          <p:sp>
            <p:nvSpPr>
              <p:cNvPr id="268" name="Freeform 133"/>
              <p:cNvSpPr>
                <a:spLocks/>
              </p:cNvSpPr>
              <p:nvPr/>
            </p:nvSpPr>
            <p:spPr bwMode="auto">
              <a:xfrm>
                <a:off x="1160" y="2898"/>
                <a:ext cx="16" cy="6"/>
              </a:xfrm>
              <a:custGeom>
                <a:avLst/>
                <a:gdLst>
                  <a:gd name="T0" fmla="*/ 0 w 16"/>
                  <a:gd name="T1" fmla="*/ 2 h 6"/>
                  <a:gd name="T2" fmla="*/ 0 w 16"/>
                  <a:gd name="T3" fmla="*/ 2 h 6"/>
                  <a:gd name="T4" fmla="*/ 4 w 16"/>
                  <a:gd name="T5" fmla="*/ 0 h 6"/>
                  <a:gd name="T6" fmla="*/ 10 w 16"/>
                  <a:gd name="T7" fmla="*/ 0 h 6"/>
                  <a:gd name="T8" fmla="*/ 14 w 16"/>
                  <a:gd name="T9" fmla="*/ 2 h 6"/>
                  <a:gd name="T10" fmla="*/ 14 w 16"/>
                  <a:gd name="T11" fmla="*/ 2 h 6"/>
                  <a:gd name="T12" fmla="*/ 16 w 16"/>
                  <a:gd name="T13" fmla="*/ 4 h 6"/>
                  <a:gd name="T14" fmla="*/ 16 w 16"/>
                  <a:gd name="T15" fmla="*/ 4 h 6"/>
                  <a:gd name="T16" fmla="*/ 12 w 16"/>
                  <a:gd name="T17" fmla="*/ 6 h 6"/>
                  <a:gd name="T18" fmla="*/ 6 w 16"/>
                  <a:gd name="T19" fmla="*/ 6 h 6"/>
                  <a:gd name="T20" fmla="*/ 0 w 16"/>
                  <a:gd name="T21" fmla="*/ 2 h 6"/>
                  <a:gd name="T22" fmla="*/ 0 w 16"/>
                  <a:gd name="T23" fmla="*/ 2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0" y="2"/>
                    </a:moveTo>
                    <a:lnTo>
                      <a:pt x="0" y="2"/>
                    </a:lnTo>
                    <a:lnTo>
                      <a:pt x="4" y="0"/>
                    </a:lnTo>
                    <a:lnTo>
                      <a:pt x="10" y="0"/>
                    </a:lnTo>
                    <a:lnTo>
                      <a:pt x="14" y="2"/>
                    </a:lnTo>
                    <a:lnTo>
                      <a:pt x="16" y="4"/>
                    </a:lnTo>
                    <a:lnTo>
                      <a:pt x="12" y="6"/>
                    </a:lnTo>
                    <a:lnTo>
                      <a:pt x="6" y="6"/>
                    </a:lnTo>
                    <a:lnTo>
                      <a:pt x="0" y="2"/>
                    </a:lnTo>
                    <a:close/>
                  </a:path>
                </a:pathLst>
              </a:custGeom>
              <a:solidFill>
                <a:srgbClr val="FFFFFF"/>
              </a:solidFill>
              <a:ln w="9525">
                <a:noFill/>
                <a:round/>
                <a:headEnd/>
                <a:tailEnd/>
              </a:ln>
            </p:spPr>
            <p:txBody>
              <a:bodyPr/>
              <a:lstStyle/>
              <a:p>
                <a:endParaRPr lang="vi-VN"/>
              </a:p>
            </p:txBody>
          </p:sp>
          <p:sp>
            <p:nvSpPr>
              <p:cNvPr id="269" name="Freeform 134"/>
              <p:cNvSpPr>
                <a:spLocks/>
              </p:cNvSpPr>
              <p:nvPr/>
            </p:nvSpPr>
            <p:spPr bwMode="auto">
              <a:xfrm>
                <a:off x="1160" y="2900"/>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12 w 12"/>
                  <a:gd name="T15" fmla="*/ 8 h 8"/>
                  <a:gd name="T16" fmla="*/ 8 w 12"/>
                  <a:gd name="T17" fmla="*/ 8 h 8"/>
                  <a:gd name="T18" fmla="*/ 2 w 12"/>
                  <a:gd name="T19" fmla="*/ 6 h 8"/>
                  <a:gd name="T20" fmla="*/ 0 w 12"/>
                  <a:gd name="T21" fmla="*/ 0 h 8"/>
                  <a:gd name="T22" fmla="*/ 0 w 1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0" y="0"/>
                    </a:moveTo>
                    <a:lnTo>
                      <a:pt x="0" y="0"/>
                    </a:lnTo>
                    <a:lnTo>
                      <a:pt x="4" y="2"/>
                    </a:lnTo>
                    <a:lnTo>
                      <a:pt x="8" y="4"/>
                    </a:lnTo>
                    <a:lnTo>
                      <a:pt x="12" y="6"/>
                    </a:lnTo>
                    <a:lnTo>
                      <a:pt x="12" y="8"/>
                    </a:lnTo>
                    <a:lnTo>
                      <a:pt x="8" y="8"/>
                    </a:lnTo>
                    <a:lnTo>
                      <a:pt x="2" y="6"/>
                    </a:lnTo>
                    <a:lnTo>
                      <a:pt x="0" y="0"/>
                    </a:lnTo>
                    <a:close/>
                  </a:path>
                </a:pathLst>
              </a:custGeom>
              <a:solidFill>
                <a:srgbClr val="FFFFFF"/>
              </a:solidFill>
              <a:ln w="9525">
                <a:noFill/>
                <a:round/>
                <a:headEnd/>
                <a:tailEnd/>
              </a:ln>
            </p:spPr>
            <p:txBody>
              <a:bodyPr/>
              <a:lstStyle/>
              <a:p>
                <a:endParaRPr lang="vi-VN"/>
              </a:p>
            </p:txBody>
          </p:sp>
          <p:sp>
            <p:nvSpPr>
              <p:cNvPr id="270" name="Freeform 135"/>
              <p:cNvSpPr>
                <a:spLocks/>
              </p:cNvSpPr>
              <p:nvPr/>
            </p:nvSpPr>
            <p:spPr bwMode="auto">
              <a:xfrm>
                <a:off x="1158" y="2900"/>
                <a:ext cx="8" cy="12"/>
              </a:xfrm>
              <a:custGeom>
                <a:avLst/>
                <a:gdLst>
                  <a:gd name="T0" fmla="*/ 0 w 8"/>
                  <a:gd name="T1" fmla="*/ 0 h 12"/>
                  <a:gd name="T2" fmla="*/ 0 w 8"/>
                  <a:gd name="T3" fmla="*/ 0 h 12"/>
                  <a:gd name="T4" fmla="*/ 4 w 8"/>
                  <a:gd name="T5" fmla="*/ 4 h 12"/>
                  <a:gd name="T6" fmla="*/ 6 w 8"/>
                  <a:gd name="T7" fmla="*/ 6 h 12"/>
                  <a:gd name="T8" fmla="*/ 8 w 8"/>
                  <a:gd name="T9" fmla="*/ 10 h 12"/>
                  <a:gd name="T10" fmla="*/ 8 w 8"/>
                  <a:gd name="T11" fmla="*/ 10 h 12"/>
                  <a:gd name="T12" fmla="*/ 6 w 8"/>
                  <a:gd name="T13" fmla="*/ 12 h 12"/>
                  <a:gd name="T14" fmla="*/ 2 w 8"/>
                  <a:gd name="T15" fmla="*/ 12 h 12"/>
                  <a:gd name="T16" fmla="*/ 0 w 8"/>
                  <a:gd name="T17" fmla="*/ 8 h 12"/>
                  <a:gd name="T18" fmla="*/ 0 w 8"/>
                  <a:gd name="T19" fmla="*/ 0 h 12"/>
                  <a:gd name="T20" fmla="*/ 0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0"/>
                    </a:moveTo>
                    <a:lnTo>
                      <a:pt x="0" y="0"/>
                    </a:lnTo>
                    <a:lnTo>
                      <a:pt x="4" y="4"/>
                    </a:lnTo>
                    <a:lnTo>
                      <a:pt x="6" y="6"/>
                    </a:lnTo>
                    <a:lnTo>
                      <a:pt x="8" y="10"/>
                    </a:lnTo>
                    <a:lnTo>
                      <a:pt x="6" y="12"/>
                    </a:lnTo>
                    <a:lnTo>
                      <a:pt x="2" y="12"/>
                    </a:lnTo>
                    <a:lnTo>
                      <a:pt x="0" y="8"/>
                    </a:lnTo>
                    <a:lnTo>
                      <a:pt x="0" y="0"/>
                    </a:lnTo>
                    <a:close/>
                  </a:path>
                </a:pathLst>
              </a:custGeom>
              <a:solidFill>
                <a:srgbClr val="FFFFFF"/>
              </a:solidFill>
              <a:ln w="9525">
                <a:noFill/>
                <a:round/>
                <a:headEnd/>
                <a:tailEnd/>
              </a:ln>
            </p:spPr>
            <p:txBody>
              <a:bodyPr/>
              <a:lstStyle/>
              <a:p>
                <a:endParaRPr lang="vi-VN"/>
              </a:p>
            </p:txBody>
          </p:sp>
          <p:sp>
            <p:nvSpPr>
              <p:cNvPr id="271" name="Freeform 136"/>
              <p:cNvSpPr>
                <a:spLocks/>
              </p:cNvSpPr>
              <p:nvPr/>
            </p:nvSpPr>
            <p:spPr bwMode="auto">
              <a:xfrm>
                <a:off x="1154" y="2900"/>
                <a:ext cx="6" cy="14"/>
              </a:xfrm>
              <a:custGeom>
                <a:avLst/>
                <a:gdLst>
                  <a:gd name="T0" fmla="*/ 4 w 6"/>
                  <a:gd name="T1" fmla="*/ 0 h 14"/>
                  <a:gd name="T2" fmla="*/ 4 w 6"/>
                  <a:gd name="T3" fmla="*/ 0 h 14"/>
                  <a:gd name="T4" fmla="*/ 6 w 6"/>
                  <a:gd name="T5" fmla="*/ 4 h 14"/>
                  <a:gd name="T6" fmla="*/ 6 w 6"/>
                  <a:gd name="T7" fmla="*/ 8 h 14"/>
                  <a:gd name="T8" fmla="*/ 4 w 6"/>
                  <a:gd name="T9" fmla="*/ 12 h 14"/>
                  <a:gd name="T10" fmla="*/ 4 w 6"/>
                  <a:gd name="T11" fmla="*/ 12 h 14"/>
                  <a:gd name="T12" fmla="*/ 2 w 6"/>
                  <a:gd name="T13" fmla="*/ 14 h 14"/>
                  <a:gd name="T14" fmla="*/ 0 w 6"/>
                  <a:gd name="T15" fmla="*/ 12 h 14"/>
                  <a:gd name="T16" fmla="*/ 0 w 6"/>
                  <a:gd name="T17" fmla="*/ 6 h 14"/>
                  <a:gd name="T18" fmla="*/ 4 w 6"/>
                  <a:gd name="T19" fmla="*/ 0 h 14"/>
                  <a:gd name="T20" fmla="*/ 4 w 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0"/>
                    </a:moveTo>
                    <a:lnTo>
                      <a:pt x="4" y="0"/>
                    </a:lnTo>
                    <a:lnTo>
                      <a:pt x="6" y="4"/>
                    </a:lnTo>
                    <a:lnTo>
                      <a:pt x="6" y="8"/>
                    </a:lnTo>
                    <a:lnTo>
                      <a:pt x="4" y="12"/>
                    </a:lnTo>
                    <a:lnTo>
                      <a:pt x="2" y="14"/>
                    </a:lnTo>
                    <a:lnTo>
                      <a:pt x="0" y="12"/>
                    </a:lnTo>
                    <a:lnTo>
                      <a:pt x="0" y="6"/>
                    </a:lnTo>
                    <a:lnTo>
                      <a:pt x="4" y="0"/>
                    </a:lnTo>
                    <a:close/>
                  </a:path>
                </a:pathLst>
              </a:custGeom>
              <a:solidFill>
                <a:srgbClr val="FFFFFF"/>
              </a:solidFill>
              <a:ln w="9525">
                <a:noFill/>
                <a:round/>
                <a:headEnd/>
                <a:tailEnd/>
              </a:ln>
            </p:spPr>
            <p:txBody>
              <a:bodyPr/>
              <a:lstStyle/>
              <a:p>
                <a:endParaRPr lang="vi-VN"/>
              </a:p>
            </p:txBody>
          </p:sp>
          <p:sp>
            <p:nvSpPr>
              <p:cNvPr id="272" name="Freeform 137"/>
              <p:cNvSpPr>
                <a:spLocks/>
              </p:cNvSpPr>
              <p:nvPr/>
            </p:nvSpPr>
            <p:spPr bwMode="auto">
              <a:xfrm>
                <a:off x="1146" y="2900"/>
                <a:ext cx="12" cy="12"/>
              </a:xfrm>
              <a:custGeom>
                <a:avLst/>
                <a:gdLst>
                  <a:gd name="T0" fmla="*/ 12 w 12"/>
                  <a:gd name="T1" fmla="*/ 0 h 12"/>
                  <a:gd name="T2" fmla="*/ 12 w 12"/>
                  <a:gd name="T3" fmla="*/ 0 h 12"/>
                  <a:gd name="T4" fmla="*/ 10 w 12"/>
                  <a:gd name="T5" fmla="*/ 4 h 12"/>
                  <a:gd name="T6" fmla="*/ 8 w 12"/>
                  <a:gd name="T7" fmla="*/ 8 h 12"/>
                  <a:gd name="T8" fmla="*/ 4 w 12"/>
                  <a:gd name="T9" fmla="*/ 12 h 12"/>
                  <a:gd name="T10" fmla="*/ 4 w 12"/>
                  <a:gd name="T11" fmla="*/ 12 h 12"/>
                  <a:gd name="T12" fmla="*/ 2 w 12"/>
                  <a:gd name="T13" fmla="*/ 12 h 12"/>
                  <a:gd name="T14" fmla="*/ 0 w 12"/>
                  <a:gd name="T15" fmla="*/ 10 h 12"/>
                  <a:gd name="T16" fmla="*/ 4 w 12"/>
                  <a:gd name="T17" fmla="*/ 6 h 12"/>
                  <a:gd name="T18" fmla="*/ 12 w 12"/>
                  <a:gd name="T19" fmla="*/ 0 h 12"/>
                  <a:gd name="T20" fmla="*/ 12 w 12"/>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2"/>
                  <a:gd name="T35" fmla="*/ 12 w 1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2">
                    <a:moveTo>
                      <a:pt x="12" y="0"/>
                    </a:moveTo>
                    <a:lnTo>
                      <a:pt x="12" y="0"/>
                    </a:lnTo>
                    <a:lnTo>
                      <a:pt x="10" y="4"/>
                    </a:lnTo>
                    <a:lnTo>
                      <a:pt x="8" y="8"/>
                    </a:lnTo>
                    <a:lnTo>
                      <a:pt x="4" y="12"/>
                    </a:lnTo>
                    <a:lnTo>
                      <a:pt x="2" y="12"/>
                    </a:lnTo>
                    <a:lnTo>
                      <a:pt x="0" y="10"/>
                    </a:lnTo>
                    <a:lnTo>
                      <a:pt x="4" y="6"/>
                    </a:lnTo>
                    <a:lnTo>
                      <a:pt x="12" y="0"/>
                    </a:lnTo>
                    <a:close/>
                  </a:path>
                </a:pathLst>
              </a:custGeom>
              <a:solidFill>
                <a:srgbClr val="FFFFFF"/>
              </a:solidFill>
              <a:ln w="9525">
                <a:noFill/>
                <a:round/>
                <a:headEnd/>
                <a:tailEnd/>
              </a:ln>
            </p:spPr>
            <p:txBody>
              <a:bodyPr/>
              <a:lstStyle/>
              <a:p>
                <a:endParaRPr lang="vi-VN"/>
              </a:p>
            </p:txBody>
          </p:sp>
          <p:sp>
            <p:nvSpPr>
              <p:cNvPr id="273" name="Freeform 138"/>
              <p:cNvSpPr>
                <a:spLocks/>
              </p:cNvSpPr>
              <p:nvPr/>
            </p:nvSpPr>
            <p:spPr bwMode="auto">
              <a:xfrm>
                <a:off x="1140" y="2900"/>
                <a:ext cx="16" cy="8"/>
              </a:xfrm>
              <a:custGeom>
                <a:avLst/>
                <a:gdLst>
                  <a:gd name="T0" fmla="*/ 16 w 16"/>
                  <a:gd name="T1" fmla="*/ 0 h 8"/>
                  <a:gd name="T2" fmla="*/ 16 w 16"/>
                  <a:gd name="T3" fmla="*/ 0 h 8"/>
                  <a:gd name="T4" fmla="*/ 12 w 16"/>
                  <a:gd name="T5" fmla="*/ 4 h 8"/>
                  <a:gd name="T6" fmla="*/ 10 w 16"/>
                  <a:gd name="T7" fmla="*/ 6 h 8"/>
                  <a:gd name="T8" fmla="*/ 4 w 16"/>
                  <a:gd name="T9" fmla="*/ 8 h 8"/>
                  <a:gd name="T10" fmla="*/ 4 w 16"/>
                  <a:gd name="T11" fmla="*/ 8 h 8"/>
                  <a:gd name="T12" fmla="*/ 0 w 16"/>
                  <a:gd name="T13" fmla="*/ 8 h 8"/>
                  <a:gd name="T14" fmla="*/ 2 w 16"/>
                  <a:gd name="T15" fmla="*/ 6 h 8"/>
                  <a:gd name="T16" fmla="*/ 8 w 16"/>
                  <a:gd name="T17" fmla="*/ 2 h 8"/>
                  <a:gd name="T18" fmla="*/ 16 w 16"/>
                  <a:gd name="T19" fmla="*/ 0 h 8"/>
                  <a:gd name="T20" fmla="*/ 16 w 16"/>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16" y="0"/>
                    </a:moveTo>
                    <a:lnTo>
                      <a:pt x="16" y="0"/>
                    </a:lnTo>
                    <a:lnTo>
                      <a:pt x="12" y="4"/>
                    </a:lnTo>
                    <a:lnTo>
                      <a:pt x="10" y="6"/>
                    </a:lnTo>
                    <a:lnTo>
                      <a:pt x="4" y="8"/>
                    </a:lnTo>
                    <a:lnTo>
                      <a:pt x="0" y="8"/>
                    </a:lnTo>
                    <a:lnTo>
                      <a:pt x="2" y="6"/>
                    </a:lnTo>
                    <a:lnTo>
                      <a:pt x="8" y="2"/>
                    </a:lnTo>
                    <a:lnTo>
                      <a:pt x="16" y="0"/>
                    </a:lnTo>
                    <a:close/>
                  </a:path>
                </a:pathLst>
              </a:custGeom>
              <a:solidFill>
                <a:srgbClr val="FFFFFF"/>
              </a:solidFill>
              <a:ln w="9525">
                <a:noFill/>
                <a:round/>
                <a:headEnd/>
                <a:tailEnd/>
              </a:ln>
            </p:spPr>
            <p:txBody>
              <a:bodyPr/>
              <a:lstStyle/>
              <a:p>
                <a:endParaRPr lang="vi-VN"/>
              </a:p>
            </p:txBody>
          </p:sp>
          <p:sp>
            <p:nvSpPr>
              <p:cNvPr id="274" name="Freeform 139"/>
              <p:cNvSpPr>
                <a:spLocks/>
              </p:cNvSpPr>
              <p:nvPr/>
            </p:nvSpPr>
            <p:spPr bwMode="auto">
              <a:xfrm>
                <a:off x="1138" y="2898"/>
                <a:ext cx="18" cy="6"/>
              </a:xfrm>
              <a:custGeom>
                <a:avLst/>
                <a:gdLst>
                  <a:gd name="T0" fmla="*/ 18 w 18"/>
                  <a:gd name="T1" fmla="*/ 2 h 6"/>
                  <a:gd name="T2" fmla="*/ 18 w 18"/>
                  <a:gd name="T3" fmla="*/ 2 h 6"/>
                  <a:gd name="T4" fmla="*/ 12 w 18"/>
                  <a:gd name="T5" fmla="*/ 4 h 6"/>
                  <a:gd name="T6" fmla="*/ 8 w 18"/>
                  <a:gd name="T7" fmla="*/ 6 h 6"/>
                  <a:gd name="T8" fmla="*/ 2 w 18"/>
                  <a:gd name="T9" fmla="*/ 6 h 6"/>
                  <a:gd name="T10" fmla="*/ 2 w 18"/>
                  <a:gd name="T11" fmla="*/ 6 h 6"/>
                  <a:gd name="T12" fmla="*/ 0 w 18"/>
                  <a:gd name="T13" fmla="*/ 4 h 6"/>
                  <a:gd name="T14" fmla="*/ 2 w 18"/>
                  <a:gd name="T15" fmla="*/ 2 h 6"/>
                  <a:gd name="T16" fmla="*/ 10 w 18"/>
                  <a:gd name="T17" fmla="*/ 0 h 6"/>
                  <a:gd name="T18" fmla="*/ 18 w 18"/>
                  <a:gd name="T19" fmla="*/ 2 h 6"/>
                  <a:gd name="T20" fmla="*/ 18 w 18"/>
                  <a:gd name="T21" fmla="*/ 2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18" y="2"/>
                    </a:moveTo>
                    <a:lnTo>
                      <a:pt x="18" y="2"/>
                    </a:lnTo>
                    <a:lnTo>
                      <a:pt x="12" y="4"/>
                    </a:lnTo>
                    <a:lnTo>
                      <a:pt x="8" y="6"/>
                    </a:lnTo>
                    <a:lnTo>
                      <a:pt x="2" y="6"/>
                    </a:lnTo>
                    <a:lnTo>
                      <a:pt x="0" y="4"/>
                    </a:lnTo>
                    <a:lnTo>
                      <a:pt x="2" y="2"/>
                    </a:lnTo>
                    <a:lnTo>
                      <a:pt x="10" y="0"/>
                    </a:lnTo>
                    <a:lnTo>
                      <a:pt x="18" y="2"/>
                    </a:lnTo>
                    <a:close/>
                  </a:path>
                </a:pathLst>
              </a:custGeom>
              <a:solidFill>
                <a:srgbClr val="FFFFFF"/>
              </a:solidFill>
              <a:ln w="9525">
                <a:noFill/>
                <a:round/>
                <a:headEnd/>
                <a:tailEnd/>
              </a:ln>
            </p:spPr>
            <p:txBody>
              <a:bodyPr/>
              <a:lstStyle/>
              <a:p>
                <a:endParaRPr lang="vi-VN"/>
              </a:p>
            </p:txBody>
          </p:sp>
          <p:sp>
            <p:nvSpPr>
              <p:cNvPr id="275" name="Freeform 140"/>
              <p:cNvSpPr>
                <a:spLocks/>
              </p:cNvSpPr>
              <p:nvPr/>
            </p:nvSpPr>
            <p:spPr bwMode="auto">
              <a:xfrm>
                <a:off x="1140" y="2894"/>
                <a:ext cx="16" cy="6"/>
              </a:xfrm>
              <a:custGeom>
                <a:avLst/>
                <a:gdLst>
                  <a:gd name="T0" fmla="*/ 16 w 16"/>
                  <a:gd name="T1" fmla="*/ 6 h 6"/>
                  <a:gd name="T2" fmla="*/ 16 w 16"/>
                  <a:gd name="T3" fmla="*/ 6 h 6"/>
                  <a:gd name="T4" fmla="*/ 10 w 16"/>
                  <a:gd name="T5" fmla="*/ 6 h 6"/>
                  <a:gd name="T6" fmla="*/ 6 w 16"/>
                  <a:gd name="T7" fmla="*/ 6 h 6"/>
                  <a:gd name="T8" fmla="*/ 0 w 16"/>
                  <a:gd name="T9" fmla="*/ 4 h 6"/>
                  <a:gd name="T10" fmla="*/ 0 w 16"/>
                  <a:gd name="T11" fmla="*/ 4 h 6"/>
                  <a:gd name="T12" fmla="*/ 0 w 16"/>
                  <a:gd name="T13" fmla="*/ 2 h 6"/>
                  <a:gd name="T14" fmla="*/ 0 w 16"/>
                  <a:gd name="T15" fmla="*/ 2 h 6"/>
                  <a:gd name="T16" fmla="*/ 2 w 16"/>
                  <a:gd name="T17" fmla="*/ 0 h 6"/>
                  <a:gd name="T18" fmla="*/ 8 w 16"/>
                  <a:gd name="T19" fmla="*/ 2 h 6"/>
                  <a:gd name="T20" fmla="*/ 16 w 16"/>
                  <a:gd name="T21" fmla="*/ 6 h 6"/>
                  <a:gd name="T22" fmla="*/ 16 w 16"/>
                  <a:gd name="T23" fmla="*/ 6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6"/>
                    </a:lnTo>
                    <a:lnTo>
                      <a:pt x="0" y="4"/>
                    </a:lnTo>
                    <a:lnTo>
                      <a:pt x="0" y="2"/>
                    </a:lnTo>
                    <a:lnTo>
                      <a:pt x="2" y="0"/>
                    </a:lnTo>
                    <a:lnTo>
                      <a:pt x="8" y="2"/>
                    </a:lnTo>
                    <a:lnTo>
                      <a:pt x="16" y="6"/>
                    </a:lnTo>
                    <a:close/>
                  </a:path>
                </a:pathLst>
              </a:custGeom>
              <a:solidFill>
                <a:srgbClr val="FFFFFF"/>
              </a:solidFill>
              <a:ln w="9525">
                <a:noFill/>
                <a:round/>
                <a:headEnd/>
                <a:tailEnd/>
              </a:ln>
            </p:spPr>
            <p:txBody>
              <a:bodyPr/>
              <a:lstStyle/>
              <a:p>
                <a:endParaRPr lang="vi-VN"/>
              </a:p>
            </p:txBody>
          </p:sp>
          <p:sp>
            <p:nvSpPr>
              <p:cNvPr id="276" name="Freeform 141"/>
              <p:cNvSpPr>
                <a:spLocks/>
              </p:cNvSpPr>
              <p:nvPr/>
            </p:nvSpPr>
            <p:spPr bwMode="auto">
              <a:xfrm>
                <a:off x="1152" y="2894"/>
                <a:ext cx="12" cy="10"/>
              </a:xfrm>
              <a:custGeom>
                <a:avLst/>
                <a:gdLst>
                  <a:gd name="T0" fmla="*/ 12 w 12"/>
                  <a:gd name="T1" fmla="*/ 4 h 10"/>
                  <a:gd name="T2" fmla="*/ 12 w 12"/>
                  <a:gd name="T3" fmla="*/ 4 h 10"/>
                  <a:gd name="T4" fmla="*/ 10 w 12"/>
                  <a:gd name="T5" fmla="*/ 8 h 10"/>
                  <a:gd name="T6" fmla="*/ 6 w 12"/>
                  <a:gd name="T7" fmla="*/ 10 h 10"/>
                  <a:gd name="T8" fmla="*/ 6 w 12"/>
                  <a:gd name="T9" fmla="*/ 10 h 10"/>
                  <a:gd name="T10" fmla="*/ 2 w 12"/>
                  <a:gd name="T11" fmla="*/ 8 h 10"/>
                  <a:gd name="T12" fmla="*/ 0 w 12"/>
                  <a:gd name="T13" fmla="*/ 6 h 10"/>
                  <a:gd name="T14" fmla="*/ 0 w 12"/>
                  <a:gd name="T15" fmla="*/ 6 h 10"/>
                  <a:gd name="T16" fmla="*/ 0 w 12"/>
                  <a:gd name="T17" fmla="*/ 2 h 10"/>
                  <a:gd name="T18" fmla="*/ 4 w 12"/>
                  <a:gd name="T19" fmla="*/ 0 h 10"/>
                  <a:gd name="T20" fmla="*/ 4 w 12"/>
                  <a:gd name="T21" fmla="*/ 0 h 10"/>
                  <a:gd name="T22" fmla="*/ 8 w 12"/>
                  <a:gd name="T23" fmla="*/ 2 h 10"/>
                  <a:gd name="T24" fmla="*/ 12 w 12"/>
                  <a:gd name="T25" fmla="*/ 4 h 10"/>
                  <a:gd name="T26" fmla="*/ 12 w 12"/>
                  <a:gd name="T27" fmla="*/ 4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0"/>
                  <a:gd name="T44" fmla="*/ 12 w 12"/>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0">
                    <a:moveTo>
                      <a:pt x="12" y="4"/>
                    </a:moveTo>
                    <a:lnTo>
                      <a:pt x="12" y="4"/>
                    </a:lnTo>
                    <a:lnTo>
                      <a:pt x="10" y="8"/>
                    </a:lnTo>
                    <a:lnTo>
                      <a:pt x="6" y="10"/>
                    </a:lnTo>
                    <a:lnTo>
                      <a:pt x="2" y="8"/>
                    </a:lnTo>
                    <a:lnTo>
                      <a:pt x="0" y="6"/>
                    </a:lnTo>
                    <a:lnTo>
                      <a:pt x="0" y="2"/>
                    </a:lnTo>
                    <a:lnTo>
                      <a:pt x="4" y="0"/>
                    </a:lnTo>
                    <a:lnTo>
                      <a:pt x="8" y="2"/>
                    </a:lnTo>
                    <a:lnTo>
                      <a:pt x="12" y="4"/>
                    </a:lnTo>
                    <a:close/>
                  </a:path>
                </a:pathLst>
              </a:custGeom>
              <a:solidFill>
                <a:srgbClr val="FFCF01"/>
              </a:solidFill>
              <a:ln w="9525">
                <a:noFill/>
                <a:round/>
                <a:headEnd/>
                <a:tailEnd/>
              </a:ln>
            </p:spPr>
            <p:txBody>
              <a:bodyPr/>
              <a:lstStyle/>
              <a:p>
                <a:endParaRPr lang="vi-VN"/>
              </a:p>
            </p:txBody>
          </p:sp>
          <p:sp>
            <p:nvSpPr>
              <p:cNvPr id="277" name="Freeform 142"/>
              <p:cNvSpPr>
                <a:spLocks/>
              </p:cNvSpPr>
              <p:nvPr/>
            </p:nvSpPr>
            <p:spPr bwMode="auto">
              <a:xfrm>
                <a:off x="1096" y="2936"/>
                <a:ext cx="12" cy="8"/>
              </a:xfrm>
              <a:custGeom>
                <a:avLst/>
                <a:gdLst>
                  <a:gd name="T0" fmla="*/ 12 w 12"/>
                  <a:gd name="T1" fmla="*/ 8 h 8"/>
                  <a:gd name="T2" fmla="*/ 12 w 12"/>
                  <a:gd name="T3" fmla="*/ 8 h 8"/>
                  <a:gd name="T4" fmla="*/ 6 w 12"/>
                  <a:gd name="T5" fmla="*/ 8 h 8"/>
                  <a:gd name="T6" fmla="*/ 2 w 12"/>
                  <a:gd name="T7" fmla="*/ 6 h 8"/>
                  <a:gd name="T8" fmla="*/ 0 w 12"/>
                  <a:gd name="T9" fmla="*/ 4 h 8"/>
                  <a:gd name="T10" fmla="*/ 0 w 12"/>
                  <a:gd name="T11" fmla="*/ 4 h 8"/>
                  <a:gd name="T12" fmla="*/ 0 w 12"/>
                  <a:gd name="T13" fmla="*/ 0 h 8"/>
                  <a:gd name="T14" fmla="*/ 2 w 12"/>
                  <a:gd name="T15" fmla="*/ 0 h 8"/>
                  <a:gd name="T16" fmla="*/ 8 w 12"/>
                  <a:gd name="T17" fmla="*/ 2 h 8"/>
                  <a:gd name="T18" fmla="*/ 12 w 12"/>
                  <a:gd name="T19" fmla="*/ 8 h 8"/>
                  <a:gd name="T20" fmla="*/ 12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8"/>
                    </a:moveTo>
                    <a:lnTo>
                      <a:pt x="12" y="8"/>
                    </a:lnTo>
                    <a:lnTo>
                      <a:pt x="6" y="8"/>
                    </a:lnTo>
                    <a:lnTo>
                      <a:pt x="2" y="6"/>
                    </a:lnTo>
                    <a:lnTo>
                      <a:pt x="0" y="4"/>
                    </a:lnTo>
                    <a:lnTo>
                      <a:pt x="0" y="0"/>
                    </a:lnTo>
                    <a:lnTo>
                      <a:pt x="2" y="0"/>
                    </a:lnTo>
                    <a:lnTo>
                      <a:pt x="8" y="2"/>
                    </a:lnTo>
                    <a:lnTo>
                      <a:pt x="12" y="8"/>
                    </a:lnTo>
                    <a:close/>
                  </a:path>
                </a:pathLst>
              </a:custGeom>
              <a:solidFill>
                <a:srgbClr val="FFFFFF"/>
              </a:solidFill>
              <a:ln w="9525">
                <a:noFill/>
                <a:round/>
                <a:headEnd/>
                <a:tailEnd/>
              </a:ln>
            </p:spPr>
            <p:txBody>
              <a:bodyPr/>
              <a:lstStyle/>
              <a:p>
                <a:endParaRPr lang="vi-VN"/>
              </a:p>
            </p:txBody>
          </p:sp>
          <p:sp>
            <p:nvSpPr>
              <p:cNvPr id="278" name="Freeform 143"/>
              <p:cNvSpPr>
                <a:spLocks/>
              </p:cNvSpPr>
              <p:nvPr/>
            </p:nvSpPr>
            <p:spPr bwMode="auto">
              <a:xfrm>
                <a:off x="1100" y="2932"/>
                <a:ext cx="8" cy="12"/>
              </a:xfrm>
              <a:custGeom>
                <a:avLst/>
                <a:gdLst>
                  <a:gd name="T0" fmla="*/ 8 w 8"/>
                  <a:gd name="T1" fmla="*/ 12 h 12"/>
                  <a:gd name="T2" fmla="*/ 8 w 8"/>
                  <a:gd name="T3" fmla="*/ 12 h 12"/>
                  <a:gd name="T4" fmla="*/ 4 w 8"/>
                  <a:gd name="T5" fmla="*/ 10 h 12"/>
                  <a:gd name="T6" fmla="*/ 2 w 8"/>
                  <a:gd name="T7" fmla="*/ 6 h 12"/>
                  <a:gd name="T8" fmla="*/ 0 w 8"/>
                  <a:gd name="T9" fmla="*/ 2 h 12"/>
                  <a:gd name="T10" fmla="*/ 0 w 8"/>
                  <a:gd name="T11" fmla="*/ 2 h 12"/>
                  <a:gd name="T12" fmla="*/ 2 w 8"/>
                  <a:gd name="T13" fmla="*/ 0 h 12"/>
                  <a:gd name="T14" fmla="*/ 4 w 8"/>
                  <a:gd name="T15" fmla="*/ 2 h 12"/>
                  <a:gd name="T16" fmla="*/ 8 w 8"/>
                  <a:gd name="T17" fmla="*/ 6 h 12"/>
                  <a:gd name="T18" fmla="*/ 8 w 8"/>
                  <a:gd name="T19" fmla="*/ 12 h 12"/>
                  <a:gd name="T20" fmla="*/ 8 w 8"/>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12"/>
                    </a:moveTo>
                    <a:lnTo>
                      <a:pt x="8" y="12"/>
                    </a:lnTo>
                    <a:lnTo>
                      <a:pt x="4" y="10"/>
                    </a:lnTo>
                    <a:lnTo>
                      <a:pt x="2" y="6"/>
                    </a:lnTo>
                    <a:lnTo>
                      <a:pt x="0" y="2"/>
                    </a:lnTo>
                    <a:lnTo>
                      <a:pt x="2" y="0"/>
                    </a:lnTo>
                    <a:lnTo>
                      <a:pt x="4" y="2"/>
                    </a:lnTo>
                    <a:lnTo>
                      <a:pt x="8" y="6"/>
                    </a:lnTo>
                    <a:lnTo>
                      <a:pt x="8" y="12"/>
                    </a:lnTo>
                    <a:close/>
                  </a:path>
                </a:pathLst>
              </a:custGeom>
              <a:solidFill>
                <a:srgbClr val="FFFFFF"/>
              </a:solidFill>
              <a:ln w="9525">
                <a:noFill/>
                <a:round/>
                <a:headEnd/>
                <a:tailEnd/>
              </a:ln>
            </p:spPr>
            <p:txBody>
              <a:bodyPr/>
              <a:lstStyle/>
              <a:p>
                <a:endParaRPr lang="vi-VN"/>
              </a:p>
            </p:txBody>
          </p:sp>
          <p:sp>
            <p:nvSpPr>
              <p:cNvPr id="279" name="Freeform 144"/>
              <p:cNvSpPr>
                <a:spLocks/>
              </p:cNvSpPr>
              <p:nvPr/>
            </p:nvSpPr>
            <p:spPr bwMode="auto">
              <a:xfrm>
                <a:off x="1106" y="2932"/>
                <a:ext cx="6" cy="12"/>
              </a:xfrm>
              <a:custGeom>
                <a:avLst/>
                <a:gdLst>
                  <a:gd name="T0" fmla="*/ 2 w 6"/>
                  <a:gd name="T1" fmla="*/ 12 h 12"/>
                  <a:gd name="T2" fmla="*/ 2 w 6"/>
                  <a:gd name="T3" fmla="*/ 12 h 12"/>
                  <a:gd name="T4" fmla="*/ 0 w 6"/>
                  <a:gd name="T5" fmla="*/ 8 h 12"/>
                  <a:gd name="T6" fmla="*/ 0 w 6"/>
                  <a:gd name="T7" fmla="*/ 4 h 12"/>
                  <a:gd name="T8" fmla="*/ 2 w 6"/>
                  <a:gd name="T9" fmla="*/ 0 h 12"/>
                  <a:gd name="T10" fmla="*/ 2 w 6"/>
                  <a:gd name="T11" fmla="*/ 0 h 12"/>
                  <a:gd name="T12" fmla="*/ 4 w 6"/>
                  <a:gd name="T13" fmla="*/ 0 h 12"/>
                  <a:gd name="T14" fmla="*/ 6 w 6"/>
                  <a:gd name="T15" fmla="*/ 2 h 12"/>
                  <a:gd name="T16" fmla="*/ 6 w 6"/>
                  <a:gd name="T17" fmla="*/ 6 h 12"/>
                  <a:gd name="T18" fmla="*/ 2 w 6"/>
                  <a:gd name="T19" fmla="*/ 12 h 12"/>
                  <a:gd name="T20" fmla="*/ 2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12"/>
                    </a:moveTo>
                    <a:lnTo>
                      <a:pt x="2" y="12"/>
                    </a:lnTo>
                    <a:lnTo>
                      <a:pt x="0" y="8"/>
                    </a:lnTo>
                    <a:lnTo>
                      <a:pt x="0" y="4"/>
                    </a:lnTo>
                    <a:lnTo>
                      <a:pt x="2" y="0"/>
                    </a:lnTo>
                    <a:lnTo>
                      <a:pt x="4" y="0"/>
                    </a:lnTo>
                    <a:lnTo>
                      <a:pt x="6" y="2"/>
                    </a:lnTo>
                    <a:lnTo>
                      <a:pt x="6" y="6"/>
                    </a:lnTo>
                    <a:lnTo>
                      <a:pt x="2" y="12"/>
                    </a:lnTo>
                    <a:close/>
                  </a:path>
                </a:pathLst>
              </a:custGeom>
              <a:solidFill>
                <a:srgbClr val="FFFFFF"/>
              </a:solidFill>
              <a:ln w="9525">
                <a:noFill/>
                <a:round/>
                <a:headEnd/>
                <a:tailEnd/>
              </a:ln>
            </p:spPr>
            <p:txBody>
              <a:bodyPr/>
              <a:lstStyle/>
              <a:p>
                <a:endParaRPr lang="vi-VN"/>
              </a:p>
            </p:txBody>
          </p:sp>
          <p:sp>
            <p:nvSpPr>
              <p:cNvPr id="280" name="Freeform 145"/>
              <p:cNvSpPr>
                <a:spLocks/>
              </p:cNvSpPr>
              <p:nvPr/>
            </p:nvSpPr>
            <p:spPr bwMode="auto">
              <a:xfrm>
                <a:off x="1108" y="2932"/>
                <a:ext cx="10" cy="12"/>
              </a:xfrm>
              <a:custGeom>
                <a:avLst/>
                <a:gdLst>
                  <a:gd name="T0" fmla="*/ 0 w 10"/>
                  <a:gd name="T1" fmla="*/ 12 h 12"/>
                  <a:gd name="T2" fmla="*/ 0 w 10"/>
                  <a:gd name="T3" fmla="*/ 12 h 12"/>
                  <a:gd name="T4" fmla="*/ 2 w 10"/>
                  <a:gd name="T5" fmla="*/ 8 h 12"/>
                  <a:gd name="T6" fmla="*/ 4 w 10"/>
                  <a:gd name="T7" fmla="*/ 4 h 12"/>
                  <a:gd name="T8" fmla="*/ 6 w 10"/>
                  <a:gd name="T9" fmla="*/ 0 h 12"/>
                  <a:gd name="T10" fmla="*/ 6 w 10"/>
                  <a:gd name="T11" fmla="*/ 0 h 12"/>
                  <a:gd name="T12" fmla="*/ 8 w 10"/>
                  <a:gd name="T13" fmla="*/ 0 h 12"/>
                  <a:gd name="T14" fmla="*/ 10 w 10"/>
                  <a:gd name="T15" fmla="*/ 2 h 12"/>
                  <a:gd name="T16" fmla="*/ 8 w 10"/>
                  <a:gd name="T17" fmla="*/ 6 h 12"/>
                  <a:gd name="T18" fmla="*/ 0 w 10"/>
                  <a:gd name="T19" fmla="*/ 12 h 12"/>
                  <a:gd name="T20" fmla="*/ 0 w 10"/>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0" y="12"/>
                    </a:moveTo>
                    <a:lnTo>
                      <a:pt x="0" y="12"/>
                    </a:lnTo>
                    <a:lnTo>
                      <a:pt x="2" y="8"/>
                    </a:lnTo>
                    <a:lnTo>
                      <a:pt x="4" y="4"/>
                    </a:lnTo>
                    <a:lnTo>
                      <a:pt x="6" y="0"/>
                    </a:lnTo>
                    <a:lnTo>
                      <a:pt x="8" y="0"/>
                    </a:lnTo>
                    <a:lnTo>
                      <a:pt x="10" y="2"/>
                    </a:lnTo>
                    <a:lnTo>
                      <a:pt x="8" y="6"/>
                    </a:lnTo>
                    <a:lnTo>
                      <a:pt x="0" y="12"/>
                    </a:lnTo>
                    <a:close/>
                  </a:path>
                </a:pathLst>
              </a:custGeom>
              <a:solidFill>
                <a:srgbClr val="FFFFFF"/>
              </a:solidFill>
              <a:ln w="9525">
                <a:noFill/>
                <a:round/>
                <a:headEnd/>
                <a:tailEnd/>
              </a:ln>
            </p:spPr>
            <p:txBody>
              <a:bodyPr/>
              <a:lstStyle/>
              <a:p>
                <a:endParaRPr lang="vi-VN"/>
              </a:p>
            </p:txBody>
          </p:sp>
          <p:sp>
            <p:nvSpPr>
              <p:cNvPr id="281" name="Freeform 146"/>
              <p:cNvSpPr>
                <a:spLocks/>
              </p:cNvSpPr>
              <p:nvPr/>
            </p:nvSpPr>
            <p:spPr bwMode="auto">
              <a:xfrm>
                <a:off x="1110" y="2936"/>
                <a:ext cx="12" cy="8"/>
              </a:xfrm>
              <a:custGeom>
                <a:avLst/>
                <a:gdLst>
                  <a:gd name="T0" fmla="*/ 0 w 12"/>
                  <a:gd name="T1" fmla="*/ 8 h 8"/>
                  <a:gd name="T2" fmla="*/ 0 w 12"/>
                  <a:gd name="T3" fmla="*/ 8 h 8"/>
                  <a:gd name="T4" fmla="*/ 2 w 12"/>
                  <a:gd name="T5" fmla="*/ 4 h 8"/>
                  <a:gd name="T6" fmla="*/ 6 w 12"/>
                  <a:gd name="T7" fmla="*/ 2 h 8"/>
                  <a:gd name="T8" fmla="*/ 10 w 12"/>
                  <a:gd name="T9" fmla="*/ 0 h 8"/>
                  <a:gd name="T10" fmla="*/ 10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6" y="2"/>
                    </a:lnTo>
                    <a:lnTo>
                      <a:pt x="10"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282" name="Freeform 147"/>
              <p:cNvSpPr>
                <a:spLocks/>
              </p:cNvSpPr>
              <p:nvPr/>
            </p:nvSpPr>
            <p:spPr bwMode="auto">
              <a:xfrm>
                <a:off x="1110" y="2940"/>
                <a:ext cx="16" cy="4"/>
              </a:xfrm>
              <a:custGeom>
                <a:avLst/>
                <a:gdLst>
                  <a:gd name="T0" fmla="*/ 0 w 16"/>
                  <a:gd name="T1" fmla="*/ 4 h 4"/>
                  <a:gd name="T2" fmla="*/ 0 w 16"/>
                  <a:gd name="T3" fmla="*/ 4 h 4"/>
                  <a:gd name="T4" fmla="*/ 4 w 16"/>
                  <a:gd name="T5" fmla="*/ 2 h 4"/>
                  <a:gd name="T6" fmla="*/ 14 w 16"/>
                  <a:gd name="T7" fmla="*/ 0 h 4"/>
                  <a:gd name="T8" fmla="*/ 14 w 16"/>
                  <a:gd name="T9" fmla="*/ 0 h 4"/>
                  <a:gd name="T10" fmla="*/ 16 w 16"/>
                  <a:gd name="T11" fmla="*/ 0 h 4"/>
                  <a:gd name="T12" fmla="*/ 14 w 16"/>
                  <a:gd name="T13" fmla="*/ 2 h 4"/>
                  <a:gd name="T14" fmla="*/ 8 w 16"/>
                  <a:gd name="T15" fmla="*/ 4 h 4"/>
                  <a:gd name="T16" fmla="*/ 0 w 16"/>
                  <a:gd name="T17" fmla="*/ 4 h 4"/>
                  <a:gd name="T18" fmla="*/ 0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4"/>
                    </a:moveTo>
                    <a:lnTo>
                      <a:pt x="0" y="4"/>
                    </a:lnTo>
                    <a:lnTo>
                      <a:pt x="4" y="2"/>
                    </a:lnTo>
                    <a:lnTo>
                      <a:pt x="14" y="0"/>
                    </a:lnTo>
                    <a:lnTo>
                      <a:pt x="16" y="0"/>
                    </a:lnTo>
                    <a:lnTo>
                      <a:pt x="14" y="2"/>
                    </a:lnTo>
                    <a:lnTo>
                      <a:pt x="8" y="4"/>
                    </a:lnTo>
                    <a:lnTo>
                      <a:pt x="0" y="4"/>
                    </a:lnTo>
                    <a:close/>
                  </a:path>
                </a:pathLst>
              </a:custGeom>
              <a:solidFill>
                <a:srgbClr val="FFFFFF"/>
              </a:solidFill>
              <a:ln w="9525">
                <a:noFill/>
                <a:round/>
                <a:headEnd/>
                <a:tailEnd/>
              </a:ln>
            </p:spPr>
            <p:txBody>
              <a:bodyPr/>
              <a:lstStyle/>
              <a:p>
                <a:endParaRPr lang="vi-VN"/>
              </a:p>
            </p:txBody>
          </p:sp>
          <p:sp>
            <p:nvSpPr>
              <p:cNvPr id="283" name="Freeform 148"/>
              <p:cNvSpPr>
                <a:spLocks/>
              </p:cNvSpPr>
              <p:nvPr/>
            </p:nvSpPr>
            <p:spPr bwMode="auto">
              <a:xfrm>
                <a:off x="1110" y="2944"/>
                <a:ext cx="16" cy="4"/>
              </a:xfrm>
              <a:custGeom>
                <a:avLst/>
                <a:gdLst>
                  <a:gd name="T0" fmla="*/ 0 w 16"/>
                  <a:gd name="T1" fmla="*/ 0 h 4"/>
                  <a:gd name="T2" fmla="*/ 0 w 16"/>
                  <a:gd name="T3" fmla="*/ 0 h 4"/>
                  <a:gd name="T4" fmla="*/ 6 w 16"/>
                  <a:gd name="T5" fmla="*/ 0 h 4"/>
                  <a:gd name="T6" fmla="*/ 10 w 16"/>
                  <a:gd name="T7" fmla="*/ 0 h 4"/>
                  <a:gd name="T8" fmla="*/ 14 w 16"/>
                  <a:gd name="T9" fmla="*/ 0 h 4"/>
                  <a:gd name="T10" fmla="*/ 14 w 16"/>
                  <a:gd name="T11" fmla="*/ 0 h 4"/>
                  <a:gd name="T12" fmla="*/ 16 w 16"/>
                  <a:gd name="T13" fmla="*/ 2 h 4"/>
                  <a:gd name="T14" fmla="*/ 12 w 16"/>
                  <a:gd name="T15" fmla="*/ 4 h 4"/>
                  <a:gd name="T16" fmla="*/ 6 w 16"/>
                  <a:gd name="T17" fmla="*/ 4 h 4"/>
                  <a:gd name="T18" fmla="*/ 0 w 16"/>
                  <a:gd name="T19" fmla="*/ 0 h 4"/>
                  <a:gd name="T20" fmla="*/ 0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0"/>
                    </a:moveTo>
                    <a:lnTo>
                      <a:pt x="0" y="0"/>
                    </a:lnTo>
                    <a:lnTo>
                      <a:pt x="6" y="0"/>
                    </a:lnTo>
                    <a:lnTo>
                      <a:pt x="10"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284" name="Freeform 149"/>
              <p:cNvSpPr>
                <a:spLocks/>
              </p:cNvSpPr>
              <p:nvPr/>
            </p:nvSpPr>
            <p:spPr bwMode="auto">
              <a:xfrm>
                <a:off x="1110" y="2944"/>
                <a:ext cx="12" cy="8"/>
              </a:xfrm>
              <a:custGeom>
                <a:avLst/>
                <a:gdLst>
                  <a:gd name="T0" fmla="*/ 0 w 12"/>
                  <a:gd name="T1" fmla="*/ 0 h 8"/>
                  <a:gd name="T2" fmla="*/ 0 w 12"/>
                  <a:gd name="T3" fmla="*/ 0 h 8"/>
                  <a:gd name="T4" fmla="*/ 4 w 12"/>
                  <a:gd name="T5" fmla="*/ 2 h 8"/>
                  <a:gd name="T6" fmla="*/ 8 w 12"/>
                  <a:gd name="T7" fmla="*/ 4 h 8"/>
                  <a:gd name="T8" fmla="*/ 12 w 12"/>
                  <a:gd name="T9" fmla="*/ 6 h 8"/>
                  <a:gd name="T10" fmla="*/ 12 w 12"/>
                  <a:gd name="T11" fmla="*/ 6 h 8"/>
                  <a:gd name="T12" fmla="*/ 12 w 12"/>
                  <a:gd name="T13" fmla="*/ 8 h 8"/>
                  <a:gd name="T14" fmla="*/ 8 w 12"/>
                  <a:gd name="T15" fmla="*/ 8 h 8"/>
                  <a:gd name="T16" fmla="*/ 4 w 12"/>
                  <a:gd name="T17" fmla="*/ 6 h 8"/>
                  <a:gd name="T18" fmla="*/ 0 w 12"/>
                  <a:gd name="T19" fmla="*/ 0 h 8"/>
                  <a:gd name="T20" fmla="*/ 0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0"/>
                    </a:moveTo>
                    <a:lnTo>
                      <a:pt x="0" y="0"/>
                    </a:lnTo>
                    <a:lnTo>
                      <a:pt x="4" y="2"/>
                    </a:lnTo>
                    <a:lnTo>
                      <a:pt x="8" y="4"/>
                    </a:lnTo>
                    <a:lnTo>
                      <a:pt x="12" y="6"/>
                    </a:lnTo>
                    <a:lnTo>
                      <a:pt x="12" y="8"/>
                    </a:lnTo>
                    <a:lnTo>
                      <a:pt x="8" y="8"/>
                    </a:lnTo>
                    <a:lnTo>
                      <a:pt x="4" y="6"/>
                    </a:lnTo>
                    <a:lnTo>
                      <a:pt x="0" y="0"/>
                    </a:lnTo>
                    <a:close/>
                  </a:path>
                </a:pathLst>
              </a:custGeom>
              <a:solidFill>
                <a:srgbClr val="FFFFFF"/>
              </a:solidFill>
              <a:ln w="9525">
                <a:noFill/>
                <a:round/>
                <a:headEnd/>
                <a:tailEnd/>
              </a:ln>
            </p:spPr>
            <p:txBody>
              <a:bodyPr/>
              <a:lstStyle/>
              <a:p>
                <a:endParaRPr lang="vi-VN"/>
              </a:p>
            </p:txBody>
          </p:sp>
          <p:sp>
            <p:nvSpPr>
              <p:cNvPr id="285" name="Freeform 150"/>
              <p:cNvSpPr>
                <a:spLocks/>
              </p:cNvSpPr>
              <p:nvPr/>
            </p:nvSpPr>
            <p:spPr bwMode="auto">
              <a:xfrm>
                <a:off x="1110" y="2946"/>
                <a:ext cx="6" cy="10"/>
              </a:xfrm>
              <a:custGeom>
                <a:avLst/>
                <a:gdLst>
                  <a:gd name="T0" fmla="*/ 0 w 6"/>
                  <a:gd name="T1" fmla="*/ 0 h 10"/>
                  <a:gd name="T2" fmla="*/ 0 w 6"/>
                  <a:gd name="T3" fmla="*/ 0 h 10"/>
                  <a:gd name="T4" fmla="*/ 2 w 6"/>
                  <a:gd name="T5" fmla="*/ 2 h 10"/>
                  <a:gd name="T6" fmla="*/ 4 w 6"/>
                  <a:gd name="T7" fmla="*/ 4 h 10"/>
                  <a:gd name="T8" fmla="*/ 6 w 6"/>
                  <a:gd name="T9" fmla="*/ 8 h 10"/>
                  <a:gd name="T10" fmla="*/ 6 w 6"/>
                  <a:gd name="T11" fmla="*/ 8 h 10"/>
                  <a:gd name="T12" fmla="*/ 4 w 6"/>
                  <a:gd name="T13" fmla="*/ 10 h 10"/>
                  <a:gd name="T14" fmla="*/ 2 w 6"/>
                  <a:gd name="T15" fmla="*/ 10 h 10"/>
                  <a:gd name="T16" fmla="*/ 0 w 6"/>
                  <a:gd name="T17" fmla="*/ 6 h 10"/>
                  <a:gd name="T18" fmla="*/ 0 w 6"/>
                  <a:gd name="T19" fmla="*/ 0 h 10"/>
                  <a:gd name="T20" fmla="*/ 0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0"/>
                    </a:moveTo>
                    <a:lnTo>
                      <a:pt x="0" y="0"/>
                    </a:lnTo>
                    <a:lnTo>
                      <a:pt x="2" y="2"/>
                    </a:lnTo>
                    <a:lnTo>
                      <a:pt x="4" y="4"/>
                    </a:lnTo>
                    <a:lnTo>
                      <a:pt x="6" y="8"/>
                    </a:lnTo>
                    <a:lnTo>
                      <a:pt x="4" y="10"/>
                    </a:lnTo>
                    <a:lnTo>
                      <a:pt x="2" y="10"/>
                    </a:lnTo>
                    <a:lnTo>
                      <a:pt x="0" y="6"/>
                    </a:lnTo>
                    <a:lnTo>
                      <a:pt x="0" y="0"/>
                    </a:lnTo>
                    <a:close/>
                  </a:path>
                </a:pathLst>
              </a:custGeom>
              <a:solidFill>
                <a:srgbClr val="FFFFFF"/>
              </a:solidFill>
              <a:ln w="9525">
                <a:noFill/>
                <a:round/>
                <a:headEnd/>
                <a:tailEnd/>
              </a:ln>
            </p:spPr>
            <p:txBody>
              <a:bodyPr/>
              <a:lstStyle/>
              <a:p>
                <a:endParaRPr lang="vi-VN"/>
              </a:p>
            </p:txBody>
          </p:sp>
          <p:sp>
            <p:nvSpPr>
              <p:cNvPr id="286" name="Freeform 151"/>
              <p:cNvSpPr>
                <a:spLocks/>
              </p:cNvSpPr>
              <p:nvPr/>
            </p:nvSpPr>
            <p:spPr bwMode="auto">
              <a:xfrm>
                <a:off x="1106" y="2946"/>
                <a:ext cx="4" cy="12"/>
              </a:xfrm>
              <a:custGeom>
                <a:avLst/>
                <a:gdLst>
                  <a:gd name="T0" fmla="*/ 2 w 4"/>
                  <a:gd name="T1" fmla="*/ 0 h 12"/>
                  <a:gd name="T2" fmla="*/ 2 w 4"/>
                  <a:gd name="T3" fmla="*/ 0 h 12"/>
                  <a:gd name="T4" fmla="*/ 4 w 4"/>
                  <a:gd name="T5" fmla="*/ 4 h 12"/>
                  <a:gd name="T6" fmla="*/ 4 w 4"/>
                  <a:gd name="T7" fmla="*/ 6 h 12"/>
                  <a:gd name="T8" fmla="*/ 4 w 4"/>
                  <a:gd name="T9" fmla="*/ 10 h 12"/>
                  <a:gd name="T10" fmla="*/ 4 w 4"/>
                  <a:gd name="T11" fmla="*/ 10 h 12"/>
                  <a:gd name="T12" fmla="*/ 2 w 4"/>
                  <a:gd name="T13" fmla="*/ 12 h 12"/>
                  <a:gd name="T14" fmla="*/ 0 w 4"/>
                  <a:gd name="T15" fmla="*/ 10 h 12"/>
                  <a:gd name="T16" fmla="*/ 0 w 4"/>
                  <a:gd name="T17" fmla="*/ 6 h 12"/>
                  <a:gd name="T18" fmla="*/ 2 w 4"/>
                  <a:gd name="T19" fmla="*/ 0 h 12"/>
                  <a:gd name="T20" fmla="*/ 2 w 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2"/>
                  <a:gd name="T35" fmla="*/ 4 w 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2">
                    <a:moveTo>
                      <a:pt x="2" y="0"/>
                    </a:moveTo>
                    <a:lnTo>
                      <a:pt x="2" y="0"/>
                    </a:lnTo>
                    <a:lnTo>
                      <a:pt x="4" y="4"/>
                    </a:lnTo>
                    <a:lnTo>
                      <a:pt x="4" y="6"/>
                    </a:lnTo>
                    <a:lnTo>
                      <a:pt x="4" y="10"/>
                    </a:lnTo>
                    <a:lnTo>
                      <a:pt x="2" y="12"/>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287" name="Freeform 152"/>
              <p:cNvSpPr>
                <a:spLocks/>
              </p:cNvSpPr>
              <p:nvPr/>
            </p:nvSpPr>
            <p:spPr bwMode="auto">
              <a:xfrm>
                <a:off x="1100" y="2946"/>
                <a:ext cx="8" cy="10"/>
              </a:xfrm>
              <a:custGeom>
                <a:avLst/>
                <a:gdLst>
                  <a:gd name="T0" fmla="*/ 8 w 8"/>
                  <a:gd name="T1" fmla="*/ 0 h 10"/>
                  <a:gd name="T2" fmla="*/ 8 w 8"/>
                  <a:gd name="T3" fmla="*/ 0 h 10"/>
                  <a:gd name="T4" fmla="*/ 8 w 8"/>
                  <a:gd name="T5" fmla="*/ 4 h 10"/>
                  <a:gd name="T6" fmla="*/ 6 w 8"/>
                  <a:gd name="T7" fmla="*/ 6 h 10"/>
                  <a:gd name="T8" fmla="*/ 2 w 8"/>
                  <a:gd name="T9" fmla="*/ 10 h 10"/>
                  <a:gd name="T10" fmla="*/ 2 w 8"/>
                  <a:gd name="T11" fmla="*/ 10 h 10"/>
                  <a:gd name="T12" fmla="*/ 0 w 8"/>
                  <a:gd name="T13" fmla="*/ 10 h 10"/>
                  <a:gd name="T14" fmla="*/ 0 w 8"/>
                  <a:gd name="T15" fmla="*/ 8 h 10"/>
                  <a:gd name="T16" fmla="*/ 2 w 8"/>
                  <a:gd name="T17" fmla="*/ 4 h 10"/>
                  <a:gd name="T18" fmla="*/ 8 w 8"/>
                  <a:gd name="T19" fmla="*/ 0 h 10"/>
                  <a:gd name="T20" fmla="*/ 8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8" y="0"/>
                    </a:moveTo>
                    <a:lnTo>
                      <a:pt x="8" y="0"/>
                    </a:lnTo>
                    <a:lnTo>
                      <a:pt x="8" y="4"/>
                    </a:lnTo>
                    <a:lnTo>
                      <a:pt x="6" y="6"/>
                    </a:lnTo>
                    <a:lnTo>
                      <a:pt x="2" y="10"/>
                    </a:lnTo>
                    <a:lnTo>
                      <a:pt x="0" y="10"/>
                    </a:lnTo>
                    <a:lnTo>
                      <a:pt x="0" y="8"/>
                    </a:lnTo>
                    <a:lnTo>
                      <a:pt x="2" y="4"/>
                    </a:lnTo>
                    <a:lnTo>
                      <a:pt x="8" y="0"/>
                    </a:lnTo>
                    <a:close/>
                  </a:path>
                </a:pathLst>
              </a:custGeom>
              <a:solidFill>
                <a:srgbClr val="FFFFFF"/>
              </a:solidFill>
              <a:ln w="9525">
                <a:noFill/>
                <a:round/>
                <a:headEnd/>
                <a:tailEnd/>
              </a:ln>
            </p:spPr>
            <p:txBody>
              <a:bodyPr/>
              <a:lstStyle/>
              <a:p>
                <a:endParaRPr lang="vi-VN"/>
              </a:p>
            </p:txBody>
          </p:sp>
          <p:sp>
            <p:nvSpPr>
              <p:cNvPr id="288" name="Freeform 153"/>
              <p:cNvSpPr>
                <a:spLocks/>
              </p:cNvSpPr>
              <p:nvPr/>
            </p:nvSpPr>
            <p:spPr bwMode="auto">
              <a:xfrm>
                <a:off x="1094" y="2946"/>
                <a:ext cx="14" cy="8"/>
              </a:xfrm>
              <a:custGeom>
                <a:avLst/>
                <a:gdLst>
                  <a:gd name="T0" fmla="*/ 14 w 14"/>
                  <a:gd name="T1" fmla="*/ 0 h 8"/>
                  <a:gd name="T2" fmla="*/ 14 w 14"/>
                  <a:gd name="T3" fmla="*/ 0 h 8"/>
                  <a:gd name="T4" fmla="*/ 10 w 14"/>
                  <a:gd name="T5" fmla="*/ 2 h 8"/>
                  <a:gd name="T6" fmla="*/ 8 w 14"/>
                  <a:gd name="T7" fmla="*/ 6 h 8"/>
                  <a:gd name="T8" fmla="*/ 2 w 14"/>
                  <a:gd name="T9" fmla="*/ 8 h 8"/>
                  <a:gd name="T10" fmla="*/ 2 w 14"/>
                  <a:gd name="T11" fmla="*/ 8 h 8"/>
                  <a:gd name="T12" fmla="*/ 0 w 14"/>
                  <a:gd name="T13" fmla="*/ 6 h 8"/>
                  <a:gd name="T14" fmla="*/ 0 w 14"/>
                  <a:gd name="T15" fmla="*/ 4 h 8"/>
                  <a:gd name="T16" fmla="*/ 6 w 14"/>
                  <a:gd name="T17" fmla="*/ 2 h 8"/>
                  <a:gd name="T18" fmla="*/ 14 w 14"/>
                  <a:gd name="T19" fmla="*/ 0 h 8"/>
                  <a:gd name="T20" fmla="*/ 14 w 14"/>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8"/>
                  <a:gd name="T35" fmla="*/ 14 w 1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8">
                    <a:moveTo>
                      <a:pt x="14" y="0"/>
                    </a:moveTo>
                    <a:lnTo>
                      <a:pt x="14" y="0"/>
                    </a:lnTo>
                    <a:lnTo>
                      <a:pt x="10" y="2"/>
                    </a:lnTo>
                    <a:lnTo>
                      <a:pt x="8" y="6"/>
                    </a:lnTo>
                    <a:lnTo>
                      <a:pt x="2" y="8"/>
                    </a:lnTo>
                    <a:lnTo>
                      <a:pt x="0" y="6"/>
                    </a:lnTo>
                    <a:lnTo>
                      <a:pt x="0" y="4"/>
                    </a:lnTo>
                    <a:lnTo>
                      <a:pt x="6" y="2"/>
                    </a:lnTo>
                    <a:lnTo>
                      <a:pt x="14" y="0"/>
                    </a:lnTo>
                    <a:close/>
                  </a:path>
                </a:pathLst>
              </a:custGeom>
              <a:solidFill>
                <a:srgbClr val="FFFFFF"/>
              </a:solidFill>
              <a:ln w="9525">
                <a:noFill/>
                <a:round/>
                <a:headEnd/>
                <a:tailEnd/>
              </a:ln>
            </p:spPr>
            <p:txBody>
              <a:bodyPr/>
              <a:lstStyle/>
              <a:p>
                <a:endParaRPr lang="vi-VN"/>
              </a:p>
            </p:txBody>
          </p:sp>
          <p:sp>
            <p:nvSpPr>
              <p:cNvPr id="289" name="Freeform 154"/>
              <p:cNvSpPr>
                <a:spLocks/>
              </p:cNvSpPr>
              <p:nvPr/>
            </p:nvSpPr>
            <p:spPr bwMode="auto">
              <a:xfrm>
                <a:off x="1092" y="2944"/>
                <a:ext cx="16" cy="4"/>
              </a:xfrm>
              <a:custGeom>
                <a:avLst/>
                <a:gdLst>
                  <a:gd name="T0" fmla="*/ 16 w 16"/>
                  <a:gd name="T1" fmla="*/ 2 h 4"/>
                  <a:gd name="T2" fmla="*/ 16 w 16"/>
                  <a:gd name="T3" fmla="*/ 2 h 4"/>
                  <a:gd name="T4" fmla="*/ 10 w 16"/>
                  <a:gd name="T5" fmla="*/ 4 h 4"/>
                  <a:gd name="T6" fmla="*/ 2 w 16"/>
                  <a:gd name="T7" fmla="*/ 4 h 4"/>
                  <a:gd name="T8" fmla="*/ 2 w 16"/>
                  <a:gd name="T9" fmla="*/ 4 h 4"/>
                  <a:gd name="T10" fmla="*/ 0 w 16"/>
                  <a:gd name="T11" fmla="*/ 4 h 4"/>
                  <a:gd name="T12" fmla="*/ 2 w 16"/>
                  <a:gd name="T13" fmla="*/ 2 h 4"/>
                  <a:gd name="T14" fmla="*/ 8 w 16"/>
                  <a:gd name="T15" fmla="*/ 0 h 4"/>
                  <a:gd name="T16" fmla="*/ 16 w 16"/>
                  <a:gd name="T17" fmla="*/ 2 h 4"/>
                  <a:gd name="T18" fmla="*/ 16 w 16"/>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2"/>
                    </a:moveTo>
                    <a:lnTo>
                      <a:pt x="16" y="2"/>
                    </a:lnTo>
                    <a:lnTo>
                      <a:pt x="10" y="4"/>
                    </a:lnTo>
                    <a:lnTo>
                      <a:pt x="2" y="4"/>
                    </a:lnTo>
                    <a:lnTo>
                      <a:pt x="0" y="4"/>
                    </a:lnTo>
                    <a:lnTo>
                      <a:pt x="2" y="2"/>
                    </a:lnTo>
                    <a:lnTo>
                      <a:pt x="8" y="0"/>
                    </a:lnTo>
                    <a:lnTo>
                      <a:pt x="16" y="2"/>
                    </a:lnTo>
                    <a:close/>
                  </a:path>
                </a:pathLst>
              </a:custGeom>
              <a:solidFill>
                <a:srgbClr val="FFFFFF"/>
              </a:solidFill>
              <a:ln w="9525">
                <a:noFill/>
                <a:round/>
                <a:headEnd/>
                <a:tailEnd/>
              </a:ln>
            </p:spPr>
            <p:txBody>
              <a:bodyPr/>
              <a:lstStyle/>
              <a:p>
                <a:endParaRPr lang="vi-VN"/>
              </a:p>
            </p:txBody>
          </p:sp>
          <p:sp>
            <p:nvSpPr>
              <p:cNvPr id="290" name="Freeform 155"/>
              <p:cNvSpPr>
                <a:spLocks/>
              </p:cNvSpPr>
              <p:nvPr/>
            </p:nvSpPr>
            <p:spPr bwMode="auto">
              <a:xfrm>
                <a:off x="1092" y="2940"/>
                <a:ext cx="14" cy="4"/>
              </a:xfrm>
              <a:custGeom>
                <a:avLst/>
                <a:gdLst>
                  <a:gd name="T0" fmla="*/ 14 w 14"/>
                  <a:gd name="T1" fmla="*/ 4 h 4"/>
                  <a:gd name="T2" fmla="*/ 14 w 14"/>
                  <a:gd name="T3" fmla="*/ 4 h 4"/>
                  <a:gd name="T4" fmla="*/ 10 w 14"/>
                  <a:gd name="T5" fmla="*/ 4 h 4"/>
                  <a:gd name="T6" fmla="*/ 6 w 14"/>
                  <a:gd name="T7" fmla="*/ 4 h 4"/>
                  <a:gd name="T8" fmla="*/ 2 w 14"/>
                  <a:gd name="T9" fmla="*/ 4 h 4"/>
                  <a:gd name="T10" fmla="*/ 2 w 14"/>
                  <a:gd name="T11" fmla="*/ 4 h 4"/>
                  <a:gd name="T12" fmla="*/ 0 w 14"/>
                  <a:gd name="T13" fmla="*/ 2 h 4"/>
                  <a:gd name="T14" fmla="*/ 4 w 14"/>
                  <a:gd name="T15" fmla="*/ 0 h 4"/>
                  <a:gd name="T16" fmla="*/ 8 w 14"/>
                  <a:gd name="T17" fmla="*/ 2 h 4"/>
                  <a:gd name="T18" fmla="*/ 14 w 14"/>
                  <a:gd name="T19" fmla="*/ 4 h 4"/>
                  <a:gd name="T20" fmla="*/ 14 w 14"/>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4"/>
                    </a:moveTo>
                    <a:lnTo>
                      <a:pt x="14" y="4"/>
                    </a:lnTo>
                    <a:lnTo>
                      <a:pt x="10" y="4"/>
                    </a:lnTo>
                    <a:lnTo>
                      <a:pt x="6" y="4"/>
                    </a:lnTo>
                    <a:lnTo>
                      <a:pt x="2" y="4"/>
                    </a:lnTo>
                    <a:lnTo>
                      <a:pt x="0" y="2"/>
                    </a:lnTo>
                    <a:lnTo>
                      <a:pt x="4" y="0"/>
                    </a:lnTo>
                    <a:lnTo>
                      <a:pt x="8" y="2"/>
                    </a:lnTo>
                    <a:lnTo>
                      <a:pt x="14" y="4"/>
                    </a:lnTo>
                    <a:close/>
                  </a:path>
                </a:pathLst>
              </a:custGeom>
              <a:solidFill>
                <a:srgbClr val="FFFFFF"/>
              </a:solidFill>
              <a:ln w="9525">
                <a:noFill/>
                <a:round/>
                <a:headEnd/>
                <a:tailEnd/>
              </a:ln>
            </p:spPr>
            <p:txBody>
              <a:bodyPr/>
              <a:lstStyle/>
              <a:p>
                <a:endParaRPr lang="vi-VN"/>
              </a:p>
            </p:txBody>
          </p:sp>
          <p:sp>
            <p:nvSpPr>
              <p:cNvPr id="291" name="Freeform 156"/>
              <p:cNvSpPr>
                <a:spLocks/>
              </p:cNvSpPr>
              <p:nvPr/>
            </p:nvSpPr>
            <p:spPr bwMode="auto">
              <a:xfrm>
                <a:off x="1104" y="2940"/>
                <a:ext cx="10" cy="8"/>
              </a:xfrm>
              <a:custGeom>
                <a:avLst/>
                <a:gdLst>
                  <a:gd name="T0" fmla="*/ 10 w 10"/>
                  <a:gd name="T1" fmla="*/ 4 h 8"/>
                  <a:gd name="T2" fmla="*/ 10 w 10"/>
                  <a:gd name="T3" fmla="*/ 4 h 8"/>
                  <a:gd name="T4" fmla="*/ 8 w 10"/>
                  <a:gd name="T5" fmla="*/ 6 h 8"/>
                  <a:gd name="T6" fmla="*/ 6 w 10"/>
                  <a:gd name="T7" fmla="*/ 8 h 8"/>
                  <a:gd name="T8" fmla="*/ 6 w 10"/>
                  <a:gd name="T9" fmla="*/ 8 h 8"/>
                  <a:gd name="T10" fmla="*/ 2 w 10"/>
                  <a:gd name="T11" fmla="*/ 8 h 8"/>
                  <a:gd name="T12" fmla="*/ 0 w 10"/>
                  <a:gd name="T13" fmla="*/ 6 h 8"/>
                  <a:gd name="T14" fmla="*/ 0 w 10"/>
                  <a:gd name="T15" fmla="*/ 6 h 8"/>
                  <a:gd name="T16" fmla="*/ 0 w 10"/>
                  <a:gd name="T17" fmla="*/ 2 h 8"/>
                  <a:gd name="T18" fmla="*/ 4 w 10"/>
                  <a:gd name="T19" fmla="*/ 0 h 8"/>
                  <a:gd name="T20" fmla="*/ 4 w 10"/>
                  <a:gd name="T21" fmla="*/ 0 h 8"/>
                  <a:gd name="T22" fmla="*/ 8 w 10"/>
                  <a:gd name="T23" fmla="*/ 0 h 8"/>
                  <a:gd name="T24" fmla="*/ 10 w 10"/>
                  <a:gd name="T25" fmla="*/ 4 h 8"/>
                  <a:gd name="T26" fmla="*/ 10 w 10"/>
                  <a:gd name="T27" fmla="*/ 4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6"/>
                    </a:lnTo>
                    <a:lnTo>
                      <a:pt x="6" y="8"/>
                    </a:lnTo>
                    <a:lnTo>
                      <a:pt x="2" y="8"/>
                    </a:lnTo>
                    <a:lnTo>
                      <a:pt x="0" y="6"/>
                    </a:lnTo>
                    <a:lnTo>
                      <a:pt x="0" y="2"/>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292" name="Freeform 157"/>
              <p:cNvSpPr>
                <a:spLocks/>
              </p:cNvSpPr>
              <p:nvPr/>
            </p:nvSpPr>
            <p:spPr bwMode="auto">
              <a:xfrm>
                <a:off x="1366" y="2904"/>
                <a:ext cx="8" cy="6"/>
              </a:xfrm>
              <a:custGeom>
                <a:avLst/>
                <a:gdLst>
                  <a:gd name="T0" fmla="*/ 8 w 8"/>
                  <a:gd name="T1" fmla="*/ 6 h 6"/>
                  <a:gd name="T2" fmla="*/ 8 w 8"/>
                  <a:gd name="T3" fmla="*/ 6 h 6"/>
                  <a:gd name="T4" fmla="*/ 6 w 8"/>
                  <a:gd name="T5" fmla="*/ 4 h 6"/>
                  <a:gd name="T6" fmla="*/ 0 w 8"/>
                  <a:gd name="T7" fmla="*/ 2 h 6"/>
                  <a:gd name="T8" fmla="*/ 0 w 8"/>
                  <a:gd name="T9" fmla="*/ 2 h 6"/>
                  <a:gd name="T10" fmla="*/ 0 w 8"/>
                  <a:gd name="T11" fmla="*/ 0 h 6"/>
                  <a:gd name="T12" fmla="*/ 4 w 8"/>
                  <a:gd name="T13" fmla="*/ 0 h 6"/>
                  <a:gd name="T14" fmla="*/ 6 w 8"/>
                  <a:gd name="T15" fmla="*/ 2 h 6"/>
                  <a:gd name="T16" fmla="*/ 8 w 8"/>
                  <a:gd name="T17" fmla="*/ 6 h 6"/>
                  <a:gd name="T18" fmla="*/ 8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4" y="0"/>
                    </a:lnTo>
                    <a:lnTo>
                      <a:pt x="6" y="2"/>
                    </a:lnTo>
                    <a:lnTo>
                      <a:pt x="8" y="6"/>
                    </a:lnTo>
                    <a:close/>
                  </a:path>
                </a:pathLst>
              </a:custGeom>
              <a:solidFill>
                <a:srgbClr val="FFFFFF"/>
              </a:solidFill>
              <a:ln w="9525">
                <a:noFill/>
                <a:round/>
                <a:headEnd/>
                <a:tailEnd/>
              </a:ln>
            </p:spPr>
            <p:txBody>
              <a:bodyPr/>
              <a:lstStyle/>
              <a:p>
                <a:endParaRPr lang="vi-VN"/>
              </a:p>
            </p:txBody>
          </p:sp>
          <p:sp>
            <p:nvSpPr>
              <p:cNvPr id="293" name="Freeform 158"/>
              <p:cNvSpPr>
                <a:spLocks/>
              </p:cNvSpPr>
              <p:nvPr/>
            </p:nvSpPr>
            <p:spPr bwMode="auto">
              <a:xfrm>
                <a:off x="1370" y="2902"/>
                <a:ext cx="4" cy="6"/>
              </a:xfrm>
              <a:custGeom>
                <a:avLst/>
                <a:gdLst>
                  <a:gd name="T0" fmla="*/ 4 w 4"/>
                  <a:gd name="T1" fmla="*/ 6 h 6"/>
                  <a:gd name="T2" fmla="*/ 4 w 4"/>
                  <a:gd name="T3" fmla="*/ 6 h 6"/>
                  <a:gd name="T4" fmla="*/ 2 w 4"/>
                  <a:gd name="T5" fmla="*/ 6 h 6"/>
                  <a:gd name="T6" fmla="*/ 0 w 4"/>
                  <a:gd name="T7" fmla="*/ 0 h 6"/>
                  <a:gd name="T8" fmla="*/ 0 w 4"/>
                  <a:gd name="T9" fmla="*/ 0 h 6"/>
                  <a:gd name="T10" fmla="*/ 2 w 4"/>
                  <a:gd name="T11" fmla="*/ 0 h 6"/>
                  <a:gd name="T12" fmla="*/ 4 w 4"/>
                  <a:gd name="T13" fmla="*/ 0 h 6"/>
                  <a:gd name="T14" fmla="*/ 4 w 4"/>
                  <a:gd name="T15" fmla="*/ 2 h 6"/>
                  <a:gd name="T16" fmla="*/ 4 w 4"/>
                  <a:gd name="T17" fmla="*/ 6 h 6"/>
                  <a:gd name="T18" fmla="*/ 4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6"/>
                    </a:moveTo>
                    <a:lnTo>
                      <a:pt x="4" y="6"/>
                    </a:lnTo>
                    <a:lnTo>
                      <a:pt x="2" y="6"/>
                    </a:lnTo>
                    <a:lnTo>
                      <a:pt x="0" y="0"/>
                    </a:lnTo>
                    <a:lnTo>
                      <a:pt x="2" y="0"/>
                    </a:lnTo>
                    <a:lnTo>
                      <a:pt x="4" y="0"/>
                    </a:lnTo>
                    <a:lnTo>
                      <a:pt x="4" y="2"/>
                    </a:lnTo>
                    <a:lnTo>
                      <a:pt x="4" y="6"/>
                    </a:lnTo>
                    <a:close/>
                  </a:path>
                </a:pathLst>
              </a:custGeom>
              <a:solidFill>
                <a:srgbClr val="FFFFFF"/>
              </a:solidFill>
              <a:ln w="9525">
                <a:noFill/>
                <a:round/>
                <a:headEnd/>
                <a:tailEnd/>
              </a:ln>
            </p:spPr>
            <p:txBody>
              <a:bodyPr/>
              <a:lstStyle/>
              <a:p>
                <a:endParaRPr lang="vi-VN"/>
              </a:p>
            </p:txBody>
          </p:sp>
          <p:sp>
            <p:nvSpPr>
              <p:cNvPr id="294" name="Freeform 159"/>
              <p:cNvSpPr>
                <a:spLocks/>
              </p:cNvSpPr>
              <p:nvPr/>
            </p:nvSpPr>
            <p:spPr bwMode="auto">
              <a:xfrm>
                <a:off x="1374" y="2900"/>
                <a:ext cx="4" cy="8"/>
              </a:xfrm>
              <a:custGeom>
                <a:avLst/>
                <a:gdLst>
                  <a:gd name="T0" fmla="*/ 0 w 4"/>
                  <a:gd name="T1" fmla="*/ 8 h 8"/>
                  <a:gd name="T2" fmla="*/ 0 w 4"/>
                  <a:gd name="T3" fmla="*/ 8 h 8"/>
                  <a:gd name="T4" fmla="*/ 0 w 4"/>
                  <a:gd name="T5" fmla="*/ 6 h 8"/>
                  <a:gd name="T6" fmla="*/ 2 w 4"/>
                  <a:gd name="T7" fmla="*/ 2 h 8"/>
                  <a:gd name="T8" fmla="*/ 2 w 4"/>
                  <a:gd name="T9" fmla="*/ 2 h 8"/>
                  <a:gd name="T10" fmla="*/ 2 w 4"/>
                  <a:gd name="T11" fmla="*/ 0 h 8"/>
                  <a:gd name="T12" fmla="*/ 4 w 4"/>
                  <a:gd name="T13" fmla="*/ 2 h 8"/>
                  <a:gd name="T14" fmla="*/ 4 w 4"/>
                  <a:gd name="T15" fmla="*/ 6 h 8"/>
                  <a:gd name="T16" fmla="*/ 0 w 4"/>
                  <a:gd name="T17" fmla="*/ 8 h 8"/>
                  <a:gd name="T18" fmla="*/ 0 w 4"/>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95" name="Freeform 160"/>
              <p:cNvSpPr>
                <a:spLocks/>
              </p:cNvSpPr>
              <p:nvPr/>
            </p:nvSpPr>
            <p:spPr bwMode="auto">
              <a:xfrm>
                <a:off x="1376" y="2902"/>
                <a:ext cx="6" cy="6"/>
              </a:xfrm>
              <a:custGeom>
                <a:avLst/>
                <a:gdLst>
                  <a:gd name="T0" fmla="*/ 0 w 6"/>
                  <a:gd name="T1" fmla="*/ 6 h 6"/>
                  <a:gd name="T2" fmla="*/ 0 w 6"/>
                  <a:gd name="T3" fmla="*/ 6 h 6"/>
                  <a:gd name="T4" fmla="*/ 0 w 6"/>
                  <a:gd name="T5" fmla="*/ 4 h 6"/>
                  <a:gd name="T6" fmla="*/ 4 w 6"/>
                  <a:gd name="T7" fmla="*/ 0 h 6"/>
                  <a:gd name="T8" fmla="*/ 4 w 6"/>
                  <a:gd name="T9" fmla="*/ 0 h 6"/>
                  <a:gd name="T10" fmla="*/ 6 w 6"/>
                  <a:gd name="T11" fmla="*/ 0 h 6"/>
                  <a:gd name="T12" fmla="*/ 6 w 6"/>
                  <a:gd name="T13" fmla="*/ 2 h 6"/>
                  <a:gd name="T14" fmla="*/ 4 w 6"/>
                  <a:gd name="T15" fmla="*/ 4 h 6"/>
                  <a:gd name="T16" fmla="*/ 0 w 6"/>
                  <a:gd name="T17" fmla="*/ 6 h 6"/>
                  <a:gd name="T18" fmla="*/ 0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296" name="Freeform 161"/>
              <p:cNvSpPr>
                <a:spLocks/>
              </p:cNvSpPr>
              <p:nvPr/>
            </p:nvSpPr>
            <p:spPr bwMode="auto">
              <a:xfrm>
                <a:off x="1376" y="2904"/>
                <a:ext cx="10" cy="4"/>
              </a:xfrm>
              <a:custGeom>
                <a:avLst/>
                <a:gdLst>
                  <a:gd name="T0" fmla="*/ 0 w 10"/>
                  <a:gd name="T1" fmla="*/ 4 h 4"/>
                  <a:gd name="T2" fmla="*/ 0 w 10"/>
                  <a:gd name="T3" fmla="*/ 4 h 4"/>
                  <a:gd name="T4" fmla="*/ 2 w 10"/>
                  <a:gd name="T5" fmla="*/ 2 h 4"/>
                  <a:gd name="T6" fmla="*/ 8 w 10"/>
                  <a:gd name="T7" fmla="*/ 0 h 4"/>
                  <a:gd name="T8" fmla="*/ 8 w 10"/>
                  <a:gd name="T9" fmla="*/ 0 h 4"/>
                  <a:gd name="T10" fmla="*/ 10 w 10"/>
                  <a:gd name="T11" fmla="*/ 0 h 4"/>
                  <a:gd name="T12" fmla="*/ 8 w 10"/>
                  <a:gd name="T13" fmla="*/ 2 h 4"/>
                  <a:gd name="T14" fmla="*/ 6 w 10"/>
                  <a:gd name="T15" fmla="*/ 4 h 4"/>
                  <a:gd name="T16" fmla="*/ 0 w 10"/>
                  <a:gd name="T17" fmla="*/ 4 h 4"/>
                  <a:gd name="T18" fmla="*/ 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297" name="Freeform 162"/>
              <p:cNvSpPr>
                <a:spLocks/>
              </p:cNvSpPr>
              <p:nvPr/>
            </p:nvSpPr>
            <p:spPr bwMode="auto">
              <a:xfrm>
                <a:off x="1376" y="2908"/>
                <a:ext cx="12" cy="2"/>
              </a:xfrm>
              <a:custGeom>
                <a:avLst/>
                <a:gdLst>
                  <a:gd name="T0" fmla="*/ 0 w 12"/>
                  <a:gd name="T1" fmla="*/ 2 h 2"/>
                  <a:gd name="T2" fmla="*/ 0 w 12"/>
                  <a:gd name="T3" fmla="*/ 2 h 2"/>
                  <a:gd name="T4" fmla="*/ 4 w 12"/>
                  <a:gd name="T5" fmla="*/ 0 h 2"/>
                  <a:gd name="T6" fmla="*/ 10 w 12"/>
                  <a:gd name="T7" fmla="*/ 0 h 2"/>
                  <a:gd name="T8" fmla="*/ 10 w 12"/>
                  <a:gd name="T9" fmla="*/ 0 h 2"/>
                  <a:gd name="T10" fmla="*/ 12 w 12"/>
                  <a:gd name="T11" fmla="*/ 0 h 2"/>
                  <a:gd name="T12" fmla="*/ 10 w 12"/>
                  <a:gd name="T13" fmla="*/ 2 h 2"/>
                  <a:gd name="T14" fmla="*/ 6 w 12"/>
                  <a:gd name="T15" fmla="*/ 2 h 2"/>
                  <a:gd name="T16" fmla="*/ 0 w 12"/>
                  <a:gd name="T17" fmla="*/ 2 h 2"/>
                  <a:gd name="T18" fmla="*/ 0 w 12"/>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2"/>
                    </a:moveTo>
                    <a:lnTo>
                      <a:pt x="0" y="2"/>
                    </a:lnTo>
                    <a:lnTo>
                      <a:pt x="4" y="0"/>
                    </a:lnTo>
                    <a:lnTo>
                      <a:pt x="10" y="0"/>
                    </a:lnTo>
                    <a:lnTo>
                      <a:pt x="12"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298" name="Freeform 163"/>
              <p:cNvSpPr>
                <a:spLocks/>
              </p:cNvSpPr>
              <p:nvPr/>
            </p:nvSpPr>
            <p:spPr bwMode="auto">
              <a:xfrm>
                <a:off x="1376" y="2910"/>
                <a:ext cx="10" cy="4"/>
              </a:xfrm>
              <a:custGeom>
                <a:avLst/>
                <a:gdLst>
                  <a:gd name="T0" fmla="*/ 0 w 10"/>
                  <a:gd name="T1" fmla="*/ 0 h 4"/>
                  <a:gd name="T2" fmla="*/ 0 w 10"/>
                  <a:gd name="T3" fmla="*/ 0 h 4"/>
                  <a:gd name="T4" fmla="*/ 4 w 10"/>
                  <a:gd name="T5" fmla="*/ 0 h 4"/>
                  <a:gd name="T6" fmla="*/ 10 w 10"/>
                  <a:gd name="T7" fmla="*/ 0 h 4"/>
                  <a:gd name="T8" fmla="*/ 10 w 10"/>
                  <a:gd name="T9" fmla="*/ 0 h 4"/>
                  <a:gd name="T10" fmla="*/ 10 w 10"/>
                  <a:gd name="T11" fmla="*/ 2 h 4"/>
                  <a:gd name="T12" fmla="*/ 8 w 10"/>
                  <a:gd name="T13" fmla="*/ 4 h 4"/>
                  <a:gd name="T14" fmla="*/ 4 w 10"/>
                  <a:gd name="T15" fmla="*/ 2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99" name="Freeform 164"/>
              <p:cNvSpPr>
                <a:spLocks/>
              </p:cNvSpPr>
              <p:nvPr/>
            </p:nvSpPr>
            <p:spPr bwMode="auto">
              <a:xfrm>
                <a:off x="1376" y="2910"/>
                <a:ext cx="8" cy="6"/>
              </a:xfrm>
              <a:custGeom>
                <a:avLst/>
                <a:gdLst>
                  <a:gd name="T0" fmla="*/ 0 w 8"/>
                  <a:gd name="T1" fmla="*/ 0 h 6"/>
                  <a:gd name="T2" fmla="*/ 0 w 8"/>
                  <a:gd name="T3" fmla="*/ 0 h 6"/>
                  <a:gd name="T4" fmla="*/ 4 w 8"/>
                  <a:gd name="T5" fmla="*/ 2 h 6"/>
                  <a:gd name="T6" fmla="*/ 8 w 8"/>
                  <a:gd name="T7" fmla="*/ 4 h 6"/>
                  <a:gd name="T8" fmla="*/ 8 w 8"/>
                  <a:gd name="T9" fmla="*/ 4 h 6"/>
                  <a:gd name="T10" fmla="*/ 8 w 8"/>
                  <a:gd name="T11" fmla="*/ 6 h 6"/>
                  <a:gd name="T12" fmla="*/ 4 w 8"/>
                  <a:gd name="T13" fmla="*/ 6 h 6"/>
                  <a:gd name="T14" fmla="*/ 2 w 8"/>
                  <a:gd name="T15" fmla="*/ 4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00" name="Freeform 165"/>
              <p:cNvSpPr>
                <a:spLocks/>
              </p:cNvSpPr>
              <p:nvPr/>
            </p:nvSpPr>
            <p:spPr bwMode="auto">
              <a:xfrm>
                <a:off x="1376" y="2910"/>
                <a:ext cx="4" cy="8"/>
              </a:xfrm>
              <a:custGeom>
                <a:avLst/>
                <a:gdLst>
                  <a:gd name="T0" fmla="*/ 0 w 4"/>
                  <a:gd name="T1" fmla="*/ 0 h 8"/>
                  <a:gd name="T2" fmla="*/ 0 w 4"/>
                  <a:gd name="T3" fmla="*/ 0 h 8"/>
                  <a:gd name="T4" fmla="*/ 2 w 4"/>
                  <a:gd name="T5" fmla="*/ 2 h 8"/>
                  <a:gd name="T6" fmla="*/ 4 w 4"/>
                  <a:gd name="T7" fmla="*/ 6 h 8"/>
                  <a:gd name="T8" fmla="*/ 4 w 4"/>
                  <a:gd name="T9" fmla="*/ 6 h 8"/>
                  <a:gd name="T10" fmla="*/ 2 w 4"/>
                  <a:gd name="T11" fmla="*/ 8 h 8"/>
                  <a:gd name="T12" fmla="*/ 0 w 4"/>
                  <a:gd name="T13" fmla="*/ 8 h 8"/>
                  <a:gd name="T14" fmla="*/ 0 w 4"/>
                  <a:gd name="T15" fmla="*/ 4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8"/>
                    </a:lnTo>
                    <a:lnTo>
                      <a:pt x="0" y="4"/>
                    </a:lnTo>
                    <a:lnTo>
                      <a:pt x="0" y="0"/>
                    </a:lnTo>
                    <a:close/>
                  </a:path>
                </a:pathLst>
              </a:custGeom>
              <a:solidFill>
                <a:srgbClr val="FFFFFF"/>
              </a:solidFill>
              <a:ln w="9525">
                <a:noFill/>
                <a:round/>
                <a:headEnd/>
                <a:tailEnd/>
              </a:ln>
            </p:spPr>
            <p:txBody>
              <a:bodyPr/>
              <a:lstStyle/>
              <a:p>
                <a:endParaRPr lang="vi-VN"/>
              </a:p>
            </p:txBody>
          </p:sp>
          <p:sp>
            <p:nvSpPr>
              <p:cNvPr id="301" name="Freeform 166"/>
              <p:cNvSpPr>
                <a:spLocks/>
              </p:cNvSpPr>
              <p:nvPr/>
            </p:nvSpPr>
            <p:spPr bwMode="auto">
              <a:xfrm>
                <a:off x="1372" y="2910"/>
                <a:ext cx="4" cy="8"/>
              </a:xfrm>
              <a:custGeom>
                <a:avLst/>
                <a:gdLst>
                  <a:gd name="T0" fmla="*/ 4 w 4"/>
                  <a:gd name="T1" fmla="*/ 0 h 8"/>
                  <a:gd name="T2" fmla="*/ 4 w 4"/>
                  <a:gd name="T3" fmla="*/ 0 h 8"/>
                  <a:gd name="T4" fmla="*/ 4 w 4"/>
                  <a:gd name="T5" fmla="*/ 2 h 8"/>
                  <a:gd name="T6" fmla="*/ 2 w 4"/>
                  <a:gd name="T7" fmla="*/ 8 h 8"/>
                  <a:gd name="T8" fmla="*/ 2 w 4"/>
                  <a:gd name="T9" fmla="*/ 8 h 8"/>
                  <a:gd name="T10" fmla="*/ 2 w 4"/>
                  <a:gd name="T11" fmla="*/ 8 h 8"/>
                  <a:gd name="T12" fmla="*/ 0 w 4"/>
                  <a:gd name="T13" fmla="*/ 8 h 8"/>
                  <a:gd name="T14" fmla="*/ 0 w 4"/>
                  <a:gd name="T15" fmla="*/ 4 h 8"/>
                  <a:gd name="T16" fmla="*/ 4 w 4"/>
                  <a:gd name="T17" fmla="*/ 0 h 8"/>
                  <a:gd name="T18" fmla="*/ 4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302" name="Freeform 167"/>
              <p:cNvSpPr>
                <a:spLocks/>
              </p:cNvSpPr>
              <p:nvPr/>
            </p:nvSpPr>
            <p:spPr bwMode="auto">
              <a:xfrm>
                <a:off x="1368" y="2910"/>
                <a:ext cx="6" cy="8"/>
              </a:xfrm>
              <a:custGeom>
                <a:avLst/>
                <a:gdLst>
                  <a:gd name="T0" fmla="*/ 6 w 6"/>
                  <a:gd name="T1" fmla="*/ 0 h 8"/>
                  <a:gd name="T2" fmla="*/ 6 w 6"/>
                  <a:gd name="T3" fmla="*/ 0 h 8"/>
                  <a:gd name="T4" fmla="*/ 6 w 6"/>
                  <a:gd name="T5" fmla="*/ 2 h 8"/>
                  <a:gd name="T6" fmla="*/ 2 w 6"/>
                  <a:gd name="T7" fmla="*/ 6 h 8"/>
                  <a:gd name="T8" fmla="*/ 2 w 6"/>
                  <a:gd name="T9" fmla="*/ 6 h 8"/>
                  <a:gd name="T10" fmla="*/ 0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2" y="6"/>
                    </a:lnTo>
                    <a:lnTo>
                      <a:pt x="0"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03" name="Freeform 168"/>
              <p:cNvSpPr>
                <a:spLocks/>
              </p:cNvSpPr>
              <p:nvPr/>
            </p:nvSpPr>
            <p:spPr bwMode="auto">
              <a:xfrm>
                <a:off x="1364" y="2910"/>
                <a:ext cx="10" cy="4"/>
              </a:xfrm>
              <a:custGeom>
                <a:avLst/>
                <a:gdLst>
                  <a:gd name="T0" fmla="*/ 10 w 10"/>
                  <a:gd name="T1" fmla="*/ 0 h 4"/>
                  <a:gd name="T2" fmla="*/ 10 w 10"/>
                  <a:gd name="T3" fmla="*/ 0 h 4"/>
                  <a:gd name="T4" fmla="*/ 8 w 10"/>
                  <a:gd name="T5" fmla="*/ 2 h 4"/>
                  <a:gd name="T6" fmla="*/ 2 w 10"/>
                  <a:gd name="T7" fmla="*/ 4 h 4"/>
                  <a:gd name="T8" fmla="*/ 2 w 10"/>
                  <a:gd name="T9" fmla="*/ 4 h 4"/>
                  <a:gd name="T10" fmla="*/ 0 w 10"/>
                  <a:gd name="T11" fmla="*/ 4 h 4"/>
                  <a:gd name="T12" fmla="*/ 2 w 10"/>
                  <a:gd name="T13" fmla="*/ 2 h 4"/>
                  <a:gd name="T14" fmla="*/ 4 w 10"/>
                  <a:gd name="T15" fmla="*/ 0 h 4"/>
                  <a:gd name="T16" fmla="*/ 10 w 10"/>
                  <a:gd name="T17" fmla="*/ 0 h 4"/>
                  <a:gd name="T18" fmla="*/ 1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304" name="Freeform 169"/>
              <p:cNvSpPr>
                <a:spLocks/>
              </p:cNvSpPr>
              <p:nvPr/>
            </p:nvSpPr>
            <p:spPr bwMode="auto">
              <a:xfrm>
                <a:off x="1364" y="2908"/>
                <a:ext cx="10" cy="4"/>
              </a:xfrm>
              <a:custGeom>
                <a:avLst/>
                <a:gdLst>
                  <a:gd name="T0" fmla="*/ 10 w 10"/>
                  <a:gd name="T1" fmla="*/ 2 h 4"/>
                  <a:gd name="T2" fmla="*/ 10 w 10"/>
                  <a:gd name="T3" fmla="*/ 2 h 4"/>
                  <a:gd name="T4" fmla="*/ 8 w 10"/>
                  <a:gd name="T5" fmla="*/ 2 h 4"/>
                  <a:gd name="T6" fmla="*/ 0 w 10"/>
                  <a:gd name="T7" fmla="*/ 4 h 4"/>
                  <a:gd name="T8" fmla="*/ 0 w 10"/>
                  <a:gd name="T9" fmla="*/ 4 h 4"/>
                  <a:gd name="T10" fmla="*/ 0 w 10"/>
                  <a:gd name="T11" fmla="*/ 2 h 4"/>
                  <a:gd name="T12" fmla="*/ 0 w 10"/>
                  <a:gd name="T13" fmla="*/ 2 h 4"/>
                  <a:gd name="T14" fmla="*/ 4 w 10"/>
                  <a:gd name="T15" fmla="*/ 0 h 4"/>
                  <a:gd name="T16" fmla="*/ 10 w 10"/>
                  <a:gd name="T17" fmla="*/ 2 h 4"/>
                  <a:gd name="T18" fmla="*/ 1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0" y="4"/>
                    </a:lnTo>
                    <a:lnTo>
                      <a:pt x="0" y="2"/>
                    </a:lnTo>
                    <a:lnTo>
                      <a:pt x="4" y="0"/>
                    </a:lnTo>
                    <a:lnTo>
                      <a:pt x="10" y="2"/>
                    </a:lnTo>
                    <a:close/>
                  </a:path>
                </a:pathLst>
              </a:custGeom>
              <a:solidFill>
                <a:srgbClr val="FFFFFF"/>
              </a:solidFill>
              <a:ln w="9525">
                <a:noFill/>
                <a:round/>
                <a:headEnd/>
                <a:tailEnd/>
              </a:ln>
            </p:spPr>
            <p:txBody>
              <a:bodyPr/>
              <a:lstStyle/>
              <a:p>
                <a:endParaRPr lang="vi-VN"/>
              </a:p>
            </p:txBody>
          </p:sp>
          <p:sp>
            <p:nvSpPr>
              <p:cNvPr id="305" name="Freeform 170"/>
              <p:cNvSpPr>
                <a:spLocks/>
              </p:cNvSpPr>
              <p:nvPr/>
            </p:nvSpPr>
            <p:spPr bwMode="auto">
              <a:xfrm>
                <a:off x="1364" y="2906"/>
                <a:ext cx="10" cy="4"/>
              </a:xfrm>
              <a:custGeom>
                <a:avLst/>
                <a:gdLst>
                  <a:gd name="T0" fmla="*/ 10 w 10"/>
                  <a:gd name="T1" fmla="*/ 4 h 4"/>
                  <a:gd name="T2" fmla="*/ 10 w 10"/>
                  <a:gd name="T3" fmla="*/ 4 h 4"/>
                  <a:gd name="T4" fmla="*/ 6 w 10"/>
                  <a:gd name="T5" fmla="*/ 4 h 4"/>
                  <a:gd name="T6" fmla="*/ 0 w 10"/>
                  <a:gd name="T7" fmla="*/ 2 h 4"/>
                  <a:gd name="T8" fmla="*/ 0 w 10"/>
                  <a:gd name="T9" fmla="*/ 2 h 4"/>
                  <a:gd name="T10" fmla="*/ 0 w 10"/>
                  <a:gd name="T11" fmla="*/ 0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06" name="Freeform 171"/>
              <p:cNvSpPr>
                <a:spLocks/>
              </p:cNvSpPr>
              <p:nvPr/>
            </p:nvSpPr>
            <p:spPr bwMode="auto">
              <a:xfrm>
                <a:off x="1372" y="2906"/>
                <a:ext cx="6" cy="6"/>
              </a:xfrm>
              <a:custGeom>
                <a:avLst/>
                <a:gdLst>
                  <a:gd name="T0" fmla="*/ 6 w 6"/>
                  <a:gd name="T1" fmla="*/ 4 h 6"/>
                  <a:gd name="T2" fmla="*/ 6 w 6"/>
                  <a:gd name="T3" fmla="*/ 4 h 6"/>
                  <a:gd name="T4" fmla="*/ 6 w 6"/>
                  <a:gd name="T5" fmla="*/ 4 h 6"/>
                  <a:gd name="T6" fmla="*/ 4 w 6"/>
                  <a:gd name="T7" fmla="*/ 6 h 6"/>
                  <a:gd name="T8" fmla="*/ 4 w 6"/>
                  <a:gd name="T9" fmla="*/ 6 h 6"/>
                  <a:gd name="T10" fmla="*/ 0 w 6"/>
                  <a:gd name="T11" fmla="*/ 6 h 6"/>
                  <a:gd name="T12" fmla="*/ 0 w 6"/>
                  <a:gd name="T13" fmla="*/ 4 h 6"/>
                  <a:gd name="T14" fmla="*/ 0 w 6"/>
                  <a:gd name="T15" fmla="*/ 4 h 6"/>
                  <a:gd name="T16" fmla="*/ 0 w 6"/>
                  <a:gd name="T17" fmla="*/ 2 h 6"/>
                  <a:gd name="T18" fmla="*/ 2 w 6"/>
                  <a:gd name="T19" fmla="*/ 0 h 6"/>
                  <a:gd name="T20" fmla="*/ 2 w 6"/>
                  <a:gd name="T21" fmla="*/ 0 h 6"/>
                  <a:gd name="T22" fmla="*/ 6 w 6"/>
                  <a:gd name="T23" fmla="*/ 2 h 6"/>
                  <a:gd name="T24" fmla="*/ 6 w 6"/>
                  <a:gd name="T25" fmla="*/ 4 h 6"/>
                  <a:gd name="T26" fmla="*/ 6 w 6"/>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4" y="6"/>
                    </a:lnTo>
                    <a:lnTo>
                      <a:pt x="0" y="6"/>
                    </a:lnTo>
                    <a:lnTo>
                      <a:pt x="0" y="4"/>
                    </a:lnTo>
                    <a:lnTo>
                      <a:pt x="0" y="2"/>
                    </a:lnTo>
                    <a:lnTo>
                      <a:pt x="2" y="0"/>
                    </a:lnTo>
                    <a:lnTo>
                      <a:pt x="6" y="2"/>
                    </a:lnTo>
                    <a:lnTo>
                      <a:pt x="6" y="4"/>
                    </a:lnTo>
                    <a:close/>
                  </a:path>
                </a:pathLst>
              </a:custGeom>
              <a:solidFill>
                <a:srgbClr val="FFCF01"/>
              </a:solidFill>
              <a:ln w="9525">
                <a:noFill/>
                <a:round/>
                <a:headEnd/>
                <a:tailEnd/>
              </a:ln>
            </p:spPr>
            <p:txBody>
              <a:bodyPr/>
              <a:lstStyle/>
              <a:p>
                <a:endParaRPr lang="vi-VN"/>
              </a:p>
            </p:txBody>
          </p:sp>
          <p:sp>
            <p:nvSpPr>
              <p:cNvPr id="307" name="Freeform 172"/>
              <p:cNvSpPr>
                <a:spLocks/>
              </p:cNvSpPr>
              <p:nvPr/>
            </p:nvSpPr>
            <p:spPr bwMode="auto">
              <a:xfrm>
                <a:off x="1054" y="2890"/>
                <a:ext cx="10" cy="10"/>
              </a:xfrm>
              <a:custGeom>
                <a:avLst/>
                <a:gdLst>
                  <a:gd name="T0" fmla="*/ 10 w 10"/>
                  <a:gd name="T1" fmla="*/ 10 h 10"/>
                  <a:gd name="T2" fmla="*/ 10 w 10"/>
                  <a:gd name="T3" fmla="*/ 10 h 10"/>
                  <a:gd name="T4" fmla="*/ 6 w 10"/>
                  <a:gd name="T5" fmla="*/ 8 h 10"/>
                  <a:gd name="T6" fmla="*/ 4 w 10"/>
                  <a:gd name="T7" fmla="*/ 6 h 10"/>
                  <a:gd name="T8" fmla="*/ 0 w 10"/>
                  <a:gd name="T9" fmla="*/ 2 h 10"/>
                  <a:gd name="T10" fmla="*/ 0 w 10"/>
                  <a:gd name="T11" fmla="*/ 2 h 10"/>
                  <a:gd name="T12" fmla="*/ 2 w 10"/>
                  <a:gd name="T13" fmla="*/ 0 h 10"/>
                  <a:gd name="T14" fmla="*/ 4 w 10"/>
                  <a:gd name="T15" fmla="*/ 2 h 10"/>
                  <a:gd name="T16" fmla="*/ 8 w 10"/>
                  <a:gd name="T17" fmla="*/ 4 h 10"/>
                  <a:gd name="T18" fmla="*/ 10 w 10"/>
                  <a:gd name="T19" fmla="*/ 10 h 10"/>
                  <a:gd name="T20" fmla="*/ 10 w 10"/>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10" y="10"/>
                    </a:moveTo>
                    <a:lnTo>
                      <a:pt x="10" y="10"/>
                    </a:lnTo>
                    <a:lnTo>
                      <a:pt x="6" y="8"/>
                    </a:lnTo>
                    <a:lnTo>
                      <a:pt x="4" y="6"/>
                    </a:lnTo>
                    <a:lnTo>
                      <a:pt x="0" y="2"/>
                    </a:lnTo>
                    <a:lnTo>
                      <a:pt x="2" y="0"/>
                    </a:lnTo>
                    <a:lnTo>
                      <a:pt x="4" y="2"/>
                    </a:lnTo>
                    <a:lnTo>
                      <a:pt x="8" y="4"/>
                    </a:lnTo>
                    <a:lnTo>
                      <a:pt x="10" y="10"/>
                    </a:lnTo>
                    <a:close/>
                  </a:path>
                </a:pathLst>
              </a:custGeom>
              <a:solidFill>
                <a:srgbClr val="FFFFFF"/>
              </a:solidFill>
              <a:ln w="9525">
                <a:noFill/>
                <a:round/>
                <a:headEnd/>
                <a:tailEnd/>
              </a:ln>
            </p:spPr>
            <p:txBody>
              <a:bodyPr/>
              <a:lstStyle/>
              <a:p>
                <a:endParaRPr lang="vi-VN"/>
              </a:p>
            </p:txBody>
          </p:sp>
          <p:sp>
            <p:nvSpPr>
              <p:cNvPr id="308" name="Freeform 173"/>
              <p:cNvSpPr>
                <a:spLocks/>
              </p:cNvSpPr>
              <p:nvPr/>
            </p:nvSpPr>
            <p:spPr bwMode="auto">
              <a:xfrm>
                <a:off x="1060" y="2888"/>
                <a:ext cx="6" cy="12"/>
              </a:xfrm>
              <a:custGeom>
                <a:avLst/>
                <a:gdLst>
                  <a:gd name="T0" fmla="*/ 4 w 6"/>
                  <a:gd name="T1" fmla="*/ 12 h 12"/>
                  <a:gd name="T2" fmla="*/ 4 w 6"/>
                  <a:gd name="T3" fmla="*/ 12 h 12"/>
                  <a:gd name="T4" fmla="*/ 2 w 6"/>
                  <a:gd name="T5" fmla="*/ 8 h 12"/>
                  <a:gd name="T6" fmla="*/ 0 w 6"/>
                  <a:gd name="T7" fmla="*/ 6 h 12"/>
                  <a:gd name="T8" fmla="*/ 0 w 6"/>
                  <a:gd name="T9" fmla="*/ 2 h 12"/>
                  <a:gd name="T10" fmla="*/ 0 w 6"/>
                  <a:gd name="T11" fmla="*/ 2 h 12"/>
                  <a:gd name="T12" fmla="*/ 2 w 6"/>
                  <a:gd name="T13" fmla="*/ 0 h 12"/>
                  <a:gd name="T14" fmla="*/ 4 w 6"/>
                  <a:gd name="T15" fmla="*/ 2 h 12"/>
                  <a:gd name="T16" fmla="*/ 6 w 6"/>
                  <a:gd name="T17" fmla="*/ 6 h 12"/>
                  <a:gd name="T18" fmla="*/ 4 w 6"/>
                  <a:gd name="T19" fmla="*/ 12 h 12"/>
                  <a:gd name="T20" fmla="*/ 4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4" y="12"/>
                    </a:moveTo>
                    <a:lnTo>
                      <a:pt x="4" y="12"/>
                    </a:lnTo>
                    <a:lnTo>
                      <a:pt x="2" y="8"/>
                    </a:lnTo>
                    <a:lnTo>
                      <a:pt x="0" y="6"/>
                    </a:lnTo>
                    <a:lnTo>
                      <a:pt x="0" y="2"/>
                    </a:lnTo>
                    <a:lnTo>
                      <a:pt x="2" y="0"/>
                    </a:lnTo>
                    <a:lnTo>
                      <a:pt x="4" y="2"/>
                    </a:lnTo>
                    <a:lnTo>
                      <a:pt x="6" y="6"/>
                    </a:lnTo>
                    <a:lnTo>
                      <a:pt x="4" y="12"/>
                    </a:lnTo>
                    <a:close/>
                  </a:path>
                </a:pathLst>
              </a:custGeom>
              <a:solidFill>
                <a:srgbClr val="FFFFFF"/>
              </a:solidFill>
              <a:ln w="9525">
                <a:noFill/>
                <a:round/>
                <a:headEnd/>
                <a:tailEnd/>
              </a:ln>
            </p:spPr>
            <p:txBody>
              <a:bodyPr/>
              <a:lstStyle/>
              <a:p>
                <a:endParaRPr lang="vi-VN"/>
              </a:p>
            </p:txBody>
          </p:sp>
          <p:sp>
            <p:nvSpPr>
              <p:cNvPr id="309" name="Freeform 174"/>
              <p:cNvSpPr>
                <a:spLocks/>
              </p:cNvSpPr>
              <p:nvPr/>
            </p:nvSpPr>
            <p:spPr bwMode="auto">
              <a:xfrm>
                <a:off x="1066" y="2888"/>
                <a:ext cx="6" cy="12"/>
              </a:xfrm>
              <a:custGeom>
                <a:avLst/>
                <a:gdLst>
                  <a:gd name="T0" fmla="*/ 0 w 6"/>
                  <a:gd name="T1" fmla="*/ 12 h 12"/>
                  <a:gd name="T2" fmla="*/ 0 w 6"/>
                  <a:gd name="T3" fmla="*/ 12 h 12"/>
                  <a:gd name="T4" fmla="*/ 0 w 6"/>
                  <a:gd name="T5" fmla="*/ 8 h 12"/>
                  <a:gd name="T6" fmla="*/ 0 w 6"/>
                  <a:gd name="T7" fmla="*/ 6 h 12"/>
                  <a:gd name="T8" fmla="*/ 2 w 6"/>
                  <a:gd name="T9" fmla="*/ 2 h 12"/>
                  <a:gd name="T10" fmla="*/ 2 w 6"/>
                  <a:gd name="T11" fmla="*/ 2 h 12"/>
                  <a:gd name="T12" fmla="*/ 4 w 6"/>
                  <a:gd name="T13" fmla="*/ 0 h 12"/>
                  <a:gd name="T14" fmla="*/ 6 w 6"/>
                  <a:gd name="T15" fmla="*/ 4 h 12"/>
                  <a:gd name="T16" fmla="*/ 4 w 6"/>
                  <a:gd name="T17" fmla="*/ 8 h 12"/>
                  <a:gd name="T18" fmla="*/ 0 w 6"/>
                  <a:gd name="T19" fmla="*/ 12 h 12"/>
                  <a:gd name="T20" fmla="*/ 0 w 6"/>
                  <a:gd name="T21" fmla="*/ 12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0" y="12"/>
                    </a:moveTo>
                    <a:lnTo>
                      <a:pt x="0" y="12"/>
                    </a:lnTo>
                    <a:lnTo>
                      <a:pt x="0" y="8"/>
                    </a:lnTo>
                    <a:lnTo>
                      <a:pt x="0" y="6"/>
                    </a:lnTo>
                    <a:lnTo>
                      <a:pt x="2" y="2"/>
                    </a:lnTo>
                    <a:lnTo>
                      <a:pt x="4" y="0"/>
                    </a:lnTo>
                    <a:lnTo>
                      <a:pt x="6" y="4"/>
                    </a:lnTo>
                    <a:lnTo>
                      <a:pt x="4" y="8"/>
                    </a:lnTo>
                    <a:lnTo>
                      <a:pt x="0" y="12"/>
                    </a:lnTo>
                    <a:close/>
                  </a:path>
                </a:pathLst>
              </a:custGeom>
              <a:solidFill>
                <a:srgbClr val="FFFFFF"/>
              </a:solidFill>
              <a:ln w="9525">
                <a:noFill/>
                <a:round/>
                <a:headEnd/>
                <a:tailEnd/>
              </a:ln>
            </p:spPr>
            <p:txBody>
              <a:bodyPr/>
              <a:lstStyle/>
              <a:p>
                <a:endParaRPr lang="vi-VN"/>
              </a:p>
            </p:txBody>
          </p:sp>
          <p:sp>
            <p:nvSpPr>
              <p:cNvPr id="310" name="Freeform 175"/>
              <p:cNvSpPr>
                <a:spLocks/>
              </p:cNvSpPr>
              <p:nvPr/>
            </p:nvSpPr>
            <p:spPr bwMode="auto">
              <a:xfrm>
                <a:off x="1066" y="2892"/>
                <a:ext cx="12" cy="8"/>
              </a:xfrm>
              <a:custGeom>
                <a:avLst/>
                <a:gdLst>
                  <a:gd name="T0" fmla="*/ 0 w 12"/>
                  <a:gd name="T1" fmla="*/ 8 h 8"/>
                  <a:gd name="T2" fmla="*/ 0 w 12"/>
                  <a:gd name="T3" fmla="*/ 8 h 8"/>
                  <a:gd name="T4" fmla="*/ 2 w 12"/>
                  <a:gd name="T5" fmla="*/ 4 h 8"/>
                  <a:gd name="T6" fmla="*/ 4 w 12"/>
                  <a:gd name="T7" fmla="*/ 2 h 8"/>
                  <a:gd name="T8" fmla="*/ 8 w 12"/>
                  <a:gd name="T9" fmla="*/ 0 h 8"/>
                  <a:gd name="T10" fmla="*/ 8 w 12"/>
                  <a:gd name="T11" fmla="*/ 0 h 8"/>
                  <a:gd name="T12" fmla="*/ 12 w 12"/>
                  <a:gd name="T13" fmla="*/ 0 h 8"/>
                  <a:gd name="T14" fmla="*/ 12 w 12"/>
                  <a:gd name="T15" fmla="*/ 2 h 8"/>
                  <a:gd name="T16" fmla="*/ 8 w 12"/>
                  <a:gd name="T17" fmla="*/ 6 h 8"/>
                  <a:gd name="T18" fmla="*/ 0 w 12"/>
                  <a:gd name="T19" fmla="*/ 8 h 8"/>
                  <a:gd name="T20" fmla="*/ 0 w 1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0" y="8"/>
                    </a:moveTo>
                    <a:lnTo>
                      <a:pt x="0" y="8"/>
                    </a:lnTo>
                    <a:lnTo>
                      <a:pt x="2" y="4"/>
                    </a:lnTo>
                    <a:lnTo>
                      <a:pt x="4" y="2"/>
                    </a:lnTo>
                    <a:lnTo>
                      <a:pt x="8" y="0"/>
                    </a:lnTo>
                    <a:lnTo>
                      <a:pt x="12" y="0"/>
                    </a:lnTo>
                    <a:lnTo>
                      <a:pt x="12" y="2"/>
                    </a:lnTo>
                    <a:lnTo>
                      <a:pt x="8" y="6"/>
                    </a:lnTo>
                    <a:lnTo>
                      <a:pt x="0" y="8"/>
                    </a:lnTo>
                    <a:close/>
                  </a:path>
                </a:pathLst>
              </a:custGeom>
              <a:solidFill>
                <a:srgbClr val="FFFFFF"/>
              </a:solidFill>
              <a:ln w="9525">
                <a:noFill/>
                <a:round/>
                <a:headEnd/>
                <a:tailEnd/>
              </a:ln>
            </p:spPr>
            <p:txBody>
              <a:bodyPr/>
              <a:lstStyle/>
              <a:p>
                <a:endParaRPr lang="vi-VN"/>
              </a:p>
            </p:txBody>
          </p:sp>
          <p:sp>
            <p:nvSpPr>
              <p:cNvPr id="311" name="Freeform 176"/>
              <p:cNvSpPr>
                <a:spLocks/>
              </p:cNvSpPr>
              <p:nvPr/>
            </p:nvSpPr>
            <p:spPr bwMode="auto">
              <a:xfrm>
                <a:off x="1066" y="2896"/>
                <a:ext cx="16" cy="4"/>
              </a:xfrm>
              <a:custGeom>
                <a:avLst/>
                <a:gdLst>
                  <a:gd name="T0" fmla="*/ 0 w 16"/>
                  <a:gd name="T1" fmla="*/ 4 h 4"/>
                  <a:gd name="T2" fmla="*/ 0 w 16"/>
                  <a:gd name="T3" fmla="*/ 4 h 4"/>
                  <a:gd name="T4" fmla="*/ 4 w 16"/>
                  <a:gd name="T5" fmla="*/ 2 h 4"/>
                  <a:gd name="T6" fmla="*/ 8 w 16"/>
                  <a:gd name="T7" fmla="*/ 0 h 4"/>
                  <a:gd name="T8" fmla="*/ 14 w 16"/>
                  <a:gd name="T9" fmla="*/ 0 h 4"/>
                  <a:gd name="T10" fmla="*/ 14 w 16"/>
                  <a:gd name="T11" fmla="*/ 0 h 4"/>
                  <a:gd name="T12" fmla="*/ 16 w 16"/>
                  <a:gd name="T13" fmla="*/ 0 h 4"/>
                  <a:gd name="T14" fmla="*/ 14 w 16"/>
                  <a:gd name="T15" fmla="*/ 2 h 4"/>
                  <a:gd name="T16" fmla="*/ 10 w 16"/>
                  <a:gd name="T17" fmla="*/ 4 h 4"/>
                  <a:gd name="T18" fmla="*/ 0 w 16"/>
                  <a:gd name="T19" fmla="*/ 4 h 4"/>
                  <a:gd name="T20" fmla="*/ 0 w 16"/>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0" y="4"/>
                    </a:moveTo>
                    <a:lnTo>
                      <a:pt x="0" y="4"/>
                    </a:lnTo>
                    <a:lnTo>
                      <a:pt x="4" y="2"/>
                    </a:lnTo>
                    <a:lnTo>
                      <a:pt x="8" y="0"/>
                    </a:lnTo>
                    <a:lnTo>
                      <a:pt x="14" y="0"/>
                    </a:lnTo>
                    <a:lnTo>
                      <a:pt x="16" y="0"/>
                    </a:lnTo>
                    <a:lnTo>
                      <a:pt x="14" y="2"/>
                    </a:lnTo>
                    <a:lnTo>
                      <a:pt x="10" y="4"/>
                    </a:lnTo>
                    <a:lnTo>
                      <a:pt x="0" y="4"/>
                    </a:lnTo>
                    <a:close/>
                  </a:path>
                </a:pathLst>
              </a:custGeom>
              <a:solidFill>
                <a:srgbClr val="FFFFFF"/>
              </a:solidFill>
              <a:ln w="9525">
                <a:noFill/>
                <a:round/>
                <a:headEnd/>
                <a:tailEnd/>
              </a:ln>
            </p:spPr>
            <p:txBody>
              <a:bodyPr/>
              <a:lstStyle/>
              <a:p>
                <a:endParaRPr lang="vi-VN"/>
              </a:p>
            </p:txBody>
          </p:sp>
          <p:sp>
            <p:nvSpPr>
              <p:cNvPr id="312" name="Freeform 177"/>
              <p:cNvSpPr>
                <a:spLocks/>
              </p:cNvSpPr>
              <p:nvPr/>
            </p:nvSpPr>
            <p:spPr bwMode="auto">
              <a:xfrm>
                <a:off x="1068" y="2900"/>
                <a:ext cx="16" cy="4"/>
              </a:xfrm>
              <a:custGeom>
                <a:avLst/>
                <a:gdLst>
                  <a:gd name="T0" fmla="*/ 0 w 16"/>
                  <a:gd name="T1" fmla="*/ 0 h 4"/>
                  <a:gd name="T2" fmla="*/ 0 w 16"/>
                  <a:gd name="T3" fmla="*/ 0 h 4"/>
                  <a:gd name="T4" fmla="*/ 4 w 16"/>
                  <a:gd name="T5" fmla="*/ 0 h 4"/>
                  <a:gd name="T6" fmla="*/ 14 w 16"/>
                  <a:gd name="T7" fmla="*/ 0 h 4"/>
                  <a:gd name="T8" fmla="*/ 14 w 16"/>
                  <a:gd name="T9" fmla="*/ 0 h 4"/>
                  <a:gd name="T10" fmla="*/ 16 w 16"/>
                  <a:gd name="T11" fmla="*/ 2 h 4"/>
                  <a:gd name="T12" fmla="*/ 12 w 16"/>
                  <a:gd name="T13" fmla="*/ 4 h 4"/>
                  <a:gd name="T14" fmla="*/ 6 w 16"/>
                  <a:gd name="T15" fmla="*/ 4 h 4"/>
                  <a:gd name="T16" fmla="*/ 0 w 16"/>
                  <a:gd name="T17" fmla="*/ 0 h 4"/>
                  <a:gd name="T18" fmla="*/ 0 w 16"/>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0" y="0"/>
                    </a:moveTo>
                    <a:lnTo>
                      <a:pt x="0" y="0"/>
                    </a:lnTo>
                    <a:lnTo>
                      <a:pt x="4" y="0"/>
                    </a:lnTo>
                    <a:lnTo>
                      <a:pt x="14" y="0"/>
                    </a:lnTo>
                    <a:lnTo>
                      <a:pt x="16"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313" name="Freeform 178"/>
              <p:cNvSpPr>
                <a:spLocks/>
              </p:cNvSpPr>
              <p:nvPr/>
            </p:nvSpPr>
            <p:spPr bwMode="auto">
              <a:xfrm>
                <a:off x="1068" y="2902"/>
                <a:ext cx="14" cy="6"/>
              </a:xfrm>
              <a:custGeom>
                <a:avLst/>
                <a:gdLst>
                  <a:gd name="T0" fmla="*/ 0 w 14"/>
                  <a:gd name="T1" fmla="*/ 0 h 6"/>
                  <a:gd name="T2" fmla="*/ 0 w 14"/>
                  <a:gd name="T3" fmla="*/ 0 h 6"/>
                  <a:gd name="T4" fmla="*/ 4 w 14"/>
                  <a:gd name="T5" fmla="*/ 0 h 6"/>
                  <a:gd name="T6" fmla="*/ 8 w 14"/>
                  <a:gd name="T7" fmla="*/ 2 h 6"/>
                  <a:gd name="T8" fmla="*/ 12 w 14"/>
                  <a:gd name="T9" fmla="*/ 4 h 6"/>
                  <a:gd name="T10" fmla="*/ 12 w 14"/>
                  <a:gd name="T11" fmla="*/ 4 h 6"/>
                  <a:gd name="T12" fmla="*/ 14 w 14"/>
                  <a:gd name="T13" fmla="*/ 6 h 6"/>
                  <a:gd name="T14" fmla="*/ 10 w 14"/>
                  <a:gd name="T15" fmla="*/ 6 h 6"/>
                  <a:gd name="T16" fmla="*/ 4 w 14"/>
                  <a:gd name="T17" fmla="*/ 4 h 6"/>
                  <a:gd name="T18" fmla="*/ 0 w 14"/>
                  <a:gd name="T19" fmla="*/ 0 h 6"/>
                  <a:gd name="T20" fmla="*/ 0 w 14"/>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0" y="0"/>
                    </a:moveTo>
                    <a:lnTo>
                      <a:pt x="0" y="0"/>
                    </a:lnTo>
                    <a:lnTo>
                      <a:pt x="4" y="0"/>
                    </a:lnTo>
                    <a:lnTo>
                      <a:pt x="8" y="2"/>
                    </a:lnTo>
                    <a:lnTo>
                      <a:pt x="12" y="4"/>
                    </a:lnTo>
                    <a:lnTo>
                      <a:pt x="14"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314" name="Freeform 179"/>
              <p:cNvSpPr>
                <a:spLocks/>
              </p:cNvSpPr>
              <p:nvPr/>
            </p:nvSpPr>
            <p:spPr bwMode="auto">
              <a:xfrm>
                <a:off x="1066" y="2902"/>
                <a:ext cx="10" cy="10"/>
              </a:xfrm>
              <a:custGeom>
                <a:avLst/>
                <a:gdLst>
                  <a:gd name="T0" fmla="*/ 0 w 10"/>
                  <a:gd name="T1" fmla="*/ 0 h 10"/>
                  <a:gd name="T2" fmla="*/ 0 w 10"/>
                  <a:gd name="T3" fmla="*/ 0 h 10"/>
                  <a:gd name="T4" fmla="*/ 6 w 10"/>
                  <a:gd name="T5" fmla="*/ 2 h 10"/>
                  <a:gd name="T6" fmla="*/ 8 w 10"/>
                  <a:gd name="T7" fmla="*/ 4 h 10"/>
                  <a:gd name="T8" fmla="*/ 10 w 10"/>
                  <a:gd name="T9" fmla="*/ 8 h 10"/>
                  <a:gd name="T10" fmla="*/ 10 w 10"/>
                  <a:gd name="T11" fmla="*/ 8 h 10"/>
                  <a:gd name="T12" fmla="*/ 10 w 10"/>
                  <a:gd name="T13" fmla="*/ 10 h 10"/>
                  <a:gd name="T14" fmla="*/ 6 w 10"/>
                  <a:gd name="T15" fmla="*/ 10 h 10"/>
                  <a:gd name="T16" fmla="*/ 2 w 10"/>
                  <a:gd name="T17" fmla="*/ 6 h 10"/>
                  <a:gd name="T18" fmla="*/ 0 w 10"/>
                  <a:gd name="T19" fmla="*/ 0 h 10"/>
                  <a:gd name="T20" fmla="*/ 0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0" y="0"/>
                    </a:moveTo>
                    <a:lnTo>
                      <a:pt x="0" y="0"/>
                    </a:lnTo>
                    <a:lnTo>
                      <a:pt x="6" y="2"/>
                    </a:lnTo>
                    <a:lnTo>
                      <a:pt x="8" y="4"/>
                    </a:lnTo>
                    <a:lnTo>
                      <a:pt x="10" y="8"/>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315" name="Freeform 180"/>
              <p:cNvSpPr>
                <a:spLocks/>
              </p:cNvSpPr>
              <p:nvPr/>
            </p:nvSpPr>
            <p:spPr bwMode="auto">
              <a:xfrm>
                <a:off x="1064" y="2902"/>
                <a:ext cx="6" cy="12"/>
              </a:xfrm>
              <a:custGeom>
                <a:avLst/>
                <a:gdLst>
                  <a:gd name="T0" fmla="*/ 2 w 6"/>
                  <a:gd name="T1" fmla="*/ 0 h 12"/>
                  <a:gd name="T2" fmla="*/ 2 w 6"/>
                  <a:gd name="T3" fmla="*/ 0 h 12"/>
                  <a:gd name="T4" fmla="*/ 4 w 6"/>
                  <a:gd name="T5" fmla="*/ 4 h 12"/>
                  <a:gd name="T6" fmla="*/ 6 w 6"/>
                  <a:gd name="T7" fmla="*/ 6 h 12"/>
                  <a:gd name="T8" fmla="*/ 6 w 6"/>
                  <a:gd name="T9" fmla="*/ 10 h 12"/>
                  <a:gd name="T10" fmla="*/ 6 w 6"/>
                  <a:gd name="T11" fmla="*/ 10 h 12"/>
                  <a:gd name="T12" fmla="*/ 4 w 6"/>
                  <a:gd name="T13" fmla="*/ 12 h 12"/>
                  <a:gd name="T14" fmla="*/ 2 w 6"/>
                  <a:gd name="T15" fmla="*/ 10 h 12"/>
                  <a:gd name="T16" fmla="*/ 0 w 6"/>
                  <a:gd name="T17" fmla="*/ 6 h 12"/>
                  <a:gd name="T18" fmla="*/ 2 w 6"/>
                  <a:gd name="T19" fmla="*/ 0 h 12"/>
                  <a:gd name="T20" fmla="*/ 2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316" name="Freeform 181"/>
              <p:cNvSpPr>
                <a:spLocks/>
              </p:cNvSpPr>
              <p:nvPr/>
            </p:nvSpPr>
            <p:spPr bwMode="auto">
              <a:xfrm>
                <a:off x="1060" y="2902"/>
                <a:ext cx="6" cy="12"/>
              </a:xfrm>
              <a:custGeom>
                <a:avLst/>
                <a:gdLst>
                  <a:gd name="T0" fmla="*/ 6 w 6"/>
                  <a:gd name="T1" fmla="*/ 0 h 12"/>
                  <a:gd name="T2" fmla="*/ 6 w 6"/>
                  <a:gd name="T3" fmla="*/ 0 h 12"/>
                  <a:gd name="T4" fmla="*/ 6 w 6"/>
                  <a:gd name="T5" fmla="*/ 4 h 12"/>
                  <a:gd name="T6" fmla="*/ 6 w 6"/>
                  <a:gd name="T7" fmla="*/ 8 h 12"/>
                  <a:gd name="T8" fmla="*/ 4 w 6"/>
                  <a:gd name="T9" fmla="*/ 10 h 12"/>
                  <a:gd name="T10" fmla="*/ 4 w 6"/>
                  <a:gd name="T11" fmla="*/ 10 h 12"/>
                  <a:gd name="T12" fmla="*/ 0 w 6"/>
                  <a:gd name="T13" fmla="*/ 12 h 12"/>
                  <a:gd name="T14" fmla="*/ 0 w 6"/>
                  <a:gd name="T15" fmla="*/ 10 h 12"/>
                  <a:gd name="T16" fmla="*/ 0 w 6"/>
                  <a:gd name="T17" fmla="*/ 6 h 12"/>
                  <a:gd name="T18" fmla="*/ 6 w 6"/>
                  <a:gd name="T19" fmla="*/ 0 h 12"/>
                  <a:gd name="T20" fmla="*/ 6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6" y="0"/>
                    </a:moveTo>
                    <a:lnTo>
                      <a:pt x="6" y="0"/>
                    </a:lnTo>
                    <a:lnTo>
                      <a:pt x="6" y="4"/>
                    </a:lnTo>
                    <a:lnTo>
                      <a:pt x="6" y="8"/>
                    </a:lnTo>
                    <a:lnTo>
                      <a:pt x="4" y="10"/>
                    </a:lnTo>
                    <a:lnTo>
                      <a:pt x="0" y="12"/>
                    </a:lnTo>
                    <a:lnTo>
                      <a:pt x="0" y="10"/>
                    </a:lnTo>
                    <a:lnTo>
                      <a:pt x="0" y="6"/>
                    </a:lnTo>
                    <a:lnTo>
                      <a:pt x="6" y="0"/>
                    </a:lnTo>
                    <a:close/>
                  </a:path>
                </a:pathLst>
              </a:custGeom>
              <a:solidFill>
                <a:srgbClr val="FFFFFF"/>
              </a:solidFill>
              <a:ln w="9525">
                <a:noFill/>
                <a:round/>
                <a:headEnd/>
                <a:tailEnd/>
              </a:ln>
            </p:spPr>
            <p:txBody>
              <a:bodyPr/>
              <a:lstStyle/>
              <a:p>
                <a:endParaRPr lang="vi-VN"/>
              </a:p>
            </p:txBody>
          </p:sp>
          <p:sp>
            <p:nvSpPr>
              <p:cNvPr id="317" name="Freeform 182"/>
              <p:cNvSpPr>
                <a:spLocks/>
              </p:cNvSpPr>
              <p:nvPr/>
            </p:nvSpPr>
            <p:spPr bwMode="auto">
              <a:xfrm>
                <a:off x="1054" y="2902"/>
                <a:ext cx="12" cy="8"/>
              </a:xfrm>
              <a:custGeom>
                <a:avLst/>
                <a:gdLst>
                  <a:gd name="T0" fmla="*/ 12 w 12"/>
                  <a:gd name="T1" fmla="*/ 0 h 8"/>
                  <a:gd name="T2" fmla="*/ 12 w 12"/>
                  <a:gd name="T3" fmla="*/ 0 h 8"/>
                  <a:gd name="T4" fmla="*/ 10 w 12"/>
                  <a:gd name="T5" fmla="*/ 4 h 8"/>
                  <a:gd name="T6" fmla="*/ 6 w 12"/>
                  <a:gd name="T7" fmla="*/ 6 h 8"/>
                  <a:gd name="T8" fmla="*/ 2 w 12"/>
                  <a:gd name="T9" fmla="*/ 8 h 8"/>
                  <a:gd name="T10" fmla="*/ 2 w 12"/>
                  <a:gd name="T11" fmla="*/ 8 h 8"/>
                  <a:gd name="T12" fmla="*/ 0 w 12"/>
                  <a:gd name="T13" fmla="*/ 8 h 8"/>
                  <a:gd name="T14" fmla="*/ 0 w 12"/>
                  <a:gd name="T15" fmla="*/ 6 h 8"/>
                  <a:gd name="T16" fmla="*/ 4 w 12"/>
                  <a:gd name="T17" fmla="*/ 2 h 8"/>
                  <a:gd name="T18" fmla="*/ 12 w 12"/>
                  <a:gd name="T19" fmla="*/ 0 h 8"/>
                  <a:gd name="T20" fmla="*/ 12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6" y="6"/>
                    </a:lnTo>
                    <a:lnTo>
                      <a:pt x="2"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318" name="Freeform 183"/>
              <p:cNvSpPr>
                <a:spLocks/>
              </p:cNvSpPr>
              <p:nvPr/>
            </p:nvSpPr>
            <p:spPr bwMode="auto">
              <a:xfrm>
                <a:off x="1050" y="2902"/>
                <a:ext cx="14" cy="4"/>
              </a:xfrm>
              <a:custGeom>
                <a:avLst/>
                <a:gdLst>
                  <a:gd name="T0" fmla="*/ 14 w 14"/>
                  <a:gd name="T1" fmla="*/ 0 h 4"/>
                  <a:gd name="T2" fmla="*/ 14 w 14"/>
                  <a:gd name="T3" fmla="*/ 0 h 4"/>
                  <a:gd name="T4" fmla="*/ 10 w 14"/>
                  <a:gd name="T5" fmla="*/ 2 h 4"/>
                  <a:gd name="T6" fmla="*/ 6 w 14"/>
                  <a:gd name="T7" fmla="*/ 4 h 4"/>
                  <a:gd name="T8" fmla="*/ 2 w 14"/>
                  <a:gd name="T9" fmla="*/ 4 h 4"/>
                  <a:gd name="T10" fmla="*/ 2 w 14"/>
                  <a:gd name="T11" fmla="*/ 4 h 4"/>
                  <a:gd name="T12" fmla="*/ 0 w 14"/>
                  <a:gd name="T13" fmla="*/ 4 h 4"/>
                  <a:gd name="T14" fmla="*/ 2 w 14"/>
                  <a:gd name="T15" fmla="*/ 2 h 4"/>
                  <a:gd name="T16" fmla="*/ 6 w 14"/>
                  <a:gd name="T17" fmla="*/ 0 h 4"/>
                  <a:gd name="T18" fmla="*/ 14 w 14"/>
                  <a:gd name="T19" fmla="*/ 0 h 4"/>
                  <a:gd name="T20" fmla="*/ 14 w 1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14" y="0"/>
                    </a:moveTo>
                    <a:lnTo>
                      <a:pt x="14" y="0"/>
                    </a:lnTo>
                    <a:lnTo>
                      <a:pt x="10" y="2"/>
                    </a:lnTo>
                    <a:lnTo>
                      <a:pt x="6" y="4"/>
                    </a:lnTo>
                    <a:lnTo>
                      <a:pt x="2" y="4"/>
                    </a:lnTo>
                    <a:lnTo>
                      <a:pt x="0" y="4"/>
                    </a:lnTo>
                    <a:lnTo>
                      <a:pt x="2" y="2"/>
                    </a:lnTo>
                    <a:lnTo>
                      <a:pt x="6" y="0"/>
                    </a:lnTo>
                    <a:lnTo>
                      <a:pt x="14" y="0"/>
                    </a:lnTo>
                    <a:close/>
                  </a:path>
                </a:pathLst>
              </a:custGeom>
              <a:solidFill>
                <a:srgbClr val="FFFFFF"/>
              </a:solidFill>
              <a:ln w="9525">
                <a:noFill/>
                <a:round/>
                <a:headEnd/>
                <a:tailEnd/>
              </a:ln>
            </p:spPr>
            <p:txBody>
              <a:bodyPr/>
              <a:lstStyle/>
              <a:p>
                <a:endParaRPr lang="vi-VN"/>
              </a:p>
            </p:txBody>
          </p:sp>
          <p:sp>
            <p:nvSpPr>
              <p:cNvPr id="319" name="Freeform 184"/>
              <p:cNvSpPr>
                <a:spLocks/>
              </p:cNvSpPr>
              <p:nvPr/>
            </p:nvSpPr>
            <p:spPr bwMode="auto">
              <a:xfrm>
                <a:off x="1048" y="2898"/>
                <a:ext cx="16" cy="4"/>
              </a:xfrm>
              <a:custGeom>
                <a:avLst/>
                <a:gdLst>
                  <a:gd name="T0" fmla="*/ 16 w 16"/>
                  <a:gd name="T1" fmla="*/ 4 h 4"/>
                  <a:gd name="T2" fmla="*/ 16 w 16"/>
                  <a:gd name="T3" fmla="*/ 4 h 4"/>
                  <a:gd name="T4" fmla="*/ 12 w 16"/>
                  <a:gd name="T5" fmla="*/ 4 h 4"/>
                  <a:gd name="T6" fmla="*/ 2 w 16"/>
                  <a:gd name="T7" fmla="*/ 4 h 4"/>
                  <a:gd name="T8" fmla="*/ 2 w 16"/>
                  <a:gd name="T9" fmla="*/ 4 h 4"/>
                  <a:gd name="T10" fmla="*/ 0 w 16"/>
                  <a:gd name="T11" fmla="*/ 2 h 4"/>
                  <a:gd name="T12" fmla="*/ 4 w 16"/>
                  <a:gd name="T13" fmla="*/ 0 h 4"/>
                  <a:gd name="T14" fmla="*/ 8 w 16"/>
                  <a:gd name="T15" fmla="*/ 0 h 4"/>
                  <a:gd name="T16" fmla="*/ 16 w 16"/>
                  <a:gd name="T17" fmla="*/ 4 h 4"/>
                  <a:gd name="T18" fmla="*/ 16 w 16"/>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4"/>
                  <a:gd name="T32" fmla="*/ 16 w 16"/>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4">
                    <a:moveTo>
                      <a:pt x="16" y="4"/>
                    </a:moveTo>
                    <a:lnTo>
                      <a:pt x="16" y="4"/>
                    </a:lnTo>
                    <a:lnTo>
                      <a:pt x="12" y="4"/>
                    </a:lnTo>
                    <a:lnTo>
                      <a:pt x="2" y="4"/>
                    </a:lnTo>
                    <a:lnTo>
                      <a:pt x="0" y="2"/>
                    </a:lnTo>
                    <a:lnTo>
                      <a:pt x="4" y="0"/>
                    </a:lnTo>
                    <a:lnTo>
                      <a:pt x="8" y="0"/>
                    </a:lnTo>
                    <a:lnTo>
                      <a:pt x="16" y="4"/>
                    </a:lnTo>
                    <a:close/>
                  </a:path>
                </a:pathLst>
              </a:custGeom>
              <a:solidFill>
                <a:srgbClr val="FFFFFF"/>
              </a:solidFill>
              <a:ln w="9525">
                <a:noFill/>
                <a:round/>
                <a:headEnd/>
                <a:tailEnd/>
              </a:ln>
            </p:spPr>
            <p:txBody>
              <a:bodyPr/>
              <a:lstStyle/>
              <a:p>
                <a:endParaRPr lang="vi-VN"/>
              </a:p>
            </p:txBody>
          </p:sp>
          <p:sp>
            <p:nvSpPr>
              <p:cNvPr id="320" name="Freeform 185"/>
              <p:cNvSpPr>
                <a:spLocks/>
              </p:cNvSpPr>
              <p:nvPr/>
            </p:nvSpPr>
            <p:spPr bwMode="auto">
              <a:xfrm>
                <a:off x="1050" y="2894"/>
                <a:ext cx="14" cy="6"/>
              </a:xfrm>
              <a:custGeom>
                <a:avLst/>
                <a:gdLst>
                  <a:gd name="T0" fmla="*/ 14 w 14"/>
                  <a:gd name="T1" fmla="*/ 6 h 6"/>
                  <a:gd name="T2" fmla="*/ 14 w 14"/>
                  <a:gd name="T3" fmla="*/ 6 h 6"/>
                  <a:gd name="T4" fmla="*/ 10 w 14"/>
                  <a:gd name="T5" fmla="*/ 6 h 6"/>
                  <a:gd name="T6" fmla="*/ 6 w 14"/>
                  <a:gd name="T7" fmla="*/ 4 h 6"/>
                  <a:gd name="T8" fmla="*/ 2 w 14"/>
                  <a:gd name="T9" fmla="*/ 2 h 6"/>
                  <a:gd name="T10" fmla="*/ 2 w 14"/>
                  <a:gd name="T11" fmla="*/ 2 h 6"/>
                  <a:gd name="T12" fmla="*/ 0 w 14"/>
                  <a:gd name="T13" fmla="*/ 0 h 6"/>
                  <a:gd name="T14" fmla="*/ 4 w 14"/>
                  <a:gd name="T15" fmla="*/ 0 h 6"/>
                  <a:gd name="T16" fmla="*/ 10 w 14"/>
                  <a:gd name="T17" fmla="*/ 2 h 6"/>
                  <a:gd name="T18" fmla="*/ 14 w 14"/>
                  <a:gd name="T19" fmla="*/ 6 h 6"/>
                  <a:gd name="T20" fmla="*/ 14 w 14"/>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14" y="6"/>
                    </a:moveTo>
                    <a:lnTo>
                      <a:pt x="14" y="6"/>
                    </a:lnTo>
                    <a:lnTo>
                      <a:pt x="10" y="6"/>
                    </a:lnTo>
                    <a:lnTo>
                      <a:pt x="6" y="4"/>
                    </a:lnTo>
                    <a:lnTo>
                      <a:pt x="2" y="2"/>
                    </a:lnTo>
                    <a:lnTo>
                      <a:pt x="0" y="0"/>
                    </a:lnTo>
                    <a:lnTo>
                      <a:pt x="4" y="0"/>
                    </a:lnTo>
                    <a:lnTo>
                      <a:pt x="10" y="2"/>
                    </a:lnTo>
                    <a:lnTo>
                      <a:pt x="14" y="6"/>
                    </a:lnTo>
                    <a:close/>
                  </a:path>
                </a:pathLst>
              </a:custGeom>
              <a:solidFill>
                <a:srgbClr val="FFFFFF"/>
              </a:solidFill>
              <a:ln w="9525">
                <a:noFill/>
                <a:round/>
                <a:headEnd/>
                <a:tailEnd/>
              </a:ln>
            </p:spPr>
            <p:txBody>
              <a:bodyPr/>
              <a:lstStyle/>
              <a:p>
                <a:endParaRPr lang="vi-VN"/>
              </a:p>
            </p:txBody>
          </p:sp>
          <p:sp>
            <p:nvSpPr>
              <p:cNvPr id="321" name="Freeform 186"/>
              <p:cNvSpPr>
                <a:spLocks/>
              </p:cNvSpPr>
              <p:nvPr/>
            </p:nvSpPr>
            <p:spPr bwMode="auto">
              <a:xfrm>
                <a:off x="1060" y="2898"/>
                <a:ext cx="10" cy="6"/>
              </a:xfrm>
              <a:custGeom>
                <a:avLst/>
                <a:gdLst>
                  <a:gd name="T0" fmla="*/ 10 w 10"/>
                  <a:gd name="T1" fmla="*/ 4 h 6"/>
                  <a:gd name="T2" fmla="*/ 10 w 10"/>
                  <a:gd name="T3" fmla="*/ 4 h 6"/>
                  <a:gd name="T4" fmla="*/ 10 w 10"/>
                  <a:gd name="T5" fmla="*/ 6 h 6"/>
                  <a:gd name="T6" fmla="*/ 6 w 10"/>
                  <a:gd name="T7" fmla="*/ 6 h 6"/>
                  <a:gd name="T8" fmla="*/ 6 w 10"/>
                  <a:gd name="T9" fmla="*/ 6 h 6"/>
                  <a:gd name="T10" fmla="*/ 2 w 10"/>
                  <a:gd name="T11" fmla="*/ 6 h 6"/>
                  <a:gd name="T12" fmla="*/ 0 w 10"/>
                  <a:gd name="T13" fmla="*/ 2 h 6"/>
                  <a:gd name="T14" fmla="*/ 0 w 10"/>
                  <a:gd name="T15" fmla="*/ 2 h 6"/>
                  <a:gd name="T16" fmla="*/ 2 w 10"/>
                  <a:gd name="T17" fmla="*/ 0 h 6"/>
                  <a:gd name="T18" fmla="*/ 6 w 10"/>
                  <a:gd name="T19" fmla="*/ 0 h 6"/>
                  <a:gd name="T20" fmla="*/ 6 w 10"/>
                  <a:gd name="T21" fmla="*/ 0 h 6"/>
                  <a:gd name="T22" fmla="*/ 10 w 10"/>
                  <a:gd name="T23" fmla="*/ 0 h 6"/>
                  <a:gd name="T24" fmla="*/ 10 w 10"/>
                  <a:gd name="T25" fmla="*/ 4 h 6"/>
                  <a:gd name="T26" fmla="*/ 10 w 10"/>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10" y="6"/>
                    </a:lnTo>
                    <a:lnTo>
                      <a:pt x="6" y="6"/>
                    </a:lnTo>
                    <a:lnTo>
                      <a:pt x="2" y="6"/>
                    </a:lnTo>
                    <a:lnTo>
                      <a:pt x="0" y="2"/>
                    </a:lnTo>
                    <a:lnTo>
                      <a:pt x="2" y="0"/>
                    </a:lnTo>
                    <a:lnTo>
                      <a:pt x="6" y="0"/>
                    </a:lnTo>
                    <a:lnTo>
                      <a:pt x="10" y="0"/>
                    </a:lnTo>
                    <a:lnTo>
                      <a:pt x="10" y="4"/>
                    </a:lnTo>
                    <a:close/>
                  </a:path>
                </a:pathLst>
              </a:custGeom>
              <a:solidFill>
                <a:srgbClr val="FFCF01"/>
              </a:solidFill>
              <a:ln w="9525">
                <a:noFill/>
                <a:round/>
                <a:headEnd/>
                <a:tailEnd/>
              </a:ln>
            </p:spPr>
            <p:txBody>
              <a:bodyPr/>
              <a:lstStyle/>
              <a:p>
                <a:endParaRPr lang="vi-VN"/>
              </a:p>
            </p:txBody>
          </p:sp>
          <p:sp>
            <p:nvSpPr>
              <p:cNvPr id="322" name="Freeform 187"/>
              <p:cNvSpPr>
                <a:spLocks/>
              </p:cNvSpPr>
              <p:nvPr/>
            </p:nvSpPr>
            <p:spPr bwMode="auto">
              <a:xfrm>
                <a:off x="1562" y="2892"/>
                <a:ext cx="6" cy="6"/>
              </a:xfrm>
              <a:custGeom>
                <a:avLst/>
                <a:gdLst>
                  <a:gd name="T0" fmla="*/ 6 w 6"/>
                  <a:gd name="T1" fmla="*/ 6 h 6"/>
                  <a:gd name="T2" fmla="*/ 6 w 6"/>
                  <a:gd name="T3" fmla="*/ 6 h 6"/>
                  <a:gd name="T4" fmla="*/ 2 w 6"/>
                  <a:gd name="T5" fmla="*/ 4 h 6"/>
                  <a:gd name="T6" fmla="*/ 0 w 6"/>
                  <a:gd name="T7" fmla="*/ 0 h 6"/>
                  <a:gd name="T8" fmla="*/ 0 w 6"/>
                  <a:gd name="T9" fmla="*/ 0 h 6"/>
                  <a:gd name="T10" fmla="*/ 0 w 6"/>
                  <a:gd name="T11" fmla="*/ 0 h 6"/>
                  <a:gd name="T12" fmla="*/ 2 w 6"/>
                  <a:gd name="T13" fmla="*/ 0 h 6"/>
                  <a:gd name="T14" fmla="*/ 4 w 6"/>
                  <a:gd name="T15" fmla="*/ 2 h 6"/>
                  <a:gd name="T16" fmla="*/ 6 w 6"/>
                  <a:gd name="T17" fmla="*/ 6 h 6"/>
                  <a:gd name="T18" fmla="*/ 6 w 6"/>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6"/>
                    </a:moveTo>
                    <a:lnTo>
                      <a:pt x="6" y="6"/>
                    </a:lnTo>
                    <a:lnTo>
                      <a:pt x="2" y="4"/>
                    </a:lnTo>
                    <a:lnTo>
                      <a:pt x="0" y="0"/>
                    </a:lnTo>
                    <a:lnTo>
                      <a:pt x="2" y="0"/>
                    </a:lnTo>
                    <a:lnTo>
                      <a:pt x="4" y="2"/>
                    </a:lnTo>
                    <a:lnTo>
                      <a:pt x="6" y="6"/>
                    </a:lnTo>
                    <a:close/>
                  </a:path>
                </a:pathLst>
              </a:custGeom>
              <a:solidFill>
                <a:srgbClr val="FFFFFF"/>
              </a:solidFill>
              <a:ln w="9525">
                <a:noFill/>
                <a:round/>
                <a:headEnd/>
                <a:tailEnd/>
              </a:ln>
            </p:spPr>
            <p:txBody>
              <a:bodyPr/>
              <a:lstStyle/>
              <a:p>
                <a:endParaRPr lang="vi-VN"/>
              </a:p>
            </p:txBody>
          </p:sp>
          <p:sp>
            <p:nvSpPr>
              <p:cNvPr id="323" name="Freeform 188"/>
              <p:cNvSpPr>
                <a:spLocks/>
              </p:cNvSpPr>
              <p:nvPr/>
            </p:nvSpPr>
            <p:spPr bwMode="auto">
              <a:xfrm>
                <a:off x="1566" y="2890"/>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24" name="Freeform 189"/>
              <p:cNvSpPr>
                <a:spLocks/>
              </p:cNvSpPr>
              <p:nvPr/>
            </p:nvSpPr>
            <p:spPr bwMode="auto">
              <a:xfrm>
                <a:off x="1568" y="2892"/>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0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4"/>
                    </a:lnTo>
                    <a:lnTo>
                      <a:pt x="0" y="6"/>
                    </a:lnTo>
                    <a:close/>
                  </a:path>
                </a:pathLst>
              </a:custGeom>
              <a:solidFill>
                <a:srgbClr val="FFFFFF"/>
              </a:solidFill>
              <a:ln w="9525">
                <a:noFill/>
                <a:round/>
                <a:headEnd/>
                <a:tailEnd/>
              </a:ln>
            </p:spPr>
            <p:txBody>
              <a:bodyPr/>
              <a:lstStyle/>
              <a:p>
                <a:endParaRPr lang="vi-VN"/>
              </a:p>
            </p:txBody>
          </p:sp>
          <p:sp>
            <p:nvSpPr>
              <p:cNvPr id="325" name="Freeform 190"/>
              <p:cNvSpPr>
                <a:spLocks/>
              </p:cNvSpPr>
              <p:nvPr/>
            </p:nvSpPr>
            <p:spPr bwMode="auto">
              <a:xfrm>
                <a:off x="1568" y="2894"/>
                <a:ext cx="8" cy="4"/>
              </a:xfrm>
              <a:custGeom>
                <a:avLst/>
                <a:gdLst>
                  <a:gd name="T0" fmla="*/ 0 w 8"/>
                  <a:gd name="T1" fmla="*/ 4 h 4"/>
                  <a:gd name="T2" fmla="*/ 0 w 8"/>
                  <a:gd name="T3" fmla="*/ 4 h 4"/>
                  <a:gd name="T4" fmla="*/ 2 w 8"/>
                  <a:gd name="T5" fmla="*/ 2 h 4"/>
                  <a:gd name="T6" fmla="*/ 6 w 8"/>
                  <a:gd name="T7" fmla="*/ 0 h 4"/>
                  <a:gd name="T8" fmla="*/ 6 w 8"/>
                  <a:gd name="T9" fmla="*/ 0 h 4"/>
                  <a:gd name="T10" fmla="*/ 8 w 8"/>
                  <a:gd name="T11" fmla="*/ 0 h 4"/>
                  <a:gd name="T12" fmla="*/ 8 w 8"/>
                  <a:gd name="T13" fmla="*/ 2 h 4"/>
                  <a:gd name="T14" fmla="*/ 6 w 8"/>
                  <a:gd name="T15" fmla="*/ 4 h 4"/>
                  <a:gd name="T16" fmla="*/ 0 w 8"/>
                  <a:gd name="T17" fmla="*/ 4 h 4"/>
                  <a:gd name="T18" fmla="*/ 0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4"/>
                    </a:moveTo>
                    <a:lnTo>
                      <a:pt x="0" y="4"/>
                    </a:lnTo>
                    <a:lnTo>
                      <a:pt x="2" y="2"/>
                    </a:lnTo>
                    <a:lnTo>
                      <a:pt x="6" y="0"/>
                    </a:lnTo>
                    <a:lnTo>
                      <a:pt x="8"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326" name="Freeform 191"/>
              <p:cNvSpPr>
                <a:spLocks/>
              </p:cNvSpPr>
              <p:nvPr/>
            </p:nvSpPr>
            <p:spPr bwMode="auto">
              <a:xfrm>
                <a:off x="1568" y="2896"/>
                <a:ext cx="12" cy="4"/>
              </a:xfrm>
              <a:custGeom>
                <a:avLst/>
                <a:gdLst>
                  <a:gd name="T0" fmla="*/ 0 w 12"/>
                  <a:gd name="T1" fmla="*/ 2 h 4"/>
                  <a:gd name="T2" fmla="*/ 0 w 12"/>
                  <a:gd name="T3" fmla="*/ 2 h 4"/>
                  <a:gd name="T4" fmla="*/ 4 w 12"/>
                  <a:gd name="T5" fmla="*/ 2 h 4"/>
                  <a:gd name="T6" fmla="*/ 10 w 12"/>
                  <a:gd name="T7" fmla="*/ 0 h 4"/>
                  <a:gd name="T8" fmla="*/ 10 w 12"/>
                  <a:gd name="T9" fmla="*/ 0 h 4"/>
                  <a:gd name="T10" fmla="*/ 12 w 12"/>
                  <a:gd name="T11" fmla="*/ 2 h 4"/>
                  <a:gd name="T12" fmla="*/ 10 w 12"/>
                  <a:gd name="T13" fmla="*/ 2 h 4"/>
                  <a:gd name="T14" fmla="*/ 6 w 12"/>
                  <a:gd name="T15" fmla="*/ 4 h 4"/>
                  <a:gd name="T16" fmla="*/ 0 w 12"/>
                  <a:gd name="T17" fmla="*/ 2 h 4"/>
                  <a:gd name="T18" fmla="*/ 0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2"/>
                    </a:moveTo>
                    <a:lnTo>
                      <a:pt x="0" y="2"/>
                    </a:lnTo>
                    <a:lnTo>
                      <a:pt x="4" y="2"/>
                    </a:lnTo>
                    <a:lnTo>
                      <a:pt x="10" y="0"/>
                    </a:lnTo>
                    <a:lnTo>
                      <a:pt x="12" y="2"/>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327" name="Freeform 192"/>
              <p:cNvSpPr>
                <a:spLocks/>
              </p:cNvSpPr>
              <p:nvPr/>
            </p:nvSpPr>
            <p:spPr bwMode="auto">
              <a:xfrm>
                <a:off x="1570" y="2898"/>
                <a:ext cx="10" cy="4"/>
              </a:xfrm>
              <a:custGeom>
                <a:avLst/>
                <a:gdLst>
                  <a:gd name="T0" fmla="*/ 0 w 10"/>
                  <a:gd name="T1" fmla="*/ 2 h 4"/>
                  <a:gd name="T2" fmla="*/ 0 w 10"/>
                  <a:gd name="T3" fmla="*/ 2 h 4"/>
                  <a:gd name="T4" fmla="*/ 2 w 10"/>
                  <a:gd name="T5" fmla="*/ 0 h 4"/>
                  <a:gd name="T6" fmla="*/ 8 w 10"/>
                  <a:gd name="T7" fmla="*/ 2 h 4"/>
                  <a:gd name="T8" fmla="*/ 8 w 10"/>
                  <a:gd name="T9" fmla="*/ 2 h 4"/>
                  <a:gd name="T10" fmla="*/ 10 w 10"/>
                  <a:gd name="T11" fmla="*/ 4 h 4"/>
                  <a:gd name="T12" fmla="*/ 8 w 10"/>
                  <a:gd name="T13" fmla="*/ 4 h 4"/>
                  <a:gd name="T14" fmla="*/ 4 w 10"/>
                  <a:gd name="T15" fmla="*/ 4 h 4"/>
                  <a:gd name="T16" fmla="*/ 0 w 10"/>
                  <a:gd name="T17" fmla="*/ 2 h 4"/>
                  <a:gd name="T18" fmla="*/ 0 w 10"/>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0"/>
                    </a:lnTo>
                    <a:lnTo>
                      <a:pt x="8" y="2"/>
                    </a:lnTo>
                    <a:lnTo>
                      <a:pt x="10" y="4"/>
                    </a:lnTo>
                    <a:lnTo>
                      <a:pt x="8" y="4"/>
                    </a:lnTo>
                    <a:lnTo>
                      <a:pt x="4" y="4"/>
                    </a:lnTo>
                    <a:lnTo>
                      <a:pt x="0" y="2"/>
                    </a:lnTo>
                    <a:close/>
                  </a:path>
                </a:pathLst>
              </a:custGeom>
              <a:solidFill>
                <a:srgbClr val="FFFFFF"/>
              </a:solidFill>
              <a:ln w="9525">
                <a:noFill/>
                <a:round/>
                <a:headEnd/>
                <a:tailEnd/>
              </a:ln>
            </p:spPr>
            <p:txBody>
              <a:bodyPr/>
              <a:lstStyle/>
              <a:p>
                <a:endParaRPr lang="vi-VN"/>
              </a:p>
            </p:txBody>
          </p:sp>
          <p:sp>
            <p:nvSpPr>
              <p:cNvPr id="328" name="Freeform 193"/>
              <p:cNvSpPr>
                <a:spLocks/>
              </p:cNvSpPr>
              <p:nvPr/>
            </p:nvSpPr>
            <p:spPr bwMode="auto">
              <a:xfrm>
                <a:off x="1570" y="2900"/>
                <a:ext cx="8" cy="4"/>
              </a:xfrm>
              <a:custGeom>
                <a:avLst/>
                <a:gdLst>
                  <a:gd name="T0" fmla="*/ 0 w 8"/>
                  <a:gd name="T1" fmla="*/ 0 h 4"/>
                  <a:gd name="T2" fmla="*/ 0 w 8"/>
                  <a:gd name="T3" fmla="*/ 0 h 4"/>
                  <a:gd name="T4" fmla="*/ 2 w 8"/>
                  <a:gd name="T5" fmla="*/ 0 h 4"/>
                  <a:gd name="T6" fmla="*/ 8 w 8"/>
                  <a:gd name="T7" fmla="*/ 4 h 4"/>
                  <a:gd name="T8" fmla="*/ 8 w 8"/>
                  <a:gd name="T9" fmla="*/ 4 h 4"/>
                  <a:gd name="T10" fmla="*/ 8 w 8"/>
                  <a:gd name="T11" fmla="*/ 4 h 4"/>
                  <a:gd name="T12" fmla="*/ 6 w 8"/>
                  <a:gd name="T13" fmla="*/ 4 h 4"/>
                  <a:gd name="T14" fmla="*/ 2 w 8"/>
                  <a:gd name="T15" fmla="*/ 4 h 4"/>
                  <a:gd name="T16" fmla="*/ 0 w 8"/>
                  <a:gd name="T17" fmla="*/ 0 h 4"/>
                  <a:gd name="T18" fmla="*/ 0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0" y="0"/>
                    </a:moveTo>
                    <a:lnTo>
                      <a:pt x="0" y="0"/>
                    </a:lnTo>
                    <a:lnTo>
                      <a:pt x="2" y="0"/>
                    </a:lnTo>
                    <a:lnTo>
                      <a:pt x="8" y="4"/>
                    </a:lnTo>
                    <a:lnTo>
                      <a:pt x="6" y="4"/>
                    </a:lnTo>
                    <a:lnTo>
                      <a:pt x="2" y="4"/>
                    </a:lnTo>
                    <a:lnTo>
                      <a:pt x="0" y="0"/>
                    </a:lnTo>
                    <a:close/>
                  </a:path>
                </a:pathLst>
              </a:custGeom>
              <a:solidFill>
                <a:srgbClr val="FFFFFF"/>
              </a:solidFill>
              <a:ln w="9525">
                <a:noFill/>
                <a:round/>
                <a:headEnd/>
                <a:tailEnd/>
              </a:ln>
            </p:spPr>
            <p:txBody>
              <a:bodyPr/>
              <a:lstStyle/>
              <a:p>
                <a:endParaRPr lang="vi-VN"/>
              </a:p>
            </p:txBody>
          </p:sp>
          <p:sp>
            <p:nvSpPr>
              <p:cNvPr id="329" name="Freeform 194"/>
              <p:cNvSpPr>
                <a:spLocks/>
              </p:cNvSpPr>
              <p:nvPr/>
            </p:nvSpPr>
            <p:spPr bwMode="auto">
              <a:xfrm>
                <a:off x="1568" y="2900"/>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6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330" name="Freeform 195"/>
              <p:cNvSpPr>
                <a:spLocks/>
              </p:cNvSpPr>
              <p:nvPr/>
            </p:nvSpPr>
            <p:spPr bwMode="auto">
              <a:xfrm>
                <a:off x="1566" y="2900"/>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6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2" y="6"/>
                    </a:lnTo>
                    <a:lnTo>
                      <a:pt x="0" y="4"/>
                    </a:lnTo>
                    <a:lnTo>
                      <a:pt x="2" y="0"/>
                    </a:lnTo>
                    <a:close/>
                  </a:path>
                </a:pathLst>
              </a:custGeom>
              <a:solidFill>
                <a:srgbClr val="FFFFFF"/>
              </a:solidFill>
              <a:ln w="9525">
                <a:noFill/>
                <a:round/>
                <a:headEnd/>
                <a:tailEnd/>
              </a:ln>
            </p:spPr>
            <p:txBody>
              <a:bodyPr/>
              <a:lstStyle/>
              <a:p>
                <a:endParaRPr lang="vi-VN"/>
              </a:p>
            </p:txBody>
          </p:sp>
          <p:sp>
            <p:nvSpPr>
              <p:cNvPr id="331" name="Freeform 196"/>
              <p:cNvSpPr>
                <a:spLocks/>
              </p:cNvSpPr>
              <p:nvPr/>
            </p:nvSpPr>
            <p:spPr bwMode="auto">
              <a:xfrm>
                <a:off x="1562" y="2900"/>
                <a:ext cx="6" cy="8"/>
              </a:xfrm>
              <a:custGeom>
                <a:avLst/>
                <a:gdLst>
                  <a:gd name="T0" fmla="*/ 6 w 6"/>
                  <a:gd name="T1" fmla="*/ 0 h 8"/>
                  <a:gd name="T2" fmla="*/ 6 w 6"/>
                  <a:gd name="T3" fmla="*/ 0 h 8"/>
                  <a:gd name="T4" fmla="*/ 6 w 6"/>
                  <a:gd name="T5" fmla="*/ 2 h 8"/>
                  <a:gd name="T6" fmla="*/ 4 w 6"/>
                  <a:gd name="T7" fmla="*/ 6 h 8"/>
                  <a:gd name="T8" fmla="*/ 4 w 6"/>
                  <a:gd name="T9" fmla="*/ 6 h 8"/>
                  <a:gd name="T10" fmla="*/ 2 w 6"/>
                  <a:gd name="T11" fmla="*/ 8 h 8"/>
                  <a:gd name="T12" fmla="*/ 0 w 6"/>
                  <a:gd name="T13" fmla="*/ 6 h 8"/>
                  <a:gd name="T14" fmla="*/ 2 w 6"/>
                  <a:gd name="T15" fmla="*/ 2 h 8"/>
                  <a:gd name="T16" fmla="*/ 6 w 6"/>
                  <a:gd name="T17" fmla="*/ 0 h 8"/>
                  <a:gd name="T18" fmla="*/ 6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2"/>
                    </a:lnTo>
                    <a:lnTo>
                      <a:pt x="4" y="6"/>
                    </a:lnTo>
                    <a:lnTo>
                      <a:pt x="2" y="8"/>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332" name="Freeform 197"/>
              <p:cNvSpPr>
                <a:spLocks/>
              </p:cNvSpPr>
              <p:nvPr/>
            </p:nvSpPr>
            <p:spPr bwMode="auto">
              <a:xfrm>
                <a:off x="1560" y="2900"/>
                <a:ext cx="8" cy="6"/>
              </a:xfrm>
              <a:custGeom>
                <a:avLst/>
                <a:gdLst>
                  <a:gd name="T0" fmla="*/ 8 w 8"/>
                  <a:gd name="T1" fmla="*/ 0 h 6"/>
                  <a:gd name="T2" fmla="*/ 8 w 8"/>
                  <a:gd name="T3" fmla="*/ 0 h 6"/>
                  <a:gd name="T4" fmla="*/ 6 w 8"/>
                  <a:gd name="T5" fmla="*/ 2 h 6"/>
                  <a:gd name="T6" fmla="*/ 2 w 8"/>
                  <a:gd name="T7" fmla="*/ 6 h 6"/>
                  <a:gd name="T8" fmla="*/ 2 w 8"/>
                  <a:gd name="T9" fmla="*/ 6 h 6"/>
                  <a:gd name="T10" fmla="*/ 0 w 8"/>
                  <a:gd name="T11" fmla="*/ 4 h 6"/>
                  <a:gd name="T12" fmla="*/ 0 w 8"/>
                  <a:gd name="T13" fmla="*/ 4 h 6"/>
                  <a:gd name="T14" fmla="*/ 2 w 8"/>
                  <a:gd name="T15" fmla="*/ 2 h 6"/>
                  <a:gd name="T16" fmla="*/ 8 w 8"/>
                  <a:gd name="T17" fmla="*/ 0 h 6"/>
                  <a:gd name="T18" fmla="*/ 8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333" name="Freeform 198"/>
              <p:cNvSpPr>
                <a:spLocks/>
              </p:cNvSpPr>
              <p:nvPr/>
            </p:nvSpPr>
            <p:spPr bwMode="auto">
              <a:xfrm>
                <a:off x="1556" y="2898"/>
                <a:ext cx="12" cy="4"/>
              </a:xfrm>
              <a:custGeom>
                <a:avLst/>
                <a:gdLst>
                  <a:gd name="T0" fmla="*/ 12 w 12"/>
                  <a:gd name="T1" fmla="*/ 2 h 4"/>
                  <a:gd name="T2" fmla="*/ 12 w 12"/>
                  <a:gd name="T3" fmla="*/ 2 h 4"/>
                  <a:gd name="T4" fmla="*/ 8 w 12"/>
                  <a:gd name="T5" fmla="*/ 2 h 4"/>
                  <a:gd name="T6" fmla="*/ 2 w 12"/>
                  <a:gd name="T7" fmla="*/ 4 h 4"/>
                  <a:gd name="T8" fmla="*/ 2 w 12"/>
                  <a:gd name="T9" fmla="*/ 4 h 4"/>
                  <a:gd name="T10" fmla="*/ 0 w 12"/>
                  <a:gd name="T11" fmla="*/ 4 h 4"/>
                  <a:gd name="T12" fmla="*/ 2 w 12"/>
                  <a:gd name="T13" fmla="*/ 2 h 4"/>
                  <a:gd name="T14" fmla="*/ 6 w 12"/>
                  <a:gd name="T15" fmla="*/ 0 h 4"/>
                  <a:gd name="T16" fmla="*/ 12 w 12"/>
                  <a:gd name="T17" fmla="*/ 2 h 4"/>
                  <a:gd name="T18" fmla="*/ 12 w 12"/>
                  <a:gd name="T19" fmla="*/ 2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12" y="2"/>
                    </a:moveTo>
                    <a:lnTo>
                      <a:pt x="12" y="2"/>
                    </a:lnTo>
                    <a:lnTo>
                      <a:pt x="8" y="2"/>
                    </a:lnTo>
                    <a:lnTo>
                      <a:pt x="2" y="4"/>
                    </a:lnTo>
                    <a:lnTo>
                      <a:pt x="0" y="4"/>
                    </a:lnTo>
                    <a:lnTo>
                      <a:pt x="2" y="2"/>
                    </a:lnTo>
                    <a:lnTo>
                      <a:pt x="6" y="0"/>
                    </a:lnTo>
                    <a:lnTo>
                      <a:pt x="12" y="2"/>
                    </a:lnTo>
                    <a:close/>
                  </a:path>
                </a:pathLst>
              </a:custGeom>
              <a:solidFill>
                <a:srgbClr val="FFFFFF"/>
              </a:solidFill>
              <a:ln w="9525">
                <a:noFill/>
                <a:round/>
                <a:headEnd/>
                <a:tailEnd/>
              </a:ln>
            </p:spPr>
            <p:txBody>
              <a:bodyPr/>
              <a:lstStyle/>
              <a:p>
                <a:endParaRPr lang="vi-VN"/>
              </a:p>
            </p:txBody>
          </p:sp>
          <p:sp>
            <p:nvSpPr>
              <p:cNvPr id="334" name="Freeform 199"/>
              <p:cNvSpPr>
                <a:spLocks/>
              </p:cNvSpPr>
              <p:nvPr/>
            </p:nvSpPr>
            <p:spPr bwMode="auto">
              <a:xfrm>
                <a:off x="1556" y="2896"/>
                <a:ext cx="10" cy="4"/>
              </a:xfrm>
              <a:custGeom>
                <a:avLst/>
                <a:gdLst>
                  <a:gd name="T0" fmla="*/ 10 w 10"/>
                  <a:gd name="T1" fmla="*/ 4 h 4"/>
                  <a:gd name="T2" fmla="*/ 10 w 10"/>
                  <a:gd name="T3" fmla="*/ 4 h 4"/>
                  <a:gd name="T4" fmla="*/ 8 w 10"/>
                  <a:gd name="T5" fmla="*/ 4 h 4"/>
                  <a:gd name="T6" fmla="*/ 2 w 10"/>
                  <a:gd name="T7" fmla="*/ 2 h 4"/>
                  <a:gd name="T8" fmla="*/ 2 w 10"/>
                  <a:gd name="T9" fmla="*/ 2 h 4"/>
                  <a:gd name="T10" fmla="*/ 0 w 10"/>
                  <a:gd name="T11" fmla="*/ 2 h 4"/>
                  <a:gd name="T12" fmla="*/ 2 w 10"/>
                  <a:gd name="T13" fmla="*/ 0 h 4"/>
                  <a:gd name="T14" fmla="*/ 6 w 10"/>
                  <a:gd name="T15" fmla="*/ 0 h 4"/>
                  <a:gd name="T16" fmla="*/ 10 w 10"/>
                  <a:gd name="T17" fmla="*/ 4 h 4"/>
                  <a:gd name="T18" fmla="*/ 10 w 10"/>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335" name="Freeform 200"/>
              <p:cNvSpPr>
                <a:spLocks/>
              </p:cNvSpPr>
              <p:nvPr/>
            </p:nvSpPr>
            <p:spPr bwMode="auto">
              <a:xfrm>
                <a:off x="1558" y="2894"/>
                <a:ext cx="8" cy="4"/>
              </a:xfrm>
              <a:custGeom>
                <a:avLst/>
                <a:gdLst>
                  <a:gd name="T0" fmla="*/ 8 w 8"/>
                  <a:gd name="T1" fmla="*/ 4 h 4"/>
                  <a:gd name="T2" fmla="*/ 8 w 8"/>
                  <a:gd name="T3" fmla="*/ 4 h 4"/>
                  <a:gd name="T4" fmla="*/ 6 w 8"/>
                  <a:gd name="T5" fmla="*/ 4 h 4"/>
                  <a:gd name="T6" fmla="*/ 0 w 8"/>
                  <a:gd name="T7" fmla="*/ 0 h 4"/>
                  <a:gd name="T8" fmla="*/ 0 w 8"/>
                  <a:gd name="T9" fmla="*/ 0 h 4"/>
                  <a:gd name="T10" fmla="*/ 0 w 8"/>
                  <a:gd name="T11" fmla="*/ 0 h 4"/>
                  <a:gd name="T12" fmla="*/ 2 w 8"/>
                  <a:gd name="T13" fmla="*/ 0 h 4"/>
                  <a:gd name="T14" fmla="*/ 6 w 8"/>
                  <a:gd name="T15" fmla="*/ 2 h 4"/>
                  <a:gd name="T16" fmla="*/ 8 w 8"/>
                  <a:gd name="T17" fmla="*/ 4 h 4"/>
                  <a:gd name="T18" fmla="*/ 8 w 8"/>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336" name="Freeform 201"/>
              <p:cNvSpPr>
                <a:spLocks/>
              </p:cNvSpPr>
              <p:nvPr/>
            </p:nvSpPr>
            <p:spPr bwMode="auto">
              <a:xfrm>
                <a:off x="1564" y="2896"/>
                <a:ext cx="8" cy="6"/>
              </a:xfrm>
              <a:custGeom>
                <a:avLst/>
                <a:gdLst>
                  <a:gd name="T0" fmla="*/ 8 w 8"/>
                  <a:gd name="T1" fmla="*/ 4 h 6"/>
                  <a:gd name="T2" fmla="*/ 8 w 8"/>
                  <a:gd name="T3" fmla="*/ 4 h 6"/>
                  <a:gd name="T4" fmla="*/ 6 w 8"/>
                  <a:gd name="T5" fmla="*/ 6 h 6"/>
                  <a:gd name="T6" fmla="*/ 4 w 8"/>
                  <a:gd name="T7" fmla="*/ 6 h 6"/>
                  <a:gd name="T8" fmla="*/ 4 w 8"/>
                  <a:gd name="T9" fmla="*/ 6 h 6"/>
                  <a:gd name="T10" fmla="*/ 2 w 8"/>
                  <a:gd name="T11" fmla="*/ 4 h 6"/>
                  <a:gd name="T12" fmla="*/ 0 w 8"/>
                  <a:gd name="T13" fmla="*/ 2 h 6"/>
                  <a:gd name="T14" fmla="*/ 0 w 8"/>
                  <a:gd name="T15" fmla="*/ 2 h 6"/>
                  <a:gd name="T16" fmla="*/ 2 w 8"/>
                  <a:gd name="T17" fmla="*/ 0 h 6"/>
                  <a:gd name="T18" fmla="*/ 4 w 8"/>
                  <a:gd name="T19" fmla="*/ 0 h 6"/>
                  <a:gd name="T20" fmla="*/ 4 w 8"/>
                  <a:gd name="T21" fmla="*/ 0 h 6"/>
                  <a:gd name="T22" fmla="*/ 6 w 8"/>
                  <a:gd name="T23" fmla="*/ 2 h 6"/>
                  <a:gd name="T24" fmla="*/ 8 w 8"/>
                  <a:gd name="T25" fmla="*/ 4 h 6"/>
                  <a:gd name="T26" fmla="*/ 8 w 8"/>
                  <a:gd name="T27" fmla="*/ 4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2" y="4"/>
                    </a:lnTo>
                    <a:lnTo>
                      <a:pt x="0" y="2"/>
                    </a:lnTo>
                    <a:lnTo>
                      <a:pt x="2" y="0"/>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337" name="Freeform 202"/>
              <p:cNvSpPr>
                <a:spLocks/>
              </p:cNvSpPr>
              <p:nvPr/>
            </p:nvSpPr>
            <p:spPr bwMode="auto">
              <a:xfrm>
                <a:off x="968" y="2886"/>
                <a:ext cx="6" cy="8"/>
              </a:xfrm>
              <a:custGeom>
                <a:avLst/>
                <a:gdLst>
                  <a:gd name="T0" fmla="*/ 6 w 6"/>
                  <a:gd name="T1" fmla="*/ 8 h 8"/>
                  <a:gd name="T2" fmla="*/ 6 w 6"/>
                  <a:gd name="T3" fmla="*/ 8 h 8"/>
                  <a:gd name="T4" fmla="*/ 4 w 6"/>
                  <a:gd name="T5" fmla="*/ 6 h 8"/>
                  <a:gd name="T6" fmla="*/ 0 w 6"/>
                  <a:gd name="T7" fmla="*/ 2 h 8"/>
                  <a:gd name="T8" fmla="*/ 0 w 6"/>
                  <a:gd name="T9" fmla="*/ 2 h 8"/>
                  <a:gd name="T10" fmla="*/ 2 w 6"/>
                  <a:gd name="T11" fmla="*/ 0 h 8"/>
                  <a:gd name="T12" fmla="*/ 4 w 6"/>
                  <a:gd name="T13" fmla="*/ 0 h 8"/>
                  <a:gd name="T14" fmla="*/ 6 w 6"/>
                  <a:gd name="T15" fmla="*/ 2 h 8"/>
                  <a:gd name="T16" fmla="*/ 6 w 6"/>
                  <a:gd name="T17" fmla="*/ 8 h 8"/>
                  <a:gd name="T18" fmla="*/ 6 w 6"/>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2" y="0"/>
                    </a:lnTo>
                    <a:lnTo>
                      <a:pt x="4" y="0"/>
                    </a:lnTo>
                    <a:lnTo>
                      <a:pt x="6" y="2"/>
                    </a:lnTo>
                    <a:lnTo>
                      <a:pt x="6" y="8"/>
                    </a:lnTo>
                    <a:close/>
                  </a:path>
                </a:pathLst>
              </a:custGeom>
              <a:solidFill>
                <a:srgbClr val="FFFFFF"/>
              </a:solidFill>
              <a:ln w="9525">
                <a:noFill/>
                <a:round/>
                <a:headEnd/>
                <a:tailEnd/>
              </a:ln>
            </p:spPr>
            <p:txBody>
              <a:bodyPr/>
              <a:lstStyle/>
              <a:p>
                <a:endParaRPr lang="vi-VN"/>
              </a:p>
            </p:txBody>
          </p:sp>
          <p:sp>
            <p:nvSpPr>
              <p:cNvPr id="338" name="Freeform 203"/>
              <p:cNvSpPr>
                <a:spLocks/>
              </p:cNvSpPr>
              <p:nvPr/>
            </p:nvSpPr>
            <p:spPr bwMode="auto">
              <a:xfrm>
                <a:off x="974" y="2884"/>
                <a:ext cx="2" cy="8"/>
              </a:xfrm>
              <a:custGeom>
                <a:avLst/>
                <a:gdLst>
                  <a:gd name="T0" fmla="*/ 2 w 2"/>
                  <a:gd name="T1" fmla="*/ 8 h 8"/>
                  <a:gd name="T2" fmla="*/ 2 w 2"/>
                  <a:gd name="T3" fmla="*/ 8 h 8"/>
                  <a:gd name="T4" fmla="*/ 0 w 2"/>
                  <a:gd name="T5" fmla="*/ 6 h 8"/>
                  <a:gd name="T6" fmla="*/ 0 w 2"/>
                  <a:gd name="T7" fmla="*/ 2 h 8"/>
                  <a:gd name="T8" fmla="*/ 0 w 2"/>
                  <a:gd name="T9" fmla="*/ 2 h 8"/>
                  <a:gd name="T10" fmla="*/ 0 w 2"/>
                  <a:gd name="T11" fmla="*/ 0 h 8"/>
                  <a:gd name="T12" fmla="*/ 2 w 2"/>
                  <a:gd name="T13" fmla="*/ 2 h 8"/>
                  <a:gd name="T14" fmla="*/ 2 w 2"/>
                  <a:gd name="T15" fmla="*/ 4 h 8"/>
                  <a:gd name="T16" fmla="*/ 2 w 2"/>
                  <a:gd name="T17" fmla="*/ 8 h 8"/>
                  <a:gd name="T18" fmla="*/ 2 w 2"/>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8"/>
                  <a:gd name="T32" fmla="*/ 2 w 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8">
                    <a:moveTo>
                      <a:pt x="2" y="8"/>
                    </a:moveTo>
                    <a:lnTo>
                      <a:pt x="2" y="8"/>
                    </a:lnTo>
                    <a:lnTo>
                      <a:pt x="0" y="6"/>
                    </a:lnTo>
                    <a:lnTo>
                      <a:pt x="0" y="2"/>
                    </a:lnTo>
                    <a:lnTo>
                      <a:pt x="0" y="0"/>
                    </a:lnTo>
                    <a:lnTo>
                      <a:pt x="2" y="2"/>
                    </a:lnTo>
                    <a:lnTo>
                      <a:pt x="2" y="4"/>
                    </a:lnTo>
                    <a:lnTo>
                      <a:pt x="2" y="8"/>
                    </a:lnTo>
                    <a:close/>
                  </a:path>
                </a:pathLst>
              </a:custGeom>
              <a:solidFill>
                <a:srgbClr val="FFFFFF"/>
              </a:solidFill>
              <a:ln w="9525">
                <a:noFill/>
                <a:round/>
                <a:headEnd/>
                <a:tailEnd/>
              </a:ln>
            </p:spPr>
            <p:txBody>
              <a:bodyPr/>
              <a:lstStyle/>
              <a:p>
                <a:endParaRPr lang="vi-VN"/>
              </a:p>
            </p:txBody>
          </p:sp>
          <p:sp>
            <p:nvSpPr>
              <p:cNvPr id="339" name="Freeform 204"/>
              <p:cNvSpPr>
                <a:spLocks/>
              </p:cNvSpPr>
              <p:nvPr/>
            </p:nvSpPr>
            <p:spPr bwMode="auto">
              <a:xfrm>
                <a:off x="976" y="2886"/>
                <a:ext cx="4" cy="6"/>
              </a:xfrm>
              <a:custGeom>
                <a:avLst/>
                <a:gdLst>
                  <a:gd name="T0" fmla="*/ 0 w 4"/>
                  <a:gd name="T1" fmla="*/ 6 h 6"/>
                  <a:gd name="T2" fmla="*/ 0 w 4"/>
                  <a:gd name="T3" fmla="*/ 6 h 6"/>
                  <a:gd name="T4" fmla="*/ 0 w 4"/>
                  <a:gd name="T5" fmla="*/ 4 h 6"/>
                  <a:gd name="T6" fmla="*/ 2 w 4"/>
                  <a:gd name="T7" fmla="*/ 0 h 6"/>
                  <a:gd name="T8" fmla="*/ 2 w 4"/>
                  <a:gd name="T9" fmla="*/ 0 h 6"/>
                  <a:gd name="T10" fmla="*/ 4 w 4"/>
                  <a:gd name="T11" fmla="*/ 0 h 6"/>
                  <a:gd name="T12" fmla="*/ 4 w 4"/>
                  <a:gd name="T13" fmla="*/ 2 h 6"/>
                  <a:gd name="T14" fmla="*/ 4 w 4"/>
                  <a:gd name="T15" fmla="*/ 4 h 6"/>
                  <a:gd name="T16" fmla="*/ 0 w 4"/>
                  <a:gd name="T17" fmla="*/ 6 h 6"/>
                  <a:gd name="T18" fmla="*/ 0 w 4"/>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0" y="6"/>
                    </a:moveTo>
                    <a:lnTo>
                      <a:pt x="0" y="6"/>
                    </a:lnTo>
                    <a:lnTo>
                      <a:pt x="0" y="4"/>
                    </a:lnTo>
                    <a:lnTo>
                      <a:pt x="2" y="0"/>
                    </a:lnTo>
                    <a:lnTo>
                      <a:pt x="4" y="0"/>
                    </a:lnTo>
                    <a:lnTo>
                      <a:pt x="4" y="2"/>
                    </a:lnTo>
                    <a:lnTo>
                      <a:pt x="4" y="4"/>
                    </a:lnTo>
                    <a:lnTo>
                      <a:pt x="0" y="6"/>
                    </a:lnTo>
                    <a:close/>
                  </a:path>
                </a:pathLst>
              </a:custGeom>
              <a:solidFill>
                <a:srgbClr val="FFFFFF"/>
              </a:solidFill>
              <a:ln w="9525">
                <a:noFill/>
                <a:round/>
                <a:headEnd/>
                <a:tailEnd/>
              </a:ln>
            </p:spPr>
            <p:txBody>
              <a:bodyPr/>
              <a:lstStyle/>
              <a:p>
                <a:endParaRPr lang="vi-VN"/>
              </a:p>
            </p:txBody>
          </p:sp>
          <p:sp>
            <p:nvSpPr>
              <p:cNvPr id="340" name="Freeform 205"/>
              <p:cNvSpPr>
                <a:spLocks/>
              </p:cNvSpPr>
              <p:nvPr/>
            </p:nvSpPr>
            <p:spPr bwMode="auto">
              <a:xfrm>
                <a:off x="976" y="2888"/>
                <a:ext cx="8" cy="6"/>
              </a:xfrm>
              <a:custGeom>
                <a:avLst/>
                <a:gdLst>
                  <a:gd name="T0" fmla="*/ 0 w 8"/>
                  <a:gd name="T1" fmla="*/ 6 h 6"/>
                  <a:gd name="T2" fmla="*/ 0 w 8"/>
                  <a:gd name="T3" fmla="*/ 6 h 6"/>
                  <a:gd name="T4" fmla="*/ 2 w 8"/>
                  <a:gd name="T5" fmla="*/ 2 h 6"/>
                  <a:gd name="T6" fmla="*/ 6 w 8"/>
                  <a:gd name="T7" fmla="*/ 0 h 6"/>
                  <a:gd name="T8" fmla="*/ 6 w 8"/>
                  <a:gd name="T9" fmla="*/ 0 h 6"/>
                  <a:gd name="T10" fmla="*/ 8 w 8"/>
                  <a:gd name="T11" fmla="*/ 0 h 6"/>
                  <a:gd name="T12" fmla="*/ 8 w 8"/>
                  <a:gd name="T13" fmla="*/ 2 h 6"/>
                  <a:gd name="T14" fmla="*/ 6 w 8"/>
                  <a:gd name="T15" fmla="*/ 4 h 6"/>
                  <a:gd name="T16" fmla="*/ 0 w 8"/>
                  <a:gd name="T17" fmla="*/ 6 h 6"/>
                  <a:gd name="T18" fmla="*/ 0 w 8"/>
                  <a:gd name="T19" fmla="*/ 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2"/>
                    </a:lnTo>
                    <a:lnTo>
                      <a:pt x="6" y="0"/>
                    </a:lnTo>
                    <a:lnTo>
                      <a:pt x="8" y="0"/>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341" name="Freeform 206"/>
              <p:cNvSpPr>
                <a:spLocks/>
              </p:cNvSpPr>
              <p:nvPr/>
            </p:nvSpPr>
            <p:spPr bwMode="auto">
              <a:xfrm>
                <a:off x="976" y="2890"/>
                <a:ext cx="12" cy="4"/>
              </a:xfrm>
              <a:custGeom>
                <a:avLst/>
                <a:gdLst>
                  <a:gd name="T0" fmla="*/ 0 w 12"/>
                  <a:gd name="T1" fmla="*/ 4 h 4"/>
                  <a:gd name="T2" fmla="*/ 0 w 12"/>
                  <a:gd name="T3" fmla="*/ 4 h 4"/>
                  <a:gd name="T4" fmla="*/ 4 w 12"/>
                  <a:gd name="T5" fmla="*/ 2 h 4"/>
                  <a:gd name="T6" fmla="*/ 10 w 12"/>
                  <a:gd name="T7" fmla="*/ 0 h 4"/>
                  <a:gd name="T8" fmla="*/ 10 w 12"/>
                  <a:gd name="T9" fmla="*/ 0 h 4"/>
                  <a:gd name="T10" fmla="*/ 12 w 12"/>
                  <a:gd name="T11" fmla="*/ 2 h 4"/>
                  <a:gd name="T12" fmla="*/ 10 w 12"/>
                  <a:gd name="T13" fmla="*/ 4 h 4"/>
                  <a:gd name="T14" fmla="*/ 6 w 12"/>
                  <a:gd name="T15" fmla="*/ 4 h 4"/>
                  <a:gd name="T16" fmla="*/ 0 w 12"/>
                  <a:gd name="T17" fmla="*/ 4 h 4"/>
                  <a:gd name="T18" fmla="*/ 0 w 12"/>
                  <a:gd name="T19" fmla="*/ 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4"/>
                    </a:moveTo>
                    <a:lnTo>
                      <a:pt x="0" y="4"/>
                    </a:lnTo>
                    <a:lnTo>
                      <a:pt x="4" y="2"/>
                    </a:lnTo>
                    <a:lnTo>
                      <a:pt x="10" y="0"/>
                    </a:lnTo>
                    <a:lnTo>
                      <a:pt x="12" y="2"/>
                    </a:lnTo>
                    <a:lnTo>
                      <a:pt x="10" y="4"/>
                    </a:lnTo>
                    <a:lnTo>
                      <a:pt x="6" y="4"/>
                    </a:lnTo>
                    <a:lnTo>
                      <a:pt x="0" y="4"/>
                    </a:lnTo>
                    <a:close/>
                  </a:path>
                </a:pathLst>
              </a:custGeom>
              <a:solidFill>
                <a:srgbClr val="FFFFFF"/>
              </a:solidFill>
              <a:ln w="9525">
                <a:noFill/>
                <a:round/>
                <a:headEnd/>
                <a:tailEnd/>
              </a:ln>
            </p:spPr>
            <p:txBody>
              <a:bodyPr/>
              <a:lstStyle/>
              <a:p>
                <a:endParaRPr lang="vi-VN"/>
              </a:p>
            </p:txBody>
          </p:sp>
          <p:sp>
            <p:nvSpPr>
              <p:cNvPr id="342" name="Freeform 207"/>
              <p:cNvSpPr>
                <a:spLocks/>
              </p:cNvSpPr>
              <p:nvPr/>
            </p:nvSpPr>
            <p:spPr bwMode="auto">
              <a:xfrm>
                <a:off x="976" y="2894"/>
                <a:ext cx="12" cy="2"/>
              </a:xfrm>
              <a:custGeom>
                <a:avLst/>
                <a:gdLst>
                  <a:gd name="T0" fmla="*/ 0 w 12"/>
                  <a:gd name="T1" fmla="*/ 0 h 2"/>
                  <a:gd name="T2" fmla="*/ 0 w 12"/>
                  <a:gd name="T3" fmla="*/ 0 h 2"/>
                  <a:gd name="T4" fmla="*/ 4 w 12"/>
                  <a:gd name="T5" fmla="*/ 0 h 2"/>
                  <a:gd name="T6" fmla="*/ 10 w 12"/>
                  <a:gd name="T7" fmla="*/ 0 h 2"/>
                  <a:gd name="T8" fmla="*/ 10 w 12"/>
                  <a:gd name="T9" fmla="*/ 0 h 2"/>
                  <a:gd name="T10" fmla="*/ 12 w 12"/>
                  <a:gd name="T11" fmla="*/ 2 h 2"/>
                  <a:gd name="T12" fmla="*/ 10 w 12"/>
                  <a:gd name="T13" fmla="*/ 2 h 2"/>
                  <a:gd name="T14" fmla="*/ 6 w 12"/>
                  <a:gd name="T15" fmla="*/ 2 h 2"/>
                  <a:gd name="T16" fmla="*/ 0 w 12"/>
                  <a:gd name="T17" fmla="*/ 0 h 2"/>
                  <a:gd name="T18" fmla="*/ 0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0"/>
                    </a:moveTo>
                    <a:lnTo>
                      <a:pt x="0" y="0"/>
                    </a:lnTo>
                    <a:lnTo>
                      <a:pt x="4" y="0"/>
                    </a:lnTo>
                    <a:lnTo>
                      <a:pt x="10" y="0"/>
                    </a:lnTo>
                    <a:lnTo>
                      <a:pt x="12" y="2"/>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343" name="Freeform 208"/>
              <p:cNvSpPr>
                <a:spLocks/>
              </p:cNvSpPr>
              <p:nvPr/>
            </p:nvSpPr>
            <p:spPr bwMode="auto">
              <a:xfrm>
                <a:off x="976" y="2894"/>
                <a:ext cx="10" cy="6"/>
              </a:xfrm>
              <a:custGeom>
                <a:avLst/>
                <a:gdLst>
                  <a:gd name="T0" fmla="*/ 0 w 10"/>
                  <a:gd name="T1" fmla="*/ 0 h 6"/>
                  <a:gd name="T2" fmla="*/ 0 w 10"/>
                  <a:gd name="T3" fmla="*/ 0 h 6"/>
                  <a:gd name="T4" fmla="*/ 4 w 10"/>
                  <a:gd name="T5" fmla="*/ 0 h 6"/>
                  <a:gd name="T6" fmla="*/ 10 w 10"/>
                  <a:gd name="T7" fmla="*/ 4 h 6"/>
                  <a:gd name="T8" fmla="*/ 10 w 10"/>
                  <a:gd name="T9" fmla="*/ 4 h 6"/>
                  <a:gd name="T10" fmla="*/ 10 w 10"/>
                  <a:gd name="T11" fmla="*/ 6 h 6"/>
                  <a:gd name="T12" fmla="*/ 8 w 10"/>
                  <a:gd name="T13" fmla="*/ 6 h 6"/>
                  <a:gd name="T14" fmla="*/ 4 w 10"/>
                  <a:gd name="T15" fmla="*/ 4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0"/>
                    </a:lnTo>
                    <a:lnTo>
                      <a:pt x="10" y="4"/>
                    </a:lnTo>
                    <a:lnTo>
                      <a:pt x="10" y="6"/>
                    </a:lnTo>
                    <a:lnTo>
                      <a:pt x="8" y="6"/>
                    </a:lnTo>
                    <a:lnTo>
                      <a:pt x="4" y="4"/>
                    </a:lnTo>
                    <a:lnTo>
                      <a:pt x="0" y="0"/>
                    </a:lnTo>
                    <a:close/>
                  </a:path>
                </a:pathLst>
              </a:custGeom>
              <a:solidFill>
                <a:srgbClr val="FFFFFF"/>
              </a:solidFill>
              <a:ln w="9525">
                <a:noFill/>
                <a:round/>
                <a:headEnd/>
                <a:tailEnd/>
              </a:ln>
            </p:spPr>
            <p:txBody>
              <a:bodyPr/>
              <a:lstStyle/>
              <a:p>
                <a:endParaRPr lang="vi-VN"/>
              </a:p>
            </p:txBody>
          </p:sp>
          <p:sp>
            <p:nvSpPr>
              <p:cNvPr id="344" name="Freeform 209"/>
              <p:cNvSpPr>
                <a:spLocks/>
              </p:cNvSpPr>
              <p:nvPr/>
            </p:nvSpPr>
            <p:spPr bwMode="auto">
              <a:xfrm>
                <a:off x="976" y="2894"/>
                <a:ext cx="6" cy="8"/>
              </a:xfrm>
              <a:custGeom>
                <a:avLst/>
                <a:gdLst>
                  <a:gd name="T0" fmla="*/ 0 w 6"/>
                  <a:gd name="T1" fmla="*/ 0 h 8"/>
                  <a:gd name="T2" fmla="*/ 0 w 6"/>
                  <a:gd name="T3" fmla="*/ 0 h 8"/>
                  <a:gd name="T4" fmla="*/ 4 w 6"/>
                  <a:gd name="T5" fmla="*/ 2 h 8"/>
                  <a:gd name="T6" fmla="*/ 6 w 6"/>
                  <a:gd name="T7" fmla="*/ 6 h 8"/>
                  <a:gd name="T8" fmla="*/ 6 w 6"/>
                  <a:gd name="T9" fmla="*/ 6 h 8"/>
                  <a:gd name="T10" fmla="*/ 6 w 6"/>
                  <a:gd name="T11" fmla="*/ 8 h 8"/>
                  <a:gd name="T12" fmla="*/ 4 w 6"/>
                  <a:gd name="T13" fmla="*/ 8 h 8"/>
                  <a:gd name="T14" fmla="*/ 2 w 6"/>
                  <a:gd name="T15" fmla="*/ 4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4" y="2"/>
                    </a:lnTo>
                    <a:lnTo>
                      <a:pt x="6" y="6"/>
                    </a:lnTo>
                    <a:lnTo>
                      <a:pt x="6" y="8"/>
                    </a:lnTo>
                    <a:lnTo>
                      <a:pt x="4" y="8"/>
                    </a:lnTo>
                    <a:lnTo>
                      <a:pt x="2" y="4"/>
                    </a:lnTo>
                    <a:lnTo>
                      <a:pt x="0" y="0"/>
                    </a:lnTo>
                    <a:close/>
                  </a:path>
                </a:pathLst>
              </a:custGeom>
              <a:solidFill>
                <a:srgbClr val="FFFFFF"/>
              </a:solidFill>
              <a:ln w="9525">
                <a:noFill/>
                <a:round/>
                <a:headEnd/>
                <a:tailEnd/>
              </a:ln>
            </p:spPr>
            <p:txBody>
              <a:bodyPr/>
              <a:lstStyle/>
              <a:p>
                <a:endParaRPr lang="vi-VN"/>
              </a:p>
            </p:txBody>
          </p:sp>
          <p:sp>
            <p:nvSpPr>
              <p:cNvPr id="345" name="Freeform 210"/>
              <p:cNvSpPr>
                <a:spLocks/>
              </p:cNvSpPr>
              <p:nvPr/>
            </p:nvSpPr>
            <p:spPr bwMode="auto">
              <a:xfrm>
                <a:off x="974" y="2894"/>
                <a:ext cx="4" cy="8"/>
              </a:xfrm>
              <a:custGeom>
                <a:avLst/>
                <a:gdLst>
                  <a:gd name="T0" fmla="*/ 2 w 4"/>
                  <a:gd name="T1" fmla="*/ 0 h 8"/>
                  <a:gd name="T2" fmla="*/ 2 w 4"/>
                  <a:gd name="T3" fmla="*/ 0 h 8"/>
                  <a:gd name="T4" fmla="*/ 4 w 4"/>
                  <a:gd name="T5" fmla="*/ 2 h 8"/>
                  <a:gd name="T6" fmla="*/ 4 w 4"/>
                  <a:gd name="T7" fmla="*/ 8 h 8"/>
                  <a:gd name="T8" fmla="*/ 4 w 4"/>
                  <a:gd name="T9" fmla="*/ 8 h 8"/>
                  <a:gd name="T10" fmla="*/ 2 w 4"/>
                  <a:gd name="T11" fmla="*/ 8 h 8"/>
                  <a:gd name="T12" fmla="*/ 2 w 4"/>
                  <a:gd name="T13" fmla="*/ 8 h 8"/>
                  <a:gd name="T14" fmla="*/ 0 w 4"/>
                  <a:gd name="T15" fmla="*/ 4 h 8"/>
                  <a:gd name="T16" fmla="*/ 2 w 4"/>
                  <a:gd name="T17" fmla="*/ 0 h 8"/>
                  <a:gd name="T18" fmla="*/ 2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grpSp>
        <p:sp>
          <p:nvSpPr>
            <p:cNvPr id="12" name="Freeform 212"/>
            <p:cNvSpPr>
              <a:spLocks/>
            </p:cNvSpPr>
            <p:nvPr/>
          </p:nvSpPr>
          <p:spPr bwMode="auto">
            <a:xfrm>
              <a:off x="1539875" y="4594225"/>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4" y="8"/>
                  </a:lnTo>
                  <a:lnTo>
                    <a:pt x="2"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13" name="Freeform 213"/>
            <p:cNvSpPr>
              <a:spLocks/>
            </p:cNvSpPr>
            <p:nvPr/>
          </p:nvSpPr>
          <p:spPr bwMode="auto">
            <a:xfrm>
              <a:off x="1536700" y="4594225"/>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14" name="Freeform 214"/>
            <p:cNvSpPr>
              <a:spLocks/>
            </p:cNvSpPr>
            <p:nvPr/>
          </p:nvSpPr>
          <p:spPr bwMode="auto">
            <a:xfrm>
              <a:off x="1530350" y="4594225"/>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6" y="0"/>
                  </a:lnTo>
                  <a:lnTo>
                    <a:pt x="10" y="0"/>
                  </a:lnTo>
                  <a:close/>
                </a:path>
              </a:pathLst>
            </a:custGeom>
            <a:solidFill>
              <a:srgbClr val="FFFFFF"/>
            </a:solidFill>
            <a:ln w="9525">
              <a:noFill/>
              <a:round/>
              <a:headEnd/>
              <a:tailEnd/>
            </a:ln>
          </p:spPr>
          <p:txBody>
            <a:bodyPr/>
            <a:lstStyle/>
            <a:p>
              <a:endParaRPr lang="vi-VN"/>
            </a:p>
          </p:txBody>
        </p:sp>
        <p:sp>
          <p:nvSpPr>
            <p:cNvPr id="15" name="Freeform 215"/>
            <p:cNvSpPr>
              <a:spLocks/>
            </p:cNvSpPr>
            <p:nvPr/>
          </p:nvSpPr>
          <p:spPr bwMode="auto">
            <a:xfrm>
              <a:off x="1530350" y="45878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8" y="4"/>
                  </a:lnTo>
                  <a:lnTo>
                    <a:pt x="2" y="2"/>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16" name="Freeform 216"/>
            <p:cNvSpPr>
              <a:spLocks/>
            </p:cNvSpPr>
            <p:nvPr/>
          </p:nvSpPr>
          <p:spPr bwMode="auto">
            <a:xfrm>
              <a:off x="1533525" y="458470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17" name="Freeform 217"/>
            <p:cNvSpPr>
              <a:spLocks/>
            </p:cNvSpPr>
            <p:nvPr/>
          </p:nvSpPr>
          <p:spPr bwMode="auto">
            <a:xfrm>
              <a:off x="1543050" y="4587875"/>
              <a:ext cx="12700" cy="9525"/>
            </a:xfrm>
            <a:custGeom>
              <a:avLst/>
              <a:gdLst>
                <a:gd name="T0" fmla="*/ 2147483647 w 8"/>
                <a:gd name="T1" fmla="*/ 2147483647 h 6"/>
                <a:gd name="T2" fmla="*/ 2147483647 w 8"/>
                <a:gd name="T3" fmla="*/ 2147483647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0 w 8"/>
                <a:gd name="T15" fmla="*/ 2147483647 h 6"/>
                <a:gd name="T16" fmla="*/ 2147483647 w 8"/>
                <a:gd name="T17" fmla="*/ 2147483647 h 6"/>
                <a:gd name="T18" fmla="*/ 2147483647 w 8"/>
                <a:gd name="T19" fmla="*/ 0 h 6"/>
                <a:gd name="T20" fmla="*/ 2147483647 w 8"/>
                <a:gd name="T21" fmla="*/ 0 h 6"/>
                <a:gd name="T22" fmla="*/ 2147483647 w 8"/>
                <a:gd name="T23" fmla="*/ 2147483647 h 6"/>
                <a:gd name="T24" fmla="*/ 2147483647 w 8"/>
                <a:gd name="T25" fmla="*/ 2147483647 h 6"/>
                <a:gd name="T26" fmla="*/ 2147483647 w 8"/>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8" y="4"/>
                  </a:moveTo>
                  <a:lnTo>
                    <a:pt x="8" y="4"/>
                  </a:lnTo>
                  <a:lnTo>
                    <a:pt x="6" y="6"/>
                  </a:lnTo>
                  <a:lnTo>
                    <a:pt x="4" y="6"/>
                  </a:lnTo>
                  <a:lnTo>
                    <a:pt x="0" y="4"/>
                  </a:lnTo>
                  <a:lnTo>
                    <a:pt x="0" y="2"/>
                  </a:lnTo>
                  <a:lnTo>
                    <a:pt x="2" y="2"/>
                  </a:lnTo>
                  <a:lnTo>
                    <a:pt x="4" y="0"/>
                  </a:lnTo>
                  <a:lnTo>
                    <a:pt x="6" y="2"/>
                  </a:lnTo>
                  <a:lnTo>
                    <a:pt x="8" y="4"/>
                  </a:lnTo>
                  <a:close/>
                </a:path>
              </a:pathLst>
            </a:custGeom>
            <a:solidFill>
              <a:srgbClr val="FFCF01"/>
            </a:solidFill>
            <a:ln w="9525">
              <a:noFill/>
              <a:round/>
              <a:headEnd/>
              <a:tailEnd/>
            </a:ln>
          </p:spPr>
          <p:txBody>
            <a:bodyPr/>
            <a:lstStyle/>
            <a:p>
              <a:endParaRPr lang="vi-VN"/>
            </a:p>
          </p:txBody>
        </p:sp>
        <p:sp>
          <p:nvSpPr>
            <p:cNvPr id="18" name="Freeform 218"/>
            <p:cNvSpPr>
              <a:spLocks/>
            </p:cNvSpPr>
            <p:nvPr/>
          </p:nvSpPr>
          <p:spPr bwMode="auto">
            <a:xfrm>
              <a:off x="2571750" y="4651375"/>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4" y="2"/>
                  </a:lnTo>
                  <a:lnTo>
                    <a:pt x="6" y="4"/>
                  </a:lnTo>
                  <a:lnTo>
                    <a:pt x="6" y="8"/>
                  </a:lnTo>
                  <a:close/>
                </a:path>
              </a:pathLst>
            </a:custGeom>
            <a:solidFill>
              <a:srgbClr val="FFFFFF"/>
            </a:solidFill>
            <a:ln w="9525">
              <a:noFill/>
              <a:round/>
              <a:headEnd/>
              <a:tailEnd/>
            </a:ln>
          </p:spPr>
          <p:txBody>
            <a:bodyPr/>
            <a:lstStyle/>
            <a:p>
              <a:endParaRPr lang="vi-VN"/>
            </a:p>
          </p:txBody>
        </p:sp>
        <p:sp>
          <p:nvSpPr>
            <p:cNvPr id="19" name="Freeform 219"/>
            <p:cNvSpPr>
              <a:spLocks/>
            </p:cNvSpPr>
            <p:nvPr/>
          </p:nvSpPr>
          <p:spPr bwMode="auto">
            <a:xfrm>
              <a:off x="2578100" y="4651375"/>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2"/>
                  </a:lnTo>
                  <a:lnTo>
                    <a:pt x="4" y="4"/>
                  </a:lnTo>
                  <a:lnTo>
                    <a:pt x="2" y="8"/>
                  </a:lnTo>
                  <a:close/>
                </a:path>
              </a:pathLst>
            </a:custGeom>
            <a:solidFill>
              <a:srgbClr val="FFFFFF"/>
            </a:solidFill>
            <a:ln w="9525">
              <a:noFill/>
              <a:round/>
              <a:headEnd/>
              <a:tailEnd/>
            </a:ln>
          </p:spPr>
          <p:txBody>
            <a:bodyPr/>
            <a:lstStyle/>
            <a:p>
              <a:endParaRPr lang="vi-VN"/>
            </a:p>
          </p:txBody>
        </p:sp>
        <p:sp>
          <p:nvSpPr>
            <p:cNvPr id="20" name="Freeform 220"/>
            <p:cNvSpPr>
              <a:spLocks/>
            </p:cNvSpPr>
            <p:nvPr/>
          </p:nvSpPr>
          <p:spPr bwMode="auto">
            <a:xfrm>
              <a:off x="2584450" y="46513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4" y="0"/>
                  </a:lnTo>
                  <a:lnTo>
                    <a:pt x="4" y="2"/>
                  </a:lnTo>
                  <a:lnTo>
                    <a:pt x="4" y="6"/>
                  </a:lnTo>
                  <a:lnTo>
                    <a:pt x="0" y="8"/>
                  </a:lnTo>
                  <a:close/>
                </a:path>
              </a:pathLst>
            </a:custGeom>
            <a:solidFill>
              <a:srgbClr val="FFFFFF"/>
            </a:solidFill>
            <a:ln w="9525">
              <a:noFill/>
              <a:round/>
              <a:headEnd/>
              <a:tailEnd/>
            </a:ln>
          </p:spPr>
          <p:txBody>
            <a:bodyPr/>
            <a:lstStyle/>
            <a:p>
              <a:endParaRPr lang="vi-VN"/>
            </a:p>
          </p:txBody>
        </p:sp>
        <p:sp>
          <p:nvSpPr>
            <p:cNvPr id="21" name="Freeform 221"/>
            <p:cNvSpPr>
              <a:spLocks/>
            </p:cNvSpPr>
            <p:nvPr/>
          </p:nvSpPr>
          <p:spPr bwMode="auto">
            <a:xfrm>
              <a:off x="2584450" y="4654550"/>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2147483647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22" name="Freeform 222"/>
            <p:cNvSpPr>
              <a:spLocks/>
            </p:cNvSpPr>
            <p:nvPr/>
          </p:nvSpPr>
          <p:spPr bwMode="auto">
            <a:xfrm>
              <a:off x="2584450" y="4660900"/>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2"/>
                  </a:moveTo>
                  <a:lnTo>
                    <a:pt x="0" y="2"/>
                  </a:lnTo>
                  <a:lnTo>
                    <a:pt x="2" y="2"/>
                  </a:lnTo>
                  <a:lnTo>
                    <a:pt x="8" y="0"/>
                  </a:lnTo>
                  <a:lnTo>
                    <a:pt x="10" y="0"/>
                  </a:lnTo>
                  <a:lnTo>
                    <a:pt x="10" y="2"/>
                  </a:lnTo>
                  <a:lnTo>
                    <a:pt x="6" y="4"/>
                  </a:lnTo>
                  <a:lnTo>
                    <a:pt x="0" y="2"/>
                  </a:lnTo>
                  <a:close/>
                </a:path>
              </a:pathLst>
            </a:custGeom>
            <a:solidFill>
              <a:srgbClr val="FFFFFF"/>
            </a:solidFill>
            <a:ln w="9525">
              <a:noFill/>
              <a:round/>
              <a:headEnd/>
              <a:tailEnd/>
            </a:ln>
          </p:spPr>
          <p:txBody>
            <a:bodyPr/>
            <a:lstStyle/>
            <a:p>
              <a:endParaRPr lang="vi-VN"/>
            </a:p>
          </p:txBody>
        </p:sp>
        <p:sp>
          <p:nvSpPr>
            <p:cNvPr id="23" name="Freeform 223"/>
            <p:cNvSpPr>
              <a:spLocks/>
            </p:cNvSpPr>
            <p:nvPr/>
          </p:nvSpPr>
          <p:spPr bwMode="auto">
            <a:xfrm>
              <a:off x="2584450" y="4664075"/>
              <a:ext cx="19050" cy="6350"/>
            </a:xfrm>
            <a:custGeom>
              <a:avLst/>
              <a:gdLst>
                <a:gd name="T0" fmla="*/ 0 w 12"/>
                <a:gd name="T1" fmla="*/ 0 h 4"/>
                <a:gd name="T2" fmla="*/ 0 w 12"/>
                <a:gd name="T3" fmla="*/ 0 h 4"/>
                <a:gd name="T4" fmla="*/ 2147483647 w 12"/>
                <a:gd name="T5" fmla="*/ 0 h 4"/>
                <a:gd name="T6" fmla="*/ 2147483647 w 12"/>
                <a:gd name="T7" fmla="*/ 2147483647 h 4"/>
                <a:gd name="T8" fmla="*/ 2147483647 w 12"/>
                <a:gd name="T9" fmla="*/ 2147483647 h 4"/>
                <a:gd name="T10" fmla="*/ 2147483647 w 12"/>
                <a:gd name="T11" fmla="*/ 2147483647 h 4"/>
                <a:gd name="T12" fmla="*/ 2147483647 w 12"/>
                <a:gd name="T13" fmla="*/ 2147483647 h 4"/>
                <a:gd name="T14" fmla="*/ 2147483647 w 12"/>
                <a:gd name="T15" fmla="*/ 2147483647 h 4"/>
                <a:gd name="T16" fmla="*/ 0 w 12"/>
                <a:gd name="T17" fmla="*/ 0 h 4"/>
                <a:gd name="T18" fmla="*/ 0 w 1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
                <a:gd name="T32" fmla="*/ 12 w 1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
                  <a:moveTo>
                    <a:pt x="0" y="0"/>
                  </a:moveTo>
                  <a:lnTo>
                    <a:pt x="0" y="0"/>
                  </a:lnTo>
                  <a:lnTo>
                    <a:pt x="4" y="0"/>
                  </a:lnTo>
                  <a:lnTo>
                    <a:pt x="10" y="2"/>
                  </a:lnTo>
                  <a:lnTo>
                    <a:pt x="12" y="2"/>
                  </a:lnTo>
                  <a:lnTo>
                    <a:pt x="10" y="4"/>
                  </a:lnTo>
                  <a:lnTo>
                    <a:pt x="6" y="4"/>
                  </a:lnTo>
                  <a:lnTo>
                    <a:pt x="0" y="0"/>
                  </a:lnTo>
                  <a:close/>
                </a:path>
              </a:pathLst>
            </a:custGeom>
            <a:solidFill>
              <a:srgbClr val="FFFFFF"/>
            </a:solidFill>
            <a:ln w="9525">
              <a:noFill/>
              <a:round/>
              <a:headEnd/>
              <a:tailEnd/>
            </a:ln>
          </p:spPr>
          <p:txBody>
            <a:bodyPr/>
            <a:lstStyle/>
            <a:p>
              <a:endParaRPr lang="vi-VN"/>
            </a:p>
          </p:txBody>
        </p:sp>
        <p:sp>
          <p:nvSpPr>
            <p:cNvPr id="24" name="Freeform 224"/>
            <p:cNvSpPr>
              <a:spLocks/>
            </p:cNvSpPr>
            <p:nvPr/>
          </p:nvSpPr>
          <p:spPr bwMode="auto">
            <a:xfrm>
              <a:off x="2584450" y="466725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8" y="2"/>
                  </a:lnTo>
                  <a:lnTo>
                    <a:pt x="10" y="4"/>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25" name="Freeform 225"/>
            <p:cNvSpPr>
              <a:spLocks/>
            </p:cNvSpPr>
            <p:nvPr/>
          </p:nvSpPr>
          <p:spPr bwMode="auto">
            <a:xfrm>
              <a:off x="2584450" y="4667250"/>
              <a:ext cx="9525" cy="9525"/>
            </a:xfrm>
            <a:custGeom>
              <a:avLst/>
              <a:gdLst>
                <a:gd name="T0" fmla="*/ 0 w 6"/>
                <a:gd name="T1" fmla="*/ 0 h 6"/>
                <a:gd name="T2" fmla="*/ 0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2147483647 w 6"/>
                <a:gd name="T13" fmla="*/ 2147483647 h 6"/>
                <a:gd name="T14" fmla="*/ 2147483647 w 6"/>
                <a:gd name="T15" fmla="*/ 2147483647 h 6"/>
                <a:gd name="T16" fmla="*/ 0 w 6"/>
                <a:gd name="T17" fmla="*/ 0 h 6"/>
                <a:gd name="T18" fmla="*/ 0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0"/>
                  </a:moveTo>
                  <a:lnTo>
                    <a:pt x="0" y="0"/>
                  </a:lnTo>
                  <a:lnTo>
                    <a:pt x="2" y="2"/>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26" name="Freeform 226"/>
            <p:cNvSpPr>
              <a:spLocks/>
            </p:cNvSpPr>
            <p:nvPr/>
          </p:nvSpPr>
          <p:spPr bwMode="auto">
            <a:xfrm>
              <a:off x="2581275" y="46672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4"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27" name="Freeform 227"/>
            <p:cNvSpPr>
              <a:spLocks/>
            </p:cNvSpPr>
            <p:nvPr/>
          </p:nvSpPr>
          <p:spPr bwMode="auto">
            <a:xfrm>
              <a:off x="2574925" y="46672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2147483647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28" name="Freeform 228"/>
            <p:cNvSpPr>
              <a:spLocks/>
            </p:cNvSpPr>
            <p:nvPr/>
          </p:nvSpPr>
          <p:spPr bwMode="auto">
            <a:xfrm>
              <a:off x="2568575" y="4667250"/>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8"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29" name="Freeform 229"/>
            <p:cNvSpPr>
              <a:spLocks/>
            </p:cNvSpPr>
            <p:nvPr/>
          </p:nvSpPr>
          <p:spPr bwMode="auto">
            <a:xfrm>
              <a:off x="2565400" y="4664075"/>
              <a:ext cx="15875" cy="6350"/>
            </a:xfrm>
            <a:custGeom>
              <a:avLst/>
              <a:gdLst>
                <a:gd name="T0" fmla="*/ 2147483647 w 10"/>
                <a:gd name="T1" fmla="*/ 2147483647 h 4"/>
                <a:gd name="T2" fmla="*/ 2147483647 w 10"/>
                <a:gd name="T3" fmla="*/ 2147483647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8" y="2"/>
                  </a:lnTo>
                  <a:lnTo>
                    <a:pt x="2" y="4"/>
                  </a:lnTo>
                  <a:lnTo>
                    <a:pt x="0" y="2"/>
                  </a:lnTo>
                  <a:lnTo>
                    <a:pt x="2" y="2"/>
                  </a:lnTo>
                  <a:lnTo>
                    <a:pt x="4" y="0"/>
                  </a:lnTo>
                  <a:lnTo>
                    <a:pt x="10" y="2"/>
                  </a:lnTo>
                  <a:close/>
                </a:path>
              </a:pathLst>
            </a:custGeom>
            <a:solidFill>
              <a:srgbClr val="FFFFFF"/>
            </a:solidFill>
            <a:ln w="9525">
              <a:noFill/>
              <a:round/>
              <a:headEnd/>
              <a:tailEnd/>
            </a:ln>
          </p:spPr>
          <p:txBody>
            <a:bodyPr/>
            <a:lstStyle/>
            <a:p>
              <a:endParaRPr lang="vi-VN"/>
            </a:p>
          </p:txBody>
        </p:sp>
        <p:sp>
          <p:nvSpPr>
            <p:cNvPr id="30" name="Freeform 230"/>
            <p:cNvSpPr>
              <a:spLocks/>
            </p:cNvSpPr>
            <p:nvPr/>
          </p:nvSpPr>
          <p:spPr bwMode="auto">
            <a:xfrm>
              <a:off x="2565400" y="46609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4"/>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31" name="Freeform 231"/>
            <p:cNvSpPr>
              <a:spLocks/>
            </p:cNvSpPr>
            <p:nvPr/>
          </p:nvSpPr>
          <p:spPr bwMode="auto">
            <a:xfrm>
              <a:off x="2568575" y="4654550"/>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6" y="6"/>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32" name="Freeform 232"/>
            <p:cNvSpPr>
              <a:spLocks/>
            </p:cNvSpPr>
            <p:nvPr/>
          </p:nvSpPr>
          <p:spPr bwMode="auto">
            <a:xfrm>
              <a:off x="2578100" y="46609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2147483647 w 6"/>
                <a:gd name="T17" fmla="*/ 0 h 6"/>
                <a:gd name="T18" fmla="*/ 2147483647 w 6"/>
                <a:gd name="T19" fmla="*/ 0 h 6"/>
                <a:gd name="T20" fmla="*/ 2147483647 w 6"/>
                <a:gd name="T21" fmla="*/ 0 h 6"/>
                <a:gd name="T22" fmla="*/ 2147483647 w 6"/>
                <a:gd name="T23" fmla="*/ 2147483647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4"/>
                  </a:moveTo>
                  <a:lnTo>
                    <a:pt x="6" y="4"/>
                  </a:lnTo>
                  <a:lnTo>
                    <a:pt x="2" y="6"/>
                  </a:lnTo>
                  <a:lnTo>
                    <a:pt x="0" y="4"/>
                  </a:lnTo>
                  <a:lnTo>
                    <a:pt x="0" y="2"/>
                  </a:lnTo>
                  <a:lnTo>
                    <a:pt x="2" y="0"/>
                  </a:lnTo>
                  <a:lnTo>
                    <a:pt x="4" y="0"/>
                  </a:lnTo>
                  <a:lnTo>
                    <a:pt x="6" y="2"/>
                  </a:lnTo>
                  <a:lnTo>
                    <a:pt x="6" y="4"/>
                  </a:lnTo>
                  <a:close/>
                </a:path>
              </a:pathLst>
            </a:custGeom>
            <a:solidFill>
              <a:srgbClr val="FFCF01"/>
            </a:solidFill>
            <a:ln w="9525">
              <a:noFill/>
              <a:round/>
              <a:headEnd/>
              <a:tailEnd/>
            </a:ln>
          </p:spPr>
          <p:txBody>
            <a:bodyPr/>
            <a:lstStyle/>
            <a:p>
              <a:endParaRPr lang="vi-VN"/>
            </a:p>
          </p:txBody>
        </p:sp>
        <p:sp>
          <p:nvSpPr>
            <p:cNvPr id="33" name="Freeform 233"/>
            <p:cNvSpPr>
              <a:spLocks/>
            </p:cNvSpPr>
            <p:nvPr/>
          </p:nvSpPr>
          <p:spPr bwMode="auto">
            <a:xfrm>
              <a:off x="1470025" y="46736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2147483647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2"/>
                  </a:lnTo>
                  <a:lnTo>
                    <a:pt x="6" y="4"/>
                  </a:lnTo>
                  <a:lnTo>
                    <a:pt x="6" y="8"/>
                  </a:lnTo>
                  <a:close/>
                </a:path>
              </a:pathLst>
            </a:custGeom>
            <a:solidFill>
              <a:srgbClr val="FFFFFF"/>
            </a:solidFill>
            <a:ln w="9525">
              <a:noFill/>
              <a:round/>
              <a:headEnd/>
              <a:tailEnd/>
            </a:ln>
          </p:spPr>
          <p:txBody>
            <a:bodyPr/>
            <a:lstStyle/>
            <a:p>
              <a:endParaRPr lang="vi-VN"/>
            </a:p>
          </p:txBody>
        </p:sp>
        <p:sp>
          <p:nvSpPr>
            <p:cNvPr id="34" name="Freeform 234"/>
            <p:cNvSpPr>
              <a:spLocks/>
            </p:cNvSpPr>
            <p:nvPr/>
          </p:nvSpPr>
          <p:spPr bwMode="auto">
            <a:xfrm>
              <a:off x="1476375" y="4673600"/>
              <a:ext cx="6350" cy="12700"/>
            </a:xfrm>
            <a:custGeom>
              <a:avLst/>
              <a:gdLst>
                <a:gd name="T0" fmla="*/ 2147483647 w 4"/>
                <a:gd name="T1" fmla="*/ 2147483647 h 8"/>
                <a:gd name="T2" fmla="*/ 2147483647 w 4"/>
                <a:gd name="T3" fmla="*/ 2147483647 h 8"/>
                <a:gd name="T4" fmla="*/ 2147483647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2" y="6"/>
                  </a:lnTo>
                  <a:lnTo>
                    <a:pt x="0" y="0"/>
                  </a:lnTo>
                  <a:lnTo>
                    <a:pt x="2" y="0"/>
                  </a:lnTo>
                  <a:lnTo>
                    <a:pt x="4" y="0"/>
                  </a:lnTo>
                  <a:lnTo>
                    <a:pt x="4" y="4"/>
                  </a:lnTo>
                  <a:lnTo>
                    <a:pt x="2" y="8"/>
                  </a:lnTo>
                  <a:close/>
                </a:path>
              </a:pathLst>
            </a:custGeom>
            <a:solidFill>
              <a:srgbClr val="FFFFFF"/>
            </a:solidFill>
            <a:ln w="9525">
              <a:noFill/>
              <a:round/>
              <a:headEnd/>
              <a:tailEnd/>
            </a:ln>
          </p:spPr>
          <p:txBody>
            <a:bodyPr/>
            <a:lstStyle/>
            <a:p>
              <a:endParaRPr lang="vi-VN"/>
            </a:p>
          </p:txBody>
        </p:sp>
        <p:sp>
          <p:nvSpPr>
            <p:cNvPr id="35" name="Freeform 235"/>
            <p:cNvSpPr>
              <a:spLocks/>
            </p:cNvSpPr>
            <p:nvPr/>
          </p:nvSpPr>
          <p:spPr bwMode="auto">
            <a:xfrm>
              <a:off x="1482725" y="46736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36" name="Freeform 236"/>
            <p:cNvSpPr>
              <a:spLocks/>
            </p:cNvSpPr>
            <p:nvPr/>
          </p:nvSpPr>
          <p:spPr bwMode="auto">
            <a:xfrm>
              <a:off x="1482725" y="467677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37" name="Freeform 237"/>
            <p:cNvSpPr>
              <a:spLocks/>
            </p:cNvSpPr>
            <p:nvPr/>
          </p:nvSpPr>
          <p:spPr bwMode="auto">
            <a:xfrm>
              <a:off x="1482725" y="46831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38" name="Freeform 238"/>
            <p:cNvSpPr>
              <a:spLocks/>
            </p:cNvSpPr>
            <p:nvPr/>
          </p:nvSpPr>
          <p:spPr bwMode="auto">
            <a:xfrm>
              <a:off x="1482725" y="46863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39" name="Freeform 239"/>
            <p:cNvSpPr>
              <a:spLocks/>
            </p:cNvSpPr>
            <p:nvPr/>
          </p:nvSpPr>
          <p:spPr bwMode="auto">
            <a:xfrm>
              <a:off x="1482725" y="46863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4" y="2"/>
                  </a:lnTo>
                  <a:lnTo>
                    <a:pt x="8" y="4"/>
                  </a:lnTo>
                  <a:lnTo>
                    <a:pt x="8"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40" name="Freeform 240"/>
            <p:cNvSpPr>
              <a:spLocks/>
            </p:cNvSpPr>
            <p:nvPr/>
          </p:nvSpPr>
          <p:spPr bwMode="auto">
            <a:xfrm>
              <a:off x="1482725" y="46863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8"/>
                  </a:lnTo>
                  <a:lnTo>
                    <a:pt x="2" y="8"/>
                  </a:lnTo>
                  <a:lnTo>
                    <a:pt x="0" y="6"/>
                  </a:lnTo>
                  <a:lnTo>
                    <a:pt x="0" y="0"/>
                  </a:lnTo>
                  <a:close/>
                </a:path>
              </a:pathLst>
            </a:custGeom>
            <a:solidFill>
              <a:srgbClr val="FFFFFF"/>
            </a:solidFill>
            <a:ln w="9525">
              <a:noFill/>
              <a:round/>
              <a:headEnd/>
              <a:tailEnd/>
            </a:ln>
          </p:spPr>
          <p:txBody>
            <a:bodyPr/>
            <a:lstStyle/>
            <a:p>
              <a:endParaRPr lang="vi-VN"/>
            </a:p>
          </p:txBody>
        </p:sp>
        <p:sp>
          <p:nvSpPr>
            <p:cNvPr id="41" name="Freeform 241"/>
            <p:cNvSpPr>
              <a:spLocks/>
            </p:cNvSpPr>
            <p:nvPr/>
          </p:nvSpPr>
          <p:spPr bwMode="auto">
            <a:xfrm>
              <a:off x="1479550" y="4689475"/>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2"/>
                  </a:lnTo>
                  <a:lnTo>
                    <a:pt x="4" y="6"/>
                  </a:lnTo>
                  <a:lnTo>
                    <a:pt x="2" y="8"/>
                  </a:lnTo>
                  <a:lnTo>
                    <a:pt x="0" y="6"/>
                  </a:lnTo>
                  <a:lnTo>
                    <a:pt x="0" y="4"/>
                  </a:lnTo>
                  <a:lnTo>
                    <a:pt x="2" y="0"/>
                  </a:lnTo>
                  <a:close/>
                </a:path>
              </a:pathLst>
            </a:custGeom>
            <a:solidFill>
              <a:srgbClr val="FFFFFF"/>
            </a:solidFill>
            <a:ln w="9525">
              <a:noFill/>
              <a:round/>
              <a:headEnd/>
              <a:tailEnd/>
            </a:ln>
          </p:spPr>
          <p:txBody>
            <a:bodyPr/>
            <a:lstStyle/>
            <a:p>
              <a:endParaRPr lang="vi-VN"/>
            </a:p>
          </p:txBody>
        </p:sp>
        <p:sp>
          <p:nvSpPr>
            <p:cNvPr id="42" name="Freeform 242"/>
            <p:cNvSpPr>
              <a:spLocks/>
            </p:cNvSpPr>
            <p:nvPr/>
          </p:nvSpPr>
          <p:spPr bwMode="auto">
            <a:xfrm>
              <a:off x="1473200" y="4689475"/>
              <a:ext cx="6350" cy="9525"/>
            </a:xfrm>
            <a:custGeom>
              <a:avLst/>
              <a:gdLst>
                <a:gd name="T0" fmla="*/ 2147483647 w 4"/>
                <a:gd name="T1" fmla="*/ 0 h 6"/>
                <a:gd name="T2" fmla="*/ 2147483647 w 4"/>
                <a:gd name="T3" fmla="*/ 0 h 6"/>
                <a:gd name="T4" fmla="*/ 2147483647 w 4"/>
                <a:gd name="T5" fmla="*/ 2147483647 h 6"/>
                <a:gd name="T6" fmla="*/ 2147483647 w 4"/>
                <a:gd name="T7" fmla="*/ 2147483647 h 6"/>
                <a:gd name="T8" fmla="*/ 2147483647 w 4"/>
                <a:gd name="T9" fmla="*/ 2147483647 h 6"/>
                <a:gd name="T10" fmla="*/ 0 w 4"/>
                <a:gd name="T11" fmla="*/ 2147483647 h 6"/>
                <a:gd name="T12" fmla="*/ 0 w 4"/>
                <a:gd name="T13" fmla="*/ 2147483647 h 6"/>
                <a:gd name="T14" fmla="*/ 2147483647 w 4"/>
                <a:gd name="T15" fmla="*/ 2147483647 h 6"/>
                <a:gd name="T16" fmla="*/ 2147483647 w 4"/>
                <a:gd name="T17" fmla="*/ 0 h 6"/>
                <a:gd name="T18" fmla="*/ 2147483647 w 4"/>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6"/>
                <a:gd name="T32" fmla="*/ 4 w 4"/>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6">
                  <a:moveTo>
                    <a:pt x="4" y="0"/>
                  </a:moveTo>
                  <a:lnTo>
                    <a:pt x="4" y="0"/>
                  </a:lnTo>
                  <a:lnTo>
                    <a:pt x="4" y="2"/>
                  </a:lnTo>
                  <a:lnTo>
                    <a:pt x="2" y="6"/>
                  </a:lnTo>
                  <a:lnTo>
                    <a:pt x="0" y="6"/>
                  </a:lnTo>
                  <a:lnTo>
                    <a:pt x="0" y="4"/>
                  </a:lnTo>
                  <a:lnTo>
                    <a:pt x="2" y="2"/>
                  </a:lnTo>
                  <a:lnTo>
                    <a:pt x="4" y="0"/>
                  </a:lnTo>
                  <a:close/>
                </a:path>
              </a:pathLst>
            </a:custGeom>
            <a:solidFill>
              <a:srgbClr val="FFFFFF"/>
            </a:solidFill>
            <a:ln w="9525">
              <a:noFill/>
              <a:round/>
              <a:headEnd/>
              <a:tailEnd/>
            </a:ln>
          </p:spPr>
          <p:txBody>
            <a:bodyPr/>
            <a:lstStyle/>
            <a:p>
              <a:endParaRPr lang="vi-VN"/>
            </a:p>
          </p:txBody>
        </p:sp>
        <p:sp>
          <p:nvSpPr>
            <p:cNvPr id="43" name="Freeform 243"/>
            <p:cNvSpPr>
              <a:spLocks/>
            </p:cNvSpPr>
            <p:nvPr/>
          </p:nvSpPr>
          <p:spPr bwMode="auto">
            <a:xfrm>
              <a:off x="1466850" y="4689475"/>
              <a:ext cx="12700" cy="6350"/>
            </a:xfrm>
            <a:custGeom>
              <a:avLst/>
              <a:gdLst>
                <a:gd name="T0" fmla="*/ 2147483647 w 8"/>
                <a:gd name="T1" fmla="*/ 0 h 4"/>
                <a:gd name="T2" fmla="*/ 2147483647 w 8"/>
                <a:gd name="T3" fmla="*/ 0 h 4"/>
                <a:gd name="T4" fmla="*/ 2147483647 w 8"/>
                <a:gd name="T5" fmla="*/ 2147483647 h 4"/>
                <a:gd name="T6" fmla="*/ 2147483647 w 8"/>
                <a:gd name="T7" fmla="*/ 2147483647 h 4"/>
                <a:gd name="T8" fmla="*/ 2147483647 w 8"/>
                <a:gd name="T9" fmla="*/ 2147483647 h 4"/>
                <a:gd name="T10" fmla="*/ 0 w 8"/>
                <a:gd name="T11" fmla="*/ 2147483647 h 4"/>
                <a:gd name="T12" fmla="*/ 0 w 8"/>
                <a:gd name="T13" fmla="*/ 2147483647 h 4"/>
                <a:gd name="T14" fmla="*/ 2147483647 w 8"/>
                <a:gd name="T15" fmla="*/ 0 h 4"/>
                <a:gd name="T16" fmla="*/ 2147483647 w 8"/>
                <a:gd name="T17" fmla="*/ 0 h 4"/>
                <a:gd name="T18" fmla="*/ 2147483647 w 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0"/>
                  </a:moveTo>
                  <a:lnTo>
                    <a:pt x="8" y="0"/>
                  </a:lnTo>
                  <a:lnTo>
                    <a:pt x="6" y="2"/>
                  </a:lnTo>
                  <a:lnTo>
                    <a:pt x="2" y="4"/>
                  </a:lnTo>
                  <a:lnTo>
                    <a:pt x="0" y="4"/>
                  </a:lnTo>
                  <a:lnTo>
                    <a:pt x="0" y="2"/>
                  </a:lnTo>
                  <a:lnTo>
                    <a:pt x="4" y="0"/>
                  </a:lnTo>
                  <a:lnTo>
                    <a:pt x="8" y="0"/>
                  </a:lnTo>
                  <a:close/>
                </a:path>
              </a:pathLst>
            </a:custGeom>
            <a:solidFill>
              <a:srgbClr val="FFFFFF"/>
            </a:solidFill>
            <a:ln w="9525">
              <a:noFill/>
              <a:round/>
              <a:headEnd/>
              <a:tailEnd/>
            </a:ln>
          </p:spPr>
          <p:txBody>
            <a:bodyPr/>
            <a:lstStyle/>
            <a:p>
              <a:endParaRPr lang="vi-VN"/>
            </a:p>
          </p:txBody>
        </p:sp>
        <p:sp>
          <p:nvSpPr>
            <p:cNvPr id="44" name="Freeform 244"/>
            <p:cNvSpPr>
              <a:spLocks/>
            </p:cNvSpPr>
            <p:nvPr/>
          </p:nvSpPr>
          <p:spPr bwMode="auto">
            <a:xfrm>
              <a:off x="1463675" y="468630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0 w 10"/>
                <a:gd name="T13" fmla="*/ 0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45" name="Freeform 245"/>
            <p:cNvSpPr>
              <a:spLocks/>
            </p:cNvSpPr>
            <p:nvPr/>
          </p:nvSpPr>
          <p:spPr bwMode="auto">
            <a:xfrm>
              <a:off x="1463675" y="4683125"/>
              <a:ext cx="15875" cy="3175"/>
            </a:xfrm>
            <a:custGeom>
              <a:avLst/>
              <a:gdLst>
                <a:gd name="T0" fmla="*/ 2147483647 w 10"/>
                <a:gd name="T1" fmla="*/ 2147483647 h 2"/>
                <a:gd name="T2" fmla="*/ 2147483647 w 10"/>
                <a:gd name="T3" fmla="*/ 2147483647 h 2"/>
                <a:gd name="T4" fmla="*/ 2147483647 w 10"/>
                <a:gd name="T5" fmla="*/ 2147483647 h 2"/>
                <a:gd name="T6" fmla="*/ 0 w 10"/>
                <a:gd name="T7" fmla="*/ 2147483647 h 2"/>
                <a:gd name="T8" fmla="*/ 0 w 10"/>
                <a:gd name="T9" fmla="*/ 2147483647 h 2"/>
                <a:gd name="T10" fmla="*/ 0 w 10"/>
                <a:gd name="T11" fmla="*/ 0 h 2"/>
                <a:gd name="T12" fmla="*/ 2147483647 w 10"/>
                <a:gd name="T13" fmla="*/ 0 h 2"/>
                <a:gd name="T14" fmla="*/ 2147483647 w 10"/>
                <a:gd name="T15" fmla="*/ 0 h 2"/>
                <a:gd name="T16" fmla="*/ 2147483647 w 10"/>
                <a:gd name="T17" fmla="*/ 2147483647 h 2"/>
                <a:gd name="T18" fmla="*/ 2147483647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2"/>
                  </a:moveTo>
                  <a:lnTo>
                    <a:pt x="10" y="2"/>
                  </a:lnTo>
                  <a:lnTo>
                    <a:pt x="6" y="2"/>
                  </a:lnTo>
                  <a:lnTo>
                    <a:pt x="0" y="2"/>
                  </a:lnTo>
                  <a:lnTo>
                    <a:pt x="0" y="0"/>
                  </a:lnTo>
                  <a:lnTo>
                    <a:pt x="2" y="0"/>
                  </a:lnTo>
                  <a:lnTo>
                    <a:pt x="6" y="0"/>
                  </a:lnTo>
                  <a:lnTo>
                    <a:pt x="10" y="2"/>
                  </a:lnTo>
                  <a:close/>
                </a:path>
              </a:pathLst>
            </a:custGeom>
            <a:solidFill>
              <a:srgbClr val="FFFFFF"/>
            </a:solidFill>
            <a:ln w="9525">
              <a:noFill/>
              <a:round/>
              <a:headEnd/>
              <a:tailEnd/>
            </a:ln>
          </p:spPr>
          <p:txBody>
            <a:bodyPr/>
            <a:lstStyle/>
            <a:p>
              <a:endParaRPr lang="vi-VN"/>
            </a:p>
          </p:txBody>
        </p:sp>
        <p:sp>
          <p:nvSpPr>
            <p:cNvPr id="46" name="Freeform 246"/>
            <p:cNvSpPr>
              <a:spLocks/>
            </p:cNvSpPr>
            <p:nvPr/>
          </p:nvSpPr>
          <p:spPr bwMode="auto">
            <a:xfrm>
              <a:off x="1466850" y="46767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6"/>
                  </a:lnTo>
                  <a:lnTo>
                    <a:pt x="0" y="2"/>
                  </a:lnTo>
                  <a:lnTo>
                    <a:pt x="0" y="0"/>
                  </a:lnTo>
                  <a:lnTo>
                    <a:pt x="2" y="0"/>
                  </a:lnTo>
                  <a:lnTo>
                    <a:pt x="4" y="2"/>
                  </a:lnTo>
                  <a:lnTo>
                    <a:pt x="8" y="6"/>
                  </a:lnTo>
                  <a:close/>
                </a:path>
              </a:pathLst>
            </a:custGeom>
            <a:solidFill>
              <a:srgbClr val="FFFFFF"/>
            </a:solidFill>
            <a:ln w="9525">
              <a:noFill/>
              <a:round/>
              <a:headEnd/>
              <a:tailEnd/>
            </a:ln>
          </p:spPr>
          <p:txBody>
            <a:bodyPr/>
            <a:lstStyle/>
            <a:p>
              <a:endParaRPr lang="vi-VN"/>
            </a:p>
          </p:txBody>
        </p:sp>
        <p:sp>
          <p:nvSpPr>
            <p:cNvPr id="47" name="Freeform 247"/>
            <p:cNvSpPr>
              <a:spLocks/>
            </p:cNvSpPr>
            <p:nvPr/>
          </p:nvSpPr>
          <p:spPr bwMode="auto">
            <a:xfrm>
              <a:off x="1476375" y="46831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48" name="Freeform 248"/>
            <p:cNvSpPr>
              <a:spLocks/>
            </p:cNvSpPr>
            <p:nvPr/>
          </p:nvSpPr>
          <p:spPr bwMode="auto">
            <a:xfrm>
              <a:off x="1946275" y="451485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4" y="4"/>
                  </a:lnTo>
                  <a:lnTo>
                    <a:pt x="6" y="8"/>
                  </a:lnTo>
                  <a:close/>
                </a:path>
              </a:pathLst>
            </a:custGeom>
            <a:solidFill>
              <a:srgbClr val="FFFFFF"/>
            </a:solidFill>
            <a:ln w="9525">
              <a:noFill/>
              <a:round/>
              <a:headEnd/>
              <a:tailEnd/>
            </a:ln>
          </p:spPr>
          <p:txBody>
            <a:bodyPr/>
            <a:lstStyle/>
            <a:p>
              <a:endParaRPr lang="vi-VN"/>
            </a:p>
          </p:txBody>
        </p:sp>
        <p:sp>
          <p:nvSpPr>
            <p:cNvPr id="49" name="Freeform 249"/>
            <p:cNvSpPr>
              <a:spLocks/>
            </p:cNvSpPr>
            <p:nvPr/>
          </p:nvSpPr>
          <p:spPr bwMode="auto">
            <a:xfrm>
              <a:off x="1952625" y="4514850"/>
              <a:ext cx="6350" cy="12700"/>
            </a:xfrm>
            <a:custGeom>
              <a:avLst/>
              <a:gdLst>
                <a:gd name="T0" fmla="*/ 2147483647 w 4"/>
                <a:gd name="T1" fmla="*/ 2147483647 h 8"/>
                <a:gd name="T2" fmla="*/ 2147483647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8"/>
                  </a:moveTo>
                  <a:lnTo>
                    <a:pt x="2" y="8"/>
                  </a:lnTo>
                  <a:lnTo>
                    <a:pt x="0" y="4"/>
                  </a:lnTo>
                  <a:lnTo>
                    <a:pt x="0" y="0"/>
                  </a:lnTo>
                  <a:lnTo>
                    <a:pt x="2" y="0"/>
                  </a:lnTo>
                  <a:lnTo>
                    <a:pt x="4" y="4"/>
                  </a:lnTo>
                  <a:lnTo>
                    <a:pt x="2" y="8"/>
                  </a:lnTo>
                  <a:close/>
                </a:path>
              </a:pathLst>
            </a:custGeom>
            <a:solidFill>
              <a:srgbClr val="FFFFFF"/>
            </a:solidFill>
            <a:ln w="9525">
              <a:noFill/>
              <a:round/>
              <a:headEnd/>
              <a:tailEnd/>
            </a:ln>
          </p:spPr>
          <p:txBody>
            <a:bodyPr/>
            <a:lstStyle/>
            <a:p>
              <a:endParaRPr lang="vi-VN"/>
            </a:p>
          </p:txBody>
        </p:sp>
        <p:sp>
          <p:nvSpPr>
            <p:cNvPr id="50" name="Freeform 250"/>
            <p:cNvSpPr>
              <a:spLocks/>
            </p:cNvSpPr>
            <p:nvPr/>
          </p:nvSpPr>
          <p:spPr bwMode="auto">
            <a:xfrm>
              <a:off x="1955800" y="451485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2" y="0"/>
                  </a:lnTo>
                  <a:lnTo>
                    <a:pt x="4"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51" name="Freeform 251"/>
            <p:cNvSpPr>
              <a:spLocks/>
            </p:cNvSpPr>
            <p:nvPr/>
          </p:nvSpPr>
          <p:spPr bwMode="auto">
            <a:xfrm>
              <a:off x="1958975" y="4518025"/>
              <a:ext cx="12700" cy="9525"/>
            </a:xfrm>
            <a:custGeom>
              <a:avLst/>
              <a:gdLst>
                <a:gd name="T0" fmla="*/ 0 w 8"/>
                <a:gd name="T1" fmla="*/ 2147483647 h 6"/>
                <a:gd name="T2" fmla="*/ 0 w 8"/>
                <a:gd name="T3" fmla="*/ 2147483647 h 6"/>
                <a:gd name="T4" fmla="*/ 0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0" y="4"/>
                  </a:lnTo>
                  <a:lnTo>
                    <a:pt x="6" y="0"/>
                  </a:lnTo>
                  <a:lnTo>
                    <a:pt x="8"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52" name="Freeform 252"/>
            <p:cNvSpPr>
              <a:spLocks/>
            </p:cNvSpPr>
            <p:nvPr/>
          </p:nvSpPr>
          <p:spPr bwMode="auto">
            <a:xfrm>
              <a:off x="1958975" y="452437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8" y="2"/>
                  </a:lnTo>
                  <a:lnTo>
                    <a:pt x="6" y="2"/>
                  </a:lnTo>
                  <a:lnTo>
                    <a:pt x="0" y="2"/>
                  </a:lnTo>
                  <a:close/>
                </a:path>
              </a:pathLst>
            </a:custGeom>
            <a:solidFill>
              <a:srgbClr val="FFFFFF"/>
            </a:solidFill>
            <a:ln w="9525">
              <a:noFill/>
              <a:round/>
              <a:headEnd/>
              <a:tailEnd/>
            </a:ln>
          </p:spPr>
          <p:txBody>
            <a:bodyPr/>
            <a:lstStyle/>
            <a:p>
              <a:endParaRPr lang="vi-VN"/>
            </a:p>
          </p:txBody>
        </p:sp>
        <p:sp>
          <p:nvSpPr>
            <p:cNvPr id="53" name="Freeform 253"/>
            <p:cNvSpPr>
              <a:spLocks/>
            </p:cNvSpPr>
            <p:nvPr/>
          </p:nvSpPr>
          <p:spPr bwMode="auto">
            <a:xfrm>
              <a:off x="195897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54" name="Freeform 254"/>
            <p:cNvSpPr>
              <a:spLocks/>
            </p:cNvSpPr>
            <p:nvPr/>
          </p:nvSpPr>
          <p:spPr bwMode="auto">
            <a:xfrm>
              <a:off x="1958975" y="452755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8" y="6"/>
                  </a:lnTo>
                  <a:lnTo>
                    <a:pt x="6" y="6"/>
                  </a:lnTo>
                  <a:lnTo>
                    <a:pt x="2" y="4"/>
                  </a:lnTo>
                  <a:lnTo>
                    <a:pt x="0" y="0"/>
                  </a:lnTo>
                  <a:close/>
                </a:path>
              </a:pathLst>
            </a:custGeom>
            <a:solidFill>
              <a:srgbClr val="FFFFFF"/>
            </a:solidFill>
            <a:ln w="9525">
              <a:noFill/>
              <a:round/>
              <a:headEnd/>
              <a:tailEnd/>
            </a:ln>
          </p:spPr>
          <p:txBody>
            <a:bodyPr/>
            <a:lstStyle/>
            <a:p>
              <a:endParaRPr lang="vi-VN"/>
            </a:p>
          </p:txBody>
        </p:sp>
        <p:sp>
          <p:nvSpPr>
            <p:cNvPr id="55" name="Freeform 255"/>
            <p:cNvSpPr>
              <a:spLocks/>
            </p:cNvSpPr>
            <p:nvPr/>
          </p:nvSpPr>
          <p:spPr bwMode="auto">
            <a:xfrm>
              <a:off x="1958975" y="452755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4" y="8"/>
                  </a:lnTo>
                  <a:lnTo>
                    <a:pt x="2" y="8"/>
                  </a:lnTo>
                  <a:lnTo>
                    <a:pt x="0" y="4"/>
                  </a:lnTo>
                  <a:lnTo>
                    <a:pt x="0" y="0"/>
                  </a:lnTo>
                  <a:close/>
                </a:path>
              </a:pathLst>
            </a:custGeom>
            <a:solidFill>
              <a:srgbClr val="FFFFFF"/>
            </a:solidFill>
            <a:ln w="9525">
              <a:noFill/>
              <a:round/>
              <a:headEnd/>
              <a:tailEnd/>
            </a:ln>
          </p:spPr>
          <p:txBody>
            <a:bodyPr/>
            <a:lstStyle/>
            <a:p>
              <a:endParaRPr lang="vi-VN"/>
            </a:p>
          </p:txBody>
        </p:sp>
        <p:sp>
          <p:nvSpPr>
            <p:cNvPr id="56" name="Freeform 256"/>
            <p:cNvSpPr>
              <a:spLocks/>
            </p:cNvSpPr>
            <p:nvPr/>
          </p:nvSpPr>
          <p:spPr bwMode="auto">
            <a:xfrm>
              <a:off x="1955800" y="45275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0 w 4"/>
                <a:gd name="T13" fmla="*/ 2147483647 h 10"/>
                <a:gd name="T14" fmla="*/ 0 w 4"/>
                <a:gd name="T15" fmla="*/ 2147483647 h 10"/>
                <a:gd name="T16" fmla="*/ 2147483647 w 4"/>
                <a:gd name="T17" fmla="*/ 0 h 10"/>
                <a:gd name="T18" fmla="*/ 2147483647 w 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0"/>
                  </a:moveTo>
                  <a:lnTo>
                    <a:pt x="2" y="0"/>
                  </a:lnTo>
                  <a:lnTo>
                    <a:pt x="2" y="4"/>
                  </a:lnTo>
                  <a:lnTo>
                    <a:pt x="4" y="8"/>
                  </a:lnTo>
                  <a:lnTo>
                    <a:pt x="2" y="10"/>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57" name="Freeform 257"/>
            <p:cNvSpPr>
              <a:spLocks/>
            </p:cNvSpPr>
            <p:nvPr/>
          </p:nvSpPr>
          <p:spPr bwMode="auto">
            <a:xfrm>
              <a:off x="1949450"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58" name="Freeform 258"/>
            <p:cNvSpPr>
              <a:spLocks/>
            </p:cNvSpPr>
            <p:nvPr/>
          </p:nvSpPr>
          <p:spPr bwMode="auto">
            <a:xfrm>
              <a:off x="1943100" y="452755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6" y="2"/>
                  </a:lnTo>
                  <a:lnTo>
                    <a:pt x="2" y="6"/>
                  </a:lnTo>
                  <a:lnTo>
                    <a:pt x="0" y="6"/>
                  </a:lnTo>
                  <a:lnTo>
                    <a:pt x="0" y="4"/>
                  </a:lnTo>
                  <a:lnTo>
                    <a:pt x="2" y="2"/>
                  </a:lnTo>
                  <a:lnTo>
                    <a:pt x="8" y="0"/>
                  </a:lnTo>
                  <a:close/>
                </a:path>
              </a:pathLst>
            </a:custGeom>
            <a:solidFill>
              <a:srgbClr val="FFFFFF"/>
            </a:solidFill>
            <a:ln w="9525">
              <a:noFill/>
              <a:round/>
              <a:headEnd/>
              <a:tailEnd/>
            </a:ln>
          </p:spPr>
          <p:txBody>
            <a:bodyPr/>
            <a:lstStyle/>
            <a:p>
              <a:endParaRPr lang="vi-VN"/>
            </a:p>
          </p:txBody>
        </p:sp>
        <p:sp>
          <p:nvSpPr>
            <p:cNvPr id="59" name="Freeform 259"/>
            <p:cNvSpPr>
              <a:spLocks/>
            </p:cNvSpPr>
            <p:nvPr/>
          </p:nvSpPr>
          <p:spPr bwMode="auto">
            <a:xfrm>
              <a:off x="1939925" y="452755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0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0" y="0"/>
                  </a:lnTo>
                  <a:lnTo>
                    <a:pt x="4" y="0"/>
                  </a:lnTo>
                  <a:lnTo>
                    <a:pt x="10" y="0"/>
                  </a:lnTo>
                  <a:close/>
                </a:path>
              </a:pathLst>
            </a:custGeom>
            <a:solidFill>
              <a:srgbClr val="FFFFFF"/>
            </a:solidFill>
            <a:ln w="9525">
              <a:noFill/>
              <a:round/>
              <a:headEnd/>
              <a:tailEnd/>
            </a:ln>
          </p:spPr>
          <p:txBody>
            <a:bodyPr/>
            <a:lstStyle/>
            <a:p>
              <a:endParaRPr lang="vi-VN"/>
            </a:p>
          </p:txBody>
        </p:sp>
        <p:sp>
          <p:nvSpPr>
            <p:cNvPr id="60" name="Freeform 260"/>
            <p:cNvSpPr>
              <a:spLocks/>
            </p:cNvSpPr>
            <p:nvPr/>
          </p:nvSpPr>
          <p:spPr bwMode="auto">
            <a:xfrm>
              <a:off x="1936750" y="4524375"/>
              <a:ext cx="19050" cy="3175"/>
            </a:xfrm>
            <a:custGeom>
              <a:avLst/>
              <a:gdLst>
                <a:gd name="T0" fmla="*/ 2147483647 w 12"/>
                <a:gd name="T1" fmla="*/ 2147483647 h 2"/>
                <a:gd name="T2" fmla="*/ 2147483647 w 12"/>
                <a:gd name="T3" fmla="*/ 2147483647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2147483647 h 2"/>
                <a:gd name="T18" fmla="*/ 2147483647 w 12"/>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2"/>
                  </a:moveTo>
                  <a:lnTo>
                    <a:pt x="12" y="2"/>
                  </a:lnTo>
                  <a:lnTo>
                    <a:pt x="8" y="2"/>
                  </a:lnTo>
                  <a:lnTo>
                    <a:pt x="2" y="2"/>
                  </a:lnTo>
                  <a:lnTo>
                    <a:pt x="0" y="0"/>
                  </a:lnTo>
                  <a:lnTo>
                    <a:pt x="2" y="0"/>
                  </a:lnTo>
                  <a:lnTo>
                    <a:pt x="6" y="0"/>
                  </a:lnTo>
                  <a:lnTo>
                    <a:pt x="12" y="2"/>
                  </a:lnTo>
                  <a:close/>
                </a:path>
              </a:pathLst>
            </a:custGeom>
            <a:solidFill>
              <a:srgbClr val="FFFFFF"/>
            </a:solidFill>
            <a:ln w="9525">
              <a:noFill/>
              <a:round/>
              <a:headEnd/>
              <a:tailEnd/>
            </a:ln>
          </p:spPr>
          <p:txBody>
            <a:bodyPr/>
            <a:lstStyle/>
            <a:p>
              <a:endParaRPr lang="vi-VN"/>
            </a:p>
          </p:txBody>
        </p:sp>
        <p:sp>
          <p:nvSpPr>
            <p:cNvPr id="61" name="Freeform 261"/>
            <p:cNvSpPr>
              <a:spLocks/>
            </p:cNvSpPr>
            <p:nvPr/>
          </p:nvSpPr>
          <p:spPr bwMode="auto">
            <a:xfrm>
              <a:off x="1939925" y="4518025"/>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0 w 10"/>
                <a:gd name="T11" fmla="*/ 0 h 6"/>
                <a:gd name="T12" fmla="*/ 2147483647 w 10"/>
                <a:gd name="T13" fmla="*/ 0 h 6"/>
                <a:gd name="T14" fmla="*/ 2147483647 w 10"/>
                <a:gd name="T15" fmla="*/ 2147483647 h 6"/>
                <a:gd name="T16" fmla="*/ 2147483647 w 10"/>
                <a:gd name="T17" fmla="*/ 2147483647 h 6"/>
                <a:gd name="T18" fmla="*/ 2147483647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6"/>
                  </a:moveTo>
                  <a:lnTo>
                    <a:pt x="10" y="6"/>
                  </a:lnTo>
                  <a:lnTo>
                    <a:pt x="6" y="4"/>
                  </a:lnTo>
                  <a:lnTo>
                    <a:pt x="2" y="2"/>
                  </a:lnTo>
                  <a:lnTo>
                    <a:pt x="0" y="0"/>
                  </a:lnTo>
                  <a:lnTo>
                    <a:pt x="4" y="0"/>
                  </a:lnTo>
                  <a:lnTo>
                    <a:pt x="6" y="2"/>
                  </a:lnTo>
                  <a:lnTo>
                    <a:pt x="10" y="6"/>
                  </a:lnTo>
                  <a:close/>
                </a:path>
              </a:pathLst>
            </a:custGeom>
            <a:solidFill>
              <a:srgbClr val="FFFFFF"/>
            </a:solidFill>
            <a:ln w="9525">
              <a:noFill/>
              <a:round/>
              <a:headEnd/>
              <a:tailEnd/>
            </a:ln>
          </p:spPr>
          <p:txBody>
            <a:bodyPr/>
            <a:lstStyle/>
            <a:p>
              <a:endParaRPr lang="vi-VN"/>
            </a:p>
          </p:txBody>
        </p:sp>
        <p:sp>
          <p:nvSpPr>
            <p:cNvPr id="62" name="Freeform 262"/>
            <p:cNvSpPr>
              <a:spLocks/>
            </p:cNvSpPr>
            <p:nvPr/>
          </p:nvSpPr>
          <p:spPr bwMode="auto">
            <a:xfrm>
              <a:off x="1952625" y="452437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4"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63" name="Freeform 263"/>
            <p:cNvSpPr>
              <a:spLocks/>
            </p:cNvSpPr>
            <p:nvPr/>
          </p:nvSpPr>
          <p:spPr bwMode="auto">
            <a:xfrm>
              <a:off x="1784350" y="4470400"/>
              <a:ext cx="9525" cy="12700"/>
            </a:xfrm>
            <a:custGeom>
              <a:avLst/>
              <a:gdLst>
                <a:gd name="T0" fmla="*/ 2147483647 w 6"/>
                <a:gd name="T1" fmla="*/ 2147483647 h 8"/>
                <a:gd name="T2" fmla="*/ 2147483647 w 6"/>
                <a:gd name="T3" fmla="*/ 2147483647 h 8"/>
                <a:gd name="T4" fmla="*/ 2147483647 w 6"/>
                <a:gd name="T5" fmla="*/ 2147483647 h 8"/>
                <a:gd name="T6" fmla="*/ 0 w 6"/>
                <a:gd name="T7" fmla="*/ 2147483647 h 8"/>
                <a:gd name="T8" fmla="*/ 0 w 6"/>
                <a:gd name="T9" fmla="*/ 2147483647 h 8"/>
                <a:gd name="T10" fmla="*/ 0 w 6"/>
                <a:gd name="T11" fmla="*/ 0 h 8"/>
                <a:gd name="T12" fmla="*/ 2147483647 w 6"/>
                <a:gd name="T13" fmla="*/ 0 h 8"/>
                <a:gd name="T14" fmla="*/ 2147483647 w 6"/>
                <a:gd name="T15" fmla="*/ 2147483647 h 8"/>
                <a:gd name="T16" fmla="*/ 2147483647 w 6"/>
                <a:gd name="T17" fmla="*/ 2147483647 h 8"/>
                <a:gd name="T18" fmla="*/ 2147483647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8"/>
                  </a:moveTo>
                  <a:lnTo>
                    <a:pt x="6" y="8"/>
                  </a:lnTo>
                  <a:lnTo>
                    <a:pt x="4" y="6"/>
                  </a:lnTo>
                  <a:lnTo>
                    <a:pt x="0" y="2"/>
                  </a:lnTo>
                  <a:lnTo>
                    <a:pt x="0" y="0"/>
                  </a:lnTo>
                  <a:lnTo>
                    <a:pt x="2" y="0"/>
                  </a:lnTo>
                  <a:lnTo>
                    <a:pt x="6" y="4"/>
                  </a:lnTo>
                  <a:lnTo>
                    <a:pt x="6" y="8"/>
                  </a:lnTo>
                  <a:close/>
                </a:path>
              </a:pathLst>
            </a:custGeom>
            <a:solidFill>
              <a:srgbClr val="FFFFFF"/>
            </a:solidFill>
            <a:ln w="9525">
              <a:noFill/>
              <a:round/>
              <a:headEnd/>
              <a:tailEnd/>
            </a:ln>
          </p:spPr>
          <p:txBody>
            <a:bodyPr/>
            <a:lstStyle/>
            <a:p>
              <a:endParaRPr lang="vi-VN"/>
            </a:p>
          </p:txBody>
        </p:sp>
        <p:sp>
          <p:nvSpPr>
            <p:cNvPr id="64" name="Freeform 264"/>
            <p:cNvSpPr>
              <a:spLocks/>
            </p:cNvSpPr>
            <p:nvPr/>
          </p:nvSpPr>
          <p:spPr bwMode="auto">
            <a:xfrm>
              <a:off x="1790700" y="4467225"/>
              <a:ext cx="6350" cy="15875"/>
            </a:xfrm>
            <a:custGeom>
              <a:avLst/>
              <a:gdLst>
                <a:gd name="T0" fmla="*/ 2147483647 w 4"/>
                <a:gd name="T1" fmla="*/ 2147483647 h 10"/>
                <a:gd name="T2" fmla="*/ 2147483647 w 4"/>
                <a:gd name="T3" fmla="*/ 2147483647 h 10"/>
                <a:gd name="T4" fmla="*/ 2147483647 w 4"/>
                <a:gd name="T5" fmla="*/ 2147483647 h 10"/>
                <a:gd name="T6" fmla="*/ 0 w 4"/>
                <a:gd name="T7" fmla="*/ 2147483647 h 10"/>
                <a:gd name="T8" fmla="*/ 0 w 4"/>
                <a:gd name="T9" fmla="*/ 2147483647 h 10"/>
                <a:gd name="T10" fmla="*/ 2147483647 w 4"/>
                <a:gd name="T11" fmla="*/ 0 h 10"/>
                <a:gd name="T12" fmla="*/ 2147483647 w 4"/>
                <a:gd name="T13" fmla="*/ 2147483647 h 10"/>
                <a:gd name="T14" fmla="*/ 2147483647 w 4"/>
                <a:gd name="T15" fmla="*/ 2147483647 h 10"/>
                <a:gd name="T16" fmla="*/ 2147483647 w 4"/>
                <a:gd name="T17" fmla="*/ 2147483647 h 10"/>
                <a:gd name="T18" fmla="*/ 2147483647 w 4"/>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0"/>
                <a:gd name="T32" fmla="*/ 4 w 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0">
                  <a:moveTo>
                    <a:pt x="2" y="10"/>
                  </a:moveTo>
                  <a:lnTo>
                    <a:pt x="2" y="10"/>
                  </a:lnTo>
                  <a:lnTo>
                    <a:pt x="2" y="6"/>
                  </a:lnTo>
                  <a:lnTo>
                    <a:pt x="0" y="2"/>
                  </a:lnTo>
                  <a:lnTo>
                    <a:pt x="2" y="0"/>
                  </a:lnTo>
                  <a:lnTo>
                    <a:pt x="4" y="2"/>
                  </a:lnTo>
                  <a:lnTo>
                    <a:pt x="4" y="6"/>
                  </a:lnTo>
                  <a:lnTo>
                    <a:pt x="2" y="10"/>
                  </a:lnTo>
                  <a:close/>
                </a:path>
              </a:pathLst>
            </a:custGeom>
            <a:solidFill>
              <a:srgbClr val="FFFFFF"/>
            </a:solidFill>
            <a:ln w="9525">
              <a:noFill/>
              <a:round/>
              <a:headEnd/>
              <a:tailEnd/>
            </a:ln>
          </p:spPr>
          <p:txBody>
            <a:bodyPr/>
            <a:lstStyle/>
            <a:p>
              <a:endParaRPr lang="vi-VN"/>
            </a:p>
          </p:txBody>
        </p:sp>
        <p:sp>
          <p:nvSpPr>
            <p:cNvPr id="65" name="Freeform 265"/>
            <p:cNvSpPr>
              <a:spLocks/>
            </p:cNvSpPr>
            <p:nvPr/>
          </p:nvSpPr>
          <p:spPr bwMode="auto">
            <a:xfrm>
              <a:off x="1797050" y="4470400"/>
              <a:ext cx="6350" cy="12700"/>
            </a:xfrm>
            <a:custGeom>
              <a:avLst/>
              <a:gdLst>
                <a:gd name="T0" fmla="*/ 0 w 4"/>
                <a:gd name="T1" fmla="*/ 2147483647 h 8"/>
                <a:gd name="T2" fmla="*/ 0 w 4"/>
                <a:gd name="T3" fmla="*/ 2147483647 h 8"/>
                <a:gd name="T4" fmla="*/ 0 w 4"/>
                <a:gd name="T5" fmla="*/ 2147483647 h 8"/>
                <a:gd name="T6" fmla="*/ 2147483647 w 4"/>
                <a:gd name="T7" fmla="*/ 0 h 8"/>
                <a:gd name="T8" fmla="*/ 2147483647 w 4"/>
                <a:gd name="T9" fmla="*/ 0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2" y="0"/>
                  </a:lnTo>
                  <a:lnTo>
                    <a:pt x="4" y="0"/>
                  </a:lnTo>
                  <a:lnTo>
                    <a:pt x="4" y="2"/>
                  </a:lnTo>
                  <a:lnTo>
                    <a:pt x="2" y="4"/>
                  </a:lnTo>
                  <a:lnTo>
                    <a:pt x="0" y="8"/>
                  </a:lnTo>
                  <a:close/>
                </a:path>
              </a:pathLst>
            </a:custGeom>
            <a:solidFill>
              <a:srgbClr val="FFFFFF"/>
            </a:solidFill>
            <a:ln w="9525">
              <a:noFill/>
              <a:round/>
              <a:headEnd/>
              <a:tailEnd/>
            </a:ln>
          </p:spPr>
          <p:txBody>
            <a:bodyPr/>
            <a:lstStyle/>
            <a:p>
              <a:endParaRPr lang="vi-VN"/>
            </a:p>
          </p:txBody>
        </p:sp>
        <p:sp>
          <p:nvSpPr>
            <p:cNvPr id="66" name="Freeform 266"/>
            <p:cNvSpPr>
              <a:spLocks/>
            </p:cNvSpPr>
            <p:nvPr/>
          </p:nvSpPr>
          <p:spPr bwMode="auto">
            <a:xfrm>
              <a:off x="1797050" y="4473575"/>
              <a:ext cx="12700" cy="9525"/>
            </a:xfrm>
            <a:custGeom>
              <a:avLst/>
              <a:gdLst>
                <a:gd name="T0" fmla="*/ 0 w 8"/>
                <a:gd name="T1" fmla="*/ 2147483647 h 6"/>
                <a:gd name="T2" fmla="*/ 0 w 8"/>
                <a:gd name="T3" fmla="*/ 2147483647 h 6"/>
                <a:gd name="T4" fmla="*/ 2147483647 w 8"/>
                <a:gd name="T5" fmla="*/ 2147483647 h 6"/>
                <a:gd name="T6" fmla="*/ 2147483647 w 8"/>
                <a:gd name="T7" fmla="*/ 0 h 6"/>
                <a:gd name="T8" fmla="*/ 2147483647 w 8"/>
                <a:gd name="T9" fmla="*/ 0 h 6"/>
                <a:gd name="T10" fmla="*/ 2147483647 w 8"/>
                <a:gd name="T11" fmla="*/ 0 h 6"/>
                <a:gd name="T12" fmla="*/ 2147483647 w 8"/>
                <a:gd name="T13" fmla="*/ 2147483647 h 6"/>
                <a:gd name="T14" fmla="*/ 2147483647 w 8"/>
                <a:gd name="T15" fmla="*/ 2147483647 h 6"/>
                <a:gd name="T16" fmla="*/ 0 w 8"/>
                <a:gd name="T17" fmla="*/ 2147483647 h 6"/>
                <a:gd name="T18" fmla="*/ 0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6"/>
                  </a:moveTo>
                  <a:lnTo>
                    <a:pt x="0" y="6"/>
                  </a:lnTo>
                  <a:lnTo>
                    <a:pt x="2" y="4"/>
                  </a:lnTo>
                  <a:lnTo>
                    <a:pt x="6" y="0"/>
                  </a:lnTo>
                  <a:lnTo>
                    <a:pt x="8" y="0"/>
                  </a:lnTo>
                  <a:lnTo>
                    <a:pt x="8" y="2"/>
                  </a:lnTo>
                  <a:lnTo>
                    <a:pt x="4" y="4"/>
                  </a:lnTo>
                  <a:lnTo>
                    <a:pt x="0" y="6"/>
                  </a:lnTo>
                  <a:close/>
                </a:path>
              </a:pathLst>
            </a:custGeom>
            <a:solidFill>
              <a:srgbClr val="FFFFFF"/>
            </a:solidFill>
            <a:ln w="9525">
              <a:noFill/>
              <a:round/>
              <a:headEnd/>
              <a:tailEnd/>
            </a:ln>
          </p:spPr>
          <p:txBody>
            <a:bodyPr/>
            <a:lstStyle/>
            <a:p>
              <a:endParaRPr lang="vi-VN"/>
            </a:p>
          </p:txBody>
        </p:sp>
        <p:sp>
          <p:nvSpPr>
            <p:cNvPr id="67" name="Freeform 267"/>
            <p:cNvSpPr>
              <a:spLocks/>
            </p:cNvSpPr>
            <p:nvPr/>
          </p:nvSpPr>
          <p:spPr bwMode="auto">
            <a:xfrm>
              <a:off x="1797050" y="44799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8"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68" name="Freeform 268"/>
            <p:cNvSpPr>
              <a:spLocks/>
            </p:cNvSpPr>
            <p:nvPr/>
          </p:nvSpPr>
          <p:spPr bwMode="auto">
            <a:xfrm>
              <a:off x="1797050" y="448310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69" name="Freeform 269"/>
            <p:cNvSpPr>
              <a:spLocks/>
            </p:cNvSpPr>
            <p:nvPr/>
          </p:nvSpPr>
          <p:spPr bwMode="auto">
            <a:xfrm>
              <a:off x="1797050" y="4483100"/>
              <a:ext cx="15875" cy="9525"/>
            </a:xfrm>
            <a:custGeom>
              <a:avLst/>
              <a:gdLst>
                <a:gd name="T0" fmla="*/ 0 w 10"/>
                <a:gd name="T1" fmla="*/ 0 h 6"/>
                <a:gd name="T2" fmla="*/ 0 w 10"/>
                <a:gd name="T3" fmla="*/ 0 h 6"/>
                <a:gd name="T4" fmla="*/ 2147483647 w 10"/>
                <a:gd name="T5" fmla="*/ 2147483647 h 6"/>
                <a:gd name="T6" fmla="*/ 2147483647 w 10"/>
                <a:gd name="T7" fmla="*/ 2147483647 h 6"/>
                <a:gd name="T8" fmla="*/ 2147483647 w 10"/>
                <a:gd name="T9" fmla="*/ 2147483647 h 6"/>
                <a:gd name="T10" fmla="*/ 2147483647 w 10"/>
                <a:gd name="T11" fmla="*/ 2147483647 h 6"/>
                <a:gd name="T12" fmla="*/ 2147483647 w 10"/>
                <a:gd name="T13" fmla="*/ 2147483647 h 6"/>
                <a:gd name="T14" fmla="*/ 2147483647 w 10"/>
                <a:gd name="T15" fmla="*/ 2147483647 h 6"/>
                <a:gd name="T16" fmla="*/ 0 w 10"/>
                <a:gd name="T17" fmla="*/ 0 h 6"/>
                <a:gd name="T18" fmla="*/ 0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0"/>
                  </a:moveTo>
                  <a:lnTo>
                    <a:pt x="0" y="0"/>
                  </a:lnTo>
                  <a:lnTo>
                    <a:pt x="4" y="2"/>
                  </a:lnTo>
                  <a:lnTo>
                    <a:pt x="8" y="4"/>
                  </a:lnTo>
                  <a:lnTo>
                    <a:pt x="10" y="6"/>
                  </a:lnTo>
                  <a:lnTo>
                    <a:pt x="6" y="6"/>
                  </a:lnTo>
                  <a:lnTo>
                    <a:pt x="4" y="4"/>
                  </a:lnTo>
                  <a:lnTo>
                    <a:pt x="0" y="0"/>
                  </a:lnTo>
                  <a:close/>
                </a:path>
              </a:pathLst>
            </a:custGeom>
            <a:solidFill>
              <a:srgbClr val="FFFFFF"/>
            </a:solidFill>
            <a:ln w="9525">
              <a:noFill/>
              <a:round/>
              <a:headEnd/>
              <a:tailEnd/>
            </a:ln>
          </p:spPr>
          <p:txBody>
            <a:bodyPr/>
            <a:lstStyle/>
            <a:p>
              <a:endParaRPr lang="vi-VN"/>
            </a:p>
          </p:txBody>
        </p:sp>
        <p:sp>
          <p:nvSpPr>
            <p:cNvPr id="70" name="Freeform 270"/>
            <p:cNvSpPr>
              <a:spLocks/>
            </p:cNvSpPr>
            <p:nvPr/>
          </p:nvSpPr>
          <p:spPr bwMode="auto">
            <a:xfrm>
              <a:off x="1797050" y="4483100"/>
              <a:ext cx="9525" cy="12700"/>
            </a:xfrm>
            <a:custGeom>
              <a:avLst/>
              <a:gdLst>
                <a:gd name="T0" fmla="*/ 0 w 6"/>
                <a:gd name="T1" fmla="*/ 0 h 8"/>
                <a:gd name="T2" fmla="*/ 0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0 w 6"/>
                <a:gd name="T17" fmla="*/ 0 h 8"/>
                <a:gd name="T18" fmla="*/ 0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0"/>
                  </a:moveTo>
                  <a:lnTo>
                    <a:pt x="0" y="0"/>
                  </a:lnTo>
                  <a:lnTo>
                    <a:pt x="2" y="2"/>
                  </a:lnTo>
                  <a:lnTo>
                    <a:pt x="6" y="6"/>
                  </a:lnTo>
                  <a:lnTo>
                    <a:pt x="6" y="8"/>
                  </a:lnTo>
                  <a:lnTo>
                    <a:pt x="4" y="8"/>
                  </a:lnTo>
                  <a:lnTo>
                    <a:pt x="0" y="4"/>
                  </a:lnTo>
                  <a:lnTo>
                    <a:pt x="0" y="0"/>
                  </a:lnTo>
                  <a:close/>
                </a:path>
              </a:pathLst>
            </a:custGeom>
            <a:solidFill>
              <a:srgbClr val="FFFFFF"/>
            </a:solidFill>
            <a:ln w="9525">
              <a:noFill/>
              <a:round/>
              <a:headEnd/>
              <a:tailEnd/>
            </a:ln>
          </p:spPr>
          <p:txBody>
            <a:bodyPr/>
            <a:lstStyle/>
            <a:p>
              <a:endParaRPr lang="vi-VN"/>
            </a:p>
          </p:txBody>
        </p:sp>
        <p:sp>
          <p:nvSpPr>
            <p:cNvPr id="71" name="Freeform 271"/>
            <p:cNvSpPr>
              <a:spLocks/>
            </p:cNvSpPr>
            <p:nvPr/>
          </p:nvSpPr>
          <p:spPr bwMode="auto">
            <a:xfrm>
              <a:off x="1793875" y="44831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2" y="0"/>
                  </a:moveTo>
                  <a:lnTo>
                    <a:pt x="2" y="0"/>
                  </a:lnTo>
                  <a:lnTo>
                    <a:pt x="2" y="4"/>
                  </a:lnTo>
                  <a:lnTo>
                    <a:pt x="4" y="8"/>
                  </a:lnTo>
                  <a:lnTo>
                    <a:pt x="2" y="8"/>
                  </a:lnTo>
                  <a:lnTo>
                    <a:pt x="0" y="8"/>
                  </a:lnTo>
                  <a:lnTo>
                    <a:pt x="0" y="4"/>
                  </a:lnTo>
                  <a:lnTo>
                    <a:pt x="2" y="0"/>
                  </a:lnTo>
                  <a:close/>
                </a:path>
              </a:pathLst>
            </a:custGeom>
            <a:solidFill>
              <a:srgbClr val="FFFFFF"/>
            </a:solidFill>
            <a:ln w="9525">
              <a:noFill/>
              <a:round/>
              <a:headEnd/>
              <a:tailEnd/>
            </a:ln>
          </p:spPr>
          <p:txBody>
            <a:bodyPr/>
            <a:lstStyle/>
            <a:p>
              <a:endParaRPr lang="vi-VN"/>
            </a:p>
          </p:txBody>
        </p:sp>
        <p:sp>
          <p:nvSpPr>
            <p:cNvPr id="72" name="Freeform 272"/>
            <p:cNvSpPr>
              <a:spLocks/>
            </p:cNvSpPr>
            <p:nvPr/>
          </p:nvSpPr>
          <p:spPr bwMode="auto">
            <a:xfrm>
              <a:off x="1787525" y="44831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73" name="Freeform 273"/>
            <p:cNvSpPr>
              <a:spLocks/>
            </p:cNvSpPr>
            <p:nvPr/>
          </p:nvSpPr>
          <p:spPr bwMode="auto">
            <a:xfrm>
              <a:off x="1781175" y="4483100"/>
              <a:ext cx="12700" cy="9525"/>
            </a:xfrm>
            <a:custGeom>
              <a:avLst/>
              <a:gdLst>
                <a:gd name="T0" fmla="*/ 2147483647 w 8"/>
                <a:gd name="T1" fmla="*/ 0 h 6"/>
                <a:gd name="T2" fmla="*/ 2147483647 w 8"/>
                <a:gd name="T3" fmla="*/ 0 h 6"/>
                <a:gd name="T4" fmla="*/ 2147483647 w 8"/>
                <a:gd name="T5" fmla="*/ 2147483647 h 6"/>
                <a:gd name="T6" fmla="*/ 2147483647 w 8"/>
                <a:gd name="T7" fmla="*/ 2147483647 h 6"/>
                <a:gd name="T8" fmla="*/ 2147483647 w 8"/>
                <a:gd name="T9" fmla="*/ 2147483647 h 6"/>
                <a:gd name="T10" fmla="*/ 0 w 8"/>
                <a:gd name="T11" fmla="*/ 2147483647 h 6"/>
                <a:gd name="T12" fmla="*/ 0 w 8"/>
                <a:gd name="T13" fmla="*/ 2147483647 h 6"/>
                <a:gd name="T14" fmla="*/ 2147483647 w 8"/>
                <a:gd name="T15" fmla="*/ 2147483647 h 6"/>
                <a:gd name="T16" fmla="*/ 2147483647 w 8"/>
                <a:gd name="T17" fmla="*/ 0 h 6"/>
                <a:gd name="T18" fmla="*/ 2147483647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0"/>
                  </a:moveTo>
                  <a:lnTo>
                    <a:pt x="8" y="0"/>
                  </a:lnTo>
                  <a:lnTo>
                    <a:pt x="8" y="2"/>
                  </a:lnTo>
                  <a:lnTo>
                    <a:pt x="2" y="6"/>
                  </a:lnTo>
                  <a:lnTo>
                    <a:pt x="0" y="6"/>
                  </a:lnTo>
                  <a:lnTo>
                    <a:pt x="0" y="4"/>
                  </a:lnTo>
                  <a:lnTo>
                    <a:pt x="4" y="2"/>
                  </a:lnTo>
                  <a:lnTo>
                    <a:pt x="8" y="0"/>
                  </a:lnTo>
                  <a:close/>
                </a:path>
              </a:pathLst>
            </a:custGeom>
            <a:solidFill>
              <a:srgbClr val="FFFFFF"/>
            </a:solidFill>
            <a:ln w="9525">
              <a:noFill/>
              <a:round/>
              <a:headEnd/>
              <a:tailEnd/>
            </a:ln>
          </p:spPr>
          <p:txBody>
            <a:bodyPr/>
            <a:lstStyle/>
            <a:p>
              <a:endParaRPr lang="vi-VN"/>
            </a:p>
          </p:txBody>
        </p:sp>
        <p:sp>
          <p:nvSpPr>
            <p:cNvPr id="74" name="Freeform 274"/>
            <p:cNvSpPr>
              <a:spLocks/>
            </p:cNvSpPr>
            <p:nvPr/>
          </p:nvSpPr>
          <p:spPr bwMode="auto">
            <a:xfrm>
              <a:off x="1778000" y="4483100"/>
              <a:ext cx="15875" cy="3175"/>
            </a:xfrm>
            <a:custGeom>
              <a:avLst/>
              <a:gdLst>
                <a:gd name="T0" fmla="*/ 2147483647 w 10"/>
                <a:gd name="T1" fmla="*/ 0 h 2"/>
                <a:gd name="T2" fmla="*/ 2147483647 w 10"/>
                <a:gd name="T3" fmla="*/ 0 h 2"/>
                <a:gd name="T4" fmla="*/ 2147483647 w 10"/>
                <a:gd name="T5" fmla="*/ 2147483647 h 2"/>
                <a:gd name="T6" fmla="*/ 2147483647 w 10"/>
                <a:gd name="T7" fmla="*/ 2147483647 h 2"/>
                <a:gd name="T8" fmla="*/ 2147483647 w 10"/>
                <a:gd name="T9" fmla="*/ 2147483647 h 2"/>
                <a:gd name="T10" fmla="*/ 0 w 10"/>
                <a:gd name="T11" fmla="*/ 2147483647 h 2"/>
                <a:gd name="T12" fmla="*/ 2147483647 w 10"/>
                <a:gd name="T13" fmla="*/ 0 h 2"/>
                <a:gd name="T14" fmla="*/ 2147483647 w 10"/>
                <a:gd name="T15" fmla="*/ 0 h 2"/>
                <a:gd name="T16" fmla="*/ 2147483647 w 10"/>
                <a:gd name="T17" fmla="*/ 0 h 2"/>
                <a:gd name="T18" fmla="*/ 2147483647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10" y="0"/>
                  </a:moveTo>
                  <a:lnTo>
                    <a:pt x="10" y="0"/>
                  </a:lnTo>
                  <a:lnTo>
                    <a:pt x="8" y="2"/>
                  </a:lnTo>
                  <a:lnTo>
                    <a:pt x="2" y="2"/>
                  </a:lnTo>
                  <a:lnTo>
                    <a:pt x="0" y="2"/>
                  </a:lnTo>
                  <a:lnTo>
                    <a:pt x="2" y="0"/>
                  </a:lnTo>
                  <a:lnTo>
                    <a:pt x="4" y="0"/>
                  </a:lnTo>
                  <a:lnTo>
                    <a:pt x="10" y="0"/>
                  </a:lnTo>
                  <a:close/>
                </a:path>
              </a:pathLst>
            </a:custGeom>
            <a:solidFill>
              <a:srgbClr val="FFFFFF"/>
            </a:solidFill>
            <a:ln w="9525">
              <a:noFill/>
              <a:round/>
              <a:headEnd/>
              <a:tailEnd/>
            </a:ln>
          </p:spPr>
          <p:txBody>
            <a:bodyPr/>
            <a:lstStyle/>
            <a:p>
              <a:endParaRPr lang="vi-VN"/>
            </a:p>
          </p:txBody>
        </p:sp>
        <p:sp>
          <p:nvSpPr>
            <p:cNvPr id="75" name="Freeform 275"/>
            <p:cNvSpPr>
              <a:spLocks/>
            </p:cNvSpPr>
            <p:nvPr/>
          </p:nvSpPr>
          <p:spPr bwMode="auto">
            <a:xfrm>
              <a:off x="1778000" y="44767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4"/>
                  </a:lnTo>
                  <a:lnTo>
                    <a:pt x="0" y="2"/>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76" name="Freeform 276"/>
            <p:cNvSpPr>
              <a:spLocks/>
            </p:cNvSpPr>
            <p:nvPr/>
          </p:nvSpPr>
          <p:spPr bwMode="auto">
            <a:xfrm>
              <a:off x="1781175" y="44735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7" name="Freeform 277"/>
            <p:cNvSpPr>
              <a:spLocks/>
            </p:cNvSpPr>
            <p:nvPr/>
          </p:nvSpPr>
          <p:spPr bwMode="auto">
            <a:xfrm>
              <a:off x="1790700" y="44799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4" y="0"/>
                  </a:lnTo>
                  <a:lnTo>
                    <a:pt x="6" y="0"/>
                  </a:lnTo>
                  <a:lnTo>
                    <a:pt x="6" y="2"/>
                  </a:lnTo>
                  <a:close/>
                </a:path>
              </a:pathLst>
            </a:custGeom>
            <a:solidFill>
              <a:srgbClr val="FFCF01"/>
            </a:solidFill>
            <a:ln w="9525">
              <a:noFill/>
              <a:round/>
              <a:headEnd/>
              <a:tailEnd/>
            </a:ln>
          </p:spPr>
          <p:txBody>
            <a:bodyPr/>
            <a:lstStyle/>
            <a:p>
              <a:endParaRPr lang="vi-VN"/>
            </a:p>
          </p:txBody>
        </p:sp>
        <p:sp>
          <p:nvSpPr>
            <p:cNvPr id="78" name="Freeform 278"/>
            <p:cNvSpPr>
              <a:spLocks/>
            </p:cNvSpPr>
            <p:nvPr/>
          </p:nvSpPr>
          <p:spPr bwMode="auto">
            <a:xfrm>
              <a:off x="2016125" y="4448175"/>
              <a:ext cx="12700" cy="9525"/>
            </a:xfrm>
            <a:custGeom>
              <a:avLst/>
              <a:gdLst>
                <a:gd name="T0" fmla="*/ 2147483647 w 8"/>
                <a:gd name="T1" fmla="*/ 2147483647 h 6"/>
                <a:gd name="T2" fmla="*/ 2147483647 w 8"/>
                <a:gd name="T3" fmla="*/ 2147483647 h 6"/>
                <a:gd name="T4" fmla="*/ 2147483647 w 8"/>
                <a:gd name="T5" fmla="*/ 2147483647 h 6"/>
                <a:gd name="T6" fmla="*/ 0 w 8"/>
                <a:gd name="T7" fmla="*/ 2147483647 h 6"/>
                <a:gd name="T8" fmla="*/ 0 w 8"/>
                <a:gd name="T9" fmla="*/ 2147483647 h 6"/>
                <a:gd name="T10" fmla="*/ 0 w 8"/>
                <a:gd name="T11" fmla="*/ 0 h 6"/>
                <a:gd name="T12" fmla="*/ 2147483647 w 8"/>
                <a:gd name="T13" fmla="*/ 0 h 6"/>
                <a:gd name="T14" fmla="*/ 2147483647 w 8"/>
                <a:gd name="T15" fmla="*/ 2147483647 h 6"/>
                <a:gd name="T16" fmla="*/ 2147483647 w 8"/>
                <a:gd name="T17" fmla="*/ 2147483647 h 6"/>
                <a:gd name="T18" fmla="*/ 2147483647 w 8"/>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8" y="6"/>
                  </a:moveTo>
                  <a:lnTo>
                    <a:pt x="8" y="6"/>
                  </a:lnTo>
                  <a:lnTo>
                    <a:pt x="4" y="4"/>
                  </a:lnTo>
                  <a:lnTo>
                    <a:pt x="0" y="2"/>
                  </a:lnTo>
                  <a:lnTo>
                    <a:pt x="0" y="0"/>
                  </a:lnTo>
                  <a:lnTo>
                    <a:pt x="2" y="0"/>
                  </a:lnTo>
                  <a:lnTo>
                    <a:pt x="6" y="2"/>
                  </a:lnTo>
                  <a:lnTo>
                    <a:pt x="8" y="6"/>
                  </a:lnTo>
                  <a:close/>
                </a:path>
              </a:pathLst>
            </a:custGeom>
            <a:solidFill>
              <a:srgbClr val="FFFFFF"/>
            </a:solidFill>
            <a:ln w="9525">
              <a:noFill/>
              <a:round/>
              <a:headEnd/>
              <a:tailEnd/>
            </a:ln>
          </p:spPr>
          <p:txBody>
            <a:bodyPr/>
            <a:lstStyle/>
            <a:p>
              <a:endParaRPr lang="vi-VN"/>
            </a:p>
          </p:txBody>
        </p:sp>
        <p:sp>
          <p:nvSpPr>
            <p:cNvPr id="79" name="Freeform 279"/>
            <p:cNvSpPr>
              <a:spLocks/>
            </p:cNvSpPr>
            <p:nvPr/>
          </p:nvSpPr>
          <p:spPr bwMode="auto">
            <a:xfrm>
              <a:off x="2022475" y="4445000"/>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0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0"/>
                  </a:lnTo>
                  <a:lnTo>
                    <a:pt x="4" y="4"/>
                  </a:lnTo>
                  <a:lnTo>
                    <a:pt x="4" y="8"/>
                  </a:lnTo>
                  <a:close/>
                </a:path>
              </a:pathLst>
            </a:custGeom>
            <a:solidFill>
              <a:srgbClr val="FFFFFF"/>
            </a:solidFill>
            <a:ln w="9525">
              <a:noFill/>
              <a:round/>
              <a:headEnd/>
              <a:tailEnd/>
            </a:ln>
          </p:spPr>
          <p:txBody>
            <a:bodyPr/>
            <a:lstStyle/>
            <a:p>
              <a:endParaRPr lang="vi-VN"/>
            </a:p>
          </p:txBody>
        </p:sp>
        <p:sp>
          <p:nvSpPr>
            <p:cNvPr id="80" name="Freeform 280"/>
            <p:cNvSpPr>
              <a:spLocks/>
            </p:cNvSpPr>
            <p:nvPr/>
          </p:nvSpPr>
          <p:spPr bwMode="auto">
            <a:xfrm>
              <a:off x="2028825" y="4445000"/>
              <a:ext cx="6350" cy="12700"/>
            </a:xfrm>
            <a:custGeom>
              <a:avLst/>
              <a:gdLst>
                <a:gd name="T0" fmla="*/ 0 w 4"/>
                <a:gd name="T1" fmla="*/ 2147483647 h 8"/>
                <a:gd name="T2" fmla="*/ 0 w 4"/>
                <a:gd name="T3" fmla="*/ 2147483647 h 8"/>
                <a:gd name="T4" fmla="*/ 0 w 4"/>
                <a:gd name="T5" fmla="*/ 2147483647 h 8"/>
                <a:gd name="T6" fmla="*/ 0 w 4"/>
                <a:gd name="T7" fmla="*/ 0 h 8"/>
                <a:gd name="T8" fmla="*/ 0 w 4"/>
                <a:gd name="T9" fmla="*/ 0 h 8"/>
                <a:gd name="T10" fmla="*/ 2147483647 w 4"/>
                <a:gd name="T11" fmla="*/ 0 h 8"/>
                <a:gd name="T12" fmla="*/ 2147483647 w 4"/>
                <a:gd name="T13" fmla="*/ 0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4"/>
                  </a:lnTo>
                  <a:lnTo>
                    <a:pt x="0" y="0"/>
                  </a:lnTo>
                  <a:lnTo>
                    <a:pt x="2" y="0"/>
                  </a:lnTo>
                  <a:lnTo>
                    <a:pt x="4" y="0"/>
                  </a:lnTo>
                  <a:lnTo>
                    <a:pt x="4" y="4"/>
                  </a:lnTo>
                  <a:lnTo>
                    <a:pt x="0" y="8"/>
                  </a:lnTo>
                  <a:close/>
                </a:path>
              </a:pathLst>
            </a:custGeom>
            <a:solidFill>
              <a:srgbClr val="FFFFFF"/>
            </a:solidFill>
            <a:ln w="9525">
              <a:noFill/>
              <a:round/>
              <a:headEnd/>
              <a:tailEnd/>
            </a:ln>
          </p:spPr>
          <p:txBody>
            <a:bodyPr/>
            <a:lstStyle/>
            <a:p>
              <a:endParaRPr lang="vi-VN"/>
            </a:p>
          </p:txBody>
        </p:sp>
        <p:sp>
          <p:nvSpPr>
            <p:cNvPr id="81" name="Freeform 281"/>
            <p:cNvSpPr>
              <a:spLocks/>
            </p:cNvSpPr>
            <p:nvPr/>
          </p:nvSpPr>
          <p:spPr bwMode="auto">
            <a:xfrm>
              <a:off x="2032000" y="4445000"/>
              <a:ext cx="9525" cy="12700"/>
            </a:xfrm>
            <a:custGeom>
              <a:avLst/>
              <a:gdLst>
                <a:gd name="T0" fmla="*/ 0 w 6"/>
                <a:gd name="T1" fmla="*/ 2147483647 h 8"/>
                <a:gd name="T2" fmla="*/ 0 w 6"/>
                <a:gd name="T3" fmla="*/ 2147483647 h 8"/>
                <a:gd name="T4" fmla="*/ 0 w 6"/>
                <a:gd name="T5" fmla="*/ 2147483647 h 8"/>
                <a:gd name="T6" fmla="*/ 2147483647 w 6"/>
                <a:gd name="T7" fmla="*/ 0 h 8"/>
                <a:gd name="T8" fmla="*/ 2147483647 w 6"/>
                <a:gd name="T9" fmla="*/ 0 h 8"/>
                <a:gd name="T10" fmla="*/ 2147483647 w 6"/>
                <a:gd name="T11" fmla="*/ 0 h 8"/>
                <a:gd name="T12" fmla="*/ 2147483647 w 6"/>
                <a:gd name="T13" fmla="*/ 2147483647 h 8"/>
                <a:gd name="T14" fmla="*/ 2147483647 w 6"/>
                <a:gd name="T15" fmla="*/ 2147483647 h 8"/>
                <a:gd name="T16" fmla="*/ 0 w 6"/>
                <a:gd name="T17" fmla="*/ 2147483647 h 8"/>
                <a:gd name="T18" fmla="*/ 0 w 6"/>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0" y="8"/>
                  </a:moveTo>
                  <a:lnTo>
                    <a:pt x="0" y="8"/>
                  </a:lnTo>
                  <a:lnTo>
                    <a:pt x="0" y="4"/>
                  </a:lnTo>
                  <a:lnTo>
                    <a:pt x="4" y="0"/>
                  </a:lnTo>
                  <a:lnTo>
                    <a:pt x="6" y="0"/>
                  </a:lnTo>
                  <a:lnTo>
                    <a:pt x="6" y="2"/>
                  </a:lnTo>
                  <a:lnTo>
                    <a:pt x="4" y="4"/>
                  </a:lnTo>
                  <a:lnTo>
                    <a:pt x="0" y="8"/>
                  </a:lnTo>
                  <a:close/>
                </a:path>
              </a:pathLst>
            </a:custGeom>
            <a:solidFill>
              <a:srgbClr val="FFFFFF"/>
            </a:solidFill>
            <a:ln w="9525">
              <a:noFill/>
              <a:round/>
              <a:headEnd/>
              <a:tailEnd/>
            </a:ln>
          </p:spPr>
          <p:txBody>
            <a:bodyPr/>
            <a:lstStyle/>
            <a:p>
              <a:endParaRPr lang="vi-VN"/>
            </a:p>
          </p:txBody>
        </p:sp>
        <p:sp>
          <p:nvSpPr>
            <p:cNvPr id="82" name="Freeform 282"/>
            <p:cNvSpPr>
              <a:spLocks/>
            </p:cNvSpPr>
            <p:nvPr/>
          </p:nvSpPr>
          <p:spPr bwMode="auto">
            <a:xfrm>
              <a:off x="2032000" y="4448175"/>
              <a:ext cx="15875" cy="9525"/>
            </a:xfrm>
            <a:custGeom>
              <a:avLst/>
              <a:gdLst>
                <a:gd name="T0" fmla="*/ 0 w 10"/>
                <a:gd name="T1" fmla="*/ 2147483647 h 6"/>
                <a:gd name="T2" fmla="*/ 0 w 10"/>
                <a:gd name="T3" fmla="*/ 2147483647 h 6"/>
                <a:gd name="T4" fmla="*/ 2147483647 w 10"/>
                <a:gd name="T5" fmla="*/ 2147483647 h 6"/>
                <a:gd name="T6" fmla="*/ 2147483647 w 10"/>
                <a:gd name="T7" fmla="*/ 0 h 6"/>
                <a:gd name="T8" fmla="*/ 2147483647 w 10"/>
                <a:gd name="T9" fmla="*/ 0 h 6"/>
                <a:gd name="T10" fmla="*/ 2147483647 w 10"/>
                <a:gd name="T11" fmla="*/ 2147483647 h 6"/>
                <a:gd name="T12" fmla="*/ 2147483647 w 10"/>
                <a:gd name="T13" fmla="*/ 2147483647 h 6"/>
                <a:gd name="T14" fmla="*/ 2147483647 w 10"/>
                <a:gd name="T15" fmla="*/ 2147483647 h 6"/>
                <a:gd name="T16" fmla="*/ 0 w 10"/>
                <a:gd name="T17" fmla="*/ 2147483647 h 6"/>
                <a:gd name="T18" fmla="*/ 0 w 10"/>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0" y="6"/>
                  </a:moveTo>
                  <a:lnTo>
                    <a:pt x="0" y="6"/>
                  </a:lnTo>
                  <a:lnTo>
                    <a:pt x="2" y="4"/>
                  </a:lnTo>
                  <a:lnTo>
                    <a:pt x="8" y="0"/>
                  </a:lnTo>
                  <a:lnTo>
                    <a:pt x="10" y="2"/>
                  </a:lnTo>
                  <a:lnTo>
                    <a:pt x="8" y="2"/>
                  </a:lnTo>
                  <a:lnTo>
                    <a:pt x="6" y="4"/>
                  </a:lnTo>
                  <a:lnTo>
                    <a:pt x="0" y="6"/>
                  </a:lnTo>
                  <a:close/>
                </a:path>
              </a:pathLst>
            </a:custGeom>
            <a:solidFill>
              <a:srgbClr val="FFFFFF"/>
            </a:solidFill>
            <a:ln w="9525">
              <a:noFill/>
              <a:round/>
              <a:headEnd/>
              <a:tailEnd/>
            </a:ln>
          </p:spPr>
          <p:txBody>
            <a:bodyPr/>
            <a:lstStyle/>
            <a:p>
              <a:endParaRPr lang="vi-VN"/>
            </a:p>
          </p:txBody>
        </p:sp>
        <p:sp>
          <p:nvSpPr>
            <p:cNvPr id="83" name="Freeform 283"/>
            <p:cNvSpPr>
              <a:spLocks/>
            </p:cNvSpPr>
            <p:nvPr/>
          </p:nvSpPr>
          <p:spPr bwMode="auto">
            <a:xfrm>
              <a:off x="2032000" y="4454525"/>
              <a:ext cx="15875" cy="3175"/>
            </a:xfrm>
            <a:custGeom>
              <a:avLst/>
              <a:gdLst>
                <a:gd name="T0" fmla="*/ 0 w 10"/>
                <a:gd name="T1" fmla="*/ 2147483647 h 2"/>
                <a:gd name="T2" fmla="*/ 0 w 10"/>
                <a:gd name="T3" fmla="*/ 2147483647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2147483647 h 2"/>
                <a:gd name="T18" fmla="*/ 0 w 10"/>
                <a:gd name="T19" fmla="*/ 2147483647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2"/>
                  </a:moveTo>
                  <a:lnTo>
                    <a:pt x="0" y="2"/>
                  </a:lnTo>
                  <a:lnTo>
                    <a:pt x="2" y="0"/>
                  </a:lnTo>
                  <a:lnTo>
                    <a:pt x="10" y="0"/>
                  </a:lnTo>
                  <a:lnTo>
                    <a:pt x="10" y="2"/>
                  </a:lnTo>
                  <a:lnTo>
                    <a:pt x="6" y="2"/>
                  </a:lnTo>
                  <a:lnTo>
                    <a:pt x="0" y="2"/>
                  </a:lnTo>
                  <a:close/>
                </a:path>
              </a:pathLst>
            </a:custGeom>
            <a:solidFill>
              <a:srgbClr val="FFFFFF"/>
            </a:solidFill>
            <a:ln w="9525">
              <a:noFill/>
              <a:round/>
              <a:headEnd/>
              <a:tailEnd/>
            </a:ln>
          </p:spPr>
          <p:txBody>
            <a:bodyPr/>
            <a:lstStyle/>
            <a:p>
              <a:endParaRPr lang="vi-VN"/>
            </a:p>
          </p:txBody>
        </p:sp>
        <p:sp>
          <p:nvSpPr>
            <p:cNvPr id="84" name="Freeform 284"/>
            <p:cNvSpPr>
              <a:spLocks/>
            </p:cNvSpPr>
            <p:nvPr/>
          </p:nvSpPr>
          <p:spPr bwMode="auto">
            <a:xfrm>
              <a:off x="2032000" y="4457700"/>
              <a:ext cx="15875" cy="6350"/>
            </a:xfrm>
            <a:custGeom>
              <a:avLst/>
              <a:gdLst>
                <a:gd name="T0" fmla="*/ 0 w 10"/>
                <a:gd name="T1" fmla="*/ 0 h 4"/>
                <a:gd name="T2" fmla="*/ 0 w 10"/>
                <a:gd name="T3" fmla="*/ 0 h 4"/>
                <a:gd name="T4" fmla="*/ 2147483647 w 10"/>
                <a:gd name="T5" fmla="*/ 0 h 4"/>
                <a:gd name="T6" fmla="*/ 2147483647 w 10"/>
                <a:gd name="T7" fmla="*/ 2147483647 h 4"/>
                <a:gd name="T8" fmla="*/ 2147483647 w 10"/>
                <a:gd name="T9" fmla="*/ 2147483647 h 4"/>
                <a:gd name="T10" fmla="*/ 2147483647 w 10"/>
                <a:gd name="T11" fmla="*/ 2147483647 h 4"/>
                <a:gd name="T12" fmla="*/ 2147483647 w 10"/>
                <a:gd name="T13" fmla="*/ 2147483647 h 4"/>
                <a:gd name="T14" fmla="*/ 2147483647 w 10"/>
                <a:gd name="T15" fmla="*/ 2147483647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0"/>
                  </a:moveTo>
                  <a:lnTo>
                    <a:pt x="0" y="0"/>
                  </a:lnTo>
                  <a:lnTo>
                    <a:pt x="4" y="0"/>
                  </a:lnTo>
                  <a:lnTo>
                    <a:pt x="10" y="2"/>
                  </a:lnTo>
                  <a:lnTo>
                    <a:pt x="8" y="4"/>
                  </a:lnTo>
                  <a:lnTo>
                    <a:pt x="4" y="2"/>
                  </a:lnTo>
                  <a:lnTo>
                    <a:pt x="0" y="0"/>
                  </a:lnTo>
                  <a:close/>
                </a:path>
              </a:pathLst>
            </a:custGeom>
            <a:solidFill>
              <a:srgbClr val="FFFFFF"/>
            </a:solidFill>
            <a:ln w="9525">
              <a:noFill/>
              <a:round/>
              <a:headEnd/>
              <a:tailEnd/>
            </a:ln>
          </p:spPr>
          <p:txBody>
            <a:bodyPr/>
            <a:lstStyle/>
            <a:p>
              <a:endParaRPr lang="vi-VN"/>
            </a:p>
          </p:txBody>
        </p:sp>
        <p:sp>
          <p:nvSpPr>
            <p:cNvPr id="85" name="Freeform 285"/>
            <p:cNvSpPr>
              <a:spLocks/>
            </p:cNvSpPr>
            <p:nvPr/>
          </p:nvSpPr>
          <p:spPr bwMode="auto">
            <a:xfrm>
              <a:off x="2032000" y="4457700"/>
              <a:ext cx="12700" cy="9525"/>
            </a:xfrm>
            <a:custGeom>
              <a:avLst/>
              <a:gdLst>
                <a:gd name="T0" fmla="*/ 0 w 8"/>
                <a:gd name="T1" fmla="*/ 0 h 6"/>
                <a:gd name="T2" fmla="*/ 0 w 8"/>
                <a:gd name="T3" fmla="*/ 0 h 6"/>
                <a:gd name="T4" fmla="*/ 2147483647 w 8"/>
                <a:gd name="T5" fmla="*/ 2147483647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2"/>
                  </a:lnTo>
                  <a:lnTo>
                    <a:pt x="8" y="4"/>
                  </a:lnTo>
                  <a:lnTo>
                    <a:pt x="6"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86" name="Freeform 286"/>
            <p:cNvSpPr>
              <a:spLocks/>
            </p:cNvSpPr>
            <p:nvPr/>
          </p:nvSpPr>
          <p:spPr bwMode="auto">
            <a:xfrm>
              <a:off x="2028825"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2147483647 w 6"/>
                <a:gd name="T11" fmla="*/ 2147483647 h 8"/>
                <a:gd name="T12" fmla="*/ 2147483647 w 6"/>
                <a:gd name="T13" fmla="*/ 2147483647 h 8"/>
                <a:gd name="T14" fmla="*/ 0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2" y="0"/>
                  </a:moveTo>
                  <a:lnTo>
                    <a:pt x="2" y="0"/>
                  </a:lnTo>
                  <a:lnTo>
                    <a:pt x="4" y="2"/>
                  </a:lnTo>
                  <a:lnTo>
                    <a:pt x="6" y="8"/>
                  </a:lnTo>
                  <a:lnTo>
                    <a:pt x="4" y="8"/>
                  </a:lnTo>
                  <a:lnTo>
                    <a:pt x="2" y="8"/>
                  </a:lnTo>
                  <a:lnTo>
                    <a:pt x="0" y="4"/>
                  </a:lnTo>
                  <a:lnTo>
                    <a:pt x="2" y="0"/>
                  </a:lnTo>
                  <a:close/>
                </a:path>
              </a:pathLst>
            </a:custGeom>
            <a:solidFill>
              <a:srgbClr val="FFFFFF"/>
            </a:solidFill>
            <a:ln w="9525">
              <a:noFill/>
              <a:round/>
              <a:headEnd/>
              <a:tailEnd/>
            </a:ln>
          </p:spPr>
          <p:txBody>
            <a:bodyPr/>
            <a:lstStyle/>
            <a:p>
              <a:endParaRPr lang="vi-VN"/>
            </a:p>
          </p:txBody>
        </p:sp>
        <p:sp>
          <p:nvSpPr>
            <p:cNvPr id="87" name="Freeform 287"/>
            <p:cNvSpPr>
              <a:spLocks/>
            </p:cNvSpPr>
            <p:nvPr/>
          </p:nvSpPr>
          <p:spPr bwMode="auto">
            <a:xfrm>
              <a:off x="2025650" y="445770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0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4"/>
                  </a:lnTo>
                  <a:lnTo>
                    <a:pt x="2" y="8"/>
                  </a:lnTo>
                  <a:lnTo>
                    <a:pt x="0" y="8"/>
                  </a:lnTo>
                  <a:lnTo>
                    <a:pt x="0" y="4"/>
                  </a:lnTo>
                  <a:lnTo>
                    <a:pt x="4" y="0"/>
                  </a:lnTo>
                  <a:close/>
                </a:path>
              </a:pathLst>
            </a:custGeom>
            <a:solidFill>
              <a:srgbClr val="FFFFFF"/>
            </a:solidFill>
            <a:ln w="9525">
              <a:noFill/>
              <a:round/>
              <a:headEnd/>
              <a:tailEnd/>
            </a:ln>
          </p:spPr>
          <p:txBody>
            <a:bodyPr/>
            <a:lstStyle/>
            <a:p>
              <a:endParaRPr lang="vi-VN"/>
            </a:p>
          </p:txBody>
        </p:sp>
        <p:sp>
          <p:nvSpPr>
            <p:cNvPr id="88" name="Freeform 288"/>
            <p:cNvSpPr>
              <a:spLocks/>
            </p:cNvSpPr>
            <p:nvPr/>
          </p:nvSpPr>
          <p:spPr bwMode="auto">
            <a:xfrm>
              <a:off x="2019300" y="4457700"/>
              <a:ext cx="9525" cy="12700"/>
            </a:xfrm>
            <a:custGeom>
              <a:avLst/>
              <a:gdLst>
                <a:gd name="T0" fmla="*/ 2147483647 w 6"/>
                <a:gd name="T1" fmla="*/ 0 h 8"/>
                <a:gd name="T2" fmla="*/ 2147483647 w 6"/>
                <a:gd name="T3" fmla="*/ 0 h 8"/>
                <a:gd name="T4" fmla="*/ 2147483647 w 6"/>
                <a:gd name="T5" fmla="*/ 2147483647 h 8"/>
                <a:gd name="T6" fmla="*/ 2147483647 w 6"/>
                <a:gd name="T7" fmla="*/ 2147483647 h 8"/>
                <a:gd name="T8" fmla="*/ 2147483647 w 6"/>
                <a:gd name="T9" fmla="*/ 2147483647 h 8"/>
                <a:gd name="T10" fmla="*/ 0 w 6"/>
                <a:gd name="T11" fmla="*/ 2147483647 h 8"/>
                <a:gd name="T12" fmla="*/ 0 w 6"/>
                <a:gd name="T13" fmla="*/ 2147483647 h 8"/>
                <a:gd name="T14" fmla="*/ 2147483647 w 6"/>
                <a:gd name="T15" fmla="*/ 2147483647 h 8"/>
                <a:gd name="T16" fmla="*/ 2147483647 w 6"/>
                <a:gd name="T17" fmla="*/ 0 h 8"/>
                <a:gd name="T18" fmla="*/ 2147483647 w 6"/>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
                <a:gd name="T32" fmla="*/ 6 w 6"/>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
                  <a:moveTo>
                    <a:pt x="6" y="0"/>
                  </a:moveTo>
                  <a:lnTo>
                    <a:pt x="6" y="0"/>
                  </a:lnTo>
                  <a:lnTo>
                    <a:pt x="6" y="4"/>
                  </a:lnTo>
                  <a:lnTo>
                    <a:pt x="2" y="8"/>
                  </a:lnTo>
                  <a:lnTo>
                    <a:pt x="0" y="8"/>
                  </a:lnTo>
                  <a:lnTo>
                    <a:pt x="0" y="6"/>
                  </a:lnTo>
                  <a:lnTo>
                    <a:pt x="2" y="4"/>
                  </a:lnTo>
                  <a:lnTo>
                    <a:pt x="6" y="0"/>
                  </a:lnTo>
                  <a:close/>
                </a:path>
              </a:pathLst>
            </a:custGeom>
            <a:solidFill>
              <a:srgbClr val="FFFFFF"/>
            </a:solidFill>
            <a:ln w="9525">
              <a:noFill/>
              <a:round/>
              <a:headEnd/>
              <a:tailEnd/>
            </a:ln>
          </p:spPr>
          <p:txBody>
            <a:bodyPr/>
            <a:lstStyle/>
            <a:p>
              <a:endParaRPr lang="vi-VN"/>
            </a:p>
          </p:txBody>
        </p:sp>
        <p:sp>
          <p:nvSpPr>
            <p:cNvPr id="89" name="Freeform 289"/>
            <p:cNvSpPr>
              <a:spLocks/>
            </p:cNvSpPr>
            <p:nvPr/>
          </p:nvSpPr>
          <p:spPr bwMode="auto">
            <a:xfrm>
              <a:off x="2012950" y="4457700"/>
              <a:ext cx="15875" cy="9525"/>
            </a:xfrm>
            <a:custGeom>
              <a:avLst/>
              <a:gdLst>
                <a:gd name="T0" fmla="*/ 2147483647 w 10"/>
                <a:gd name="T1" fmla="*/ 0 h 6"/>
                <a:gd name="T2" fmla="*/ 2147483647 w 10"/>
                <a:gd name="T3" fmla="*/ 0 h 6"/>
                <a:gd name="T4" fmla="*/ 2147483647 w 10"/>
                <a:gd name="T5" fmla="*/ 2147483647 h 6"/>
                <a:gd name="T6" fmla="*/ 2147483647 w 10"/>
                <a:gd name="T7" fmla="*/ 2147483647 h 6"/>
                <a:gd name="T8" fmla="*/ 2147483647 w 10"/>
                <a:gd name="T9" fmla="*/ 2147483647 h 6"/>
                <a:gd name="T10" fmla="*/ 0 w 10"/>
                <a:gd name="T11" fmla="*/ 2147483647 h 6"/>
                <a:gd name="T12" fmla="*/ 2147483647 w 10"/>
                <a:gd name="T13" fmla="*/ 2147483647 h 6"/>
                <a:gd name="T14" fmla="*/ 2147483647 w 10"/>
                <a:gd name="T15" fmla="*/ 2147483647 h 6"/>
                <a:gd name="T16" fmla="*/ 2147483647 w 10"/>
                <a:gd name="T17" fmla="*/ 0 h 6"/>
                <a:gd name="T18" fmla="*/ 2147483647 w 10"/>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
                <a:gd name="T32" fmla="*/ 10 w 1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
                  <a:moveTo>
                    <a:pt x="10" y="0"/>
                  </a:moveTo>
                  <a:lnTo>
                    <a:pt x="10" y="0"/>
                  </a:lnTo>
                  <a:lnTo>
                    <a:pt x="8" y="2"/>
                  </a:lnTo>
                  <a:lnTo>
                    <a:pt x="2" y="6"/>
                  </a:lnTo>
                  <a:lnTo>
                    <a:pt x="0" y="4"/>
                  </a:lnTo>
                  <a:lnTo>
                    <a:pt x="2" y="4"/>
                  </a:lnTo>
                  <a:lnTo>
                    <a:pt x="4" y="2"/>
                  </a:lnTo>
                  <a:lnTo>
                    <a:pt x="10" y="0"/>
                  </a:lnTo>
                  <a:close/>
                </a:path>
              </a:pathLst>
            </a:custGeom>
            <a:solidFill>
              <a:srgbClr val="FFFFFF"/>
            </a:solidFill>
            <a:ln w="9525">
              <a:noFill/>
              <a:round/>
              <a:headEnd/>
              <a:tailEnd/>
            </a:ln>
          </p:spPr>
          <p:txBody>
            <a:bodyPr/>
            <a:lstStyle/>
            <a:p>
              <a:endParaRPr lang="vi-VN"/>
            </a:p>
          </p:txBody>
        </p:sp>
        <p:sp>
          <p:nvSpPr>
            <p:cNvPr id="90" name="Freeform 290"/>
            <p:cNvSpPr>
              <a:spLocks/>
            </p:cNvSpPr>
            <p:nvPr/>
          </p:nvSpPr>
          <p:spPr bwMode="auto">
            <a:xfrm>
              <a:off x="2009775" y="4457700"/>
              <a:ext cx="19050" cy="3175"/>
            </a:xfrm>
            <a:custGeom>
              <a:avLst/>
              <a:gdLst>
                <a:gd name="T0" fmla="*/ 2147483647 w 12"/>
                <a:gd name="T1" fmla="*/ 0 h 2"/>
                <a:gd name="T2" fmla="*/ 2147483647 w 12"/>
                <a:gd name="T3" fmla="*/ 0 h 2"/>
                <a:gd name="T4" fmla="*/ 2147483647 w 12"/>
                <a:gd name="T5" fmla="*/ 2147483647 h 2"/>
                <a:gd name="T6" fmla="*/ 2147483647 w 12"/>
                <a:gd name="T7" fmla="*/ 2147483647 h 2"/>
                <a:gd name="T8" fmla="*/ 2147483647 w 12"/>
                <a:gd name="T9" fmla="*/ 2147483647 h 2"/>
                <a:gd name="T10" fmla="*/ 0 w 12"/>
                <a:gd name="T11" fmla="*/ 0 h 2"/>
                <a:gd name="T12" fmla="*/ 2147483647 w 12"/>
                <a:gd name="T13" fmla="*/ 0 h 2"/>
                <a:gd name="T14" fmla="*/ 2147483647 w 12"/>
                <a:gd name="T15" fmla="*/ 0 h 2"/>
                <a:gd name="T16" fmla="*/ 2147483647 w 12"/>
                <a:gd name="T17" fmla="*/ 0 h 2"/>
                <a:gd name="T18" fmla="*/ 2147483647 w 12"/>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12" y="0"/>
                  </a:moveTo>
                  <a:lnTo>
                    <a:pt x="12" y="0"/>
                  </a:lnTo>
                  <a:lnTo>
                    <a:pt x="8" y="2"/>
                  </a:lnTo>
                  <a:lnTo>
                    <a:pt x="2" y="2"/>
                  </a:lnTo>
                  <a:lnTo>
                    <a:pt x="0" y="0"/>
                  </a:lnTo>
                  <a:lnTo>
                    <a:pt x="2" y="0"/>
                  </a:lnTo>
                  <a:lnTo>
                    <a:pt x="6" y="0"/>
                  </a:lnTo>
                  <a:lnTo>
                    <a:pt x="12" y="0"/>
                  </a:lnTo>
                  <a:close/>
                </a:path>
              </a:pathLst>
            </a:custGeom>
            <a:solidFill>
              <a:srgbClr val="FFFFFF"/>
            </a:solidFill>
            <a:ln w="9525">
              <a:noFill/>
              <a:round/>
              <a:headEnd/>
              <a:tailEnd/>
            </a:ln>
          </p:spPr>
          <p:txBody>
            <a:bodyPr/>
            <a:lstStyle/>
            <a:p>
              <a:endParaRPr lang="vi-VN"/>
            </a:p>
          </p:txBody>
        </p:sp>
        <p:sp>
          <p:nvSpPr>
            <p:cNvPr id="91" name="Freeform 291"/>
            <p:cNvSpPr>
              <a:spLocks/>
            </p:cNvSpPr>
            <p:nvPr/>
          </p:nvSpPr>
          <p:spPr bwMode="auto">
            <a:xfrm>
              <a:off x="2012950" y="445135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2147483647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2"/>
                  </a:lnTo>
                  <a:lnTo>
                    <a:pt x="10" y="4"/>
                  </a:lnTo>
                  <a:close/>
                </a:path>
              </a:pathLst>
            </a:custGeom>
            <a:solidFill>
              <a:srgbClr val="FFFFFF"/>
            </a:solidFill>
            <a:ln w="9525">
              <a:noFill/>
              <a:round/>
              <a:headEnd/>
              <a:tailEnd/>
            </a:ln>
          </p:spPr>
          <p:txBody>
            <a:bodyPr/>
            <a:lstStyle/>
            <a:p>
              <a:endParaRPr lang="vi-VN"/>
            </a:p>
          </p:txBody>
        </p:sp>
        <p:sp>
          <p:nvSpPr>
            <p:cNvPr id="92" name="Freeform 292"/>
            <p:cNvSpPr>
              <a:spLocks/>
            </p:cNvSpPr>
            <p:nvPr/>
          </p:nvSpPr>
          <p:spPr bwMode="auto">
            <a:xfrm>
              <a:off x="2025650" y="4454525"/>
              <a:ext cx="9525" cy="6350"/>
            </a:xfrm>
            <a:custGeom>
              <a:avLst/>
              <a:gdLst>
                <a:gd name="T0" fmla="*/ 2147483647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0 w 6"/>
                <a:gd name="T11" fmla="*/ 2147483647 h 4"/>
                <a:gd name="T12" fmla="*/ 0 w 6"/>
                <a:gd name="T13" fmla="*/ 2147483647 h 4"/>
                <a:gd name="T14" fmla="*/ 0 w 6"/>
                <a:gd name="T15" fmla="*/ 2147483647 h 4"/>
                <a:gd name="T16" fmla="*/ 0 w 6"/>
                <a:gd name="T17" fmla="*/ 0 h 4"/>
                <a:gd name="T18" fmla="*/ 2147483647 w 6"/>
                <a:gd name="T19" fmla="*/ 0 h 4"/>
                <a:gd name="T20" fmla="*/ 2147483647 w 6"/>
                <a:gd name="T21" fmla="*/ 0 h 4"/>
                <a:gd name="T22" fmla="*/ 2147483647 w 6"/>
                <a:gd name="T23" fmla="*/ 0 h 4"/>
                <a:gd name="T24" fmla="*/ 2147483647 w 6"/>
                <a:gd name="T25" fmla="*/ 2147483647 h 4"/>
                <a:gd name="T26" fmla="*/ 2147483647 w 6"/>
                <a:gd name="T27" fmla="*/ 2147483647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4"/>
                <a:gd name="T44" fmla="*/ 6 w 6"/>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4">
                  <a:moveTo>
                    <a:pt x="6" y="2"/>
                  </a:moveTo>
                  <a:lnTo>
                    <a:pt x="6" y="2"/>
                  </a:lnTo>
                  <a:lnTo>
                    <a:pt x="6" y="4"/>
                  </a:lnTo>
                  <a:lnTo>
                    <a:pt x="2" y="4"/>
                  </a:lnTo>
                  <a:lnTo>
                    <a:pt x="0" y="4"/>
                  </a:lnTo>
                  <a:lnTo>
                    <a:pt x="0" y="2"/>
                  </a:lnTo>
                  <a:lnTo>
                    <a:pt x="0" y="0"/>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93" name="Freeform 293"/>
            <p:cNvSpPr>
              <a:spLocks/>
            </p:cNvSpPr>
            <p:nvPr/>
          </p:nvSpPr>
          <p:spPr bwMode="auto">
            <a:xfrm>
              <a:off x="2305050" y="4518025"/>
              <a:ext cx="12700" cy="6350"/>
            </a:xfrm>
            <a:custGeom>
              <a:avLst/>
              <a:gdLst>
                <a:gd name="T0" fmla="*/ 2147483647 w 8"/>
                <a:gd name="T1" fmla="*/ 2147483647 h 4"/>
                <a:gd name="T2" fmla="*/ 2147483647 w 8"/>
                <a:gd name="T3" fmla="*/ 2147483647 h 4"/>
                <a:gd name="T4" fmla="*/ 2147483647 w 8"/>
                <a:gd name="T5" fmla="*/ 2147483647 h 4"/>
                <a:gd name="T6" fmla="*/ 0 w 8"/>
                <a:gd name="T7" fmla="*/ 0 h 4"/>
                <a:gd name="T8" fmla="*/ 0 w 8"/>
                <a:gd name="T9" fmla="*/ 0 h 4"/>
                <a:gd name="T10" fmla="*/ 0 w 8"/>
                <a:gd name="T11" fmla="*/ 0 h 4"/>
                <a:gd name="T12" fmla="*/ 2147483647 w 8"/>
                <a:gd name="T13" fmla="*/ 0 h 4"/>
                <a:gd name="T14" fmla="*/ 2147483647 w 8"/>
                <a:gd name="T15" fmla="*/ 2147483647 h 4"/>
                <a:gd name="T16" fmla="*/ 2147483647 w 8"/>
                <a:gd name="T17" fmla="*/ 2147483647 h 4"/>
                <a:gd name="T18" fmla="*/ 2147483647 w 8"/>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4"/>
                <a:gd name="T32" fmla="*/ 8 w 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4">
                  <a:moveTo>
                    <a:pt x="8" y="4"/>
                  </a:moveTo>
                  <a:lnTo>
                    <a:pt x="8" y="4"/>
                  </a:lnTo>
                  <a:lnTo>
                    <a:pt x="6" y="4"/>
                  </a:lnTo>
                  <a:lnTo>
                    <a:pt x="0" y="0"/>
                  </a:lnTo>
                  <a:lnTo>
                    <a:pt x="2" y="0"/>
                  </a:lnTo>
                  <a:lnTo>
                    <a:pt x="6" y="2"/>
                  </a:lnTo>
                  <a:lnTo>
                    <a:pt x="8" y="4"/>
                  </a:lnTo>
                  <a:close/>
                </a:path>
              </a:pathLst>
            </a:custGeom>
            <a:solidFill>
              <a:srgbClr val="FFFFFF"/>
            </a:solidFill>
            <a:ln w="9525">
              <a:noFill/>
              <a:round/>
              <a:headEnd/>
              <a:tailEnd/>
            </a:ln>
          </p:spPr>
          <p:txBody>
            <a:bodyPr/>
            <a:lstStyle/>
            <a:p>
              <a:endParaRPr lang="vi-VN"/>
            </a:p>
          </p:txBody>
        </p:sp>
        <p:sp>
          <p:nvSpPr>
            <p:cNvPr id="94" name="Freeform 294"/>
            <p:cNvSpPr>
              <a:spLocks/>
            </p:cNvSpPr>
            <p:nvPr/>
          </p:nvSpPr>
          <p:spPr bwMode="auto">
            <a:xfrm>
              <a:off x="2311400" y="4511675"/>
              <a:ext cx="6350" cy="12700"/>
            </a:xfrm>
            <a:custGeom>
              <a:avLst/>
              <a:gdLst>
                <a:gd name="T0" fmla="*/ 2147483647 w 4"/>
                <a:gd name="T1" fmla="*/ 2147483647 h 8"/>
                <a:gd name="T2" fmla="*/ 2147483647 w 4"/>
                <a:gd name="T3" fmla="*/ 2147483647 h 8"/>
                <a:gd name="T4" fmla="*/ 2147483647 w 4"/>
                <a:gd name="T5" fmla="*/ 2147483647 h 8"/>
                <a:gd name="T6" fmla="*/ 0 w 4"/>
                <a:gd name="T7" fmla="*/ 2147483647 h 8"/>
                <a:gd name="T8" fmla="*/ 0 w 4"/>
                <a:gd name="T9" fmla="*/ 2147483647 h 8"/>
                <a:gd name="T10" fmla="*/ 2147483647 w 4"/>
                <a:gd name="T11" fmla="*/ 0 h 8"/>
                <a:gd name="T12" fmla="*/ 2147483647 w 4"/>
                <a:gd name="T13" fmla="*/ 2147483647 h 8"/>
                <a:gd name="T14" fmla="*/ 2147483647 w 4"/>
                <a:gd name="T15" fmla="*/ 2147483647 h 8"/>
                <a:gd name="T16" fmla="*/ 2147483647 w 4"/>
                <a:gd name="T17" fmla="*/ 2147483647 h 8"/>
                <a:gd name="T18" fmla="*/ 2147483647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8"/>
                  </a:moveTo>
                  <a:lnTo>
                    <a:pt x="4" y="8"/>
                  </a:lnTo>
                  <a:lnTo>
                    <a:pt x="2" y="6"/>
                  </a:lnTo>
                  <a:lnTo>
                    <a:pt x="0" y="2"/>
                  </a:lnTo>
                  <a:lnTo>
                    <a:pt x="2" y="0"/>
                  </a:lnTo>
                  <a:lnTo>
                    <a:pt x="4" y="2"/>
                  </a:lnTo>
                  <a:lnTo>
                    <a:pt x="4" y="4"/>
                  </a:lnTo>
                  <a:lnTo>
                    <a:pt x="4" y="8"/>
                  </a:lnTo>
                  <a:close/>
                </a:path>
              </a:pathLst>
            </a:custGeom>
            <a:solidFill>
              <a:srgbClr val="FFFFFF"/>
            </a:solidFill>
            <a:ln w="9525">
              <a:noFill/>
              <a:round/>
              <a:headEnd/>
              <a:tailEnd/>
            </a:ln>
          </p:spPr>
          <p:txBody>
            <a:bodyPr/>
            <a:lstStyle/>
            <a:p>
              <a:endParaRPr lang="vi-VN"/>
            </a:p>
          </p:txBody>
        </p:sp>
        <p:sp>
          <p:nvSpPr>
            <p:cNvPr id="95" name="Freeform 295"/>
            <p:cNvSpPr>
              <a:spLocks/>
            </p:cNvSpPr>
            <p:nvPr/>
          </p:nvSpPr>
          <p:spPr bwMode="auto">
            <a:xfrm>
              <a:off x="2317750" y="4511675"/>
              <a:ext cx="6350" cy="12700"/>
            </a:xfrm>
            <a:custGeom>
              <a:avLst/>
              <a:gdLst>
                <a:gd name="T0" fmla="*/ 0 w 4"/>
                <a:gd name="T1" fmla="*/ 2147483647 h 8"/>
                <a:gd name="T2" fmla="*/ 0 w 4"/>
                <a:gd name="T3" fmla="*/ 2147483647 h 8"/>
                <a:gd name="T4" fmla="*/ 0 w 4"/>
                <a:gd name="T5" fmla="*/ 2147483647 h 8"/>
                <a:gd name="T6" fmla="*/ 2147483647 w 4"/>
                <a:gd name="T7" fmla="*/ 2147483647 h 8"/>
                <a:gd name="T8" fmla="*/ 2147483647 w 4"/>
                <a:gd name="T9" fmla="*/ 2147483647 h 8"/>
                <a:gd name="T10" fmla="*/ 2147483647 w 4"/>
                <a:gd name="T11" fmla="*/ 0 h 8"/>
                <a:gd name="T12" fmla="*/ 2147483647 w 4"/>
                <a:gd name="T13" fmla="*/ 2147483647 h 8"/>
                <a:gd name="T14" fmla="*/ 2147483647 w 4"/>
                <a:gd name="T15" fmla="*/ 2147483647 h 8"/>
                <a:gd name="T16" fmla="*/ 0 w 4"/>
                <a:gd name="T17" fmla="*/ 2147483647 h 8"/>
                <a:gd name="T18" fmla="*/ 0 w 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8"/>
                  </a:moveTo>
                  <a:lnTo>
                    <a:pt x="0" y="8"/>
                  </a:lnTo>
                  <a:lnTo>
                    <a:pt x="0" y="6"/>
                  </a:lnTo>
                  <a:lnTo>
                    <a:pt x="2" y="2"/>
                  </a:lnTo>
                  <a:lnTo>
                    <a:pt x="2" y="0"/>
                  </a:lnTo>
                  <a:lnTo>
                    <a:pt x="4" y="2"/>
                  </a:lnTo>
                  <a:lnTo>
                    <a:pt x="4" y="4"/>
                  </a:lnTo>
                  <a:lnTo>
                    <a:pt x="0" y="8"/>
                  </a:lnTo>
                  <a:close/>
                </a:path>
              </a:pathLst>
            </a:custGeom>
            <a:solidFill>
              <a:srgbClr val="FFFFFF"/>
            </a:solidFill>
            <a:ln w="9525">
              <a:noFill/>
              <a:round/>
              <a:headEnd/>
              <a:tailEnd/>
            </a:ln>
          </p:spPr>
          <p:txBody>
            <a:bodyPr/>
            <a:lstStyle/>
            <a:p>
              <a:endParaRPr lang="vi-VN"/>
            </a:p>
          </p:txBody>
        </p:sp>
        <p:sp>
          <p:nvSpPr>
            <p:cNvPr id="96" name="Freeform 296"/>
            <p:cNvSpPr>
              <a:spLocks/>
            </p:cNvSpPr>
            <p:nvPr/>
          </p:nvSpPr>
          <p:spPr bwMode="auto">
            <a:xfrm>
              <a:off x="2320925" y="4514850"/>
              <a:ext cx="9525" cy="9525"/>
            </a:xfrm>
            <a:custGeom>
              <a:avLst/>
              <a:gdLst>
                <a:gd name="T0" fmla="*/ 0 w 6"/>
                <a:gd name="T1" fmla="*/ 2147483647 h 6"/>
                <a:gd name="T2" fmla="*/ 0 w 6"/>
                <a:gd name="T3" fmla="*/ 2147483647 h 6"/>
                <a:gd name="T4" fmla="*/ 0 w 6"/>
                <a:gd name="T5" fmla="*/ 2147483647 h 6"/>
                <a:gd name="T6" fmla="*/ 2147483647 w 6"/>
                <a:gd name="T7" fmla="*/ 0 h 6"/>
                <a:gd name="T8" fmla="*/ 2147483647 w 6"/>
                <a:gd name="T9" fmla="*/ 0 h 6"/>
                <a:gd name="T10" fmla="*/ 2147483647 w 6"/>
                <a:gd name="T11" fmla="*/ 0 h 6"/>
                <a:gd name="T12" fmla="*/ 2147483647 w 6"/>
                <a:gd name="T13" fmla="*/ 2147483647 h 6"/>
                <a:gd name="T14" fmla="*/ 2147483647 w 6"/>
                <a:gd name="T15" fmla="*/ 2147483647 h 6"/>
                <a:gd name="T16" fmla="*/ 0 w 6"/>
                <a:gd name="T17" fmla="*/ 2147483647 h 6"/>
                <a:gd name="T18" fmla="*/ 0 w 6"/>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0" y="6"/>
                  </a:moveTo>
                  <a:lnTo>
                    <a:pt x="0" y="6"/>
                  </a:lnTo>
                  <a:lnTo>
                    <a:pt x="0" y="4"/>
                  </a:lnTo>
                  <a:lnTo>
                    <a:pt x="4" y="0"/>
                  </a:lnTo>
                  <a:lnTo>
                    <a:pt x="6" y="0"/>
                  </a:lnTo>
                  <a:lnTo>
                    <a:pt x="6" y="2"/>
                  </a:lnTo>
                  <a:lnTo>
                    <a:pt x="4" y="4"/>
                  </a:lnTo>
                  <a:lnTo>
                    <a:pt x="0" y="6"/>
                  </a:lnTo>
                  <a:close/>
                </a:path>
              </a:pathLst>
            </a:custGeom>
            <a:solidFill>
              <a:srgbClr val="FFFFFF"/>
            </a:solidFill>
            <a:ln w="9525">
              <a:noFill/>
              <a:round/>
              <a:headEnd/>
              <a:tailEnd/>
            </a:ln>
          </p:spPr>
          <p:txBody>
            <a:bodyPr/>
            <a:lstStyle/>
            <a:p>
              <a:endParaRPr lang="vi-VN"/>
            </a:p>
          </p:txBody>
        </p:sp>
        <p:sp>
          <p:nvSpPr>
            <p:cNvPr id="97" name="Freeform 297"/>
            <p:cNvSpPr>
              <a:spLocks/>
            </p:cNvSpPr>
            <p:nvPr/>
          </p:nvSpPr>
          <p:spPr bwMode="auto">
            <a:xfrm>
              <a:off x="2320925" y="4518025"/>
              <a:ext cx="15875" cy="6350"/>
            </a:xfrm>
            <a:custGeom>
              <a:avLst/>
              <a:gdLst>
                <a:gd name="T0" fmla="*/ 0 w 10"/>
                <a:gd name="T1" fmla="*/ 2147483647 h 4"/>
                <a:gd name="T2" fmla="*/ 0 w 10"/>
                <a:gd name="T3" fmla="*/ 2147483647 h 4"/>
                <a:gd name="T4" fmla="*/ 2147483647 w 10"/>
                <a:gd name="T5" fmla="*/ 2147483647 h 4"/>
                <a:gd name="T6" fmla="*/ 2147483647 w 10"/>
                <a:gd name="T7" fmla="*/ 0 h 4"/>
                <a:gd name="T8" fmla="*/ 2147483647 w 10"/>
                <a:gd name="T9" fmla="*/ 0 h 4"/>
                <a:gd name="T10" fmla="*/ 2147483647 w 10"/>
                <a:gd name="T11" fmla="*/ 0 h 4"/>
                <a:gd name="T12" fmla="*/ 2147483647 w 10"/>
                <a:gd name="T13" fmla="*/ 2147483647 h 4"/>
                <a:gd name="T14" fmla="*/ 2147483647 w 10"/>
                <a:gd name="T15" fmla="*/ 2147483647 h 4"/>
                <a:gd name="T16" fmla="*/ 0 w 10"/>
                <a:gd name="T17" fmla="*/ 2147483647 h 4"/>
                <a:gd name="T18" fmla="*/ 0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0" y="4"/>
                  </a:moveTo>
                  <a:lnTo>
                    <a:pt x="0" y="4"/>
                  </a:lnTo>
                  <a:lnTo>
                    <a:pt x="2" y="2"/>
                  </a:lnTo>
                  <a:lnTo>
                    <a:pt x="8" y="0"/>
                  </a:lnTo>
                  <a:lnTo>
                    <a:pt x="10" y="0"/>
                  </a:lnTo>
                  <a:lnTo>
                    <a:pt x="8" y="2"/>
                  </a:lnTo>
                  <a:lnTo>
                    <a:pt x="6" y="4"/>
                  </a:lnTo>
                  <a:lnTo>
                    <a:pt x="0" y="4"/>
                  </a:lnTo>
                  <a:close/>
                </a:path>
              </a:pathLst>
            </a:custGeom>
            <a:solidFill>
              <a:srgbClr val="FFFFFF"/>
            </a:solidFill>
            <a:ln w="9525">
              <a:noFill/>
              <a:round/>
              <a:headEnd/>
              <a:tailEnd/>
            </a:ln>
          </p:spPr>
          <p:txBody>
            <a:bodyPr/>
            <a:lstStyle/>
            <a:p>
              <a:endParaRPr lang="vi-VN"/>
            </a:p>
          </p:txBody>
        </p:sp>
        <p:sp>
          <p:nvSpPr>
            <p:cNvPr id="98" name="Freeform 298"/>
            <p:cNvSpPr>
              <a:spLocks/>
            </p:cNvSpPr>
            <p:nvPr/>
          </p:nvSpPr>
          <p:spPr bwMode="auto">
            <a:xfrm>
              <a:off x="2320925" y="4524375"/>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0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6" y="2"/>
                  </a:lnTo>
                  <a:lnTo>
                    <a:pt x="0" y="0"/>
                  </a:lnTo>
                  <a:close/>
                </a:path>
              </a:pathLst>
            </a:custGeom>
            <a:solidFill>
              <a:srgbClr val="FFFFFF"/>
            </a:solidFill>
            <a:ln w="9525">
              <a:noFill/>
              <a:round/>
              <a:headEnd/>
              <a:tailEnd/>
            </a:ln>
          </p:spPr>
          <p:txBody>
            <a:bodyPr/>
            <a:lstStyle/>
            <a:p>
              <a:endParaRPr lang="vi-VN"/>
            </a:p>
          </p:txBody>
        </p:sp>
        <p:sp>
          <p:nvSpPr>
            <p:cNvPr id="99" name="Freeform 299"/>
            <p:cNvSpPr>
              <a:spLocks/>
            </p:cNvSpPr>
            <p:nvPr/>
          </p:nvSpPr>
          <p:spPr bwMode="auto">
            <a:xfrm>
              <a:off x="2320925" y="4527550"/>
              <a:ext cx="15875" cy="3175"/>
            </a:xfrm>
            <a:custGeom>
              <a:avLst/>
              <a:gdLst>
                <a:gd name="T0" fmla="*/ 0 w 10"/>
                <a:gd name="T1" fmla="*/ 0 h 2"/>
                <a:gd name="T2" fmla="*/ 0 w 10"/>
                <a:gd name="T3" fmla="*/ 0 h 2"/>
                <a:gd name="T4" fmla="*/ 2147483647 w 10"/>
                <a:gd name="T5" fmla="*/ 0 h 2"/>
                <a:gd name="T6" fmla="*/ 2147483647 w 10"/>
                <a:gd name="T7" fmla="*/ 0 h 2"/>
                <a:gd name="T8" fmla="*/ 2147483647 w 10"/>
                <a:gd name="T9" fmla="*/ 0 h 2"/>
                <a:gd name="T10" fmla="*/ 2147483647 w 10"/>
                <a:gd name="T11" fmla="*/ 2147483647 h 2"/>
                <a:gd name="T12" fmla="*/ 2147483647 w 10"/>
                <a:gd name="T13" fmla="*/ 2147483647 h 2"/>
                <a:gd name="T14" fmla="*/ 2147483647 w 10"/>
                <a:gd name="T15" fmla="*/ 2147483647 h 2"/>
                <a:gd name="T16" fmla="*/ 0 w 10"/>
                <a:gd name="T17" fmla="*/ 0 h 2"/>
                <a:gd name="T18" fmla="*/ 0 w 10"/>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
                <a:gd name="T32" fmla="*/ 10 w 10"/>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
                  <a:moveTo>
                    <a:pt x="0" y="0"/>
                  </a:moveTo>
                  <a:lnTo>
                    <a:pt x="0" y="0"/>
                  </a:lnTo>
                  <a:lnTo>
                    <a:pt x="4" y="0"/>
                  </a:lnTo>
                  <a:lnTo>
                    <a:pt x="10" y="0"/>
                  </a:lnTo>
                  <a:lnTo>
                    <a:pt x="10" y="2"/>
                  </a:lnTo>
                  <a:lnTo>
                    <a:pt x="8" y="2"/>
                  </a:lnTo>
                  <a:lnTo>
                    <a:pt x="4" y="2"/>
                  </a:lnTo>
                  <a:lnTo>
                    <a:pt x="0" y="0"/>
                  </a:lnTo>
                  <a:close/>
                </a:path>
              </a:pathLst>
            </a:custGeom>
            <a:solidFill>
              <a:srgbClr val="FFFFFF"/>
            </a:solidFill>
            <a:ln w="9525">
              <a:noFill/>
              <a:round/>
              <a:headEnd/>
              <a:tailEnd/>
            </a:ln>
          </p:spPr>
          <p:txBody>
            <a:bodyPr/>
            <a:lstStyle/>
            <a:p>
              <a:endParaRPr lang="vi-VN"/>
            </a:p>
          </p:txBody>
        </p:sp>
        <p:sp>
          <p:nvSpPr>
            <p:cNvPr id="100" name="Freeform 300"/>
            <p:cNvSpPr>
              <a:spLocks/>
            </p:cNvSpPr>
            <p:nvPr/>
          </p:nvSpPr>
          <p:spPr bwMode="auto">
            <a:xfrm>
              <a:off x="2320925" y="4527550"/>
              <a:ext cx="12700" cy="9525"/>
            </a:xfrm>
            <a:custGeom>
              <a:avLst/>
              <a:gdLst>
                <a:gd name="T0" fmla="*/ 0 w 8"/>
                <a:gd name="T1" fmla="*/ 0 h 6"/>
                <a:gd name="T2" fmla="*/ 0 w 8"/>
                <a:gd name="T3" fmla="*/ 0 h 6"/>
                <a:gd name="T4" fmla="*/ 2147483647 w 8"/>
                <a:gd name="T5" fmla="*/ 0 h 6"/>
                <a:gd name="T6" fmla="*/ 2147483647 w 8"/>
                <a:gd name="T7" fmla="*/ 2147483647 h 6"/>
                <a:gd name="T8" fmla="*/ 2147483647 w 8"/>
                <a:gd name="T9" fmla="*/ 2147483647 h 6"/>
                <a:gd name="T10" fmla="*/ 2147483647 w 8"/>
                <a:gd name="T11" fmla="*/ 2147483647 h 6"/>
                <a:gd name="T12" fmla="*/ 2147483647 w 8"/>
                <a:gd name="T13" fmla="*/ 2147483647 h 6"/>
                <a:gd name="T14" fmla="*/ 2147483647 w 8"/>
                <a:gd name="T15" fmla="*/ 2147483647 h 6"/>
                <a:gd name="T16" fmla="*/ 0 w 8"/>
                <a:gd name="T17" fmla="*/ 0 h 6"/>
                <a:gd name="T18" fmla="*/ 0 w 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0" y="0"/>
                  </a:moveTo>
                  <a:lnTo>
                    <a:pt x="0" y="0"/>
                  </a:lnTo>
                  <a:lnTo>
                    <a:pt x="2" y="0"/>
                  </a:lnTo>
                  <a:lnTo>
                    <a:pt x="8" y="4"/>
                  </a:lnTo>
                  <a:lnTo>
                    <a:pt x="8" y="6"/>
                  </a:lnTo>
                  <a:lnTo>
                    <a:pt x="4" y="6"/>
                  </a:lnTo>
                  <a:lnTo>
                    <a:pt x="2" y="4"/>
                  </a:lnTo>
                  <a:lnTo>
                    <a:pt x="0" y="0"/>
                  </a:lnTo>
                  <a:close/>
                </a:path>
              </a:pathLst>
            </a:custGeom>
            <a:solidFill>
              <a:srgbClr val="FFFFFF"/>
            </a:solidFill>
            <a:ln w="9525">
              <a:noFill/>
              <a:round/>
              <a:headEnd/>
              <a:tailEnd/>
            </a:ln>
          </p:spPr>
          <p:txBody>
            <a:bodyPr/>
            <a:lstStyle/>
            <a:p>
              <a:endParaRPr lang="vi-VN"/>
            </a:p>
          </p:txBody>
        </p:sp>
        <p:sp>
          <p:nvSpPr>
            <p:cNvPr id="101" name="Freeform 301"/>
            <p:cNvSpPr>
              <a:spLocks/>
            </p:cNvSpPr>
            <p:nvPr/>
          </p:nvSpPr>
          <p:spPr bwMode="auto">
            <a:xfrm>
              <a:off x="2320925" y="4527550"/>
              <a:ext cx="6350" cy="12700"/>
            </a:xfrm>
            <a:custGeom>
              <a:avLst/>
              <a:gdLst>
                <a:gd name="T0" fmla="*/ 0 w 4"/>
                <a:gd name="T1" fmla="*/ 0 h 8"/>
                <a:gd name="T2" fmla="*/ 0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0 w 4"/>
                <a:gd name="T17" fmla="*/ 0 h 8"/>
                <a:gd name="T18" fmla="*/ 0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0" y="0"/>
                  </a:moveTo>
                  <a:lnTo>
                    <a:pt x="0" y="0"/>
                  </a:lnTo>
                  <a:lnTo>
                    <a:pt x="2" y="2"/>
                  </a:lnTo>
                  <a:lnTo>
                    <a:pt x="4" y="6"/>
                  </a:lnTo>
                  <a:lnTo>
                    <a:pt x="2" y="8"/>
                  </a:lnTo>
                  <a:lnTo>
                    <a:pt x="0" y="6"/>
                  </a:lnTo>
                  <a:lnTo>
                    <a:pt x="0" y="4"/>
                  </a:lnTo>
                  <a:lnTo>
                    <a:pt x="0" y="0"/>
                  </a:lnTo>
                  <a:close/>
                </a:path>
              </a:pathLst>
            </a:custGeom>
            <a:solidFill>
              <a:srgbClr val="FFFFFF"/>
            </a:solidFill>
            <a:ln w="9525">
              <a:noFill/>
              <a:round/>
              <a:headEnd/>
              <a:tailEnd/>
            </a:ln>
          </p:spPr>
          <p:txBody>
            <a:bodyPr/>
            <a:lstStyle/>
            <a:p>
              <a:endParaRPr lang="vi-VN"/>
            </a:p>
          </p:txBody>
        </p:sp>
        <p:sp>
          <p:nvSpPr>
            <p:cNvPr id="102" name="Freeform 302"/>
            <p:cNvSpPr>
              <a:spLocks/>
            </p:cNvSpPr>
            <p:nvPr/>
          </p:nvSpPr>
          <p:spPr bwMode="auto">
            <a:xfrm>
              <a:off x="2314575" y="4527550"/>
              <a:ext cx="6350" cy="12700"/>
            </a:xfrm>
            <a:custGeom>
              <a:avLst/>
              <a:gdLst>
                <a:gd name="T0" fmla="*/ 2147483647 w 4"/>
                <a:gd name="T1" fmla="*/ 0 h 8"/>
                <a:gd name="T2" fmla="*/ 2147483647 w 4"/>
                <a:gd name="T3" fmla="*/ 0 h 8"/>
                <a:gd name="T4" fmla="*/ 2147483647 w 4"/>
                <a:gd name="T5" fmla="*/ 2147483647 h 8"/>
                <a:gd name="T6" fmla="*/ 2147483647 w 4"/>
                <a:gd name="T7" fmla="*/ 2147483647 h 8"/>
                <a:gd name="T8" fmla="*/ 2147483647 w 4"/>
                <a:gd name="T9" fmla="*/ 2147483647 h 8"/>
                <a:gd name="T10" fmla="*/ 2147483647 w 4"/>
                <a:gd name="T11" fmla="*/ 2147483647 h 8"/>
                <a:gd name="T12" fmla="*/ 0 w 4"/>
                <a:gd name="T13" fmla="*/ 2147483647 h 8"/>
                <a:gd name="T14" fmla="*/ 0 w 4"/>
                <a:gd name="T15" fmla="*/ 2147483647 h 8"/>
                <a:gd name="T16" fmla="*/ 2147483647 w 4"/>
                <a:gd name="T17" fmla="*/ 0 h 8"/>
                <a:gd name="T18" fmla="*/ 2147483647 w 4"/>
                <a:gd name="T19" fmla="*/ 0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8"/>
                <a:gd name="T32" fmla="*/ 4 w 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8">
                  <a:moveTo>
                    <a:pt x="4" y="0"/>
                  </a:moveTo>
                  <a:lnTo>
                    <a:pt x="4" y="0"/>
                  </a:lnTo>
                  <a:lnTo>
                    <a:pt x="4" y="2"/>
                  </a:lnTo>
                  <a:lnTo>
                    <a:pt x="2" y="8"/>
                  </a:lnTo>
                  <a:lnTo>
                    <a:pt x="0" y="6"/>
                  </a:lnTo>
                  <a:lnTo>
                    <a:pt x="0" y="4"/>
                  </a:lnTo>
                  <a:lnTo>
                    <a:pt x="4" y="0"/>
                  </a:lnTo>
                  <a:close/>
                </a:path>
              </a:pathLst>
            </a:custGeom>
            <a:solidFill>
              <a:srgbClr val="FFFFFF"/>
            </a:solidFill>
            <a:ln w="9525">
              <a:noFill/>
              <a:round/>
              <a:headEnd/>
              <a:tailEnd/>
            </a:ln>
          </p:spPr>
          <p:txBody>
            <a:bodyPr/>
            <a:lstStyle/>
            <a:p>
              <a:endParaRPr lang="vi-VN"/>
            </a:p>
          </p:txBody>
        </p:sp>
        <p:sp>
          <p:nvSpPr>
            <p:cNvPr id="103" name="Freeform 303"/>
            <p:cNvSpPr>
              <a:spLocks/>
            </p:cNvSpPr>
            <p:nvPr/>
          </p:nvSpPr>
          <p:spPr bwMode="auto">
            <a:xfrm>
              <a:off x="2308225" y="4527550"/>
              <a:ext cx="9525" cy="9525"/>
            </a:xfrm>
            <a:custGeom>
              <a:avLst/>
              <a:gdLst>
                <a:gd name="T0" fmla="*/ 2147483647 w 6"/>
                <a:gd name="T1" fmla="*/ 0 h 6"/>
                <a:gd name="T2" fmla="*/ 2147483647 w 6"/>
                <a:gd name="T3" fmla="*/ 0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2147483647 w 6"/>
                <a:gd name="T15" fmla="*/ 2147483647 h 6"/>
                <a:gd name="T16" fmla="*/ 2147483647 w 6"/>
                <a:gd name="T17" fmla="*/ 0 h 6"/>
                <a:gd name="T18" fmla="*/ 2147483647 w 6"/>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6"/>
                <a:gd name="T32" fmla="*/ 6 w 6"/>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6">
                  <a:moveTo>
                    <a:pt x="6" y="0"/>
                  </a:moveTo>
                  <a:lnTo>
                    <a:pt x="6" y="0"/>
                  </a:lnTo>
                  <a:lnTo>
                    <a:pt x="6" y="2"/>
                  </a:lnTo>
                  <a:lnTo>
                    <a:pt x="2" y="6"/>
                  </a:lnTo>
                  <a:lnTo>
                    <a:pt x="0" y="6"/>
                  </a:lnTo>
                  <a:lnTo>
                    <a:pt x="2" y="2"/>
                  </a:lnTo>
                  <a:lnTo>
                    <a:pt x="6" y="0"/>
                  </a:lnTo>
                  <a:close/>
                </a:path>
              </a:pathLst>
            </a:custGeom>
            <a:solidFill>
              <a:srgbClr val="FFFFFF"/>
            </a:solidFill>
            <a:ln w="9525">
              <a:noFill/>
              <a:round/>
              <a:headEnd/>
              <a:tailEnd/>
            </a:ln>
          </p:spPr>
          <p:txBody>
            <a:bodyPr/>
            <a:lstStyle/>
            <a:p>
              <a:endParaRPr lang="vi-VN"/>
            </a:p>
          </p:txBody>
        </p:sp>
        <p:sp>
          <p:nvSpPr>
            <p:cNvPr id="104" name="Freeform 304"/>
            <p:cNvSpPr>
              <a:spLocks/>
            </p:cNvSpPr>
            <p:nvPr/>
          </p:nvSpPr>
          <p:spPr bwMode="auto">
            <a:xfrm>
              <a:off x="2301875" y="4527550"/>
              <a:ext cx="15875" cy="6350"/>
            </a:xfrm>
            <a:custGeom>
              <a:avLst/>
              <a:gdLst>
                <a:gd name="T0" fmla="*/ 2147483647 w 10"/>
                <a:gd name="T1" fmla="*/ 0 h 4"/>
                <a:gd name="T2" fmla="*/ 2147483647 w 10"/>
                <a:gd name="T3" fmla="*/ 0 h 4"/>
                <a:gd name="T4" fmla="*/ 2147483647 w 10"/>
                <a:gd name="T5" fmla="*/ 2147483647 h 4"/>
                <a:gd name="T6" fmla="*/ 2147483647 w 10"/>
                <a:gd name="T7" fmla="*/ 2147483647 h 4"/>
                <a:gd name="T8" fmla="*/ 2147483647 w 10"/>
                <a:gd name="T9" fmla="*/ 2147483647 h 4"/>
                <a:gd name="T10" fmla="*/ 0 w 10"/>
                <a:gd name="T11" fmla="*/ 2147483647 h 4"/>
                <a:gd name="T12" fmla="*/ 2147483647 w 10"/>
                <a:gd name="T13" fmla="*/ 2147483647 h 4"/>
                <a:gd name="T14" fmla="*/ 2147483647 w 10"/>
                <a:gd name="T15" fmla="*/ 0 h 4"/>
                <a:gd name="T16" fmla="*/ 2147483647 w 10"/>
                <a:gd name="T17" fmla="*/ 0 h 4"/>
                <a:gd name="T18" fmla="*/ 2147483647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10" y="0"/>
                  </a:lnTo>
                  <a:lnTo>
                    <a:pt x="8" y="2"/>
                  </a:lnTo>
                  <a:lnTo>
                    <a:pt x="2" y="4"/>
                  </a:lnTo>
                  <a:lnTo>
                    <a:pt x="0" y="4"/>
                  </a:lnTo>
                  <a:lnTo>
                    <a:pt x="2" y="2"/>
                  </a:lnTo>
                  <a:lnTo>
                    <a:pt x="4" y="0"/>
                  </a:lnTo>
                  <a:lnTo>
                    <a:pt x="10" y="0"/>
                  </a:lnTo>
                  <a:close/>
                </a:path>
              </a:pathLst>
            </a:custGeom>
            <a:solidFill>
              <a:srgbClr val="FFFFFF"/>
            </a:solidFill>
            <a:ln w="9525">
              <a:noFill/>
              <a:round/>
              <a:headEnd/>
              <a:tailEnd/>
            </a:ln>
          </p:spPr>
          <p:txBody>
            <a:bodyPr/>
            <a:lstStyle/>
            <a:p>
              <a:endParaRPr lang="vi-VN"/>
            </a:p>
          </p:txBody>
        </p:sp>
        <p:sp>
          <p:nvSpPr>
            <p:cNvPr id="105" name="Freeform 305"/>
            <p:cNvSpPr>
              <a:spLocks/>
            </p:cNvSpPr>
            <p:nvPr/>
          </p:nvSpPr>
          <p:spPr bwMode="auto">
            <a:xfrm>
              <a:off x="2301875" y="4524375"/>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2147483647 h 4"/>
                <a:gd name="T12" fmla="*/ 0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2"/>
                  </a:moveTo>
                  <a:lnTo>
                    <a:pt x="10" y="2"/>
                  </a:lnTo>
                  <a:lnTo>
                    <a:pt x="6" y="2"/>
                  </a:lnTo>
                  <a:lnTo>
                    <a:pt x="0" y="4"/>
                  </a:lnTo>
                  <a:lnTo>
                    <a:pt x="0" y="2"/>
                  </a:lnTo>
                  <a:lnTo>
                    <a:pt x="0" y="0"/>
                  </a:lnTo>
                  <a:lnTo>
                    <a:pt x="4" y="0"/>
                  </a:lnTo>
                  <a:lnTo>
                    <a:pt x="10" y="2"/>
                  </a:lnTo>
                  <a:close/>
                </a:path>
              </a:pathLst>
            </a:custGeom>
            <a:solidFill>
              <a:srgbClr val="FFFFFF"/>
            </a:solidFill>
            <a:ln w="9525">
              <a:noFill/>
              <a:round/>
              <a:headEnd/>
              <a:tailEnd/>
            </a:ln>
          </p:spPr>
          <p:txBody>
            <a:bodyPr/>
            <a:lstStyle/>
            <a:p>
              <a:endParaRPr lang="vi-VN"/>
            </a:p>
          </p:txBody>
        </p:sp>
        <p:sp>
          <p:nvSpPr>
            <p:cNvPr id="106" name="Freeform 306"/>
            <p:cNvSpPr>
              <a:spLocks/>
            </p:cNvSpPr>
            <p:nvPr/>
          </p:nvSpPr>
          <p:spPr bwMode="auto">
            <a:xfrm>
              <a:off x="2301875" y="4521200"/>
              <a:ext cx="15875" cy="6350"/>
            </a:xfrm>
            <a:custGeom>
              <a:avLst/>
              <a:gdLst>
                <a:gd name="T0" fmla="*/ 2147483647 w 10"/>
                <a:gd name="T1" fmla="*/ 2147483647 h 4"/>
                <a:gd name="T2" fmla="*/ 2147483647 w 10"/>
                <a:gd name="T3" fmla="*/ 2147483647 h 4"/>
                <a:gd name="T4" fmla="*/ 2147483647 w 10"/>
                <a:gd name="T5" fmla="*/ 2147483647 h 4"/>
                <a:gd name="T6" fmla="*/ 0 w 10"/>
                <a:gd name="T7" fmla="*/ 2147483647 h 4"/>
                <a:gd name="T8" fmla="*/ 0 w 10"/>
                <a:gd name="T9" fmla="*/ 2147483647 h 4"/>
                <a:gd name="T10" fmla="*/ 0 w 10"/>
                <a:gd name="T11" fmla="*/ 0 h 4"/>
                <a:gd name="T12" fmla="*/ 2147483647 w 10"/>
                <a:gd name="T13" fmla="*/ 0 h 4"/>
                <a:gd name="T14" fmla="*/ 2147483647 w 10"/>
                <a:gd name="T15" fmla="*/ 0 h 4"/>
                <a:gd name="T16" fmla="*/ 2147483647 w 10"/>
                <a:gd name="T17" fmla="*/ 2147483647 h 4"/>
                <a:gd name="T18" fmla="*/ 2147483647 w 10"/>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4"/>
                  </a:moveTo>
                  <a:lnTo>
                    <a:pt x="10" y="4"/>
                  </a:lnTo>
                  <a:lnTo>
                    <a:pt x="6" y="4"/>
                  </a:lnTo>
                  <a:lnTo>
                    <a:pt x="0" y="2"/>
                  </a:lnTo>
                  <a:lnTo>
                    <a:pt x="0" y="0"/>
                  </a:lnTo>
                  <a:lnTo>
                    <a:pt x="2" y="0"/>
                  </a:lnTo>
                  <a:lnTo>
                    <a:pt x="6" y="0"/>
                  </a:lnTo>
                  <a:lnTo>
                    <a:pt x="10" y="4"/>
                  </a:lnTo>
                  <a:close/>
                </a:path>
              </a:pathLst>
            </a:custGeom>
            <a:solidFill>
              <a:srgbClr val="FFFFFF"/>
            </a:solidFill>
            <a:ln w="9525">
              <a:noFill/>
              <a:round/>
              <a:headEnd/>
              <a:tailEnd/>
            </a:ln>
          </p:spPr>
          <p:txBody>
            <a:bodyPr/>
            <a:lstStyle/>
            <a:p>
              <a:endParaRPr lang="vi-VN"/>
            </a:p>
          </p:txBody>
        </p:sp>
        <p:sp>
          <p:nvSpPr>
            <p:cNvPr id="107" name="Freeform 307"/>
            <p:cNvSpPr>
              <a:spLocks/>
            </p:cNvSpPr>
            <p:nvPr/>
          </p:nvSpPr>
          <p:spPr bwMode="auto">
            <a:xfrm>
              <a:off x="2314575" y="4521200"/>
              <a:ext cx="9525" cy="9525"/>
            </a:xfrm>
            <a:custGeom>
              <a:avLst/>
              <a:gdLst>
                <a:gd name="T0" fmla="*/ 2147483647 w 6"/>
                <a:gd name="T1" fmla="*/ 2147483647 h 6"/>
                <a:gd name="T2" fmla="*/ 2147483647 w 6"/>
                <a:gd name="T3" fmla="*/ 2147483647 h 6"/>
                <a:gd name="T4" fmla="*/ 2147483647 w 6"/>
                <a:gd name="T5" fmla="*/ 2147483647 h 6"/>
                <a:gd name="T6" fmla="*/ 2147483647 w 6"/>
                <a:gd name="T7" fmla="*/ 2147483647 h 6"/>
                <a:gd name="T8" fmla="*/ 2147483647 w 6"/>
                <a:gd name="T9" fmla="*/ 2147483647 h 6"/>
                <a:gd name="T10" fmla="*/ 0 w 6"/>
                <a:gd name="T11" fmla="*/ 2147483647 h 6"/>
                <a:gd name="T12" fmla="*/ 0 w 6"/>
                <a:gd name="T13" fmla="*/ 2147483647 h 6"/>
                <a:gd name="T14" fmla="*/ 0 w 6"/>
                <a:gd name="T15" fmla="*/ 2147483647 h 6"/>
                <a:gd name="T16" fmla="*/ 0 w 6"/>
                <a:gd name="T17" fmla="*/ 2147483647 h 6"/>
                <a:gd name="T18" fmla="*/ 2147483647 w 6"/>
                <a:gd name="T19" fmla="*/ 0 h 6"/>
                <a:gd name="T20" fmla="*/ 2147483647 w 6"/>
                <a:gd name="T21" fmla="*/ 0 h 6"/>
                <a:gd name="T22" fmla="*/ 2147483647 w 6"/>
                <a:gd name="T23" fmla="*/ 0 h 6"/>
                <a:gd name="T24" fmla="*/ 2147483647 w 6"/>
                <a:gd name="T25" fmla="*/ 2147483647 h 6"/>
                <a:gd name="T26" fmla="*/ 2147483647 w 6"/>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6"/>
                <a:gd name="T44" fmla="*/ 6 w 6"/>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6">
                  <a:moveTo>
                    <a:pt x="6" y="2"/>
                  </a:moveTo>
                  <a:lnTo>
                    <a:pt x="6" y="2"/>
                  </a:lnTo>
                  <a:lnTo>
                    <a:pt x="6" y="4"/>
                  </a:lnTo>
                  <a:lnTo>
                    <a:pt x="4" y="6"/>
                  </a:lnTo>
                  <a:lnTo>
                    <a:pt x="0" y="6"/>
                  </a:lnTo>
                  <a:lnTo>
                    <a:pt x="0" y="4"/>
                  </a:lnTo>
                  <a:lnTo>
                    <a:pt x="0" y="2"/>
                  </a:lnTo>
                  <a:lnTo>
                    <a:pt x="2" y="0"/>
                  </a:lnTo>
                  <a:lnTo>
                    <a:pt x="6" y="0"/>
                  </a:lnTo>
                  <a:lnTo>
                    <a:pt x="6" y="2"/>
                  </a:lnTo>
                  <a:close/>
                </a:path>
              </a:pathLst>
            </a:custGeom>
            <a:solidFill>
              <a:srgbClr val="FFCF01"/>
            </a:solidFill>
            <a:ln w="9525">
              <a:noFill/>
              <a:round/>
              <a:headEnd/>
              <a:tailEnd/>
            </a:ln>
          </p:spPr>
          <p:txBody>
            <a:bodyPr/>
            <a:lstStyle/>
            <a:p>
              <a:endParaRPr lang="vi-VN"/>
            </a:p>
          </p:txBody>
        </p:sp>
        <p:sp>
          <p:nvSpPr>
            <p:cNvPr id="108" name="Freeform 308"/>
            <p:cNvSpPr>
              <a:spLocks/>
            </p:cNvSpPr>
            <p:nvPr/>
          </p:nvSpPr>
          <p:spPr bwMode="auto">
            <a:xfrm>
              <a:off x="2330450" y="4584700"/>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0 w 12"/>
                <a:gd name="T9" fmla="*/ 2147483647 h 10"/>
                <a:gd name="T10" fmla="*/ 0 w 12"/>
                <a:gd name="T11" fmla="*/ 2147483647 h 10"/>
                <a:gd name="T12" fmla="*/ 0 w 12"/>
                <a:gd name="T13" fmla="*/ 0 h 10"/>
                <a:gd name="T14" fmla="*/ 2147483647 w 12"/>
                <a:gd name="T15" fmla="*/ 0 h 10"/>
                <a:gd name="T16" fmla="*/ 2147483647 w 12"/>
                <a:gd name="T17" fmla="*/ 0 h 10"/>
                <a:gd name="T18" fmla="*/ 2147483647 w 12"/>
                <a:gd name="T19" fmla="*/ 2147483647 h 10"/>
                <a:gd name="T20" fmla="*/ 2147483647 w 12"/>
                <a:gd name="T21" fmla="*/ 2147483647 h 10"/>
                <a:gd name="T22" fmla="*/ 2147483647 w 12"/>
                <a:gd name="T23" fmla="*/ 2147483647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12" y="10"/>
                  </a:moveTo>
                  <a:lnTo>
                    <a:pt x="12" y="10"/>
                  </a:lnTo>
                  <a:lnTo>
                    <a:pt x="8" y="8"/>
                  </a:lnTo>
                  <a:lnTo>
                    <a:pt x="4" y="6"/>
                  </a:lnTo>
                  <a:lnTo>
                    <a:pt x="0" y="2"/>
                  </a:lnTo>
                  <a:lnTo>
                    <a:pt x="0" y="0"/>
                  </a:lnTo>
                  <a:lnTo>
                    <a:pt x="2" y="0"/>
                  </a:lnTo>
                  <a:lnTo>
                    <a:pt x="4" y="0"/>
                  </a:lnTo>
                  <a:lnTo>
                    <a:pt x="10" y="4"/>
                  </a:lnTo>
                  <a:lnTo>
                    <a:pt x="12" y="10"/>
                  </a:lnTo>
                  <a:close/>
                </a:path>
              </a:pathLst>
            </a:custGeom>
            <a:solidFill>
              <a:srgbClr val="FFFFFF"/>
            </a:solidFill>
            <a:ln w="9525">
              <a:noFill/>
              <a:round/>
              <a:headEnd/>
              <a:tailEnd/>
            </a:ln>
          </p:spPr>
          <p:txBody>
            <a:bodyPr/>
            <a:lstStyle/>
            <a:p>
              <a:endParaRPr lang="vi-VN"/>
            </a:p>
          </p:txBody>
        </p:sp>
        <p:sp>
          <p:nvSpPr>
            <p:cNvPr id="109" name="Freeform 309"/>
            <p:cNvSpPr>
              <a:spLocks/>
            </p:cNvSpPr>
            <p:nvPr/>
          </p:nvSpPr>
          <p:spPr bwMode="auto">
            <a:xfrm>
              <a:off x="2343150" y="4578350"/>
              <a:ext cx="9525" cy="22225"/>
            </a:xfrm>
            <a:custGeom>
              <a:avLst/>
              <a:gdLst>
                <a:gd name="T0" fmla="*/ 2147483647 w 6"/>
                <a:gd name="T1" fmla="*/ 2147483647 h 14"/>
                <a:gd name="T2" fmla="*/ 2147483647 w 6"/>
                <a:gd name="T3" fmla="*/ 2147483647 h 14"/>
                <a:gd name="T4" fmla="*/ 2147483647 w 6"/>
                <a:gd name="T5" fmla="*/ 2147483647 h 14"/>
                <a:gd name="T6" fmla="*/ 0 w 6"/>
                <a:gd name="T7" fmla="*/ 2147483647 h 14"/>
                <a:gd name="T8" fmla="*/ 0 w 6"/>
                <a:gd name="T9" fmla="*/ 2147483647 h 14"/>
                <a:gd name="T10" fmla="*/ 0 w 6"/>
                <a:gd name="T11" fmla="*/ 2147483647 h 14"/>
                <a:gd name="T12" fmla="*/ 2147483647 w 6"/>
                <a:gd name="T13" fmla="*/ 0 h 14"/>
                <a:gd name="T14" fmla="*/ 2147483647 w 6"/>
                <a:gd name="T15" fmla="*/ 2147483647 h 14"/>
                <a:gd name="T16" fmla="*/ 2147483647 w 6"/>
                <a:gd name="T17" fmla="*/ 2147483647 h 14"/>
                <a:gd name="T18" fmla="*/ 2147483647 w 6"/>
                <a:gd name="T19" fmla="*/ 2147483647 h 14"/>
                <a:gd name="T20" fmla="*/ 2147483647 w 6"/>
                <a:gd name="T21" fmla="*/ 214748364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4"/>
                <a:gd name="T35" fmla="*/ 6 w 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4">
                  <a:moveTo>
                    <a:pt x="4" y="14"/>
                  </a:moveTo>
                  <a:lnTo>
                    <a:pt x="4" y="14"/>
                  </a:lnTo>
                  <a:lnTo>
                    <a:pt x="2" y="10"/>
                  </a:lnTo>
                  <a:lnTo>
                    <a:pt x="0" y="6"/>
                  </a:lnTo>
                  <a:lnTo>
                    <a:pt x="0" y="2"/>
                  </a:lnTo>
                  <a:lnTo>
                    <a:pt x="2" y="0"/>
                  </a:lnTo>
                  <a:lnTo>
                    <a:pt x="4" y="2"/>
                  </a:lnTo>
                  <a:lnTo>
                    <a:pt x="6" y="6"/>
                  </a:lnTo>
                  <a:lnTo>
                    <a:pt x="4" y="14"/>
                  </a:lnTo>
                  <a:close/>
                </a:path>
              </a:pathLst>
            </a:custGeom>
            <a:solidFill>
              <a:srgbClr val="FFFFFF"/>
            </a:solidFill>
            <a:ln w="9525">
              <a:noFill/>
              <a:round/>
              <a:headEnd/>
              <a:tailEnd/>
            </a:ln>
          </p:spPr>
          <p:txBody>
            <a:bodyPr/>
            <a:lstStyle/>
            <a:p>
              <a:endParaRPr lang="vi-VN"/>
            </a:p>
          </p:txBody>
        </p:sp>
        <p:sp>
          <p:nvSpPr>
            <p:cNvPr id="110" name="Freeform 310"/>
            <p:cNvSpPr>
              <a:spLocks/>
            </p:cNvSpPr>
            <p:nvPr/>
          </p:nvSpPr>
          <p:spPr bwMode="auto">
            <a:xfrm>
              <a:off x="2349500" y="4581525"/>
              <a:ext cx="12700" cy="19050"/>
            </a:xfrm>
            <a:custGeom>
              <a:avLst/>
              <a:gdLst>
                <a:gd name="T0" fmla="*/ 0 w 8"/>
                <a:gd name="T1" fmla="*/ 2147483647 h 12"/>
                <a:gd name="T2" fmla="*/ 0 w 8"/>
                <a:gd name="T3" fmla="*/ 2147483647 h 12"/>
                <a:gd name="T4" fmla="*/ 0 w 8"/>
                <a:gd name="T5" fmla="*/ 2147483647 h 12"/>
                <a:gd name="T6" fmla="*/ 0 w 8"/>
                <a:gd name="T7" fmla="*/ 2147483647 h 12"/>
                <a:gd name="T8" fmla="*/ 2147483647 w 8"/>
                <a:gd name="T9" fmla="*/ 0 h 12"/>
                <a:gd name="T10" fmla="*/ 2147483647 w 8"/>
                <a:gd name="T11" fmla="*/ 0 h 12"/>
                <a:gd name="T12" fmla="*/ 2147483647 w 8"/>
                <a:gd name="T13" fmla="*/ 0 h 12"/>
                <a:gd name="T14" fmla="*/ 2147483647 w 8"/>
                <a:gd name="T15" fmla="*/ 2147483647 h 12"/>
                <a:gd name="T16" fmla="*/ 2147483647 w 8"/>
                <a:gd name="T17" fmla="*/ 2147483647 h 12"/>
                <a:gd name="T18" fmla="*/ 0 w 8"/>
                <a:gd name="T19" fmla="*/ 2147483647 h 12"/>
                <a:gd name="T20" fmla="*/ 0 w 8"/>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0" y="12"/>
                  </a:moveTo>
                  <a:lnTo>
                    <a:pt x="0" y="12"/>
                  </a:lnTo>
                  <a:lnTo>
                    <a:pt x="0" y="8"/>
                  </a:lnTo>
                  <a:lnTo>
                    <a:pt x="0" y="4"/>
                  </a:lnTo>
                  <a:lnTo>
                    <a:pt x="2" y="0"/>
                  </a:lnTo>
                  <a:lnTo>
                    <a:pt x="6" y="0"/>
                  </a:lnTo>
                  <a:lnTo>
                    <a:pt x="8" y="2"/>
                  </a:lnTo>
                  <a:lnTo>
                    <a:pt x="6" y="6"/>
                  </a:lnTo>
                  <a:lnTo>
                    <a:pt x="0" y="12"/>
                  </a:lnTo>
                  <a:close/>
                </a:path>
              </a:pathLst>
            </a:custGeom>
            <a:solidFill>
              <a:srgbClr val="FFFFFF"/>
            </a:solidFill>
            <a:ln w="9525">
              <a:noFill/>
              <a:round/>
              <a:headEnd/>
              <a:tailEnd/>
            </a:ln>
          </p:spPr>
          <p:txBody>
            <a:bodyPr/>
            <a:lstStyle/>
            <a:p>
              <a:endParaRPr lang="vi-VN"/>
            </a:p>
          </p:txBody>
        </p:sp>
        <p:sp>
          <p:nvSpPr>
            <p:cNvPr id="111" name="Freeform 311"/>
            <p:cNvSpPr>
              <a:spLocks/>
            </p:cNvSpPr>
            <p:nvPr/>
          </p:nvSpPr>
          <p:spPr bwMode="auto">
            <a:xfrm>
              <a:off x="2352675" y="4584700"/>
              <a:ext cx="19050" cy="15875"/>
            </a:xfrm>
            <a:custGeom>
              <a:avLst/>
              <a:gdLst>
                <a:gd name="T0" fmla="*/ 0 w 12"/>
                <a:gd name="T1" fmla="*/ 2147483647 h 10"/>
                <a:gd name="T2" fmla="*/ 0 w 12"/>
                <a:gd name="T3" fmla="*/ 2147483647 h 10"/>
                <a:gd name="T4" fmla="*/ 2147483647 w 12"/>
                <a:gd name="T5" fmla="*/ 2147483647 h 10"/>
                <a:gd name="T6" fmla="*/ 2147483647 w 12"/>
                <a:gd name="T7" fmla="*/ 2147483647 h 10"/>
                <a:gd name="T8" fmla="*/ 2147483647 w 12"/>
                <a:gd name="T9" fmla="*/ 0 h 10"/>
                <a:gd name="T10" fmla="*/ 2147483647 w 12"/>
                <a:gd name="T11" fmla="*/ 0 h 10"/>
                <a:gd name="T12" fmla="*/ 2147483647 w 12"/>
                <a:gd name="T13" fmla="*/ 0 h 10"/>
                <a:gd name="T14" fmla="*/ 2147483647 w 12"/>
                <a:gd name="T15" fmla="*/ 2147483647 h 10"/>
                <a:gd name="T16" fmla="*/ 2147483647 w 12"/>
                <a:gd name="T17" fmla="*/ 2147483647 h 10"/>
                <a:gd name="T18" fmla="*/ 0 w 12"/>
                <a:gd name="T19" fmla="*/ 2147483647 h 10"/>
                <a:gd name="T20" fmla="*/ 0 w 12"/>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0"/>
                <a:gd name="T35" fmla="*/ 12 w 12"/>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0">
                  <a:moveTo>
                    <a:pt x="0" y="10"/>
                  </a:moveTo>
                  <a:lnTo>
                    <a:pt x="0" y="10"/>
                  </a:lnTo>
                  <a:lnTo>
                    <a:pt x="2" y="6"/>
                  </a:lnTo>
                  <a:lnTo>
                    <a:pt x="4" y="2"/>
                  </a:lnTo>
                  <a:lnTo>
                    <a:pt x="8" y="0"/>
                  </a:lnTo>
                  <a:lnTo>
                    <a:pt x="12" y="0"/>
                  </a:lnTo>
                  <a:lnTo>
                    <a:pt x="12" y="2"/>
                  </a:lnTo>
                  <a:lnTo>
                    <a:pt x="8" y="6"/>
                  </a:lnTo>
                  <a:lnTo>
                    <a:pt x="0" y="10"/>
                  </a:lnTo>
                  <a:close/>
                </a:path>
              </a:pathLst>
            </a:custGeom>
            <a:solidFill>
              <a:srgbClr val="FFFFFF"/>
            </a:solidFill>
            <a:ln w="9525">
              <a:noFill/>
              <a:round/>
              <a:headEnd/>
              <a:tailEnd/>
            </a:ln>
          </p:spPr>
          <p:txBody>
            <a:bodyPr/>
            <a:lstStyle/>
            <a:p>
              <a:endParaRPr lang="vi-VN"/>
            </a:p>
          </p:txBody>
        </p:sp>
        <p:sp>
          <p:nvSpPr>
            <p:cNvPr id="112" name="Freeform 312"/>
            <p:cNvSpPr>
              <a:spLocks/>
            </p:cNvSpPr>
            <p:nvPr/>
          </p:nvSpPr>
          <p:spPr bwMode="auto">
            <a:xfrm>
              <a:off x="2352675" y="4591050"/>
              <a:ext cx="25400" cy="9525"/>
            </a:xfrm>
            <a:custGeom>
              <a:avLst/>
              <a:gdLst>
                <a:gd name="T0" fmla="*/ 0 w 16"/>
                <a:gd name="T1" fmla="*/ 2147483647 h 6"/>
                <a:gd name="T2" fmla="*/ 0 w 16"/>
                <a:gd name="T3" fmla="*/ 2147483647 h 6"/>
                <a:gd name="T4" fmla="*/ 2147483647 w 16"/>
                <a:gd name="T5" fmla="*/ 2147483647 h 6"/>
                <a:gd name="T6" fmla="*/ 2147483647 w 16"/>
                <a:gd name="T7" fmla="*/ 2147483647 h 6"/>
                <a:gd name="T8" fmla="*/ 2147483647 w 16"/>
                <a:gd name="T9" fmla="*/ 0 h 6"/>
                <a:gd name="T10" fmla="*/ 2147483647 w 16"/>
                <a:gd name="T11" fmla="*/ 0 h 6"/>
                <a:gd name="T12" fmla="*/ 2147483647 w 16"/>
                <a:gd name="T13" fmla="*/ 2147483647 h 6"/>
                <a:gd name="T14" fmla="*/ 2147483647 w 16"/>
                <a:gd name="T15" fmla="*/ 2147483647 h 6"/>
                <a:gd name="T16" fmla="*/ 2147483647 w 16"/>
                <a:gd name="T17" fmla="*/ 2147483647 h 6"/>
                <a:gd name="T18" fmla="*/ 0 w 16"/>
                <a:gd name="T19" fmla="*/ 2147483647 h 6"/>
                <a:gd name="T20" fmla="*/ 0 w 16"/>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6"/>
                <a:gd name="T35" fmla="*/ 16 w 16"/>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6">
                  <a:moveTo>
                    <a:pt x="0" y="6"/>
                  </a:moveTo>
                  <a:lnTo>
                    <a:pt x="0" y="6"/>
                  </a:lnTo>
                  <a:lnTo>
                    <a:pt x="4" y="4"/>
                  </a:lnTo>
                  <a:lnTo>
                    <a:pt x="8" y="2"/>
                  </a:lnTo>
                  <a:lnTo>
                    <a:pt x="14" y="0"/>
                  </a:lnTo>
                  <a:lnTo>
                    <a:pt x="16" y="2"/>
                  </a:lnTo>
                  <a:lnTo>
                    <a:pt x="14" y="4"/>
                  </a:lnTo>
                  <a:lnTo>
                    <a:pt x="10" y="6"/>
                  </a:lnTo>
                  <a:lnTo>
                    <a:pt x="0" y="6"/>
                  </a:lnTo>
                  <a:close/>
                </a:path>
              </a:pathLst>
            </a:custGeom>
            <a:solidFill>
              <a:srgbClr val="FFFFFF"/>
            </a:solidFill>
            <a:ln w="9525">
              <a:noFill/>
              <a:round/>
              <a:headEnd/>
              <a:tailEnd/>
            </a:ln>
          </p:spPr>
          <p:txBody>
            <a:bodyPr/>
            <a:lstStyle/>
            <a:p>
              <a:endParaRPr lang="vi-VN"/>
            </a:p>
          </p:txBody>
        </p:sp>
        <p:sp>
          <p:nvSpPr>
            <p:cNvPr id="113" name="Freeform 313"/>
            <p:cNvSpPr>
              <a:spLocks/>
            </p:cNvSpPr>
            <p:nvPr/>
          </p:nvSpPr>
          <p:spPr bwMode="auto">
            <a:xfrm>
              <a:off x="2352675" y="4597400"/>
              <a:ext cx="28575" cy="9525"/>
            </a:xfrm>
            <a:custGeom>
              <a:avLst/>
              <a:gdLst>
                <a:gd name="T0" fmla="*/ 0 w 18"/>
                <a:gd name="T1" fmla="*/ 2147483647 h 6"/>
                <a:gd name="T2" fmla="*/ 0 w 18"/>
                <a:gd name="T3" fmla="*/ 2147483647 h 6"/>
                <a:gd name="T4" fmla="*/ 2147483647 w 18"/>
                <a:gd name="T5" fmla="*/ 2147483647 h 6"/>
                <a:gd name="T6" fmla="*/ 2147483647 w 18"/>
                <a:gd name="T7" fmla="*/ 0 h 6"/>
                <a:gd name="T8" fmla="*/ 2147483647 w 18"/>
                <a:gd name="T9" fmla="*/ 2147483647 h 6"/>
                <a:gd name="T10" fmla="*/ 2147483647 w 18"/>
                <a:gd name="T11" fmla="*/ 2147483647 h 6"/>
                <a:gd name="T12" fmla="*/ 2147483647 w 18"/>
                <a:gd name="T13" fmla="*/ 2147483647 h 6"/>
                <a:gd name="T14" fmla="*/ 2147483647 w 18"/>
                <a:gd name="T15" fmla="*/ 2147483647 h 6"/>
                <a:gd name="T16" fmla="*/ 2147483647 w 18"/>
                <a:gd name="T17" fmla="*/ 2147483647 h 6"/>
                <a:gd name="T18" fmla="*/ 0 w 18"/>
                <a:gd name="T19" fmla="*/ 2147483647 h 6"/>
                <a:gd name="T20" fmla="*/ 0 w 18"/>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0" y="2"/>
                  </a:moveTo>
                  <a:lnTo>
                    <a:pt x="0" y="2"/>
                  </a:lnTo>
                  <a:lnTo>
                    <a:pt x="6" y="2"/>
                  </a:lnTo>
                  <a:lnTo>
                    <a:pt x="10" y="0"/>
                  </a:lnTo>
                  <a:lnTo>
                    <a:pt x="16" y="2"/>
                  </a:lnTo>
                  <a:lnTo>
                    <a:pt x="18" y="4"/>
                  </a:lnTo>
                  <a:lnTo>
                    <a:pt x="16" y="4"/>
                  </a:lnTo>
                  <a:lnTo>
                    <a:pt x="8" y="6"/>
                  </a:lnTo>
                  <a:lnTo>
                    <a:pt x="0" y="2"/>
                  </a:lnTo>
                  <a:close/>
                </a:path>
              </a:pathLst>
            </a:custGeom>
            <a:solidFill>
              <a:srgbClr val="FFFFFF"/>
            </a:solidFill>
            <a:ln w="9525">
              <a:noFill/>
              <a:round/>
              <a:headEnd/>
              <a:tailEnd/>
            </a:ln>
          </p:spPr>
          <p:txBody>
            <a:bodyPr/>
            <a:lstStyle/>
            <a:p>
              <a:endParaRPr lang="vi-VN"/>
            </a:p>
          </p:txBody>
        </p:sp>
        <p:sp>
          <p:nvSpPr>
            <p:cNvPr id="114" name="Freeform 314"/>
            <p:cNvSpPr>
              <a:spLocks/>
            </p:cNvSpPr>
            <p:nvPr/>
          </p:nvSpPr>
          <p:spPr bwMode="auto">
            <a:xfrm>
              <a:off x="2352675" y="4600575"/>
              <a:ext cx="25400" cy="12700"/>
            </a:xfrm>
            <a:custGeom>
              <a:avLst/>
              <a:gdLst>
                <a:gd name="T0" fmla="*/ 0 w 16"/>
                <a:gd name="T1" fmla="*/ 0 h 8"/>
                <a:gd name="T2" fmla="*/ 0 w 16"/>
                <a:gd name="T3" fmla="*/ 0 h 8"/>
                <a:gd name="T4" fmla="*/ 2147483647 w 16"/>
                <a:gd name="T5" fmla="*/ 2147483647 h 8"/>
                <a:gd name="T6" fmla="*/ 2147483647 w 16"/>
                <a:gd name="T7" fmla="*/ 2147483647 h 8"/>
                <a:gd name="T8" fmla="*/ 2147483647 w 16"/>
                <a:gd name="T9" fmla="*/ 2147483647 h 8"/>
                <a:gd name="T10" fmla="*/ 2147483647 w 16"/>
                <a:gd name="T11" fmla="*/ 2147483647 h 8"/>
                <a:gd name="T12" fmla="*/ 2147483647 w 16"/>
                <a:gd name="T13" fmla="*/ 2147483647 h 8"/>
                <a:gd name="T14" fmla="*/ 2147483647 w 16"/>
                <a:gd name="T15" fmla="*/ 2147483647 h 8"/>
                <a:gd name="T16" fmla="*/ 2147483647 w 16"/>
                <a:gd name="T17" fmla="*/ 2147483647 h 8"/>
                <a:gd name="T18" fmla="*/ 2147483647 w 16"/>
                <a:gd name="T19" fmla="*/ 2147483647 h 8"/>
                <a:gd name="T20" fmla="*/ 0 w 16"/>
                <a:gd name="T21" fmla="*/ 0 h 8"/>
                <a:gd name="T22" fmla="*/ 0 w 1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0" y="0"/>
                  </a:moveTo>
                  <a:lnTo>
                    <a:pt x="0" y="0"/>
                  </a:lnTo>
                  <a:lnTo>
                    <a:pt x="6" y="2"/>
                  </a:lnTo>
                  <a:lnTo>
                    <a:pt x="10" y="2"/>
                  </a:lnTo>
                  <a:lnTo>
                    <a:pt x="14" y="6"/>
                  </a:lnTo>
                  <a:lnTo>
                    <a:pt x="16" y="6"/>
                  </a:lnTo>
                  <a:lnTo>
                    <a:pt x="16" y="8"/>
                  </a:lnTo>
                  <a:lnTo>
                    <a:pt x="12" y="8"/>
                  </a:lnTo>
                  <a:lnTo>
                    <a:pt x="6" y="6"/>
                  </a:lnTo>
                  <a:lnTo>
                    <a:pt x="0" y="0"/>
                  </a:lnTo>
                  <a:close/>
                </a:path>
              </a:pathLst>
            </a:custGeom>
            <a:solidFill>
              <a:srgbClr val="FFFFFF"/>
            </a:solidFill>
            <a:ln w="9525">
              <a:noFill/>
              <a:round/>
              <a:headEnd/>
              <a:tailEnd/>
            </a:ln>
          </p:spPr>
          <p:txBody>
            <a:bodyPr/>
            <a:lstStyle/>
            <a:p>
              <a:endParaRPr lang="vi-VN"/>
            </a:p>
          </p:txBody>
        </p:sp>
        <p:sp>
          <p:nvSpPr>
            <p:cNvPr id="115" name="Freeform 315"/>
            <p:cNvSpPr>
              <a:spLocks/>
            </p:cNvSpPr>
            <p:nvPr/>
          </p:nvSpPr>
          <p:spPr bwMode="auto">
            <a:xfrm>
              <a:off x="2352675" y="4603750"/>
              <a:ext cx="19050" cy="15875"/>
            </a:xfrm>
            <a:custGeom>
              <a:avLst/>
              <a:gdLst>
                <a:gd name="T0" fmla="*/ 0 w 12"/>
                <a:gd name="T1" fmla="*/ 0 h 10"/>
                <a:gd name="T2" fmla="*/ 0 w 12"/>
                <a:gd name="T3" fmla="*/ 0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2147483647 w 12"/>
                <a:gd name="T19" fmla="*/ 2147483647 h 10"/>
                <a:gd name="T20" fmla="*/ 0 w 12"/>
                <a:gd name="T21" fmla="*/ 0 h 10"/>
                <a:gd name="T22" fmla="*/ 0 w 12"/>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0"/>
                <a:gd name="T38" fmla="*/ 12 w 12"/>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0">
                  <a:moveTo>
                    <a:pt x="0" y="0"/>
                  </a:moveTo>
                  <a:lnTo>
                    <a:pt x="0" y="0"/>
                  </a:lnTo>
                  <a:lnTo>
                    <a:pt x="4" y="2"/>
                  </a:lnTo>
                  <a:lnTo>
                    <a:pt x="8" y="4"/>
                  </a:lnTo>
                  <a:lnTo>
                    <a:pt x="10" y="8"/>
                  </a:lnTo>
                  <a:lnTo>
                    <a:pt x="12" y="10"/>
                  </a:lnTo>
                  <a:lnTo>
                    <a:pt x="10" y="10"/>
                  </a:lnTo>
                  <a:lnTo>
                    <a:pt x="6" y="10"/>
                  </a:lnTo>
                  <a:lnTo>
                    <a:pt x="2" y="6"/>
                  </a:lnTo>
                  <a:lnTo>
                    <a:pt x="0" y="0"/>
                  </a:lnTo>
                  <a:close/>
                </a:path>
              </a:pathLst>
            </a:custGeom>
            <a:solidFill>
              <a:srgbClr val="FFFFFF"/>
            </a:solidFill>
            <a:ln w="9525">
              <a:noFill/>
              <a:round/>
              <a:headEnd/>
              <a:tailEnd/>
            </a:ln>
          </p:spPr>
          <p:txBody>
            <a:bodyPr/>
            <a:lstStyle/>
            <a:p>
              <a:endParaRPr lang="vi-VN"/>
            </a:p>
          </p:txBody>
        </p:sp>
        <p:sp>
          <p:nvSpPr>
            <p:cNvPr id="116" name="Freeform 316"/>
            <p:cNvSpPr>
              <a:spLocks/>
            </p:cNvSpPr>
            <p:nvPr/>
          </p:nvSpPr>
          <p:spPr bwMode="auto">
            <a:xfrm>
              <a:off x="2349500" y="4603750"/>
              <a:ext cx="9525" cy="19050"/>
            </a:xfrm>
            <a:custGeom>
              <a:avLst/>
              <a:gdLst>
                <a:gd name="T0" fmla="*/ 2147483647 w 6"/>
                <a:gd name="T1" fmla="*/ 0 h 12"/>
                <a:gd name="T2" fmla="*/ 2147483647 w 6"/>
                <a:gd name="T3" fmla="*/ 0 h 12"/>
                <a:gd name="T4" fmla="*/ 2147483647 w 6"/>
                <a:gd name="T5" fmla="*/ 2147483647 h 12"/>
                <a:gd name="T6" fmla="*/ 2147483647 w 6"/>
                <a:gd name="T7" fmla="*/ 2147483647 h 12"/>
                <a:gd name="T8" fmla="*/ 2147483647 w 6"/>
                <a:gd name="T9" fmla="*/ 2147483647 h 12"/>
                <a:gd name="T10" fmla="*/ 2147483647 w 6"/>
                <a:gd name="T11" fmla="*/ 2147483647 h 12"/>
                <a:gd name="T12" fmla="*/ 2147483647 w 6"/>
                <a:gd name="T13" fmla="*/ 2147483647 h 12"/>
                <a:gd name="T14" fmla="*/ 2147483647 w 6"/>
                <a:gd name="T15" fmla="*/ 2147483647 h 12"/>
                <a:gd name="T16" fmla="*/ 0 w 6"/>
                <a:gd name="T17" fmla="*/ 2147483647 h 12"/>
                <a:gd name="T18" fmla="*/ 2147483647 w 6"/>
                <a:gd name="T19" fmla="*/ 0 h 12"/>
                <a:gd name="T20" fmla="*/ 2147483647 w 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2"/>
                <a:gd name="T35" fmla="*/ 6 w 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2">
                  <a:moveTo>
                    <a:pt x="2" y="0"/>
                  </a:moveTo>
                  <a:lnTo>
                    <a:pt x="2" y="0"/>
                  </a:lnTo>
                  <a:lnTo>
                    <a:pt x="4" y="4"/>
                  </a:lnTo>
                  <a:lnTo>
                    <a:pt x="6" y="6"/>
                  </a:lnTo>
                  <a:lnTo>
                    <a:pt x="6" y="10"/>
                  </a:lnTo>
                  <a:lnTo>
                    <a:pt x="4" y="12"/>
                  </a:lnTo>
                  <a:lnTo>
                    <a:pt x="2" y="10"/>
                  </a:lnTo>
                  <a:lnTo>
                    <a:pt x="0" y="6"/>
                  </a:lnTo>
                  <a:lnTo>
                    <a:pt x="2" y="0"/>
                  </a:lnTo>
                  <a:close/>
                </a:path>
              </a:pathLst>
            </a:custGeom>
            <a:solidFill>
              <a:srgbClr val="FFFFFF"/>
            </a:solidFill>
            <a:ln w="9525">
              <a:noFill/>
              <a:round/>
              <a:headEnd/>
              <a:tailEnd/>
            </a:ln>
          </p:spPr>
          <p:txBody>
            <a:bodyPr/>
            <a:lstStyle/>
            <a:p>
              <a:endParaRPr lang="vi-VN"/>
            </a:p>
          </p:txBody>
        </p:sp>
        <p:sp>
          <p:nvSpPr>
            <p:cNvPr id="117" name="Freeform 317"/>
            <p:cNvSpPr>
              <a:spLocks/>
            </p:cNvSpPr>
            <p:nvPr/>
          </p:nvSpPr>
          <p:spPr bwMode="auto">
            <a:xfrm>
              <a:off x="2339975" y="4603750"/>
              <a:ext cx="12700" cy="19050"/>
            </a:xfrm>
            <a:custGeom>
              <a:avLst/>
              <a:gdLst>
                <a:gd name="T0" fmla="*/ 2147483647 w 8"/>
                <a:gd name="T1" fmla="*/ 0 h 12"/>
                <a:gd name="T2" fmla="*/ 2147483647 w 8"/>
                <a:gd name="T3" fmla="*/ 0 h 12"/>
                <a:gd name="T4" fmla="*/ 2147483647 w 8"/>
                <a:gd name="T5" fmla="*/ 2147483647 h 12"/>
                <a:gd name="T6" fmla="*/ 2147483647 w 8"/>
                <a:gd name="T7" fmla="*/ 2147483647 h 12"/>
                <a:gd name="T8" fmla="*/ 2147483647 w 8"/>
                <a:gd name="T9" fmla="*/ 2147483647 h 12"/>
                <a:gd name="T10" fmla="*/ 2147483647 w 8"/>
                <a:gd name="T11" fmla="*/ 2147483647 h 12"/>
                <a:gd name="T12" fmla="*/ 2147483647 w 8"/>
                <a:gd name="T13" fmla="*/ 2147483647 h 12"/>
                <a:gd name="T14" fmla="*/ 0 w 8"/>
                <a:gd name="T15" fmla="*/ 2147483647 h 12"/>
                <a:gd name="T16" fmla="*/ 2147483647 w 8"/>
                <a:gd name="T17" fmla="*/ 2147483647 h 12"/>
                <a:gd name="T18" fmla="*/ 2147483647 w 8"/>
                <a:gd name="T19" fmla="*/ 0 h 12"/>
                <a:gd name="T20" fmla="*/ 2147483647 w 8"/>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2"/>
                <a:gd name="T35" fmla="*/ 8 w 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2">
                  <a:moveTo>
                    <a:pt x="8" y="0"/>
                  </a:moveTo>
                  <a:lnTo>
                    <a:pt x="8" y="0"/>
                  </a:lnTo>
                  <a:lnTo>
                    <a:pt x="8" y="4"/>
                  </a:lnTo>
                  <a:lnTo>
                    <a:pt x="6" y="8"/>
                  </a:lnTo>
                  <a:lnTo>
                    <a:pt x="4" y="12"/>
                  </a:lnTo>
                  <a:lnTo>
                    <a:pt x="2" y="12"/>
                  </a:lnTo>
                  <a:lnTo>
                    <a:pt x="0" y="10"/>
                  </a:lnTo>
                  <a:lnTo>
                    <a:pt x="2" y="6"/>
                  </a:lnTo>
                  <a:lnTo>
                    <a:pt x="8" y="0"/>
                  </a:lnTo>
                  <a:close/>
                </a:path>
              </a:pathLst>
            </a:custGeom>
            <a:solidFill>
              <a:srgbClr val="FFFFFF"/>
            </a:solidFill>
            <a:ln w="9525">
              <a:noFill/>
              <a:round/>
              <a:headEnd/>
              <a:tailEnd/>
            </a:ln>
          </p:spPr>
          <p:txBody>
            <a:bodyPr/>
            <a:lstStyle/>
            <a:p>
              <a:endParaRPr lang="vi-VN"/>
            </a:p>
          </p:txBody>
        </p:sp>
        <p:sp>
          <p:nvSpPr>
            <p:cNvPr id="118" name="Freeform 318"/>
            <p:cNvSpPr>
              <a:spLocks/>
            </p:cNvSpPr>
            <p:nvPr/>
          </p:nvSpPr>
          <p:spPr bwMode="auto">
            <a:xfrm>
              <a:off x="2330450" y="4603750"/>
              <a:ext cx="19050" cy="12700"/>
            </a:xfrm>
            <a:custGeom>
              <a:avLst/>
              <a:gdLst>
                <a:gd name="T0" fmla="*/ 2147483647 w 12"/>
                <a:gd name="T1" fmla="*/ 0 h 8"/>
                <a:gd name="T2" fmla="*/ 2147483647 w 12"/>
                <a:gd name="T3" fmla="*/ 0 h 8"/>
                <a:gd name="T4" fmla="*/ 2147483647 w 12"/>
                <a:gd name="T5" fmla="*/ 2147483647 h 8"/>
                <a:gd name="T6" fmla="*/ 2147483647 w 12"/>
                <a:gd name="T7" fmla="*/ 2147483647 h 8"/>
                <a:gd name="T8" fmla="*/ 2147483647 w 12"/>
                <a:gd name="T9" fmla="*/ 2147483647 h 8"/>
                <a:gd name="T10" fmla="*/ 2147483647 w 12"/>
                <a:gd name="T11" fmla="*/ 2147483647 h 8"/>
                <a:gd name="T12" fmla="*/ 0 w 12"/>
                <a:gd name="T13" fmla="*/ 2147483647 h 8"/>
                <a:gd name="T14" fmla="*/ 0 w 12"/>
                <a:gd name="T15" fmla="*/ 2147483647 h 8"/>
                <a:gd name="T16" fmla="*/ 2147483647 w 12"/>
                <a:gd name="T17" fmla="*/ 2147483647 h 8"/>
                <a:gd name="T18" fmla="*/ 2147483647 w 12"/>
                <a:gd name="T19" fmla="*/ 0 h 8"/>
                <a:gd name="T20" fmla="*/ 2147483647 w 12"/>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8"/>
                <a:gd name="T35" fmla="*/ 12 w 1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8">
                  <a:moveTo>
                    <a:pt x="12" y="0"/>
                  </a:moveTo>
                  <a:lnTo>
                    <a:pt x="12" y="0"/>
                  </a:lnTo>
                  <a:lnTo>
                    <a:pt x="10" y="4"/>
                  </a:lnTo>
                  <a:lnTo>
                    <a:pt x="8" y="6"/>
                  </a:lnTo>
                  <a:lnTo>
                    <a:pt x="4" y="8"/>
                  </a:lnTo>
                  <a:lnTo>
                    <a:pt x="0" y="8"/>
                  </a:lnTo>
                  <a:lnTo>
                    <a:pt x="0" y="6"/>
                  </a:lnTo>
                  <a:lnTo>
                    <a:pt x="4" y="2"/>
                  </a:lnTo>
                  <a:lnTo>
                    <a:pt x="12" y="0"/>
                  </a:lnTo>
                  <a:close/>
                </a:path>
              </a:pathLst>
            </a:custGeom>
            <a:solidFill>
              <a:srgbClr val="FFFFFF"/>
            </a:solidFill>
            <a:ln w="9525">
              <a:noFill/>
              <a:round/>
              <a:headEnd/>
              <a:tailEnd/>
            </a:ln>
          </p:spPr>
          <p:txBody>
            <a:bodyPr/>
            <a:lstStyle/>
            <a:p>
              <a:endParaRPr lang="vi-VN"/>
            </a:p>
          </p:txBody>
        </p:sp>
        <p:sp>
          <p:nvSpPr>
            <p:cNvPr id="119" name="Freeform 319"/>
            <p:cNvSpPr>
              <a:spLocks/>
            </p:cNvSpPr>
            <p:nvPr/>
          </p:nvSpPr>
          <p:spPr bwMode="auto">
            <a:xfrm>
              <a:off x="2324100" y="4603750"/>
              <a:ext cx="25400" cy="6350"/>
            </a:xfrm>
            <a:custGeom>
              <a:avLst/>
              <a:gdLst>
                <a:gd name="T0" fmla="*/ 2147483647 w 16"/>
                <a:gd name="T1" fmla="*/ 0 h 4"/>
                <a:gd name="T2" fmla="*/ 2147483647 w 16"/>
                <a:gd name="T3" fmla="*/ 0 h 4"/>
                <a:gd name="T4" fmla="*/ 2147483647 w 16"/>
                <a:gd name="T5" fmla="*/ 2147483647 h 4"/>
                <a:gd name="T6" fmla="*/ 2147483647 w 16"/>
                <a:gd name="T7" fmla="*/ 2147483647 h 4"/>
                <a:gd name="T8" fmla="*/ 2147483647 w 16"/>
                <a:gd name="T9" fmla="*/ 2147483647 h 4"/>
                <a:gd name="T10" fmla="*/ 2147483647 w 16"/>
                <a:gd name="T11" fmla="*/ 2147483647 h 4"/>
                <a:gd name="T12" fmla="*/ 0 w 16"/>
                <a:gd name="T13" fmla="*/ 2147483647 h 4"/>
                <a:gd name="T14" fmla="*/ 2147483647 w 16"/>
                <a:gd name="T15" fmla="*/ 2147483647 h 4"/>
                <a:gd name="T16" fmla="*/ 2147483647 w 16"/>
                <a:gd name="T17" fmla="*/ 0 h 4"/>
                <a:gd name="T18" fmla="*/ 2147483647 w 16"/>
                <a:gd name="T19" fmla="*/ 0 h 4"/>
                <a:gd name="T20" fmla="*/ 2147483647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16" y="0"/>
                  </a:moveTo>
                  <a:lnTo>
                    <a:pt x="16" y="0"/>
                  </a:lnTo>
                  <a:lnTo>
                    <a:pt x="12" y="2"/>
                  </a:lnTo>
                  <a:lnTo>
                    <a:pt x="8" y="4"/>
                  </a:lnTo>
                  <a:lnTo>
                    <a:pt x="2" y="4"/>
                  </a:lnTo>
                  <a:lnTo>
                    <a:pt x="0" y="4"/>
                  </a:lnTo>
                  <a:lnTo>
                    <a:pt x="2" y="2"/>
                  </a:lnTo>
                  <a:lnTo>
                    <a:pt x="6" y="0"/>
                  </a:lnTo>
                  <a:lnTo>
                    <a:pt x="16" y="0"/>
                  </a:lnTo>
                  <a:close/>
                </a:path>
              </a:pathLst>
            </a:custGeom>
            <a:solidFill>
              <a:srgbClr val="FFFFFF"/>
            </a:solidFill>
            <a:ln w="9525">
              <a:noFill/>
              <a:round/>
              <a:headEnd/>
              <a:tailEnd/>
            </a:ln>
          </p:spPr>
          <p:txBody>
            <a:bodyPr/>
            <a:lstStyle/>
            <a:p>
              <a:endParaRPr lang="vi-VN"/>
            </a:p>
          </p:txBody>
        </p:sp>
        <p:sp>
          <p:nvSpPr>
            <p:cNvPr id="120" name="Freeform 320"/>
            <p:cNvSpPr>
              <a:spLocks/>
            </p:cNvSpPr>
            <p:nvPr/>
          </p:nvSpPr>
          <p:spPr bwMode="auto">
            <a:xfrm>
              <a:off x="2320925" y="4597400"/>
              <a:ext cx="28575" cy="6350"/>
            </a:xfrm>
            <a:custGeom>
              <a:avLst/>
              <a:gdLst>
                <a:gd name="T0" fmla="*/ 2147483647 w 18"/>
                <a:gd name="T1" fmla="*/ 2147483647 h 4"/>
                <a:gd name="T2" fmla="*/ 2147483647 w 18"/>
                <a:gd name="T3" fmla="*/ 2147483647 h 4"/>
                <a:gd name="T4" fmla="*/ 2147483647 w 18"/>
                <a:gd name="T5" fmla="*/ 2147483647 h 4"/>
                <a:gd name="T6" fmla="*/ 2147483647 w 18"/>
                <a:gd name="T7" fmla="*/ 2147483647 h 4"/>
                <a:gd name="T8" fmla="*/ 2147483647 w 18"/>
                <a:gd name="T9" fmla="*/ 2147483647 h 4"/>
                <a:gd name="T10" fmla="*/ 2147483647 w 18"/>
                <a:gd name="T11" fmla="*/ 2147483647 h 4"/>
                <a:gd name="T12" fmla="*/ 0 w 18"/>
                <a:gd name="T13" fmla="*/ 2147483647 h 4"/>
                <a:gd name="T14" fmla="*/ 2147483647 w 18"/>
                <a:gd name="T15" fmla="*/ 0 h 4"/>
                <a:gd name="T16" fmla="*/ 2147483647 w 18"/>
                <a:gd name="T17" fmla="*/ 0 h 4"/>
                <a:gd name="T18" fmla="*/ 2147483647 w 18"/>
                <a:gd name="T19" fmla="*/ 2147483647 h 4"/>
                <a:gd name="T20" fmla="*/ 2147483647 w 18"/>
                <a:gd name="T21" fmla="*/ 2147483647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18" y="2"/>
                  </a:moveTo>
                  <a:lnTo>
                    <a:pt x="18" y="2"/>
                  </a:lnTo>
                  <a:lnTo>
                    <a:pt x="12" y="4"/>
                  </a:lnTo>
                  <a:lnTo>
                    <a:pt x="8" y="4"/>
                  </a:lnTo>
                  <a:lnTo>
                    <a:pt x="2" y="4"/>
                  </a:lnTo>
                  <a:lnTo>
                    <a:pt x="0" y="2"/>
                  </a:lnTo>
                  <a:lnTo>
                    <a:pt x="4" y="0"/>
                  </a:lnTo>
                  <a:lnTo>
                    <a:pt x="10" y="0"/>
                  </a:lnTo>
                  <a:lnTo>
                    <a:pt x="18" y="2"/>
                  </a:lnTo>
                  <a:close/>
                </a:path>
              </a:pathLst>
            </a:custGeom>
            <a:solidFill>
              <a:srgbClr val="FFFFFF"/>
            </a:solidFill>
            <a:ln w="9525">
              <a:noFill/>
              <a:round/>
              <a:headEnd/>
              <a:tailEnd/>
            </a:ln>
          </p:spPr>
          <p:txBody>
            <a:bodyPr/>
            <a:lstStyle/>
            <a:p>
              <a:endParaRPr lang="vi-VN"/>
            </a:p>
          </p:txBody>
        </p:sp>
        <p:sp>
          <p:nvSpPr>
            <p:cNvPr id="121" name="Freeform 321"/>
            <p:cNvSpPr>
              <a:spLocks/>
            </p:cNvSpPr>
            <p:nvPr/>
          </p:nvSpPr>
          <p:spPr bwMode="auto">
            <a:xfrm>
              <a:off x="2324100" y="4591050"/>
              <a:ext cx="25400" cy="9525"/>
            </a:xfrm>
            <a:custGeom>
              <a:avLst/>
              <a:gdLst>
                <a:gd name="T0" fmla="*/ 2147483647 w 16"/>
                <a:gd name="T1" fmla="*/ 2147483647 h 6"/>
                <a:gd name="T2" fmla="*/ 2147483647 w 16"/>
                <a:gd name="T3" fmla="*/ 2147483647 h 6"/>
                <a:gd name="T4" fmla="*/ 2147483647 w 16"/>
                <a:gd name="T5" fmla="*/ 2147483647 h 6"/>
                <a:gd name="T6" fmla="*/ 2147483647 w 16"/>
                <a:gd name="T7" fmla="*/ 2147483647 h 6"/>
                <a:gd name="T8" fmla="*/ 2147483647 w 16"/>
                <a:gd name="T9" fmla="*/ 2147483647 h 6"/>
                <a:gd name="T10" fmla="*/ 2147483647 w 16"/>
                <a:gd name="T11" fmla="*/ 2147483647 h 6"/>
                <a:gd name="T12" fmla="*/ 0 w 16"/>
                <a:gd name="T13" fmla="*/ 0 h 6"/>
                <a:gd name="T14" fmla="*/ 0 w 16"/>
                <a:gd name="T15" fmla="*/ 0 h 6"/>
                <a:gd name="T16" fmla="*/ 2147483647 w 16"/>
                <a:gd name="T17" fmla="*/ 0 h 6"/>
                <a:gd name="T18" fmla="*/ 2147483647 w 16"/>
                <a:gd name="T19" fmla="*/ 2147483647 h 6"/>
                <a:gd name="T20" fmla="*/ 2147483647 w 16"/>
                <a:gd name="T21" fmla="*/ 2147483647 h 6"/>
                <a:gd name="T22" fmla="*/ 2147483647 w 16"/>
                <a:gd name="T23" fmla="*/ 2147483647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6"/>
                <a:gd name="T38" fmla="*/ 16 w 1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6">
                  <a:moveTo>
                    <a:pt x="16" y="6"/>
                  </a:moveTo>
                  <a:lnTo>
                    <a:pt x="16" y="6"/>
                  </a:lnTo>
                  <a:lnTo>
                    <a:pt x="10" y="6"/>
                  </a:lnTo>
                  <a:lnTo>
                    <a:pt x="6" y="4"/>
                  </a:lnTo>
                  <a:lnTo>
                    <a:pt x="2" y="2"/>
                  </a:lnTo>
                  <a:lnTo>
                    <a:pt x="0" y="0"/>
                  </a:lnTo>
                  <a:lnTo>
                    <a:pt x="4" y="0"/>
                  </a:lnTo>
                  <a:lnTo>
                    <a:pt x="10" y="2"/>
                  </a:lnTo>
                  <a:lnTo>
                    <a:pt x="16" y="6"/>
                  </a:lnTo>
                  <a:close/>
                </a:path>
              </a:pathLst>
            </a:custGeom>
            <a:solidFill>
              <a:srgbClr val="FFFFFF"/>
            </a:solidFill>
            <a:ln w="9525">
              <a:noFill/>
              <a:round/>
              <a:headEnd/>
              <a:tailEnd/>
            </a:ln>
          </p:spPr>
          <p:txBody>
            <a:bodyPr/>
            <a:lstStyle/>
            <a:p>
              <a:endParaRPr lang="vi-VN"/>
            </a:p>
          </p:txBody>
        </p:sp>
        <p:sp>
          <p:nvSpPr>
            <p:cNvPr id="122" name="Freeform 322"/>
            <p:cNvSpPr>
              <a:spLocks/>
            </p:cNvSpPr>
            <p:nvPr/>
          </p:nvSpPr>
          <p:spPr bwMode="auto">
            <a:xfrm>
              <a:off x="2343150" y="459422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2147483647 w 10"/>
                <a:gd name="T9" fmla="*/ 2147483647 h 8"/>
                <a:gd name="T10" fmla="*/ 0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2147483647 w 10"/>
                <a:gd name="T23" fmla="*/ 2147483647 h 8"/>
                <a:gd name="T24" fmla="*/ 2147483647 w 10"/>
                <a:gd name="T25" fmla="*/ 2147483647 h 8"/>
                <a:gd name="T26" fmla="*/ 2147483647 w 10"/>
                <a:gd name="T27" fmla="*/ 214748364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10" y="4"/>
                  </a:moveTo>
                  <a:lnTo>
                    <a:pt x="10" y="4"/>
                  </a:lnTo>
                  <a:lnTo>
                    <a:pt x="8" y="8"/>
                  </a:lnTo>
                  <a:lnTo>
                    <a:pt x="4" y="8"/>
                  </a:lnTo>
                  <a:lnTo>
                    <a:pt x="0" y="8"/>
                  </a:lnTo>
                  <a:lnTo>
                    <a:pt x="0" y="4"/>
                  </a:lnTo>
                  <a:lnTo>
                    <a:pt x="2" y="2"/>
                  </a:lnTo>
                  <a:lnTo>
                    <a:pt x="4" y="0"/>
                  </a:lnTo>
                  <a:lnTo>
                    <a:pt x="8" y="2"/>
                  </a:lnTo>
                  <a:lnTo>
                    <a:pt x="10" y="4"/>
                  </a:lnTo>
                  <a:close/>
                </a:path>
              </a:pathLst>
            </a:custGeom>
            <a:solidFill>
              <a:srgbClr val="FFCF01"/>
            </a:solidFill>
            <a:ln w="9525">
              <a:noFill/>
              <a:round/>
              <a:headEnd/>
              <a:tailEnd/>
            </a:ln>
          </p:spPr>
          <p:txBody>
            <a:bodyPr/>
            <a:lstStyle/>
            <a:p>
              <a:endParaRPr lang="vi-VN"/>
            </a:p>
          </p:txBody>
        </p:sp>
        <p:sp>
          <p:nvSpPr>
            <p:cNvPr id="123" name="Freeform 323"/>
            <p:cNvSpPr>
              <a:spLocks/>
            </p:cNvSpPr>
            <p:nvPr/>
          </p:nvSpPr>
          <p:spPr bwMode="auto">
            <a:xfrm>
              <a:off x="2139950" y="4486275"/>
              <a:ext cx="15875" cy="12700"/>
            </a:xfrm>
            <a:custGeom>
              <a:avLst/>
              <a:gdLst>
                <a:gd name="T0" fmla="*/ 2147483647 w 10"/>
                <a:gd name="T1" fmla="*/ 2147483647 h 8"/>
                <a:gd name="T2" fmla="*/ 2147483647 w 10"/>
                <a:gd name="T3" fmla="*/ 2147483647 h 8"/>
                <a:gd name="T4" fmla="*/ 2147483647 w 10"/>
                <a:gd name="T5" fmla="*/ 2147483647 h 8"/>
                <a:gd name="T6" fmla="*/ 2147483647 w 10"/>
                <a:gd name="T7" fmla="*/ 2147483647 h 8"/>
                <a:gd name="T8" fmla="*/ 0 w 10"/>
                <a:gd name="T9" fmla="*/ 2147483647 h 8"/>
                <a:gd name="T10" fmla="*/ 0 w 10"/>
                <a:gd name="T11" fmla="*/ 2147483647 h 8"/>
                <a:gd name="T12" fmla="*/ 2147483647 w 10"/>
                <a:gd name="T13" fmla="*/ 0 h 8"/>
                <a:gd name="T14" fmla="*/ 2147483647 w 10"/>
                <a:gd name="T15" fmla="*/ 0 h 8"/>
                <a:gd name="T16" fmla="*/ 2147483647 w 10"/>
                <a:gd name="T17" fmla="*/ 2147483647 h 8"/>
                <a:gd name="T18" fmla="*/ 2147483647 w 10"/>
                <a:gd name="T19" fmla="*/ 2147483647 h 8"/>
                <a:gd name="T20" fmla="*/ 2147483647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8"/>
                  </a:moveTo>
                  <a:lnTo>
                    <a:pt x="10" y="8"/>
                  </a:lnTo>
                  <a:lnTo>
                    <a:pt x="6" y="6"/>
                  </a:lnTo>
                  <a:lnTo>
                    <a:pt x="4" y="4"/>
                  </a:lnTo>
                  <a:lnTo>
                    <a:pt x="0" y="2"/>
                  </a:lnTo>
                  <a:lnTo>
                    <a:pt x="2" y="0"/>
                  </a:lnTo>
                  <a:lnTo>
                    <a:pt x="4" y="0"/>
                  </a:lnTo>
                  <a:lnTo>
                    <a:pt x="8" y="4"/>
                  </a:lnTo>
                  <a:lnTo>
                    <a:pt x="10" y="8"/>
                  </a:lnTo>
                  <a:close/>
                </a:path>
              </a:pathLst>
            </a:custGeom>
            <a:solidFill>
              <a:srgbClr val="FFFFFF"/>
            </a:solidFill>
            <a:ln w="9525">
              <a:noFill/>
              <a:round/>
              <a:headEnd/>
              <a:tailEnd/>
            </a:ln>
          </p:spPr>
          <p:txBody>
            <a:bodyPr/>
            <a:lstStyle/>
            <a:p>
              <a:endParaRPr lang="vi-VN"/>
            </a:p>
          </p:txBody>
        </p:sp>
        <p:sp>
          <p:nvSpPr>
            <p:cNvPr id="124" name="Freeform 324"/>
            <p:cNvSpPr>
              <a:spLocks/>
            </p:cNvSpPr>
            <p:nvPr/>
          </p:nvSpPr>
          <p:spPr bwMode="auto">
            <a:xfrm>
              <a:off x="2149475" y="4483100"/>
              <a:ext cx="9525" cy="15875"/>
            </a:xfrm>
            <a:custGeom>
              <a:avLst/>
              <a:gdLst>
                <a:gd name="T0" fmla="*/ 2147483647 w 6"/>
                <a:gd name="T1" fmla="*/ 2147483647 h 10"/>
                <a:gd name="T2" fmla="*/ 2147483647 w 6"/>
                <a:gd name="T3" fmla="*/ 2147483647 h 10"/>
                <a:gd name="T4" fmla="*/ 2147483647 w 6"/>
                <a:gd name="T5" fmla="*/ 2147483647 h 10"/>
                <a:gd name="T6" fmla="*/ 0 w 6"/>
                <a:gd name="T7" fmla="*/ 2147483647 h 10"/>
                <a:gd name="T8" fmla="*/ 0 w 6"/>
                <a:gd name="T9" fmla="*/ 0 h 10"/>
                <a:gd name="T10" fmla="*/ 0 w 6"/>
                <a:gd name="T11" fmla="*/ 0 h 10"/>
                <a:gd name="T12" fmla="*/ 2147483647 w 6"/>
                <a:gd name="T13" fmla="*/ 0 h 10"/>
                <a:gd name="T14" fmla="*/ 2147483647 w 6"/>
                <a:gd name="T15" fmla="*/ 0 h 10"/>
                <a:gd name="T16" fmla="*/ 2147483647 w 6"/>
                <a:gd name="T17" fmla="*/ 2147483647 h 10"/>
                <a:gd name="T18" fmla="*/ 2147483647 w 6"/>
                <a:gd name="T19" fmla="*/ 2147483647 h 10"/>
                <a:gd name="T20" fmla="*/ 2147483647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4" y="10"/>
                  </a:moveTo>
                  <a:lnTo>
                    <a:pt x="4" y="10"/>
                  </a:lnTo>
                  <a:lnTo>
                    <a:pt x="2" y="8"/>
                  </a:lnTo>
                  <a:lnTo>
                    <a:pt x="0" y="4"/>
                  </a:lnTo>
                  <a:lnTo>
                    <a:pt x="0" y="0"/>
                  </a:lnTo>
                  <a:lnTo>
                    <a:pt x="2" y="0"/>
                  </a:lnTo>
                  <a:lnTo>
                    <a:pt x="4" y="0"/>
                  </a:lnTo>
                  <a:lnTo>
                    <a:pt x="6" y="4"/>
                  </a:lnTo>
                  <a:lnTo>
                    <a:pt x="4" y="10"/>
                  </a:lnTo>
                  <a:close/>
                </a:path>
              </a:pathLst>
            </a:custGeom>
            <a:solidFill>
              <a:srgbClr val="FFFFFF"/>
            </a:solidFill>
            <a:ln w="9525">
              <a:noFill/>
              <a:round/>
              <a:headEnd/>
              <a:tailEnd/>
            </a:ln>
          </p:spPr>
          <p:txBody>
            <a:bodyPr/>
            <a:lstStyle/>
            <a:p>
              <a:endParaRPr lang="vi-VN"/>
            </a:p>
          </p:txBody>
        </p:sp>
        <p:sp>
          <p:nvSpPr>
            <p:cNvPr id="125" name="Freeform 325"/>
            <p:cNvSpPr>
              <a:spLocks/>
            </p:cNvSpPr>
            <p:nvPr/>
          </p:nvSpPr>
          <p:spPr bwMode="auto">
            <a:xfrm>
              <a:off x="2155825" y="4483100"/>
              <a:ext cx="9525" cy="15875"/>
            </a:xfrm>
            <a:custGeom>
              <a:avLst/>
              <a:gdLst>
                <a:gd name="T0" fmla="*/ 0 w 6"/>
                <a:gd name="T1" fmla="*/ 2147483647 h 10"/>
                <a:gd name="T2" fmla="*/ 0 w 6"/>
                <a:gd name="T3" fmla="*/ 2147483647 h 10"/>
                <a:gd name="T4" fmla="*/ 0 w 6"/>
                <a:gd name="T5" fmla="*/ 2147483647 h 10"/>
                <a:gd name="T6" fmla="*/ 0 w 6"/>
                <a:gd name="T7" fmla="*/ 2147483647 h 10"/>
                <a:gd name="T8" fmla="*/ 2147483647 w 6"/>
                <a:gd name="T9" fmla="*/ 0 h 10"/>
                <a:gd name="T10" fmla="*/ 2147483647 w 6"/>
                <a:gd name="T11" fmla="*/ 0 h 10"/>
                <a:gd name="T12" fmla="*/ 2147483647 w 6"/>
                <a:gd name="T13" fmla="*/ 0 h 10"/>
                <a:gd name="T14" fmla="*/ 2147483647 w 6"/>
                <a:gd name="T15" fmla="*/ 2147483647 h 10"/>
                <a:gd name="T16" fmla="*/ 2147483647 w 6"/>
                <a:gd name="T17" fmla="*/ 2147483647 h 10"/>
                <a:gd name="T18" fmla="*/ 0 w 6"/>
                <a:gd name="T19" fmla="*/ 2147483647 h 10"/>
                <a:gd name="T20" fmla="*/ 0 w 6"/>
                <a:gd name="T21" fmla="*/ 2147483647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0" y="10"/>
                  </a:moveTo>
                  <a:lnTo>
                    <a:pt x="0" y="10"/>
                  </a:lnTo>
                  <a:lnTo>
                    <a:pt x="0" y="6"/>
                  </a:lnTo>
                  <a:lnTo>
                    <a:pt x="0" y="4"/>
                  </a:lnTo>
                  <a:lnTo>
                    <a:pt x="2" y="0"/>
                  </a:lnTo>
                  <a:lnTo>
                    <a:pt x="6" y="0"/>
                  </a:lnTo>
                  <a:lnTo>
                    <a:pt x="6" y="2"/>
                  </a:lnTo>
                  <a:lnTo>
                    <a:pt x="6" y="6"/>
                  </a:lnTo>
                  <a:lnTo>
                    <a:pt x="0" y="10"/>
                  </a:lnTo>
                  <a:close/>
                </a:path>
              </a:pathLst>
            </a:custGeom>
            <a:solidFill>
              <a:srgbClr val="FFFFFF"/>
            </a:solidFill>
            <a:ln w="9525">
              <a:noFill/>
              <a:round/>
              <a:headEnd/>
              <a:tailEnd/>
            </a:ln>
          </p:spPr>
          <p:txBody>
            <a:bodyPr/>
            <a:lstStyle/>
            <a:p>
              <a:endParaRPr lang="vi-VN"/>
            </a:p>
          </p:txBody>
        </p:sp>
        <p:sp>
          <p:nvSpPr>
            <p:cNvPr id="126" name="Freeform 326"/>
            <p:cNvSpPr>
              <a:spLocks/>
            </p:cNvSpPr>
            <p:nvPr/>
          </p:nvSpPr>
          <p:spPr bwMode="auto">
            <a:xfrm>
              <a:off x="2159000" y="4486275"/>
              <a:ext cx="15875" cy="12700"/>
            </a:xfrm>
            <a:custGeom>
              <a:avLst/>
              <a:gdLst>
                <a:gd name="T0" fmla="*/ 0 w 10"/>
                <a:gd name="T1" fmla="*/ 2147483647 h 8"/>
                <a:gd name="T2" fmla="*/ 0 w 10"/>
                <a:gd name="T3" fmla="*/ 2147483647 h 8"/>
                <a:gd name="T4" fmla="*/ 2147483647 w 10"/>
                <a:gd name="T5" fmla="*/ 2147483647 h 8"/>
                <a:gd name="T6" fmla="*/ 2147483647 w 10"/>
                <a:gd name="T7" fmla="*/ 2147483647 h 8"/>
                <a:gd name="T8" fmla="*/ 2147483647 w 10"/>
                <a:gd name="T9" fmla="*/ 0 h 8"/>
                <a:gd name="T10" fmla="*/ 2147483647 w 10"/>
                <a:gd name="T11" fmla="*/ 0 h 8"/>
                <a:gd name="T12" fmla="*/ 2147483647 w 10"/>
                <a:gd name="T13" fmla="*/ 0 h 8"/>
                <a:gd name="T14" fmla="*/ 2147483647 w 10"/>
                <a:gd name="T15" fmla="*/ 2147483647 h 8"/>
                <a:gd name="T16" fmla="*/ 2147483647 w 10"/>
                <a:gd name="T17" fmla="*/ 2147483647 h 8"/>
                <a:gd name="T18" fmla="*/ 0 w 10"/>
                <a:gd name="T19" fmla="*/ 2147483647 h 8"/>
                <a:gd name="T20" fmla="*/ 0 w 10"/>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0" y="8"/>
                  </a:moveTo>
                  <a:lnTo>
                    <a:pt x="0" y="8"/>
                  </a:lnTo>
                  <a:lnTo>
                    <a:pt x="2" y="6"/>
                  </a:lnTo>
                  <a:lnTo>
                    <a:pt x="4" y="2"/>
                  </a:lnTo>
                  <a:lnTo>
                    <a:pt x="6" y="0"/>
                  </a:lnTo>
                  <a:lnTo>
                    <a:pt x="10" y="0"/>
                  </a:lnTo>
                  <a:lnTo>
                    <a:pt x="10" y="4"/>
                  </a:lnTo>
                  <a:lnTo>
                    <a:pt x="6" y="6"/>
                  </a:lnTo>
                  <a:lnTo>
                    <a:pt x="0" y="8"/>
                  </a:lnTo>
                  <a:close/>
                </a:path>
              </a:pathLst>
            </a:custGeom>
            <a:solidFill>
              <a:srgbClr val="FFFFFF"/>
            </a:solidFill>
            <a:ln w="9525">
              <a:noFill/>
              <a:round/>
              <a:headEnd/>
              <a:tailEnd/>
            </a:ln>
          </p:spPr>
          <p:txBody>
            <a:bodyPr/>
            <a:lstStyle/>
            <a:p>
              <a:endParaRPr lang="vi-VN"/>
            </a:p>
          </p:txBody>
        </p:sp>
        <p:sp>
          <p:nvSpPr>
            <p:cNvPr id="127" name="Freeform 327"/>
            <p:cNvSpPr>
              <a:spLocks/>
            </p:cNvSpPr>
            <p:nvPr/>
          </p:nvSpPr>
          <p:spPr bwMode="auto">
            <a:xfrm>
              <a:off x="2159000" y="4492625"/>
              <a:ext cx="22225" cy="6350"/>
            </a:xfrm>
            <a:custGeom>
              <a:avLst/>
              <a:gdLst>
                <a:gd name="T0" fmla="*/ 0 w 14"/>
                <a:gd name="T1" fmla="*/ 2147483647 h 4"/>
                <a:gd name="T2" fmla="*/ 0 w 14"/>
                <a:gd name="T3" fmla="*/ 2147483647 h 4"/>
                <a:gd name="T4" fmla="*/ 2147483647 w 14"/>
                <a:gd name="T5" fmla="*/ 2147483647 h 4"/>
                <a:gd name="T6" fmla="*/ 2147483647 w 14"/>
                <a:gd name="T7" fmla="*/ 0 h 4"/>
                <a:gd name="T8" fmla="*/ 2147483647 w 14"/>
                <a:gd name="T9" fmla="*/ 0 h 4"/>
                <a:gd name="T10" fmla="*/ 2147483647 w 14"/>
                <a:gd name="T11" fmla="*/ 2147483647 h 4"/>
                <a:gd name="T12" fmla="*/ 2147483647 w 14"/>
                <a:gd name="T13" fmla="*/ 2147483647 h 4"/>
                <a:gd name="T14" fmla="*/ 2147483647 w 14"/>
                <a:gd name="T15" fmla="*/ 2147483647 h 4"/>
                <a:gd name="T16" fmla="*/ 0 w 14"/>
                <a:gd name="T17" fmla="*/ 2147483647 h 4"/>
                <a:gd name="T18" fmla="*/ 0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4"/>
                  </a:moveTo>
                  <a:lnTo>
                    <a:pt x="0" y="4"/>
                  </a:lnTo>
                  <a:lnTo>
                    <a:pt x="4" y="2"/>
                  </a:lnTo>
                  <a:lnTo>
                    <a:pt x="10" y="0"/>
                  </a:lnTo>
                  <a:lnTo>
                    <a:pt x="14" y="2"/>
                  </a:lnTo>
                  <a:lnTo>
                    <a:pt x="12" y="4"/>
                  </a:lnTo>
                  <a:lnTo>
                    <a:pt x="8" y="4"/>
                  </a:lnTo>
                  <a:lnTo>
                    <a:pt x="0" y="4"/>
                  </a:lnTo>
                  <a:close/>
                </a:path>
              </a:pathLst>
            </a:custGeom>
            <a:solidFill>
              <a:srgbClr val="FFFFFF"/>
            </a:solidFill>
            <a:ln w="9525">
              <a:noFill/>
              <a:round/>
              <a:headEnd/>
              <a:tailEnd/>
            </a:ln>
          </p:spPr>
          <p:txBody>
            <a:bodyPr/>
            <a:lstStyle/>
            <a:p>
              <a:endParaRPr lang="vi-VN"/>
            </a:p>
          </p:txBody>
        </p:sp>
        <p:sp>
          <p:nvSpPr>
            <p:cNvPr id="128" name="Freeform 328"/>
            <p:cNvSpPr>
              <a:spLocks/>
            </p:cNvSpPr>
            <p:nvPr/>
          </p:nvSpPr>
          <p:spPr bwMode="auto">
            <a:xfrm>
              <a:off x="2159000" y="4498975"/>
              <a:ext cx="22225" cy="6350"/>
            </a:xfrm>
            <a:custGeom>
              <a:avLst/>
              <a:gdLst>
                <a:gd name="T0" fmla="*/ 0 w 14"/>
                <a:gd name="T1" fmla="*/ 0 h 4"/>
                <a:gd name="T2" fmla="*/ 0 w 14"/>
                <a:gd name="T3" fmla="*/ 0 h 4"/>
                <a:gd name="T4" fmla="*/ 2147483647 w 14"/>
                <a:gd name="T5" fmla="*/ 0 h 4"/>
                <a:gd name="T6" fmla="*/ 2147483647 w 14"/>
                <a:gd name="T7" fmla="*/ 2147483647 h 4"/>
                <a:gd name="T8" fmla="*/ 2147483647 w 14"/>
                <a:gd name="T9" fmla="*/ 2147483647 h 4"/>
                <a:gd name="T10" fmla="*/ 2147483647 w 14"/>
                <a:gd name="T11" fmla="*/ 2147483647 h 4"/>
                <a:gd name="T12" fmla="*/ 2147483647 w 14"/>
                <a:gd name="T13" fmla="*/ 2147483647 h 4"/>
                <a:gd name="T14" fmla="*/ 2147483647 w 14"/>
                <a:gd name="T15" fmla="*/ 2147483647 h 4"/>
                <a:gd name="T16" fmla="*/ 0 w 14"/>
                <a:gd name="T17" fmla="*/ 0 h 4"/>
                <a:gd name="T18" fmla="*/ 0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0"/>
                  </a:moveTo>
                  <a:lnTo>
                    <a:pt x="0" y="0"/>
                  </a:lnTo>
                  <a:lnTo>
                    <a:pt x="4" y="0"/>
                  </a:lnTo>
                  <a:lnTo>
                    <a:pt x="12" y="2"/>
                  </a:lnTo>
                  <a:lnTo>
                    <a:pt x="14" y="2"/>
                  </a:lnTo>
                  <a:lnTo>
                    <a:pt x="12" y="4"/>
                  </a:lnTo>
                  <a:lnTo>
                    <a:pt x="6" y="4"/>
                  </a:lnTo>
                  <a:lnTo>
                    <a:pt x="0" y="0"/>
                  </a:lnTo>
                  <a:close/>
                </a:path>
              </a:pathLst>
            </a:custGeom>
            <a:solidFill>
              <a:srgbClr val="FFFFFF"/>
            </a:solidFill>
            <a:ln w="9525">
              <a:noFill/>
              <a:round/>
              <a:headEnd/>
              <a:tailEnd/>
            </a:ln>
          </p:spPr>
          <p:txBody>
            <a:bodyPr/>
            <a:lstStyle/>
            <a:p>
              <a:endParaRPr lang="vi-VN"/>
            </a:p>
          </p:txBody>
        </p:sp>
        <p:sp>
          <p:nvSpPr>
            <p:cNvPr id="129" name="Freeform 329"/>
            <p:cNvSpPr>
              <a:spLocks/>
            </p:cNvSpPr>
            <p:nvPr/>
          </p:nvSpPr>
          <p:spPr bwMode="auto">
            <a:xfrm>
              <a:off x="2159000" y="4502150"/>
              <a:ext cx="19050" cy="9525"/>
            </a:xfrm>
            <a:custGeom>
              <a:avLst/>
              <a:gdLst>
                <a:gd name="T0" fmla="*/ 0 w 12"/>
                <a:gd name="T1" fmla="*/ 0 h 6"/>
                <a:gd name="T2" fmla="*/ 0 w 12"/>
                <a:gd name="T3" fmla="*/ 0 h 6"/>
                <a:gd name="T4" fmla="*/ 2147483647 w 12"/>
                <a:gd name="T5" fmla="*/ 0 h 6"/>
                <a:gd name="T6" fmla="*/ 2147483647 w 12"/>
                <a:gd name="T7" fmla="*/ 2147483647 h 6"/>
                <a:gd name="T8" fmla="*/ 2147483647 w 12"/>
                <a:gd name="T9" fmla="*/ 2147483647 h 6"/>
                <a:gd name="T10" fmla="*/ 2147483647 w 12"/>
                <a:gd name="T11" fmla="*/ 2147483647 h 6"/>
                <a:gd name="T12" fmla="*/ 2147483647 w 12"/>
                <a:gd name="T13" fmla="*/ 2147483647 h 6"/>
                <a:gd name="T14" fmla="*/ 2147483647 w 12"/>
                <a:gd name="T15" fmla="*/ 2147483647 h 6"/>
                <a:gd name="T16" fmla="*/ 0 w 12"/>
                <a:gd name="T17" fmla="*/ 0 h 6"/>
                <a:gd name="T18" fmla="*/ 0 w 12"/>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0" y="0"/>
                  </a:moveTo>
                  <a:lnTo>
                    <a:pt x="0" y="0"/>
                  </a:lnTo>
                  <a:lnTo>
                    <a:pt x="4" y="0"/>
                  </a:lnTo>
                  <a:lnTo>
                    <a:pt x="12" y="4"/>
                  </a:lnTo>
                  <a:lnTo>
                    <a:pt x="12" y="6"/>
                  </a:lnTo>
                  <a:lnTo>
                    <a:pt x="10" y="6"/>
                  </a:lnTo>
                  <a:lnTo>
                    <a:pt x="4" y="4"/>
                  </a:lnTo>
                  <a:lnTo>
                    <a:pt x="0" y="0"/>
                  </a:lnTo>
                  <a:close/>
                </a:path>
              </a:pathLst>
            </a:custGeom>
            <a:solidFill>
              <a:srgbClr val="FFFFFF"/>
            </a:solidFill>
            <a:ln w="9525">
              <a:noFill/>
              <a:round/>
              <a:headEnd/>
              <a:tailEnd/>
            </a:ln>
          </p:spPr>
          <p:txBody>
            <a:bodyPr/>
            <a:lstStyle/>
            <a:p>
              <a:endParaRPr lang="vi-VN"/>
            </a:p>
          </p:txBody>
        </p:sp>
        <p:sp>
          <p:nvSpPr>
            <p:cNvPr id="130" name="Freeform 330"/>
            <p:cNvSpPr>
              <a:spLocks/>
            </p:cNvSpPr>
            <p:nvPr/>
          </p:nvSpPr>
          <p:spPr bwMode="auto">
            <a:xfrm>
              <a:off x="2159000" y="4502150"/>
              <a:ext cx="12700" cy="15875"/>
            </a:xfrm>
            <a:custGeom>
              <a:avLst/>
              <a:gdLst>
                <a:gd name="T0" fmla="*/ 0 w 8"/>
                <a:gd name="T1" fmla="*/ 0 h 10"/>
                <a:gd name="T2" fmla="*/ 0 w 8"/>
                <a:gd name="T3" fmla="*/ 0 h 10"/>
                <a:gd name="T4" fmla="*/ 2147483647 w 8"/>
                <a:gd name="T5" fmla="*/ 2147483647 h 10"/>
                <a:gd name="T6" fmla="*/ 2147483647 w 8"/>
                <a:gd name="T7" fmla="*/ 2147483647 h 10"/>
                <a:gd name="T8" fmla="*/ 2147483647 w 8"/>
                <a:gd name="T9" fmla="*/ 2147483647 h 10"/>
                <a:gd name="T10" fmla="*/ 2147483647 w 8"/>
                <a:gd name="T11" fmla="*/ 2147483647 h 10"/>
                <a:gd name="T12" fmla="*/ 2147483647 w 8"/>
                <a:gd name="T13" fmla="*/ 2147483647 h 10"/>
                <a:gd name="T14" fmla="*/ 2147483647 w 8"/>
                <a:gd name="T15" fmla="*/ 2147483647 h 10"/>
                <a:gd name="T16" fmla="*/ 2147483647 w 8"/>
                <a:gd name="T17" fmla="*/ 2147483647 h 10"/>
                <a:gd name="T18" fmla="*/ 0 w 8"/>
                <a:gd name="T19" fmla="*/ 0 h 10"/>
                <a:gd name="T20" fmla="*/ 0 w 8"/>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0"/>
                <a:gd name="T35" fmla="*/ 8 w 8"/>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0">
                  <a:moveTo>
                    <a:pt x="0" y="0"/>
                  </a:moveTo>
                  <a:lnTo>
                    <a:pt x="0" y="0"/>
                  </a:lnTo>
                  <a:lnTo>
                    <a:pt x="4" y="2"/>
                  </a:lnTo>
                  <a:lnTo>
                    <a:pt x="6" y="4"/>
                  </a:lnTo>
                  <a:lnTo>
                    <a:pt x="8" y="8"/>
                  </a:lnTo>
                  <a:lnTo>
                    <a:pt x="8" y="10"/>
                  </a:lnTo>
                  <a:lnTo>
                    <a:pt x="4" y="8"/>
                  </a:lnTo>
                  <a:lnTo>
                    <a:pt x="2" y="6"/>
                  </a:lnTo>
                  <a:lnTo>
                    <a:pt x="0" y="0"/>
                  </a:lnTo>
                  <a:close/>
                </a:path>
              </a:pathLst>
            </a:custGeom>
            <a:solidFill>
              <a:srgbClr val="FFFFFF"/>
            </a:solidFill>
            <a:ln w="9525">
              <a:noFill/>
              <a:round/>
              <a:headEnd/>
              <a:tailEnd/>
            </a:ln>
          </p:spPr>
          <p:txBody>
            <a:bodyPr/>
            <a:lstStyle/>
            <a:p>
              <a:endParaRPr lang="vi-VN"/>
            </a:p>
          </p:txBody>
        </p:sp>
        <p:sp>
          <p:nvSpPr>
            <p:cNvPr id="131" name="Freeform 331"/>
            <p:cNvSpPr>
              <a:spLocks/>
            </p:cNvSpPr>
            <p:nvPr/>
          </p:nvSpPr>
          <p:spPr bwMode="auto">
            <a:xfrm>
              <a:off x="2155825" y="4502150"/>
              <a:ext cx="6350" cy="15875"/>
            </a:xfrm>
            <a:custGeom>
              <a:avLst/>
              <a:gdLst>
                <a:gd name="T0" fmla="*/ 2147483647 w 4"/>
                <a:gd name="T1" fmla="*/ 0 h 10"/>
                <a:gd name="T2" fmla="*/ 2147483647 w 4"/>
                <a:gd name="T3" fmla="*/ 0 h 10"/>
                <a:gd name="T4" fmla="*/ 2147483647 w 4"/>
                <a:gd name="T5" fmla="*/ 2147483647 h 10"/>
                <a:gd name="T6" fmla="*/ 2147483647 w 4"/>
                <a:gd name="T7" fmla="*/ 2147483647 h 10"/>
                <a:gd name="T8" fmla="*/ 2147483647 w 4"/>
                <a:gd name="T9" fmla="*/ 2147483647 h 10"/>
                <a:gd name="T10" fmla="*/ 2147483647 w 4"/>
                <a:gd name="T11" fmla="*/ 2147483647 h 10"/>
                <a:gd name="T12" fmla="*/ 2147483647 w 4"/>
                <a:gd name="T13" fmla="*/ 2147483647 h 10"/>
                <a:gd name="T14" fmla="*/ 0 w 4"/>
                <a:gd name="T15" fmla="*/ 2147483647 h 10"/>
                <a:gd name="T16" fmla="*/ 0 w 4"/>
                <a:gd name="T17" fmla="*/ 2147483647 h 10"/>
                <a:gd name="T18" fmla="*/ 2147483647 w 4"/>
                <a:gd name="T19" fmla="*/ 0 h 10"/>
                <a:gd name="T20" fmla="*/ 2147483647 w 4"/>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10"/>
                <a:gd name="T35" fmla="*/ 4 w 4"/>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10">
                  <a:moveTo>
                    <a:pt x="2" y="0"/>
                  </a:moveTo>
                  <a:lnTo>
                    <a:pt x="2" y="0"/>
                  </a:lnTo>
                  <a:lnTo>
                    <a:pt x="4" y="4"/>
                  </a:lnTo>
                  <a:lnTo>
                    <a:pt x="4" y="6"/>
                  </a:lnTo>
                  <a:lnTo>
                    <a:pt x="4" y="10"/>
                  </a:lnTo>
                  <a:lnTo>
                    <a:pt x="2" y="10"/>
                  </a:lnTo>
                  <a:lnTo>
                    <a:pt x="0" y="10"/>
                  </a:lnTo>
                  <a:lnTo>
                    <a:pt x="0" y="6"/>
                  </a:lnTo>
                  <a:lnTo>
                    <a:pt x="2" y="0"/>
                  </a:lnTo>
                  <a:close/>
                </a:path>
              </a:pathLst>
            </a:custGeom>
            <a:solidFill>
              <a:srgbClr val="FFFFFF"/>
            </a:solidFill>
            <a:ln w="9525">
              <a:noFill/>
              <a:round/>
              <a:headEnd/>
              <a:tailEnd/>
            </a:ln>
          </p:spPr>
          <p:txBody>
            <a:bodyPr/>
            <a:lstStyle/>
            <a:p>
              <a:endParaRPr lang="vi-VN"/>
            </a:p>
          </p:txBody>
        </p:sp>
        <p:sp>
          <p:nvSpPr>
            <p:cNvPr id="132" name="Freeform 332"/>
            <p:cNvSpPr>
              <a:spLocks/>
            </p:cNvSpPr>
            <p:nvPr/>
          </p:nvSpPr>
          <p:spPr bwMode="auto">
            <a:xfrm>
              <a:off x="2146300" y="4502150"/>
              <a:ext cx="9525" cy="15875"/>
            </a:xfrm>
            <a:custGeom>
              <a:avLst/>
              <a:gdLst>
                <a:gd name="T0" fmla="*/ 2147483647 w 6"/>
                <a:gd name="T1" fmla="*/ 0 h 10"/>
                <a:gd name="T2" fmla="*/ 2147483647 w 6"/>
                <a:gd name="T3" fmla="*/ 0 h 10"/>
                <a:gd name="T4" fmla="*/ 2147483647 w 6"/>
                <a:gd name="T5" fmla="*/ 2147483647 h 10"/>
                <a:gd name="T6" fmla="*/ 2147483647 w 6"/>
                <a:gd name="T7" fmla="*/ 2147483647 h 10"/>
                <a:gd name="T8" fmla="*/ 2147483647 w 6"/>
                <a:gd name="T9" fmla="*/ 2147483647 h 10"/>
                <a:gd name="T10" fmla="*/ 2147483647 w 6"/>
                <a:gd name="T11" fmla="*/ 2147483647 h 10"/>
                <a:gd name="T12" fmla="*/ 2147483647 w 6"/>
                <a:gd name="T13" fmla="*/ 2147483647 h 10"/>
                <a:gd name="T14" fmla="*/ 0 w 6"/>
                <a:gd name="T15" fmla="*/ 2147483647 h 10"/>
                <a:gd name="T16" fmla="*/ 2147483647 w 6"/>
                <a:gd name="T17" fmla="*/ 2147483647 h 10"/>
                <a:gd name="T18" fmla="*/ 2147483647 w 6"/>
                <a:gd name="T19" fmla="*/ 0 h 10"/>
                <a:gd name="T20" fmla="*/ 2147483647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6" y="0"/>
                  </a:moveTo>
                  <a:lnTo>
                    <a:pt x="6" y="0"/>
                  </a:lnTo>
                  <a:lnTo>
                    <a:pt x="6" y="4"/>
                  </a:lnTo>
                  <a:lnTo>
                    <a:pt x="6" y="6"/>
                  </a:lnTo>
                  <a:lnTo>
                    <a:pt x="4" y="10"/>
                  </a:lnTo>
                  <a:lnTo>
                    <a:pt x="2" y="10"/>
                  </a:lnTo>
                  <a:lnTo>
                    <a:pt x="0" y="8"/>
                  </a:lnTo>
                  <a:lnTo>
                    <a:pt x="2" y="4"/>
                  </a:lnTo>
                  <a:lnTo>
                    <a:pt x="6" y="0"/>
                  </a:lnTo>
                  <a:close/>
                </a:path>
              </a:pathLst>
            </a:custGeom>
            <a:solidFill>
              <a:srgbClr val="FFFFFF"/>
            </a:solidFill>
            <a:ln w="9525">
              <a:noFill/>
              <a:round/>
              <a:headEnd/>
              <a:tailEnd/>
            </a:ln>
          </p:spPr>
          <p:txBody>
            <a:bodyPr/>
            <a:lstStyle/>
            <a:p>
              <a:endParaRPr lang="vi-VN"/>
            </a:p>
          </p:txBody>
        </p:sp>
        <p:sp>
          <p:nvSpPr>
            <p:cNvPr id="133" name="Freeform 333"/>
            <p:cNvSpPr>
              <a:spLocks/>
            </p:cNvSpPr>
            <p:nvPr/>
          </p:nvSpPr>
          <p:spPr bwMode="auto">
            <a:xfrm>
              <a:off x="2139950" y="4502150"/>
              <a:ext cx="15875" cy="12700"/>
            </a:xfrm>
            <a:custGeom>
              <a:avLst/>
              <a:gdLst>
                <a:gd name="T0" fmla="*/ 2147483647 w 10"/>
                <a:gd name="T1" fmla="*/ 0 h 8"/>
                <a:gd name="T2" fmla="*/ 2147483647 w 10"/>
                <a:gd name="T3" fmla="*/ 0 h 8"/>
                <a:gd name="T4" fmla="*/ 2147483647 w 10"/>
                <a:gd name="T5" fmla="*/ 2147483647 h 8"/>
                <a:gd name="T6" fmla="*/ 2147483647 w 10"/>
                <a:gd name="T7" fmla="*/ 2147483647 h 8"/>
                <a:gd name="T8" fmla="*/ 2147483647 w 10"/>
                <a:gd name="T9" fmla="*/ 2147483647 h 8"/>
                <a:gd name="T10" fmla="*/ 2147483647 w 10"/>
                <a:gd name="T11" fmla="*/ 2147483647 h 8"/>
                <a:gd name="T12" fmla="*/ 0 w 10"/>
                <a:gd name="T13" fmla="*/ 2147483647 h 8"/>
                <a:gd name="T14" fmla="*/ 0 w 10"/>
                <a:gd name="T15" fmla="*/ 2147483647 h 8"/>
                <a:gd name="T16" fmla="*/ 2147483647 w 10"/>
                <a:gd name="T17" fmla="*/ 2147483647 h 8"/>
                <a:gd name="T18" fmla="*/ 2147483647 w 10"/>
                <a:gd name="T19" fmla="*/ 0 h 8"/>
                <a:gd name="T20" fmla="*/ 2147483647 w 10"/>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
                <a:gd name="T35" fmla="*/ 10 w 10"/>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
                  <a:moveTo>
                    <a:pt x="10" y="0"/>
                  </a:moveTo>
                  <a:lnTo>
                    <a:pt x="10" y="0"/>
                  </a:lnTo>
                  <a:lnTo>
                    <a:pt x="8" y="4"/>
                  </a:lnTo>
                  <a:lnTo>
                    <a:pt x="6" y="6"/>
                  </a:lnTo>
                  <a:lnTo>
                    <a:pt x="2" y="8"/>
                  </a:lnTo>
                  <a:lnTo>
                    <a:pt x="0" y="8"/>
                  </a:lnTo>
                  <a:lnTo>
                    <a:pt x="0" y="4"/>
                  </a:lnTo>
                  <a:lnTo>
                    <a:pt x="4" y="2"/>
                  </a:lnTo>
                  <a:lnTo>
                    <a:pt x="10" y="0"/>
                  </a:lnTo>
                  <a:close/>
                </a:path>
              </a:pathLst>
            </a:custGeom>
            <a:solidFill>
              <a:srgbClr val="FFFFFF"/>
            </a:solidFill>
            <a:ln w="9525">
              <a:noFill/>
              <a:round/>
              <a:headEnd/>
              <a:tailEnd/>
            </a:ln>
          </p:spPr>
          <p:txBody>
            <a:bodyPr/>
            <a:lstStyle/>
            <a:p>
              <a:endParaRPr lang="vi-VN"/>
            </a:p>
          </p:txBody>
        </p:sp>
        <p:sp>
          <p:nvSpPr>
            <p:cNvPr id="134" name="Freeform 334"/>
            <p:cNvSpPr>
              <a:spLocks/>
            </p:cNvSpPr>
            <p:nvPr/>
          </p:nvSpPr>
          <p:spPr bwMode="auto">
            <a:xfrm>
              <a:off x="2133600" y="4502150"/>
              <a:ext cx="22225" cy="6350"/>
            </a:xfrm>
            <a:custGeom>
              <a:avLst/>
              <a:gdLst>
                <a:gd name="T0" fmla="*/ 2147483647 w 14"/>
                <a:gd name="T1" fmla="*/ 0 h 4"/>
                <a:gd name="T2" fmla="*/ 2147483647 w 14"/>
                <a:gd name="T3" fmla="*/ 0 h 4"/>
                <a:gd name="T4" fmla="*/ 2147483647 w 14"/>
                <a:gd name="T5" fmla="*/ 2147483647 h 4"/>
                <a:gd name="T6" fmla="*/ 2147483647 w 14"/>
                <a:gd name="T7" fmla="*/ 2147483647 h 4"/>
                <a:gd name="T8" fmla="*/ 2147483647 w 14"/>
                <a:gd name="T9" fmla="*/ 2147483647 h 4"/>
                <a:gd name="T10" fmla="*/ 0 w 14"/>
                <a:gd name="T11" fmla="*/ 2147483647 h 4"/>
                <a:gd name="T12" fmla="*/ 2147483647 w 14"/>
                <a:gd name="T13" fmla="*/ 0 h 4"/>
                <a:gd name="T14" fmla="*/ 2147483647 w 14"/>
                <a:gd name="T15" fmla="*/ 0 h 4"/>
                <a:gd name="T16" fmla="*/ 2147483647 w 14"/>
                <a:gd name="T17" fmla="*/ 0 h 4"/>
                <a:gd name="T18" fmla="*/ 2147483647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0"/>
                  </a:moveTo>
                  <a:lnTo>
                    <a:pt x="14" y="0"/>
                  </a:lnTo>
                  <a:lnTo>
                    <a:pt x="10" y="2"/>
                  </a:lnTo>
                  <a:lnTo>
                    <a:pt x="2" y="4"/>
                  </a:lnTo>
                  <a:lnTo>
                    <a:pt x="0" y="2"/>
                  </a:lnTo>
                  <a:lnTo>
                    <a:pt x="2" y="0"/>
                  </a:lnTo>
                  <a:lnTo>
                    <a:pt x="6" y="0"/>
                  </a:lnTo>
                  <a:lnTo>
                    <a:pt x="14" y="0"/>
                  </a:lnTo>
                  <a:close/>
                </a:path>
              </a:pathLst>
            </a:custGeom>
            <a:solidFill>
              <a:srgbClr val="FFFFFF"/>
            </a:solidFill>
            <a:ln w="9525">
              <a:noFill/>
              <a:round/>
              <a:headEnd/>
              <a:tailEnd/>
            </a:ln>
          </p:spPr>
          <p:txBody>
            <a:bodyPr/>
            <a:lstStyle/>
            <a:p>
              <a:endParaRPr lang="vi-VN"/>
            </a:p>
          </p:txBody>
        </p:sp>
        <p:sp>
          <p:nvSpPr>
            <p:cNvPr id="135" name="Freeform 335"/>
            <p:cNvSpPr>
              <a:spLocks/>
            </p:cNvSpPr>
            <p:nvPr/>
          </p:nvSpPr>
          <p:spPr bwMode="auto">
            <a:xfrm>
              <a:off x="2133600" y="4495800"/>
              <a:ext cx="22225" cy="6350"/>
            </a:xfrm>
            <a:custGeom>
              <a:avLst/>
              <a:gdLst>
                <a:gd name="T0" fmla="*/ 2147483647 w 14"/>
                <a:gd name="T1" fmla="*/ 2147483647 h 4"/>
                <a:gd name="T2" fmla="*/ 2147483647 w 14"/>
                <a:gd name="T3" fmla="*/ 2147483647 h 4"/>
                <a:gd name="T4" fmla="*/ 2147483647 w 14"/>
                <a:gd name="T5" fmla="*/ 2147483647 h 4"/>
                <a:gd name="T6" fmla="*/ 0 w 14"/>
                <a:gd name="T7" fmla="*/ 2147483647 h 4"/>
                <a:gd name="T8" fmla="*/ 0 w 14"/>
                <a:gd name="T9" fmla="*/ 2147483647 h 4"/>
                <a:gd name="T10" fmla="*/ 0 w 14"/>
                <a:gd name="T11" fmla="*/ 2147483647 h 4"/>
                <a:gd name="T12" fmla="*/ 2147483647 w 14"/>
                <a:gd name="T13" fmla="*/ 0 h 4"/>
                <a:gd name="T14" fmla="*/ 2147483647 w 14"/>
                <a:gd name="T15" fmla="*/ 0 h 4"/>
                <a:gd name="T16" fmla="*/ 2147483647 w 14"/>
                <a:gd name="T17" fmla="*/ 2147483647 h 4"/>
                <a:gd name="T18" fmla="*/ 2147483647 w 14"/>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14" y="4"/>
                  </a:moveTo>
                  <a:lnTo>
                    <a:pt x="14" y="4"/>
                  </a:lnTo>
                  <a:lnTo>
                    <a:pt x="8" y="4"/>
                  </a:lnTo>
                  <a:lnTo>
                    <a:pt x="0" y="2"/>
                  </a:lnTo>
                  <a:lnTo>
                    <a:pt x="2" y="0"/>
                  </a:lnTo>
                  <a:lnTo>
                    <a:pt x="6" y="0"/>
                  </a:lnTo>
                  <a:lnTo>
                    <a:pt x="14" y="4"/>
                  </a:lnTo>
                  <a:close/>
                </a:path>
              </a:pathLst>
            </a:custGeom>
            <a:solidFill>
              <a:srgbClr val="FFFFFF"/>
            </a:solidFill>
            <a:ln w="9525">
              <a:noFill/>
              <a:round/>
              <a:headEnd/>
              <a:tailEnd/>
            </a:ln>
          </p:spPr>
          <p:txBody>
            <a:bodyPr/>
            <a:lstStyle/>
            <a:p>
              <a:endParaRPr lang="vi-VN"/>
            </a:p>
          </p:txBody>
        </p:sp>
        <p:sp>
          <p:nvSpPr>
            <p:cNvPr id="136" name="Freeform 336"/>
            <p:cNvSpPr>
              <a:spLocks/>
            </p:cNvSpPr>
            <p:nvPr/>
          </p:nvSpPr>
          <p:spPr bwMode="auto">
            <a:xfrm>
              <a:off x="2136775" y="4489450"/>
              <a:ext cx="19050" cy="9525"/>
            </a:xfrm>
            <a:custGeom>
              <a:avLst/>
              <a:gdLst>
                <a:gd name="T0" fmla="*/ 2147483647 w 12"/>
                <a:gd name="T1" fmla="*/ 2147483647 h 6"/>
                <a:gd name="T2" fmla="*/ 2147483647 w 12"/>
                <a:gd name="T3" fmla="*/ 2147483647 h 6"/>
                <a:gd name="T4" fmla="*/ 2147483647 w 12"/>
                <a:gd name="T5" fmla="*/ 2147483647 h 6"/>
                <a:gd name="T6" fmla="*/ 0 w 12"/>
                <a:gd name="T7" fmla="*/ 2147483647 h 6"/>
                <a:gd name="T8" fmla="*/ 0 w 12"/>
                <a:gd name="T9" fmla="*/ 2147483647 h 6"/>
                <a:gd name="T10" fmla="*/ 0 w 12"/>
                <a:gd name="T11" fmla="*/ 0 h 6"/>
                <a:gd name="T12" fmla="*/ 2147483647 w 12"/>
                <a:gd name="T13" fmla="*/ 0 h 6"/>
                <a:gd name="T14" fmla="*/ 2147483647 w 12"/>
                <a:gd name="T15" fmla="*/ 2147483647 h 6"/>
                <a:gd name="T16" fmla="*/ 2147483647 w 12"/>
                <a:gd name="T17" fmla="*/ 2147483647 h 6"/>
                <a:gd name="T18" fmla="*/ 2147483647 w 12"/>
                <a:gd name="T19" fmla="*/ 2147483647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12" y="6"/>
                  </a:moveTo>
                  <a:lnTo>
                    <a:pt x="12" y="6"/>
                  </a:lnTo>
                  <a:lnTo>
                    <a:pt x="6" y="6"/>
                  </a:lnTo>
                  <a:lnTo>
                    <a:pt x="0" y="2"/>
                  </a:lnTo>
                  <a:lnTo>
                    <a:pt x="0" y="0"/>
                  </a:lnTo>
                  <a:lnTo>
                    <a:pt x="2" y="0"/>
                  </a:lnTo>
                  <a:lnTo>
                    <a:pt x="6" y="2"/>
                  </a:lnTo>
                  <a:lnTo>
                    <a:pt x="12" y="6"/>
                  </a:lnTo>
                  <a:close/>
                </a:path>
              </a:pathLst>
            </a:custGeom>
            <a:solidFill>
              <a:srgbClr val="FFFFFF"/>
            </a:solidFill>
            <a:ln w="9525">
              <a:noFill/>
              <a:round/>
              <a:headEnd/>
              <a:tailEnd/>
            </a:ln>
          </p:spPr>
          <p:txBody>
            <a:bodyPr/>
            <a:lstStyle/>
            <a:p>
              <a:endParaRPr lang="vi-VN"/>
            </a:p>
          </p:txBody>
        </p:sp>
        <p:sp>
          <p:nvSpPr>
            <p:cNvPr id="137" name="Freeform 337"/>
            <p:cNvSpPr>
              <a:spLocks/>
            </p:cNvSpPr>
            <p:nvPr/>
          </p:nvSpPr>
          <p:spPr bwMode="auto">
            <a:xfrm>
              <a:off x="2149475" y="4495800"/>
              <a:ext cx="15875" cy="9525"/>
            </a:xfrm>
            <a:custGeom>
              <a:avLst/>
              <a:gdLst>
                <a:gd name="T0" fmla="*/ 2147483647 w 10"/>
                <a:gd name="T1" fmla="*/ 2147483647 h 6"/>
                <a:gd name="T2" fmla="*/ 2147483647 w 10"/>
                <a:gd name="T3" fmla="*/ 2147483647 h 6"/>
                <a:gd name="T4" fmla="*/ 2147483647 w 10"/>
                <a:gd name="T5" fmla="*/ 2147483647 h 6"/>
                <a:gd name="T6" fmla="*/ 2147483647 w 10"/>
                <a:gd name="T7" fmla="*/ 2147483647 h 6"/>
                <a:gd name="T8" fmla="*/ 2147483647 w 10"/>
                <a:gd name="T9" fmla="*/ 2147483647 h 6"/>
                <a:gd name="T10" fmla="*/ 2147483647 w 10"/>
                <a:gd name="T11" fmla="*/ 2147483647 h 6"/>
                <a:gd name="T12" fmla="*/ 0 w 10"/>
                <a:gd name="T13" fmla="*/ 2147483647 h 6"/>
                <a:gd name="T14" fmla="*/ 0 w 10"/>
                <a:gd name="T15" fmla="*/ 2147483647 h 6"/>
                <a:gd name="T16" fmla="*/ 2147483647 w 10"/>
                <a:gd name="T17" fmla="*/ 0 h 6"/>
                <a:gd name="T18" fmla="*/ 2147483647 w 10"/>
                <a:gd name="T19" fmla="*/ 0 h 6"/>
                <a:gd name="T20" fmla="*/ 2147483647 w 10"/>
                <a:gd name="T21" fmla="*/ 0 h 6"/>
                <a:gd name="T22" fmla="*/ 2147483647 w 10"/>
                <a:gd name="T23" fmla="*/ 0 h 6"/>
                <a:gd name="T24" fmla="*/ 2147483647 w 10"/>
                <a:gd name="T25" fmla="*/ 2147483647 h 6"/>
                <a:gd name="T26" fmla="*/ 2147483647 w 10"/>
                <a:gd name="T27" fmla="*/ 2147483647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10" y="4"/>
                  </a:moveTo>
                  <a:lnTo>
                    <a:pt x="10" y="4"/>
                  </a:lnTo>
                  <a:lnTo>
                    <a:pt x="8" y="6"/>
                  </a:lnTo>
                  <a:lnTo>
                    <a:pt x="4" y="6"/>
                  </a:lnTo>
                  <a:lnTo>
                    <a:pt x="2" y="6"/>
                  </a:lnTo>
                  <a:lnTo>
                    <a:pt x="0" y="2"/>
                  </a:lnTo>
                  <a:lnTo>
                    <a:pt x="2" y="0"/>
                  </a:lnTo>
                  <a:lnTo>
                    <a:pt x="4" y="0"/>
                  </a:lnTo>
                  <a:lnTo>
                    <a:pt x="8" y="0"/>
                  </a:lnTo>
                  <a:lnTo>
                    <a:pt x="10" y="4"/>
                  </a:lnTo>
                  <a:close/>
                </a:path>
              </a:pathLst>
            </a:custGeom>
            <a:solidFill>
              <a:srgbClr val="FFCF01"/>
            </a:solidFill>
            <a:ln w="9525">
              <a:noFill/>
              <a:round/>
              <a:headEnd/>
              <a:tailEnd/>
            </a:ln>
          </p:spPr>
          <p:txBody>
            <a:bodyPr/>
            <a:lstStyle/>
            <a:p>
              <a:endParaRPr lang="vi-VN"/>
            </a:p>
          </p:txBody>
        </p:sp>
        <p:sp>
          <p:nvSpPr>
            <p:cNvPr id="138" name="Freeform 338"/>
            <p:cNvSpPr>
              <a:spLocks/>
            </p:cNvSpPr>
            <p:nvPr/>
          </p:nvSpPr>
          <p:spPr bwMode="auto">
            <a:xfrm>
              <a:off x="1628775" y="3035300"/>
              <a:ext cx="127000" cy="50800"/>
            </a:xfrm>
            <a:custGeom>
              <a:avLst/>
              <a:gdLst>
                <a:gd name="T0" fmla="*/ 2147483647 w 80"/>
                <a:gd name="T1" fmla="*/ 0 h 32"/>
                <a:gd name="T2" fmla="*/ 2147483647 w 80"/>
                <a:gd name="T3" fmla="*/ 2147483647 h 32"/>
                <a:gd name="T4" fmla="*/ 0 w 80"/>
                <a:gd name="T5" fmla="*/ 2147483647 h 32"/>
                <a:gd name="T6" fmla="*/ 0 w 80"/>
                <a:gd name="T7" fmla="*/ 2147483647 h 32"/>
                <a:gd name="T8" fmla="*/ 2147483647 w 80"/>
                <a:gd name="T9" fmla="*/ 2147483647 h 32"/>
                <a:gd name="T10" fmla="*/ 2147483647 w 80"/>
                <a:gd name="T11" fmla="*/ 2147483647 h 32"/>
                <a:gd name="T12" fmla="*/ 2147483647 w 80"/>
                <a:gd name="T13" fmla="*/ 2147483647 h 32"/>
                <a:gd name="T14" fmla="*/ 2147483647 w 80"/>
                <a:gd name="T15" fmla="*/ 2147483647 h 32"/>
                <a:gd name="T16" fmla="*/ 2147483647 w 80"/>
                <a:gd name="T17" fmla="*/ 2147483647 h 32"/>
                <a:gd name="T18" fmla="*/ 2147483647 w 80"/>
                <a:gd name="T19" fmla="*/ 2147483647 h 32"/>
                <a:gd name="T20" fmla="*/ 2147483647 w 80"/>
                <a:gd name="T21" fmla="*/ 2147483647 h 32"/>
                <a:gd name="T22" fmla="*/ 2147483647 w 80"/>
                <a:gd name="T23" fmla="*/ 2147483647 h 32"/>
                <a:gd name="T24" fmla="*/ 2147483647 w 80"/>
                <a:gd name="T25" fmla="*/ 2147483647 h 32"/>
                <a:gd name="T26" fmla="*/ 2147483647 w 80"/>
                <a:gd name="T27" fmla="*/ 2147483647 h 32"/>
                <a:gd name="T28" fmla="*/ 2147483647 w 80"/>
                <a:gd name="T29" fmla="*/ 2147483647 h 32"/>
                <a:gd name="T30" fmla="*/ 2147483647 w 80"/>
                <a:gd name="T31" fmla="*/ 2147483647 h 32"/>
                <a:gd name="T32" fmla="*/ 2147483647 w 80"/>
                <a:gd name="T33" fmla="*/ 2147483647 h 32"/>
                <a:gd name="T34" fmla="*/ 2147483647 w 80"/>
                <a:gd name="T35" fmla="*/ 2147483647 h 32"/>
                <a:gd name="T36" fmla="*/ 2147483647 w 80"/>
                <a:gd name="T37" fmla="*/ 2147483647 h 32"/>
                <a:gd name="T38" fmla="*/ 2147483647 w 80"/>
                <a:gd name="T39" fmla="*/ 2147483647 h 32"/>
                <a:gd name="T40" fmla="*/ 2147483647 w 80"/>
                <a:gd name="T41" fmla="*/ 2147483647 h 32"/>
                <a:gd name="T42" fmla="*/ 2147483647 w 80"/>
                <a:gd name="T43" fmla="*/ 2147483647 h 32"/>
                <a:gd name="T44" fmla="*/ 2147483647 w 80"/>
                <a:gd name="T45" fmla="*/ 2147483647 h 32"/>
                <a:gd name="T46" fmla="*/ 2147483647 w 80"/>
                <a:gd name="T47" fmla="*/ 2147483647 h 32"/>
                <a:gd name="T48" fmla="*/ 2147483647 w 80"/>
                <a:gd name="T49" fmla="*/ 2147483647 h 32"/>
                <a:gd name="T50" fmla="*/ 2147483647 w 80"/>
                <a:gd name="T51" fmla="*/ 2147483647 h 32"/>
                <a:gd name="T52" fmla="*/ 2147483647 w 80"/>
                <a:gd name="T53" fmla="*/ 2147483647 h 32"/>
                <a:gd name="T54" fmla="*/ 2147483647 w 80"/>
                <a:gd name="T55" fmla="*/ 2147483647 h 32"/>
                <a:gd name="T56" fmla="*/ 2147483647 w 80"/>
                <a:gd name="T57" fmla="*/ 2147483647 h 32"/>
                <a:gd name="T58" fmla="*/ 2147483647 w 80"/>
                <a:gd name="T59" fmla="*/ 2147483647 h 32"/>
                <a:gd name="T60" fmla="*/ 2147483647 w 80"/>
                <a:gd name="T61" fmla="*/ 2147483647 h 32"/>
                <a:gd name="T62" fmla="*/ 2147483647 w 80"/>
                <a:gd name="T63" fmla="*/ 2147483647 h 32"/>
                <a:gd name="T64" fmla="*/ 2147483647 w 80"/>
                <a:gd name="T65" fmla="*/ 2147483647 h 32"/>
                <a:gd name="T66" fmla="*/ 2147483647 w 80"/>
                <a:gd name="T67" fmla="*/ 2147483647 h 32"/>
                <a:gd name="T68" fmla="*/ 2147483647 w 80"/>
                <a:gd name="T69" fmla="*/ 2147483647 h 32"/>
                <a:gd name="T70" fmla="*/ 2147483647 w 80"/>
                <a:gd name="T71" fmla="*/ 2147483647 h 32"/>
                <a:gd name="T72" fmla="*/ 2147483647 w 80"/>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0"/>
                <a:gd name="T112" fmla="*/ 0 h 32"/>
                <a:gd name="T113" fmla="*/ 80 w 80"/>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0" h="32">
                  <a:moveTo>
                    <a:pt x="78" y="0"/>
                  </a:moveTo>
                  <a:lnTo>
                    <a:pt x="78" y="0"/>
                  </a:lnTo>
                  <a:lnTo>
                    <a:pt x="48" y="0"/>
                  </a:lnTo>
                  <a:lnTo>
                    <a:pt x="24" y="2"/>
                  </a:lnTo>
                  <a:lnTo>
                    <a:pt x="12" y="4"/>
                  </a:lnTo>
                  <a:lnTo>
                    <a:pt x="0" y="8"/>
                  </a:lnTo>
                  <a:lnTo>
                    <a:pt x="4" y="10"/>
                  </a:lnTo>
                  <a:lnTo>
                    <a:pt x="12" y="12"/>
                  </a:lnTo>
                  <a:lnTo>
                    <a:pt x="32" y="6"/>
                  </a:lnTo>
                  <a:lnTo>
                    <a:pt x="22" y="12"/>
                  </a:lnTo>
                  <a:lnTo>
                    <a:pt x="14" y="18"/>
                  </a:lnTo>
                  <a:lnTo>
                    <a:pt x="12" y="20"/>
                  </a:lnTo>
                  <a:lnTo>
                    <a:pt x="12" y="22"/>
                  </a:lnTo>
                  <a:lnTo>
                    <a:pt x="12" y="24"/>
                  </a:lnTo>
                  <a:lnTo>
                    <a:pt x="14" y="24"/>
                  </a:lnTo>
                  <a:lnTo>
                    <a:pt x="22" y="20"/>
                  </a:lnTo>
                  <a:lnTo>
                    <a:pt x="40" y="8"/>
                  </a:lnTo>
                  <a:lnTo>
                    <a:pt x="32" y="18"/>
                  </a:lnTo>
                  <a:lnTo>
                    <a:pt x="26" y="24"/>
                  </a:lnTo>
                  <a:lnTo>
                    <a:pt x="24" y="28"/>
                  </a:lnTo>
                  <a:lnTo>
                    <a:pt x="26" y="28"/>
                  </a:lnTo>
                  <a:lnTo>
                    <a:pt x="32" y="26"/>
                  </a:lnTo>
                  <a:lnTo>
                    <a:pt x="40" y="20"/>
                  </a:lnTo>
                  <a:lnTo>
                    <a:pt x="48" y="10"/>
                  </a:lnTo>
                  <a:lnTo>
                    <a:pt x="44" y="18"/>
                  </a:lnTo>
                  <a:lnTo>
                    <a:pt x="40" y="26"/>
                  </a:lnTo>
                  <a:lnTo>
                    <a:pt x="40" y="30"/>
                  </a:lnTo>
                  <a:lnTo>
                    <a:pt x="42" y="30"/>
                  </a:lnTo>
                  <a:lnTo>
                    <a:pt x="46" y="26"/>
                  </a:lnTo>
                  <a:lnTo>
                    <a:pt x="56" y="12"/>
                  </a:lnTo>
                  <a:lnTo>
                    <a:pt x="52" y="22"/>
                  </a:lnTo>
                  <a:lnTo>
                    <a:pt x="50" y="28"/>
                  </a:lnTo>
                  <a:lnTo>
                    <a:pt x="50" y="32"/>
                  </a:lnTo>
                  <a:lnTo>
                    <a:pt x="52" y="32"/>
                  </a:lnTo>
                  <a:lnTo>
                    <a:pt x="56" y="28"/>
                  </a:lnTo>
                  <a:lnTo>
                    <a:pt x="60" y="22"/>
                  </a:lnTo>
                  <a:lnTo>
                    <a:pt x="64" y="12"/>
                  </a:lnTo>
                  <a:lnTo>
                    <a:pt x="62" y="22"/>
                  </a:lnTo>
                  <a:lnTo>
                    <a:pt x="62" y="28"/>
                  </a:lnTo>
                  <a:lnTo>
                    <a:pt x="64" y="32"/>
                  </a:lnTo>
                  <a:lnTo>
                    <a:pt x="66" y="32"/>
                  </a:lnTo>
                  <a:lnTo>
                    <a:pt x="68" y="28"/>
                  </a:lnTo>
                  <a:lnTo>
                    <a:pt x="70" y="20"/>
                  </a:lnTo>
                  <a:lnTo>
                    <a:pt x="70" y="12"/>
                  </a:lnTo>
                  <a:lnTo>
                    <a:pt x="70" y="22"/>
                  </a:lnTo>
                  <a:lnTo>
                    <a:pt x="70" y="28"/>
                  </a:lnTo>
                  <a:lnTo>
                    <a:pt x="72" y="32"/>
                  </a:lnTo>
                  <a:lnTo>
                    <a:pt x="74" y="32"/>
                  </a:lnTo>
                  <a:lnTo>
                    <a:pt x="76" y="26"/>
                  </a:lnTo>
                  <a:lnTo>
                    <a:pt x="76" y="12"/>
                  </a:lnTo>
                  <a:lnTo>
                    <a:pt x="78" y="10"/>
                  </a:lnTo>
                  <a:lnTo>
                    <a:pt x="78" y="8"/>
                  </a:lnTo>
                  <a:lnTo>
                    <a:pt x="80" y="10"/>
                  </a:lnTo>
                  <a:lnTo>
                    <a:pt x="80" y="6"/>
                  </a:lnTo>
                  <a:lnTo>
                    <a:pt x="80" y="2"/>
                  </a:lnTo>
                  <a:lnTo>
                    <a:pt x="78" y="0"/>
                  </a:lnTo>
                  <a:close/>
                </a:path>
              </a:pathLst>
            </a:custGeom>
            <a:solidFill>
              <a:srgbClr val="E9D11F"/>
            </a:solidFill>
            <a:ln w="9525">
              <a:noFill/>
              <a:round/>
              <a:headEnd/>
              <a:tailEnd/>
            </a:ln>
          </p:spPr>
          <p:txBody>
            <a:bodyPr/>
            <a:lstStyle/>
            <a:p>
              <a:endParaRPr lang="vi-VN"/>
            </a:p>
          </p:txBody>
        </p:sp>
        <p:sp>
          <p:nvSpPr>
            <p:cNvPr id="139" name="Freeform 339"/>
            <p:cNvSpPr>
              <a:spLocks/>
            </p:cNvSpPr>
            <p:nvPr/>
          </p:nvSpPr>
          <p:spPr bwMode="auto">
            <a:xfrm>
              <a:off x="1651000" y="2997200"/>
              <a:ext cx="184150" cy="114300"/>
            </a:xfrm>
            <a:custGeom>
              <a:avLst/>
              <a:gdLst>
                <a:gd name="T0" fmla="*/ 0 w 116"/>
                <a:gd name="T1" fmla="*/ 2147483647 h 72"/>
                <a:gd name="T2" fmla="*/ 0 w 116"/>
                <a:gd name="T3" fmla="*/ 2147483647 h 72"/>
                <a:gd name="T4" fmla="*/ 2147483647 w 116"/>
                <a:gd name="T5" fmla="*/ 2147483647 h 72"/>
                <a:gd name="T6" fmla="*/ 2147483647 w 116"/>
                <a:gd name="T7" fmla="*/ 2147483647 h 72"/>
                <a:gd name="T8" fmla="*/ 2147483647 w 116"/>
                <a:gd name="T9" fmla="*/ 2147483647 h 72"/>
                <a:gd name="T10" fmla="*/ 2147483647 w 116"/>
                <a:gd name="T11" fmla="*/ 2147483647 h 72"/>
                <a:gd name="T12" fmla="*/ 2147483647 w 116"/>
                <a:gd name="T13" fmla="*/ 2147483647 h 72"/>
                <a:gd name="T14" fmla="*/ 2147483647 w 116"/>
                <a:gd name="T15" fmla="*/ 2147483647 h 72"/>
                <a:gd name="T16" fmla="*/ 2147483647 w 116"/>
                <a:gd name="T17" fmla="*/ 2147483647 h 72"/>
                <a:gd name="T18" fmla="*/ 2147483647 w 116"/>
                <a:gd name="T19" fmla="*/ 2147483647 h 72"/>
                <a:gd name="T20" fmla="*/ 2147483647 w 116"/>
                <a:gd name="T21" fmla="*/ 2147483647 h 72"/>
                <a:gd name="T22" fmla="*/ 2147483647 w 116"/>
                <a:gd name="T23" fmla="*/ 2147483647 h 72"/>
                <a:gd name="T24" fmla="*/ 2147483647 w 116"/>
                <a:gd name="T25" fmla="*/ 2147483647 h 72"/>
                <a:gd name="T26" fmla="*/ 2147483647 w 116"/>
                <a:gd name="T27" fmla="*/ 2147483647 h 72"/>
                <a:gd name="T28" fmla="*/ 2147483647 w 116"/>
                <a:gd name="T29" fmla="*/ 0 h 72"/>
                <a:gd name="T30" fmla="*/ 2147483647 w 116"/>
                <a:gd name="T31" fmla="*/ 2147483647 h 72"/>
                <a:gd name="T32" fmla="*/ 2147483647 w 116"/>
                <a:gd name="T33" fmla="*/ 2147483647 h 72"/>
                <a:gd name="T34" fmla="*/ 2147483647 w 116"/>
                <a:gd name="T35" fmla="*/ 2147483647 h 72"/>
                <a:gd name="T36" fmla="*/ 2147483647 w 116"/>
                <a:gd name="T37" fmla="*/ 2147483647 h 72"/>
                <a:gd name="T38" fmla="*/ 2147483647 w 116"/>
                <a:gd name="T39" fmla="*/ 2147483647 h 72"/>
                <a:gd name="T40" fmla="*/ 2147483647 w 116"/>
                <a:gd name="T41" fmla="*/ 2147483647 h 72"/>
                <a:gd name="T42" fmla="*/ 2147483647 w 116"/>
                <a:gd name="T43" fmla="*/ 2147483647 h 72"/>
                <a:gd name="T44" fmla="*/ 2147483647 w 116"/>
                <a:gd name="T45" fmla="*/ 2147483647 h 72"/>
                <a:gd name="T46" fmla="*/ 2147483647 w 116"/>
                <a:gd name="T47" fmla="*/ 2147483647 h 72"/>
                <a:gd name="T48" fmla="*/ 2147483647 w 116"/>
                <a:gd name="T49" fmla="*/ 2147483647 h 72"/>
                <a:gd name="T50" fmla="*/ 2147483647 w 116"/>
                <a:gd name="T51" fmla="*/ 2147483647 h 72"/>
                <a:gd name="T52" fmla="*/ 2147483647 w 116"/>
                <a:gd name="T53" fmla="*/ 2147483647 h 72"/>
                <a:gd name="T54" fmla="*/ 2147483647 w 116"/>
                <a:gd name="T55" fmla="*/ 2147483647 h 72"/>
                <a:gd name="T56" fmla="*/ 2147483647 w 116"/>
                <a:gd name="T57" fmla="*/ 2147483647 h 72"/>
                <a:gd name="T58" fmla="*/ 2147483647 w 116"/>
                <a:gd name="T59" fmla="*/ 2147483647 h 72"/>
                <a:gd name="T60" fmla="*/ 2147483647 w 116"/>
                <a:gd name="T61" fmla="*/ 2147483647 h 72"/>
                <a:gd name="T62" fmla="*/ 2147483647 w 116"/>
                <a:gd name="T63" fmla="*/ 2147483647 h 72"/>
                <a:gd name="T64" fmla="*/ 2147483647 w 116"/>
                <a:gd name="T65" fmla="*/ 2147483647 h 72"/>
                <a:gd name="T66" fmla="*/ 2147483647 w 116"/>
                <a:gd name="T67" fmla="*/ 2147483647 h 72"/>
                <a:gd name="T68" fmla="*/ 2147483647 w 116"/>
                <a:gd name="T69" fmla="*/ 2147483647 h 72"/>
                <a:gd name="T70" fmla="*/ 2147483647 w 116"/>
                <a:gd name="T71" fmla="*/ 2147483647 h 72"/>
                <a:gd name="T72" fmla="*/ 0 w 116"/>
                <a:gd name="T73" fmla="*/ 2147483647 h 72"/>
                <a:gd name="T74" fmla="*/ 0 w 116"/>
                <a:gd name="T75" fmla="*/ 2147483647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6"/>
                <a:gd name="T115" fmla="*/ 0 h 72"/>
                <a:gd name="T116" fmla="*/ 116 w 116"/>
                <a:gd name="T117" fmla="*/ 72 h 7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6" h="72">
                  <a:moveTo>
                    <a:pt x="0" y="72"/>
                  </a:moveTo>
                  <a:lnTo>
                    <a:pt x="0" y="72"/>
                  </a:lnTo>
                  <a:lnTo>
                    <a:pt x="6" y="68"/>
                  </a:lnTo>
                  <a:lnTo>
                    <a:pt x="12" y="66"/>
                  </a:lnTo>
                  <a:lnTo>
                    <a:pt x="30" y="48"/>
                  </a:lnTo>
                  <a:lnTo>
                    <a:pt x="50" y="30"/>
                  </a:lnTo>
                  <a:lnTo>
                    <a:pt x="64" y="22"/>
                  </a:lnTo>
                  <a:lnTo>
                    <a:pt x="70" y="16"/>
                  </a:lnTo>
                  <a:lnTo>
                    <a:pt x="78" y="8"/>
                  </a:lnTo>
                  <a:lnTo>
                    <a:pt x="82" y="4"/>
                  </a:lnTo>
                  <a:lnTo>
                    <a:pt x="86" y="2"/>
                  </a:lnTo>
                  <a:lnTo>
                    <a:pt x="94" y="0"/>
                  </a:lnTo>
                  <a:lnTo>
                    <a:pt x="102" y="2"/>
                  </a:lnTo>
                  <a:lnTo>
                    <a:pt x="108" y="6"/>
                  </a:lnTo>
                  <a:lnTo>
                    <a:pt x="112" y="12"/>
                  </a:lnTo>
                  <a:lnTo>
                    <a:pt x="116" y="14"/>
                  </a:lnTo>
                  <a:lnTo>
                    <a:pt x="110" y="16"/>
                  </a:lnTo>
                  <a:lnTo>
                    <a:pt x="104" y="18"/>
                  </a:lnTo>
                  <a:lnTo>
                    <a:pt x="102" y="22"/>
                  </a:lnTo>
                  <a:lnTo>
                    <a:pt x="96" y="32"/>
                  </a:lnTo>
                  <a:lnTo>
                    <a:pt x="88" y="44"/>
                  </a:lnTo>
                  <a:lnTo>
                    <a:pt x="82" y="52"/>
                  </a:lnTo>
                  <a:lnTo>
                    <a:pt x="76" y="58"/>
                  </a:lnTo>
                  <a:lnTo>
                    <a:pt x="68" y="64"/>
                  </a:lnTo>
                  <a:lnTo>
                    <a:pt x="60" y="68"/>
                  </a:lnTo>
                  <a:lnTo>
                    <a:pt x="52" y="72"/>
                  </a:lnTo>
                  <a:lnTo>
                    <a:pt x="44" y="72"/>
                  </a:lnTo>
                  <a:lnTo>
                    <a:pt x="30" y="72"/>
                  </a:lnTo>
                  <a:lnTo>
                    <a:pt x="18" y="70"/>
                  </a:lnTo>
                  <a:lnTo>
                    <a:pt x="0" y="72"/>
                  </a:lnTo>
                  <a:close/>
                </a:path>
              </a:pathLst>
            </a:custGeom>
            <a:gradFill rotWithShape="1">
              <a:gsLst>
                <a:gs pos="0">
                  <a:srgbClr val="EDD83B"/>
                </a:gs>
                <a:gs pos="100000">
                  <a:srgbClr val="6E641B"/>
                </a:gs>
              </a:gsLst>
              <a:path path="rect">
                <a:fillToRect l="50000" t="50000" r="50000" b="50000"/>
              </a:path>
            </a:gradFill>
            <a:ln w="9525">
              <a:noFill/>
              <a:round/>
              <a:headEnd/>
              <a:tailEnd/>
            </a:ln>
          </p:spPr>
          <p:txBody>
            <a:bodyPr/>
            <a:lstStyle/>
            <a:p>
              <a:endParaRPr lang="vi-VN"/>
            </a:p>
          </p:txBody>
        </p:sp>
        <p:sp>
          <p:nvSpPr>
            <p:cNvPr id="140" name="Freeform 340"/>
            <p:cNvSpPr>
              <a:spLocks/>
            </p:cNvSpPr>
            <p:nvPr/>
          </p:nvSpPr>
          <p:spPr bwMode="auto">
            <a:xfrm>
              <a:off x="1679575" y="3019425"/>
              <a:ext cx="149225" cy="95250"/>
            </a:xfrm>
            <a:custGeom>
              <a:avLst/>
              <a:gdLst>
                <a:gd name="T0" fmla="*/ 2147483647 w 94"/>
                <a:gd name="T1" fmla="*/ 0 h 60"/>
                <a:gd name="T2" fmla="*/ 2147483647 w 94"/>
                <a:gd name="T3" fmla="*/ 0 h 60"/>
                <a:gd name="T4" fmla="*/ 2147483647 w 94"/>
                <a:gd name="T5" fmla="*/ 2147483647 h 60"/>
                <a:gd name="T6" fmla="*/ 2147483647 w 94"/>
                <a:gd name="T7" fmla="*/ 2147483647 h 60"/>
                <a:gd name="T8" fmla="*/ 2147483647 w 94"/>
                <a:gd name="T9" fmla="*/ 2147483647 h 60"/>
                <a:gd name="T10" fmla="*/ 2147483647 w 94"/>
                <a:gd name="T11" fmla="*/ 2147483647 h 60"/>
                <a:gd name="T12" fmla="*/ 2147483647 w 94"/>
                <a:gd name="T13" fmla="*/ 2147483647 h 60"/>
                <a:gd name="T14" fmla="*/ 2147483647 w 94"/>
                <a:gd name="T15" fmla="*/ 2147483647 h 60"/>
                <a:gd name="T16" fmla="*/ 2147483647 w 94"/>
                <a:gd name="T17" fmla="*/ 2147483647 h 60"/>
                <a:gd name="T18" fmla="*/ 2147483647 w 94"/>
                <a:gd name="T19" fmla="*/ 2147483647 h 60"/>
                <a:gd name="T20" fmla="*/ 2147483647 w 94"/>
                <a:gd name="T21" fmla="*/ 2147483647 h 60"/>
                <a:gd name="T22" fmla="*/ 0 w 94"/>
                <a:gd name="T23" fmla="*/ 2147483647 h 60"/>
                <a:gd name="T24" fmla="*/ 0 w 94"/>
                <a:gd name="T25" fmla="*/ 2147483647 h 60"/>
                <a:gd name="T26" fmla="*/ 2147483647 w 94"/>
                <a:gd name="T27" fmla="*/ 2147483647 h 60"/>
                <a:gd name="T28" fmla="*/ 2147483647 w 94"/>
                <a:gd name="T29" fmla="*/ 2147483647 h 60"/>
                <a:gd name="T30" fmla="*/ 2147483647 w 94"/>
                <a:gd name="T31" fmla="*/ 2147483647 h 60"/>
                <a:gd name="T32" fmla="*/ 2147483647 w 94"/>
                <a:gd name="T33" fmla="*/ 2147483647 h 60"/>
                <a:gd name="T34" fmla="*/ 2147483647 w 94"/>
                <a:gd name="T35" fmla="*/ 2147483647 h 60"/>
                <a:gd name="T36" fmla="*/ 2147483647 w 94"/>
                <a:gd name="T37" fmla="*/ 2147483647 h 60"/>
                <a:gd name="T38" fmla="*/ 2147483647 w 94"/>
                <a:gd name="T39" fmla="*/ 2147483647 h 60"/>
                <a:gd name="T40" fmla="*/ 2147483647 w 94"/>
                <a:gd name="T41" fmla="*/ 2147483647 h 60"/>
                <a:gd name="T42" fmla="*/ 2147483647 w 94"/>
                <a:gd name="T43" fmla="*/ 2147483647 h 60"/>
                <a:gd name="T44" fmla="*/ 2147483647 w 94"/>
                <a:gd name="T45" fmla="*/ 2147483647 h 60"/>
                <a:gd name="T46" fmla="*/ 2147483647 w 94"/>
                <a:gd name="T47" fmla="*/ 2147483647 h 60"/>
                <a:gd name="T48" fmla="*/ 2147483647 w 94"/>
                <a:gd name="T49" fmla="*/ 0 h 60"/>
                <a:gd name="T50" fmla="*/ 2147483647 w 94"/>
                <a:gd name="T51" fmla="*/ 0 h 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
                <a:gd name="T79" fmla="*/ 0 h 60"/>
                <a:gd name="T80" fmla="*/ 94 w 94"/>
                <a:gd name="T81" fmla="*/ 60 h 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 h="60">
                  <a:moveTo>
                    <a:pt x="94" y="0"/>
                  </a:moveTo>
                  <a:lnTo>
                    <a:pt x="94" y="0"/>
                  </a:lnTo>
                  <a:lnTo>
                    <a:pt x="88" y="2"/>
                  </a:lnTo>
                  <a:lnTo>
                    <a:pt x="82" y="6"/>
                  </a:lnTo>
                  <a:lnTo>
                    <a:pt x="76" y="14"/>
                  </a:lnTo>
                  <a:lnTo>
                    <a:pt x="66" y="24"/>
                  </a:lnTo>
                  <a:lnTo>
                    <a:pt x="48" y="38"/>
                  </a:lnTo>
                  <a:lnTo>
                    <a:pt x="38" y="44"/>
                  </a:lnTo>
                  <a:lnTo>
                    <a:pt x="26" y="50"/>
                  </a:lnTo>
                  <a:lnTo>
                    <a:pt x="14" y="54"/>
                  </a:lnTo>
                  <a:lnTo>
                    <a:pt x="0" y="56"/>
                  </a:lnTo>
                  <a:lnTo>
                    <a:pt x="6" y="58"/>
                  </a:lnTo>
                  <a:lnTo>
                    <a:pt x="20" y="60"/>
                  </a:lnTo>
                  <a:lnTo>
                    <a:pt x="38" y="60"/>
                  </a:lnTo>
                  <a:lnTo>
                    <a:pt x="48" y="58"/>
                  </a:lnTo>
                  <a:lnTo>
                    <a:pt x="56" y="54"/>
                  </a:lnTo>
                  <a:lnTo>
                    <a:pt x="64" y="48"/>
                  </a:lnTo>
                  <a:lnTo>
                    <a:pt x="70" y="42"/>
                  </a:lnTo>
                  <a:lnTo>
                    <a:pt x="78" y="26"/>
                  </a:lnTo>
                  <a:lnTo>
                    <a:pt x="84" y="12"/>
                  </a:lnTo>
                  <a:lnTo>
                    <a:pt x="90" y="4"/>
                  </a:lnTo>
                  <a:lnTo>
                    <a:pt x="94" y="0"/>
                  </a:lnTo>
                  <a:close/>
                </a:path>
              </a:pathLst>
            </a:custGeom>
            <a:solidFill>
              <a:srgbClr val="D9AE7E"/>
            </a:solidFill>
            <a:ln w="9525">
              <a:noFill/>
              <a:round/>
              <a:headEnd/>
              <a:tailEnd/>
            </a:ln>
          </p:spPr>
          <p:txBody>
            <a:bodyPr/>
            <a:lstStyle/>
            <a:p>
              <a:endParaRPr lang="vi-VN"/>
            </a:p>
          </p:txBody>
        </p:sp>
        <p:sp>
          <p:nvSpPr>
            <p:cNvPr id="141" name="Freeform 341"/>
            <p:cNvSpPr>
              <a:spLocks/>
            </p:cNvSpPr>
            <p:nvPr/>
          </p:nvSpPr>
          <p:spPr bwMode="auto">
            <a:xfrm>
              <a:off x="1600200" y="3092450"/>
              <a:ext cx="98425" cy="41275"/>
            </a:xfrm>
            <a:custGeom>
              <a:avLst/>
              <a:gdLst>
                <a:gd name="T0" fmla="*/ 2147483647 w 62"/>
                <a:gd name="T1" fmla="*/ 2147483647 h 26"/>
                <a:gd name="T2" fmla="*/ 2147483647 w 62"/>
                <a:gd name="T3" fmla="*/ 2147483647 h 26"/>
                <a:gd name="T4" fmla="*/ 2147483647 w 62"/>
                <a:gd name="T5" fmla="*/ 2147483647 h 26"/>
                <a:gd name="T6" fmla="*/ 2147483647 w 62"/>
                <a:gd name="T7" fmla="*/ 2147483647 h 26"/>
                <a:gd name="T8" fmla="*/ 2147483647 w 62"/>
                <a:gd name="T9" fmla="*/ 2147483647 h 26"/>
                <a:gd name="T10" fmla="*/ 2147483647 w 62"/>
                <a:gd name="T11" fmla="*/ 2147483647 h 26"/>
                <a:gd name="T12" fmla="*/ 2147483647 w 62"/>
                <a:gd name="T13" fmla="*/ 2147483647 h 26"/>
                <a:gd name="T14" fmla="*/ 2147483647 w 62"/>
                <a:gd name="T15" fmla="*/ 2147483647 h 26"/>
                <a:gd name="T16" fmla="*/ 2147483647 w 62"/>
                <a:gd name="T17" fmla="*/ 2147483647 h 26"/>
                <a:gd name="T18" fmla="*/ 2147483647 w 62"/>
                <a:gd name="T19" fmla="*/ 2147483647 h 26"/>
                <a:gd name="T20" fmla="*/ 2147483647 w 62"/>
                <a:gd name="T21" fmla="*/ 2147483647 h 26"/>
                <a:gd name="T22" fmla="*/ 2147483647 w 62"/>
                <a:gd name="T23" fmla="*/ 2147483647 h 26"/>
                <a:gd name="T24" fmla="*/ 2147483647 w 62"/>
                <a:gd name="T25" fmla="*/ 2147483647 h 26"/>
                <a:gd name="T26" fmla="*/ 2147483647 w 62"/>
                <a:gd name="T27" fmla="*/ 2147483647 h 26"/>
                <a:gd name="T28" fmla="*/ 2147483647 w 62"/>
                <a:gd name="T29" fmla="*/ 2147483647 h 26"/>
                <a:gd name="T30" fmla="*/ 2147483647 w 62"/>
                <a:gd name="T31" fmla="*/ 2147483647 h 26"/>
                <a:gd name="T32" fmla="*/ 2147483647 w 62"/>
                <a:gd name="T33" fmla="*/ 0 h 26"/>
                <a:gd name="T34" fmla="*/ 2147483647 w 62"/>
                <a:gd name="T35" fmla="*/ 0 h 26"/>
                <a:gd name="T36" fmla="*/ 2147483647 w 62"/>
                <a:gd name="T37" fmla="*/ 2147483647 h 26"/>
                <a:gd name="T38" fmla="*/ 2147483647 w 62"/>
                <a:gd name="T39" fmla="*/ 2147483647 h 26"/>
                <a:gd name="T40" fmla="*/ 2147483647 w 62"/>
                <a:gd name="T41" fmla="*/ 2147483647 h 26"/>
                <a:gd name="T42" fmla="*/ 0 w 62"/>
                <a:gd name="T43" fmla="*/ 2147483647 h 26"/>
                <a:gd name="T44" fmla="*/ 2147483647 w 62"/>
                <a:gd name="T45" fmla="*/ 2147483647 h 26"/>
                <a:gd name="T46" fmla="*/ 2147483647 w 62"/>
                <a:gd name="T47" fmla="*/ 2147483647 h 26"/>
                <a:gd name="T48" fmla="*/ 2147483647 w 62"/>
                <a:gd name="T49" fmla="*/ 2147483647 h 26"/>
                <a:gd name="T50" fmla="*/ 2147483647 w 62"/>
                <a:gd name="T51" fmla="*/ 2147483647 h 26"/>
                <a:gd name="T52" fmla="*/ 2147483647 w 62"/>
                <a:gd name="T53" fmla="*/ 2147483647 h 26"/>
                <a:gd name="T54" fmla="*/ 2147483647 w 62"/>
                <a:gd name="T55" fmla="*/ 2147483647 h 26"/>
                <a:gd name="T56" fmla="*/ 2147483647 w 62"/>
                <a:gd name="T57" fmla="*/ 2147483647 h 26"/>
                <a:gd name="T58" fmla="*/ 2147483647 w 62"/>
                <a:gd name="T59" fmla="*/ 2147483647 h 26"/>
                <a:gd name="T60" fmla="*/ 2147483647 w 62"/>
                <a:gd name="T61" fmla="*/ 2147483647 h 26"/>
                <a:gd name="T62" fmla="*/ 2147483647 w 62"/>
                <a:gd name="T63" fmla="*/ 2147483647 h 26"/>
                <a:gd name="T64" fmla="*/ 2147483647 w 62"/>
                <a:gd name="T65" fmla="*/ 2147483647 h 26"/>
                <a:gd name="T66" fmla="*/ 2147483647 w 62"/>
                <a:gd name="T67" fmla="*/ 2147483647 h 26"/>
                <a:gd name="T68" fmla="*/ 2147483647 w 62"/>
                <a:gd name="T69" fmla="*/ 2147483647 h 26"/>
                <a:gd name="T70" fmla="*/ 2147483647 w 62"/>
                <a:gd name="T71" fmla="*/ 2147483647 h 26"/>
                <a:gd name="T72" fmla="*/ 2147483647 w 62"/>
                <a:gd name="T73" fmla="*/ 2147483647 h 26"/>
                <a:gd name="T74" fmla="*/ 2147483647 w 62"/>
                <a:gd name="T75" fmla="*/ 2147483647 h 26"/>
                <a:gd name="T76" fmla="*/ 2147483647 w 62"/>
                <a:gd name="T77" fmla="*/ 2147483647 h 26"/>
                <a:gd name="T78" fmla="*/ 2147483647 w 62"/>
                <a:gd name="T79" fmla="*/ 2147483647 h 26"/>
                <a:gd name="T80" fmla="*/ 2147483647 w 62"/>
                <a:gd name="T81" fmla="*/ 2147483647 h 26"/>
                <a:gd name="T82" fmla="*/ 2147483647 w 62"/>
                <a:gd name="T83" fmla="*/ 2147483647 h 26"/>
                <a:gd name="T84" fmla="*/ 2147483647 w 62"/>
                <a:gd name="T85" fmla="*/ 2147483647 h 26"/>
                <a:gd name="T86" fmla="*/ 2147483647 w 62"/>
                <a:gd name="T87" fmla="*/ 2147483647 h 26"/>
                <a:gd name="T88" fmla="*/ 2147483647 w 62"/>
                <a:gd name="T89" fmla="*/ 2147483647 h 26"/>
                <a:gd name="T90" fmla="*/ 2147483647 w 62"/>
                <a:gd name="T91" fmla="*/ 2147483647 h 26"/>
                <a:gd name="T92" fmla="*/ 2147483647 w 62"/>
                <a:gd name="T93" fmla="*/ 2147483647 h 26"/>
                <a:gd name="T94" fmla="*/ 2147483647 w 62"/>
                <a:gd name="T95" fmla="*/ 2147483647 h 26"/>
                <a:gd name="T96" fmla="*/ 2147483647 w 62"/>
                <a:gd name="T97" fmla="*/ 2147483647 h 26"/>
                <a:gd name="T98" fmla="*/ 2147483647 w 62"/>
                <a:gd name="T99" fmla="*/ 2147483647 h 26"/>
                <a:gd name="T100" fmla="*/ 2147483647 w 62"/>
                <a:gd name="T101" fmla="*/ 2147483647 h 26"/>
                <a:gd name="T102" fmla="*/ 2147483647 w 62"/>
                <a:gd name="T103" fmla="*/ 2147483647 h 26"/>
                <a:gd name="T104" fmla="*/ 2147483647 w 62"/>
                <a:gd name="T105" fmla="*/ 2147483647 h 26"/>
                <a:gd name="T106" fmla="*/ 2147483647 w 62"/>
                <a:gd name="T107" fmla="*/ 2147483647 h 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26"/>
                <a:gd name="T164" fmla="*/ 62 w 62"/>
                <a:gd name="T165" fmla="*/ 26 h 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26">
                  <a:moveTo>
                    <a:pt x="50" y="10"/>
                  </a:moveTo>
                  <a:lnTo>
                    <a:pt x="50" y="10"/>
                  </a:lnTo>
                  <a:lnTo>
                    <a:pt x="60" y="4"/>
                  </a:lnTo>
                  <a:lnTo>
                    <a:pt x="52" y="6"/>
                  </a:lnTo>
                  <a:lnTo>
                    <a:pt x="58" y="2"/>
                  </a:lnTo>
                  <a:lnTo>
                    <a:pt x="44" y="6"/>
                  </a:lnTo>
                  <a:lnTo>
                    <a:pt x="52" y="2"/>
                  </a:lnTo>
                  <a:lnTo>
                    <a:pt x="56" y="2"/>
                  </a:lnTo>
                  <a:lnTo>
                    <a:pt x="54" y="2"/>
                  </a:lnTo>
                  <a:lnTo>
                    <a:pt x="58" y="0"/>
                  </a:lnTo>
                  <a:lnTo>
                    <a:pt x="34" y="4"/>
                  </a:lnTo>
                  <a:lnTo>
                    <a:pt x="6" y="6"/>
                  </a:lnTo>
                  <a:lnTo>
                    <a:pt x="0" y="8"/>
                  </a:lnTo>
                  <a:lnTo>
                    <a:pt x="4" y="10"/>
                  </a:lnTo>
                  <a:lnTo>
                    <a:pt x="12" y="10"/>
                  </a:lnTo>
                  <a:lnTo>
                    <a:pt x="6" y="12"/>
                  </a:lnTo>
                  <a:lnTo>
                    <a:pt x="6" y="14"/>
                  </a:lnTo>
                  <a:lnTo>
                    <a:pt x="8" y="14"/>
                  </a:lnTo>
                  <a:lnTo>
                    <a:pt x="22" y="12"/>
                  </a:lnTo>
                  <a:lnTo>
                    <a:pt x="12" y="16"/>
                  </a:lnTo>
                  <a:lnTo>
                    <a:pt x="10" y="18"/>
                  </a:lnTo>
                  <a:lnTo>
                    <a:pt x="14" y="18"/>
                  </a:lnTo>
                  <a:lnTo>
                    <a:pt x="22" y="18"/>
                  </a:lnTo>
                  <a:lnTo>
                    <a:pt x="16" y="22"/>
                  </a:lnTo>
                  <a:lnTo>
                    <a:pt x="18" y="22"/>
                  </a:lnTo>
                  <a:lnTo>
                    <a:pt x="30" y="20"/>
                  </a:lnTo>
                  <a:lnTo>
                    <a:pt x="22" y="24"/>
                  </a:lnTo>
                  <a:lnTo>
                    <a:pt x="22" y="26"/>
                  </a:lnTo>
                  <a:lnTo>
                    <a:pt x="26" y="26"/>
                  </a:lnTo>
                  <a:lnTo>
                    <a:pt x="38" y="22"/>
                  </a:lnTo>
                  <a:lnTo>
                    <a:pt x="50" y="14"/>
                  </a:lnTo>
                  <a:lnTo>
                    <a:pt x="62" y="4"/>
                  </a:lnTo>
                  <a:lnTo>
                    <a:pt x="50" y="10"/>
                  </a:lnTo>
                  <a:close/>
                </a:path>
              </a:pathLst>
            </a:custGeom>
            <a:gradFill rotWithShape="1">
              <a:gsLst>
                <a:gs pos="0">
                  <a:srgbClr val="71F22A"/>
                </a:gs>
                <a:gs pos="100000">
                  <a:srgbClr val="FFFF66"/>
                </a:gs>
              </a:gsLst>
              <a:lin ang="5400000" scaled="1"/>
            </a:gradFill>
            <a:ln w="9525">
              <a:noFill/>
              <a:round/>
              <a:headEnd/>
              <a:tailEnd/>
            </a:ln>
          </p:spPr>
          <p:txBody>
            <a:bodyPr/>
            <a:lstStyle/>
            <a:p>
              <a:endParaRPr lang="vi-VN"/>
            </a:p>
          </p:txBody>
        </p:sp>
        <p:sp>
          <p:nvSpPr>
            <p:cNvPr id="142" name="Freeform 342"/>
            <p:cNvSpPr>
              <a:spLocks/>
            </p:cNvSpPr>
            <p:nvPr/>
          </p:nvSpPr>
          <p:spPr bwMode="auto">
            <a:xfrm>
              <a:off x="1812925" y="3013075"/>
              <a:ext cx="6350" cy="6350"/>
            </a:xfrm>
            <a:custGeom>
              <a:avLst/>
              <a:gdLst>
                <a:gd name="T0" fmla="*/ 2147483647 w 4"/>
                <a:gd name="T1" fmla="*/ 0 h 4"/>
                <a:gd name="T2" fmla="*/ 2147483647 w 4"/>
                <a:gd name="T3" fmla="*/ 0 h 4"/>
                <a:gd name="T4" fmla="*/ 2147483647 w 4"/>
                <a:gd name="T5" fmla="*/ 2147483647 h 4"/>
                <a:gd name="T6" fmla="*/ 2147483647 w 4"/>
                <a:gd name="T7" fmla="*/ 2147483647 h 4"/>
                <a:gd name="T8" fmla="*/ 0 w 4"/>
                <a:gd name="T9" fmla="*/ 2147483647 h 4"/>
                <a:gd name="T10" fmla="*/ 0 w 4"/>
                <a:gd name="T11" fmla="*/ 2147483647 h 4"/>
                <a:gd name="T12" fmla="*/ 0 w 4"/>
                <a:gd name="T13" fmla="*/ 2147483647 h 4"/>
                <a:gd name="T14" fmla="*/ 2147483647 w 4"/>
                <a:gd name="T15" fmla="*/ 0 h 4"/>
                <a:gd name="T16" fmla="*/ 2147483647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4" y="2"/>
                  </a:lnTo>
                  <a:lnTo>
                    <a:pt x="2" y="4"/>
                  </a:lnTo>
                  <a:lnTo>
                    <a:pt x="0" y="2"/>
                  </a:lnTo>
                  <a:lnTo>
                    <a:pt x="4" y="0"/>
                  </a:lnTo>
                  <a:close/>
                </a:path>
              </a:pathLst>
            </a:custGeom>
            <a:solidFill>
              <a:srgbClr val="855309"/>
            </a:solidFill>
            <a:ln w="9525">
              <a:noFill/>
              <a:round/>
              <a:headEnd/>
              <a:tailEnd/>
            </a:ln>
          </p:spPr>
          <p:txBody>
            <a:bodyPr/>
            <a:lstStyle/>
            <a:p>
              <a:endParaRPr lang="vi-VN"/>
            </a:p>
          </p:txBody>
        </p:sp>
        <p:sp>
          <p:nvSpPr>
            <p:cNvPr id="143" name="Freeform 343"/>
            <p:cNvSpPr>
              <a:spLocks/>
            </p:cNvSpPr>
            <p:nvPr/>
          </p:nvSpPr>
          <p:spPr bwMode="auto">
            <a:xfrm>
              <a:off x="1733550" y="3051175"/>
              <a:ext cx="95250" cy="120650"/>
            </a:xfrm>
            <a:custGeom>
              <a:avLst/>
              <a:gdLst>
                <a:gd name="T0" fmla="*/ 2147483647 w 60"/>
                <a:gd name="T1" fmla="*/ 0 h 76"/>
                <a:gd name="T2" fmla="*/ 2147483647 w 60"/>
                <a:gd name="T3" fmla="*/ 0 h 76"/>
                <a:gd name="T4" fmla="*/ 2147483647 w 60"/>
                <a:gd name="T5" fmla="*/ 2147483647 h 76"/>
                <a:gd name="T6" fmla="*/ 2147483647 w 60"/>
                <a:gd name="T7" fmla="*/ 2147483647 h 76"/>
                <a:gd name="T8" fmla="*/ 2147483647 w 60"/>
                <a:gd name="T9" fmla="*/ 2147483647 h 76"/>
                <a:gd name="T10" fmla="*/ 2147483647 w 60"/>
                <a:gd name="T11" fmla="*/ 2147483647 h 76"/>
                <a:gd name="T12" fmla="*/ 2147483647 w 60"/>
                <a:gd name="T13" fmla="*/ 2147483647 h 76"/>
                <a:gd name="T14" fmla="*/ 2147483647 w 60"/>
                <a:gd name="T15" fmla="*/ 2147483647 h 76"/>
                <a:gd name="T16" fmla="*/ 2147483647 w 60"/>
                <a:gd name="T17" fmla="*/ 2147483647 h 76"/>
                <a:gd name="T18" fmla="*/ 2147483647 w 60"/>
                <a:gd name="T19" fmla="*/ 2147483647 h 76"/>
                <a:gd name="T20" fmla="*/ 2147483647 w 60"/>
                <a:gd name="T21" fmla="*/ 2147483647 h 76"/>
                <a:gd name="T22" fmla="*/ 2147483647 w 60"/>
                <a:gd name="T23" fmla="*/ 2147483647 h 76"/>
                <a:gd name="T24" fmla="*/ 2147483647 w 60"/>
                <a:gd name="T25" fmla="*/ 2147483647 h 76"/>
                <a:gd name="T26" fmla="*/ 2147483647 w 60"/>
                <a:gd name="T27" fmla="*/ 2147483647 h 76"/>
                <a:gd name="T28" fmla="*/ 2147483647 w 60"/>
                <a:gd name="T29" fmla="*/ 2147483647 h 76"/>
                <a:gd name="T30" fmla="*/ 2147483647 w 60"/>
                <a:gd name="T31" fmla="*/ 2147483647 h 76"/>
                <a:gd name="T32" fmla="*/ 2147483647 w 60"/>
                <a:gd name="T33" fmla="*/ 2147483647 h 76"/>
                <a:gd name="T34" fmla="*/ 2147483647 w 60"/>
                <a:gd name="T35" fmla="*/ 2147483647 h 76"/>
                <a:gd name="T36" fmla="*/ 2147483647 w 60"/>
                <a:gd name="T37" fmla="*/ 2147483647 h 76"/>
                <a:gd name="T38" fmla="*/ 2147483647 w 60"/>
                <a:gd name="T39" fmla="*/ 2147483647 h 76"/>
                <a:gd name="T40" fmla="*/ 2147483647 w 60"/>
                <a:gd name="T41" fmla="*/ 2147483647 h 76"/>
                <a:gd name="T42" fmla="*/ 2147483647 w 60"/>
                <a:gd name="T43" fmla="*/ 2147483647 h 76"/>
                <a:gd name="T44" fmla="*/ 2147483647 w 60"/>
                <a:gd name="T45" fmla="*/ 2147483647 h 76"/>
                <a:gd name="T46" fmla="*/ 2147483647 w 60"/>
                <a:gd name="T47" fmla="*/ 2147483647 h 76"/>
                <a:gd name="T48" fmla="*/ 2147483647 w 60"/>
                <a:gd name="T49" fmla="*/ 2147483647 h 76"/>
                <a:gd name="T50" fmla="*/ 2147483647 w 60"/>
                <a:gd name="T51" fmla="*/ 2147483647 h 76"/>
                <a:gd name="T52" fmla="*/ 2147483647 w 60"/>
                <a:gd name="T53" fmla="*/ 2147483647 h 76"/>
                <a:gd name="T54" fmla="*/ 2147483647 w 60"/>
                <a:gd name="T55" fmla="*/ 2147483647 h 76"/>
                <a:gd name="T56" fmla="*/ 2147483647 w 60"/>
                <a:gd name="T57" fmla="*/ 2147483647 h 76"/>
                <a:gd name="T58" fmla="*/ 2147483647 w 60"/>
                <a:gd name="T59" fmla="*/ 2147483647 h 76"/>
                <a:gd name="T60" fmla="*/ 2147483647 w 60"/>
                <a:gd name="T61" fmla="*/ 2147483647 h 76"/>
                <a:gd name="T62" fmla="*/ 2147483647 w 60"/>
                <a:gd name="T63" fmla="*/ 2147483647 h 76"/>
                <a:gd name="T64" fmla="*/ 2147483647 w 60"/>
                <a:gd name="T65" fmla="*/ 2147483647 h 76"/>
                <a:gd name="T66" fmla="*/ 0 w 60"/>
                <a:gd name="T67" fmla="*/ 2147483647 h 76"/>
                <a:gd name="T68" fmla="*/ 0 w 60"/>
                <a:gd name="T69" fmla="*/ 2147483647 h 76"/>
                <a:gd name="T70" fmla="*/ 2147483647 w 60"/>
                <a:gd name="T71" fmla="*/ 2147483647 h 76"/>
                <a:gd name="T72" fmla="*/ 2147483647 w 60"/>
                <a:gd name="T73" fmla="*/ 2147483647 h 76"/>
                <a:gd name="T74" fmla="*/ 2147483647 w 60"/>
                <a:gd name="T75" fmla="*/ 2147483647 h 76"/>
                <a:gd name="T76" fmla="*/ 2147483647 w 60"/>
                <a:gd name="T77" fmla="*/ 0 h 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6"/>
                <a:gd name="T119" fmla="*/ 60 w 60"/>
                <a:gd name="T120" fmla="*/ 76 h 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6">
                  <a:moveTo>
                    <a:pt x="20" y="0"/>
                  </a:moveTo>
                  <a:lnTo>
                    <a:pt x="20" y="0"/>
                  </a:lnTo>
                  <a:lnTo>
                    <a:pt x="22" y="0"/>
                  </a:lnTo>
                  <a:lnTo>
                    <a:pt x="26" y="0"/>
                  </a:lnTo>
                  <a:lnTo>
                    <a:pt x="30" y="8"/>
                  </a:lnTo>
                  <a:lnTo>
                    <a:pt x="42" y="26"/>
                  </a:lnTo>
                  <a:lnTo>
                    <a:pt x="54" y="50"/>
                  </a:lnTo>
                  <a:lnTo>
                    <a:pt x="58" y="62"/>
                  </a:lnTo>
                  <a:lnTo>
                    <a:pt x="60" y="74"/>
                  </a:lnTo>
                  <a:lnTo>
                    <a:pt x="60" y="76"/>
                  </a:lnTo>
                  <a:lnTo>
                    <a:pt x="58" y="76"/>
                  </a:lnTo>
                  <a:lnTo>
                    <a:pt x="56" y="74"/>
                  </a:lnTo>
                  <a:lnTo>
                    <a:pt x="50" y="66"/>
                  </a:lnTo>
                  <a:lnTo>
                    <a:pt x="44" y="46"/>
                  </a:lnTo>
                  <a:lnTo>
                    <a:pt x="44" y="60"/>
                  </a:lnTo>
                  <a:lnTo>
                    <a:pt x="44" y="70"/>
                  </a:lnTo>
                  <a:lnTo>
                    <a:pt x="44" y="74"/>
                  </a:lnTo>
                  <a:lnTo>
                    <a:pt x="42" y="76"/>
                  </a:lnTo>
                  <a:lnTo>
                    <a:pt x="40" y="76"/>
                  </a:lnTo>
                  <a:lnTo>
                    <a:pt x="38" y="74"/>
                  </a:lnTo>
                  <a:lnTo>
                    <a:pt x="38" y="64"/>
                  </a:lnTo>
                  <a:lnTo>
                    <a:pt x="38" y="40"/>
                  </a:lnTo>
                  <a:lnTo>
                    <a:pt x="34" y="52"/>
                  </a:lnTo>
                  <a:lnTo>
                    <a:pt x="32" y="62"/>
                  </a:lnTo>
                  <a:lnTo>
                    <a:pt x="30" y="68"/>
                  </a:lnTo>
                  <a:lnTo>
                    <a:pt x="28" y="66"/>
                  </a:lnTo>
                  <a:lnTo>
                    <a:pt x="26" y="60"/>
                  </a:lnTo>
                  <a:lnTo>
                    <a:pt x="28" y="50"/>
                  </a:lnTo>
                  <a:lnTo>
                    <a:pt x="32" y="34"/>
                  </a:lnTo>
                  <a:lnTo>
                    <a:pt x="28" y="44"/>
                  </a:lnTo>
                  <a:lnTo>
                    <a:pt x="24" y="52"/>
                  </a:lnTo>
                  <a:lnTo>
                    <a:pt x="20" y="56"/>
                  </a:lnTo>
                  <a:lnTo>
                    <a:pt x="18" y="54"/>
                  </a:lnTo>
                  <a:lnTo>
                    <a:pt x="20" y="48"/>
                  </a:lnTo>
                  <a:lnTo>
                    <a:pt x="26" y="28"/>
                  </a:lnTo>
                  <a:lnTo>
                    <a:pt x="20" y="38"/>
                  </a:lnTo>
                  <a:lnTo>
                    <a:pt x="16" y="44"/>
                  </a:lnTo>
                  <a:lnTo>
                    <a:pt x="12" y="48"/>
                  </a:lnTo>
                  <a:lnTo>
                    <a:pt x="10" y="48"/>
                  </a:lnTo>
                  <a:lnTo>
                    <a:pt x="10" y="46"/>
                  </a:lnTo>
                  <a:lnTo>
                    <a:pt x="12" y="40"/>
                  </a:lnTo>
                  <a:lnTo>
                    <a:pt x="16" y="30"/>
                  </a:lnTo>
                  <a:lnTo>
                    <a:pt x="22" y="22"/>
                  </a:lnTo>
                  <a:lnTo>
                    <a:pt x="14" y="28"/>
                  </a:lnTo>
                  <a:lnTo>
                    <a:pt x="10" y="32"/>
                  </a:lnTo>
                  <a:lnTo>
                    <a:pt x="6" y="36"/>
                  </a:lnTo>
                  <a:lnTo>
                    <a:pt x="4" y="34"/>
                  </a:lnTo>
                  <a:lnTo>
                    <a:pt x="6" y="28"/>
                  </a:lnTo>
                  <a:lnTo>
                    <a:pt x="12" y="22"/>
                  </a:lnTo>
                  <a:lnTo>
                    <a:pt x="18" y="14"/>
                  </a:lnTo>
                  <a:lnTo>
                    <a:pt x="10" y="22"/>
                  </a:lnTo>
                  <a:lnTo>
                    <a:pt x="4" y="26"/>
                  </a:lnTo>
                  <a:lnTo>
                    <a:pt x="0" y="28"/>
                  </a:lnTo>
                  <a:lnTo>
                    <a:pt x="0" y="26"/>
                  </a:lnTo>
                  <a:lnTo>
                    <a:pt x="4" y="20"/>
                  </a:lnTo>
                  <a:lnTo>
                    <a:pt x="14" y="10"/>
                  </a:lnTo>
                  <a:lnTo>
                    <a:pt x="16" y="6"/>
                  </a:lnTo>
                  <a:lnTo>
                    <a:pt x="16" y="4"/>
                  </a:lnTo>
                  <a:lnTo>
                    <a:pt x="20" y="0"/>
                  </a:lnTo>
                  <a:close/>
                </a:path>
              </a:pathLst>
            </a:custGeom>
            <a:gradFill rotWithShape="1">
              <a:gsLst>
                <a:gs pos="0">
                  <a:srgbClr val="FFFFFF"/>
                </a:gs>
                <a:gs pos="50000">
                  <a:srgbClr val="71F22A"/>
                </a:gs>
                <a:gs pos="100000">
                  <a:srgbClr val="FFFFFF"/>
                </a:gs>
              </a:gsLst>
              <a:lin ang="2700000" scaled="1"/>
            </a:gradFill>
            <a:ln w="9525">
              <a:noFill/>
              <a:round/>
              <a:headEnd/>
              <a:tailEnd/>
            </a:ln>
          </p:spPr>
          <p:txBody>
            <a:bodyPr/>
            <a:lstStyle/>
            <a:p>
              <a:endParaRPr lang="vi-VN"/>
            </a:p>
          </p:txBody>
        </p:sp>
        <p:sp>
          <p:nvSpPr>
            <p:cNvPr id="144" name="Freeform 344"/>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w 16"/>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2"/>
                <a:gd name="T32" fmla="*/ 16 w 16"/>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2">
                  <a:moveTo>
                    <a:pt x="0" y="2"/>
                  </a:moveTo>
                  <a:lnTo>
                    <a:pt x="0" y="2"/>
                  </a:lnTo>
                  <a:lnTo>
                    <a:pt x="2" y="4"/>
                  </a:lnTo>
                  <a:lnTo>
                    <a:pt x="2" y="8"/>
                  </a:lnTo>
                  <a:lnTo>
                    <a:pt x="0" y="12"/>
                  </a:lnTo>
                  <a:lnTo>
                    <a:pt x="16" y="8"/>
                  </a:lnTo>
                  <a:lnTo>
                    <a:pt x="10" y="6"/>
                  </a:lnTo>
                  <a:lnTo>
                    <a:pt x="0" y="0"/>
                  </a:lnTo>
                  <a:lnTo>
                    <a:pt x="0" y="2"/>
                  </a:lnTo>
                  <a:close/>
                </a:path>
              </a:pathLst>
            </a:custGeom>
            <a:solidFill>
              <a:srgbClr val="855309"/>
            </a:solidFill>
            <a:ln w="9525">
              <a:noFill/>
              <a:round/>
              <a:headEnd/>
              <a:tailEnd/>
            </a:ln>
          </p:spPr>
          <p:txBody>
            <a:bodyPr/>
            <a:lstStyle/>
            <a:p>
              <a:endParaRPr lang="vi-VN"/>
            </a:p>
          </p:txBody>
        </p:sp>
        <p:sp>
          <p:nvSpPr>
            <p:cNvPr id="145" name="Freeform 345"/>
            <p:cNvSpPr>
              <a:spLocks/>
            </p:cNvSpPr>
            <p:nvPr/>
          </p:nvSpPr>
          <p:spPr bwMode="auto">
            <a:xfrm>
              <a:off x="1822450" y="3006725"/>
              <a:ext cx="25400" cy="19050"/>
            </a:xfrm>
            <a:custGeom>
              <a:avLst/>
              <a:gdLst>
                <a:gd name="T0" fmla="*/ 0 w 16"/>
                <a:gd name="T1" fmla="*/ 2147483647 h 12"/>
                <a:gd name="T2" fmla="*/ 0 w 16"/>
                <a:gd name="T3" fmla="*/ 2147483647 h 12"/>
                <a:gd name="T4" fmla="*/ 2147483647 w 16"/>
                <a:gd name="T5" fmla="*/ 2147483647 h 12"/>
                <a:gd name="T6" fmla="*/ 2147483647 w 16"/>
                <a:gd name="T7" fmla="*/ 2147483647 h 12"/>
                <a:gd name="T8" fmla="*/ 0 w 16"/>
                <a:gd name="T9" fmla="*/ 2147483647 h 12"/>
                <a:gd name="T10" fmla="*/ 2147483647 w 16"/>
                <a:gd name="T11" fmla="*/ 2147483647 h 12"/>
                <a:gd name="T12" fmla="*/ 2147483647 w 16"/>
                <a:gd name="T13" fmla="*/ 2147483647 h 12"/>
                <a:gd name="T14" fmla="*/ 2147483647 w 16"/>
                <a:gd name="T15" fmla="*/ 2147483647 h 12"/>
                <a:gd name="T16" fmla="*/ 0 w 1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0" y="2"/>
                  </a:moveTo>
                  <a:lnTo>
                    <a:pt x="0" y="2"/>
                  </a:lnTo>
                  <a:lnTo>
                    <a:pt x="2" y="4"/>
                  </a:lnTo>
                  <a:lnTo>
                    <a:pt x="2" y="8"/>
                  </a:lnTo>
                  <a:lnTo>
                    <a:pt x="0" y="12"/>
                  </a:lnTo>
                  <a:lnTo>
                    <a:pt x="16" y="8"/>
                  </a:lnTo>
                  <a:lnTo>
                    <a:pt x="10" y="6"/>
                  </a:lnTo>
                  <a:lnTo>
                    <a:pt x="0" y="0"/>
                  </a:lnTo>
                </a:path>
              </a:pathLst>
            </a:custGeom>
            <a:noFill/>
            <a:ln w="9525">
              <a:noFill/>
              <a:round/>
              <a:headEnd/>
              <a:tailEnd/>
            </a:ln>
          </p:spPr>
          <p:txBody>
            <a:bodyPr/>
            <a:lstStyle/>
            <a:p>
              <a:endParaRPr lang="vi-VN"/>
            </a:p>
          </p:txBody>
        </p:sp>
        <p:sp>
          <p:nvSpPr>
            <p:cNvPr id="146" name="Freeform 346"/>
            <p:cNvSpPr>
              <a:spLocks/>
            </p:cNvSpPr>
            <p:nvPr/>
          </p:nvSpPr>
          <p:spPr bwMode="auto">
            <a:xfrm>
              <a:off x="2051050" y="4092575"/>
              <a:ext cx="73025" cy="158750"/>
            </a:xfrm>
            <a:custGeom>
              <a:avLst/>
              <a:gdLst>
                <a:gd name="T0" fmla="*/ 2147483647 w 46"/>
                <a:gd name="T1" fmla="*/ 2147483647 h 100"/>
                <a:gd name="T2" fmla="*/ 2147483647 w 46"/>
                <a:gd name="T3" fmla="*/ 2147483647 h 100"/>
                <a:gd name="T4" fmla="*/ 2147483647 w 46"/>
                <a:gd name="T5" fmla="*/ 2147483647 h 100"/>
                <a:gd name="T6" fmla="*/ 2147483647 w 46"/>
                <a:gd name="T7" fmla="*/ 2147483647 h 100"/>
                <a:gd name="T8" fmla="*/ 2147483647 w 46"/>
                <a:gd name="T9" fmla="*/ 2147483647 h 100"/>
                <a:gd name="T10" fmla="*/ 2147483647 w 46"/>
                <a:gd name="T11" fmla="*/ 2147483647 h 100"/>
                <a:gd name="T12" fmla="*/ 2147483647 w 46"/>
                <a:gd name="T13" fmla="*/ 2147483647 h 100"/>
                <a:gd name="T14" fmla="*/ 2147483647 w 46"/>
                <a:gd name="T15" fmla="*/ 2147483647 h 100"/>
                <a:gd name="T16" fmla="*/ 2147483647 w 46"/>
                <a:gd name="T17" fmla="*/ 2147483647 h 100"/>
                <a:gd name="T18" fmla="*/ 2147483647 w 46"/>
                <a:gd name="T19" fmla="*/ 2147483647 h 100"/>
                <a:gd name="T20" fmla="*/ 2147483647 w 46"/>
                <a:gd name="T21" fmla="*/ 2147483647 h 100"/>
                <a:gd name="T22" fmla="*/ 2147483647 w 46"/>
                <a:gd name="T23" fmla="*/ 2147483647 h 100"/>
                <a:gd name="T24" fmla="*/ 2147483647 w 46"/>
                <a:gd name="T25" fmla="*/ 2147483647 h 100"/>
                <a:gd name="T26" fmla="*/ 2147483647 w 46"/>
                <a:gd name="T27" fmla="*/ 2147483647 h 100"/>
                <a:gd name="T28" fmla="*/ 2147483647 w 46"/>
                <a:gd name="T29" fmla="*/ 2147483647 h 100"/>
                <a:gd name="T30" fmla="*/ 2147483647 w 46"/>
                <a:gd name="T31" fmla="*/ 2147483647 h 100"/>
                <a:gd name="T32" fmla="*/ 2147483647 w 46"/>
                <a:gd name="T33" fmla="*/ 2147483647 h 100"/>
                <a:gd name="T34" fmla="*/ 2147483647 w 46"/>
                <a:gd name="T35" fmla="*/ 2147483647 h 100"/>
                <a:gd name="T36" fmla="*/ 2147483647 w 46"/>
                <a:gd name="T37" fmla="*/ 2147483647 h 100"/>
                <a:gd name="T38" fmla="*/ 2147483647 w 46"/>
                <a:gd name="T39" fmla="*/ 2147483647 h 100"/>
                <a:gd name="T40" fmla="*/ 2147483647 w 46"/>
                <a:gd name="T41" fmla="*/ 2147483647 h 100"/>
                <a:gd name="T42" fmla="*/ 2147483647 w 46"/>
                <a:gd name="T43" fmla="*/ 2147483647 h 100"/>
                <a:gd name="T44" fmla="*/ 2147483647 w 46"/>
                <a:gd name="T45" fmla="*/ 2147483647 h 100"/>
                <a:gd name="T46" fmla="*/ 2147483647 w 46"/>
                <a:gd name="T47" fmla="*/ 2147483647 h 100"/>
                <a:gd name="T48" fmla="*/ 2147483647 w 46"/>
                <a:gd name="T49" fmla="*/ 2147483647 h 100"/>
                <a:gd name="T50" fmla="*/ 2147483647 w 46"/>
                <a:gd name="T51" fmla="*/ 2147483647 h 100"/>
                <a:gd name="T52" fmla="*/ 2147483647 w 46"/>
                <a:gd name="T53" fmla="*/ 2147483647 h 100"/>
                <a:gd name="T54" fmla="*/ 2147483647 w 46"/>
                <a:gd name="T55" fmla="*/ 2147483647 h 100"/>
                <a:gd name="T56" fmla="*/ 2147483647 w 46"/>
                <a:gd name="T57" fmla="*/ 2147483647 h 100"/>
                <a:gd name="T58" fmla="*/ 2147483647 w 46"/>
                <a:gd name="T59" fmla="*/ 2147483647 h 100"/>
                <a:gd name="T60" fmla="*/ 2147483647 w 46"/>
                <a:gd name="T61" fmla="*/ 2147483647 h 100"/>
                <a:gd name="T62" fmla="*/ 2147483647 w 46"/>
                <a:gd name="T63" fmla="*/ 2147483647 h 100"/>
                <a:gd name="T64" fmla="*/ 2147483647 w 46"/>
                <a:gd name="T65" fmla="*/ 2147483647 h 100"/>
                <a:gd name="T66" fmla="*/ 2147483647 w 46"/>
                <a:gd name="T67" fmla="*/ 2147483647 h 100"/>
                <a:gd name="T68" fmla="*/ 2147483647 w 46"/>
                <a:gd name="T69" fmla="*/ 2147483647 h 100"/>
                <a:gd name="T70" fmla="*/ 2147483647 w 46"/>
                <a:gd name="T71" fmla="*/ 2147483647 h 100"/>
                <a:gd name="T72" fmla="*/ 0 w 46"/>
                <a:gd name="T73" fmla="*/ 2147483647 h 100"/>
                <a:gd name="T74" fmla="*/ 2147483647 w 46"/>
                <a:gd name="T75" fmla="*/ 2147483647 h 100"/>
                <a:gd name="T76" fmla="*/ 2147483647 w 46"/>
                <a:gd name="T77" fmla="*/ 0 h 100"/>
                <a:gd name="T78" fmla="*/ 2147483647 w 46"/>
                <a:gd name="T79" fmla="*/ 2147483647 h 100"/>
                <a:gd name="T80" fmla="*/ 2147483647 w 46"/>
                <a:gd name="T81" fmla="*/ 2147483647 h 100"/>
                <a:gd name="T82" fmla="*/ 2147483647 w 46"/>
                <a:gd name="T83" fmla="*/ 2147483647 h 100"/>
                <a:gd name="T84" fmla="*/ 2147483647 w 46"/>
                <a:gd name="T85" fmla="*/ 2147483647 h 100"/>
                <a:gd name="T86" fmla="*/ 2147483647 w 46"/>
                <a:gd name="T87" fmla="*/ 2147483647 h 100"/>
                <a:gd name="T88" fmla="*/ 2147483647 w 46"/>
                <a:gd name="T89" fmla="*/ 2147483647 h 100"/>
                <a:gd name="T90" fmla="*/ 2147483647 w 46"/>
                <a:gd name="T91" fmla="*/ 2147483647 h 1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100"/>
                <a:gd name="T140" fmla="*/ 46 w 46"/>
                <a:gd name="T141" fmla="*/ 100 h 1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100">
                  <a:moveTo>
                    <a:pt x="20" y="98"/>
                  </a:moveTo>
                  <a:lnTo>
                    <a:pt x="20" y="98"/>
                  </a:lnTo>
                  <a:lnTo>
                    <a:pt x="12" y="90"/>
                  </a:lnTo>
                  <a:lnTo>
                    <a:pt x="6" y="78"/>
                  </a:lnTo>
                  <a:lnTo>
                    <a:pt x="2" y="64"/>
                  </a:lnTo>
                  <a:lnTo>
                    <a:pt x="2" y="50"/>
                  </a:lnTo>
                  <a:lnTo>
                    <a:pt x="2" y="38"/>
                  </a:lnTo>
                  <a:lnTo>
                    <a:pt x="6" y="32"/>
                  </a:lnTo>
                  <a:lnTo>
                    <a:pt x="8" y="28"/>
                  </a:lnTo>
                  <a:lnTo>
                    <a:pt x="14" y="24"/>
                  </a:lnTo>
                  <a:lnTo>
                    <a:pt x="18" y="24"/>
                  </a:lnTo>
                  <a:lnTo>
                    <a:pt x="22" y="24"/>
                  </a:lnTo>
                  <a:lnTo>
                    <a:pt x="26" y="28"/>
                  </a:lnTo>
                  <a:lnTo>
                    <a:pt x="30" y="38"/>
                  </a:lnTo>
                  <a:lnTo>
                    <a:pt x="32" y="50"/>
                  </a:lnTo>
                  <a:lnTo>
                    <a:pt x="34" y="62"/>
                  </a:lnTo>
                  <a:lnTo>
                    <a:pt x="32" y="74"/>
                  </a:lnTo>
                  <a:lnTo>
                    <a:pt x="32" y="76"/>
                  </a:lnTo>
                  <a:lnTo>
                    <a:pt x="30" y="76"/>
                  </a:lnTo>
                  <a:lnTo>
                    <a:pt x="22" y="74"/>
                  </a:lnTo>
                  <a:lnTo>
                    <a:pt x="20" y="70"/>
                  </a:lnTo>
                  <a:lnTo>
                    <a:pt x="18" y="64"/>
                  </a:lnTo>
                  <a:lnTo>
                    <a:pt x="16" y="58"/>
                  </a:lnTo>
                  <a:lnTo>
                    <a:pt x="18" y="44"/>
                  </a:lnTo>
                  <a:lnTo>
                    <a:pt x="20" y="44"/>
                  </a:lnTo>
                  <a:lnTo>
                    <a:pt x="20" y="58"/>
                  </a:lnTo>
                  <a:lnTo>
                    <a:pt x="20" y="64"/>
                  </a:lnTo>
                  <a:lnTo>
                    <a:pt x="22" y="68"/>
                  </a:lnTo>
                  <a:lnTo>
                    <a:pt x="24" y="70"/>
                  </a:lnTo>
                  <a:lnTo>
                    <a:pt x="30" y="72"/>
                  </a:lnTo>
                  <a:lnTo>
                    <a:pt x="30" y="62"/>
                  </a:lnTo>
                  <a:lnTo>
                    <a:pt x="30" y="50"/>
                  </a:lnTo>
                  <a:lnTo>
                    <a:pt x="28" y="38"/>
                  </a:lnTo>
                  <a:lnTo>
                    <a:pt x="24" y="30"/>
                  </a:lnTo>
                  <a:lnTo>
                    <a:pt x="22" y="28"/>
                  </a:lnTo>
                  <a:lnTo>
                    <a:pt x="18" y="26"/>
                  </a:lnTo>
                  <a:lnTo>
                    <a:pt x="16" y="28"/>
                  </a:lnTo>
                  <a:lnTo>
                    <a:pt x="10" y="32"/>
                  </a:lnTo>
                  <a:lnTo>
                    <a:pt x="8" y="34"/>
                  </a:lnTo>
                  <a:lnTo>
                    <a:pt x="6" y="38"/>
                  </a:lnTo>
                  <a:lnTo>
                    <a:pt x="4" y="50"/>
                  </a:lnTo>
                  <a:lnTo>
                    <a:pt x="6" y="64"/>
                  </a:lnTo>
                  <a:lnTo>
                    <a:pt x="10" y="78"/>
                  </a:lnTo>
                  <a:lnTo>
                    <a:pt x="16" y="88"/>
                  </a:lnTo>
                  <a:lnTo>
                    <a:pt x="22" y="94"/>
                  </a:lnTo>
                  <a:lnTo>
                    <a:pt x="30" y="96"/>
                  </a:lnTo>
                  <a:lnTo>
                    <a:pt x="32" y="96"/>
                  </a:lnTo>
                  <a:lnTo>
                    <a:pt x="36" y="94"/>
                  </a:lnTo>
                  <a:lnTo>
                    <a:pt x="40" y="86"/>
                  </a:lnTo>
                  <a:lnTo>
                    <a:pt x="42" y="76"/>
                  </a:lnTo>
                  <a:lnTo>
                    <a:pt x="42" y="64"/>
                  </a:lnTo>
                  <a:lnTo>
                    <a:pt x="40" y="44"/>
                  </a:lnTo>
                  <a:lnTo>
                    <a:pt x="38" y="36"/>
                  </a:lnTo>
                  <a:lnTo>
                    <a:pt x="34" y="22"/>
                  </a:lnTo>
                  <a:lnTo>
                    <a:pt x="28" y="10"/>
                  </a:lnTo>
                  <a:lnTo>
                    <a:pt x="24" y="6"/>
                  </a:lnTo>
                  <a:lnTo>
                    <a:pt x="20" y="4"/>
                  </a:lnTo>
                  <a:lnTo>
                    <a:pt x="16" y="6"/>
                  </a:lnTo>
                  <a:lnTo>
                    <a:pt x="12" y="8"/>
                  </a:lnTo>
                  <a:lnTo>
                    <a:pt x="8" y="14"/>
                  </a:lnTo>
                  <a:lnTo>
                    <a:pt x="4" y="22"/>
                  </a:lnTo>
                  <a:lnTo>
                    <a:pt x="0" y="22"/>
                  </a:lnTo>
                  <a:lnTo>
                    <a:pt x="6" y="12"/>
                  </a:lnTo>
                  <a:lnTo>
                    <a:pt x="10" y="6"/>
                  </a:lnTo>
                  <a:lnTo>
                    <a:pt x="14" y="2"/>
                  </a:lnTo>
                  <a:lnTo>
                    <a:pt x="20" y="0"/>
                  </a:lnTo>
                  <a:lnTo>
                    <a:pt x="26" y="2"/>
                  </a:lnTo>
                  <a:lnTo>
                    <a:pt x="30" y="8"/>
                  </a:lnTo>
                  <a:lnTo>
                    <a:pt x="38" y="20"/>
                  </a:lnTo>
                  <a:lnTo>
                    <a:pt x="42" y="34"/>
                  </a:lnTo>
                  <a:lnTo>
                    <a:pt x="44" y="44"/>
                  </a:lnTo>
                  <a:lnTo>
                    <a:pt x="46" y="64"/>
                  </a:lnTo>
                  <a:lnTo>
                    <a:pt x="46" y="76"/>
                  </a:lnTo>
                  <a:lnTo>
                    <a:pt x="42" y="88"/>
                  </a:lnTo>
                  <a:lnTo>
                    <a:pt x="40" y="92"/>
                  </a:lnTo>
                  <a:lnTo>
                    <a:pt x="38" y="96"/>
                  </a:lnTo>
                  <a:lnTo>
                    <a:pt x="34" y="100"/>
                  </a:lnTo>
                  <a:lnTo>
                    <a:pt x="30" y="100"/>
                  </a:lnTo>
                  <a:lnTo>
                    <a:pt x="20" y="98"/>
                  </a:lnTo>
                  <a:close/>
                </a:path>
              </a:pathLst>
            </a:custGeom>
            <a:solidFill>
              <a:srgbClr val="E2BE96"/>
            </a:solidFill>
            <a:ln w="9525">
              <a:noFill/>
              <a:round/>
              <a:headEnd/>
              <a:tailEnd/>
            </a:ln>
          </p:spPr>
          <p:txBody>
            <a:bodyPr/>
            <a:lstStyle/>
            <a:p>
              <a:endParaRPr lang="vi-VN"/>
            </a:p>
          </p:txBody>
        </p:sp>
      </p:grpSp>
      <p:pic>
        <p:nvPicPr>
          <p:cNvPr id="346" name="Picture 345" descr="nha"/>
          <p:cNvPicPr>
            <a:picLocks noChangeAspect="1" noChangeArrowheads="1"/>
          </p:cNvPicPr>
          <p:nvPr/>
        </p:nvPicPr>
        <p:blipFill>
          <a:blip r:embed="rId9"/>
          <a:srcRect/>
          <a:stretch>
            <a:fillRect/>
          </a:stretch>
        </p:blipFill>
        <p:spPr bwMode="auto">
          <a:xfrm>
            <a:off x="0" y="1447800"/>
            <a:ext cx="7924800" cy="6400800"/>
          </a:xfrm>
          <a:prstGeom prst="rect">
            <a:avLst/>
          </a:prstGeom>
          <a:noFill/>
          <a:ln w="9525">
            <a:noFill/>
            <a:miter lim="800000"/>
            <a:headEnd/>
            <a:tailEnd/>
          </a:ln>
        </p:spPr>
      </p:pic>
      <p:sp>
        <p:nvSpPr>
          <p:cNvPr id="347" name="Rectangle 346"/>
          <p:cNvSpPr/>
          <p:nvPr>
            <p:custDataLst>
              <p:tags r:id="rId2"/>
            </p:custDataLst>
          </p:nvPr>
        </p:nvSpPr>
        <p:spPr>
          <a:xfrm>
            <a:off x="126238" y="152400"/>
            <a:ext cx="8658139" cy="1015663"/>
          </a:xfrm>
          <a:prstGeom prst="rect">
            <a:avLst/>
          </a:prstGeom>
          <a:noFill/>
        </p:spPr>
        <p:txBody>
          <a:bodyPr wrap="none" lIns="91440" tIns="45720" rIns="91440" bIns="45720">
            <a:spAutoFit/>
          </a:bodyPr>
          <a:lstStyle/>
          <a:p>
            <a:pPr algn="ctr"/>
            <a:r>
              <a:rPr lang="en-US" sz="2000" b="1" cap="none" spc="0" dirty="0" err="1" smtClean="0">
                <a:ln w="1905"/>
                <a:solidFill>
                  <a:srgbClr val="FF0000"/>
                </a:solidFill>
                <a:effectLst>
                  <a:innerShdw blurRad="69850" dist="43180" dir="5400000">
                    <a:srgbClr val="000000">
                      <a:alpha val="65000"/>
                    </a:srgbClr>
                  </a:innerShdw>
                </a:effectLst>
              </a:rPr>
              <a:t>Dê</a:t>
            </a:r>
            <a:r>
              <a:rPr lang="en-US" sz="2000" b="1" cap="none" spc="0" dirty="0" smtClean="0">
                <a:ln w="1905"/>
                <a:solidFill>
                  <a:srgbClr val="FF0000"/>
                </a:solidFill>
                <a:effectLst>
                  <a:innerShdw blurRad="69850" dist="43180" dir="5400000">
                    <a:srgbClr val="000000">
                      <a:alpha val="65000"/>
                    </a:srgbClr>
                  </a:innerShdw>
                </a:effectLst>
              </a:rPr>
              <a:t> con </a:t>
            </a:r>
            <a:r>
              <a:rPr lang="en-US" sz="2000" b="1" cap="none" spc="0" dirty="0" err="1" smtClean="0">
                <a:ln w="1905"/>
                <a:solidFill>
                  <a:srgbClr val="FF0000"/>
                </a:solidFill>
                <a:effectLst>
                  <a:innerShdw blurRad="69850" dist="43180" dir="5400000">
                    <a:srgbClr val="000000">
                      <a:alpha val="65000"/>
                    </a:srgbClr>
                  </a:innerShdw>
                </a:effectLst>
              </a:rPr>
              <a:t>hỏi</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Thế</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mẹ</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về</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làm</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thế</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nào</a:t>
            </a:r>
            <a:r>
              <a:rPr lang="en-US" sz="2000" b="1" cap="none" spc="0" dirty="0" smtClean="0">
                <a:ln w="1905"/>
                <a:solidFill>
                  <a:srgbClr val="FF0000"/>
                </a:solidFill>
                <a:effectLst>
                  <a:innerShdw blurRad="69850" dist="43180" dir="5400000">
                    <a:srgbClr val="000000">
                      <a:alpha val="65000"/>
                    </a:srgbClr>
                  </a:innerShdw>
                </a:effectLst>
              </a:rPr>
              <a:t> con </a:t>
            </a:r>
            <a:r>
              <a:rPr lang="en-US" sz="2000" b="1" cap="none" spc="0" dirty="0" err="1" smtClean="0">
                <a:ln w="1905"/>
                <a:solidFill>
                  <a:srgbClr val="FF0000"/>
                </a:solidFill>
                <a:effectLst>
                  <a:innerShdw blurRad="69850" dist="43180" dir="5400000">
                    <a:srgbClr val="000000">
                      <a:alpha val="65000"/>
                    </a:srgbClr>
                  </a:innerShdw>
                </a:effectLst>
              </a:rPr>
              <a:t>biết</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để</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mở</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cửa</a:t>
            </a:r>
            <a:r>
              <a:rPr lang="en-US" sz="2000" b="1" cap="none" spc="0" dirty="0" smtClean="0">
                <a:ln w="1905"/>
                <a:solidFill>
                  <a:srgbClr val="FF0000"/>
                </a:solidFill>
                <a:effectLst>
                  <a:innerShdw blurRad="69850" dist="43180" dir="5400000">
                    <a:srgbClr val="000000">
                      <a:alpha val="65000"/>
                    </a:srgbClr>
                  </a:innerShdw>
                </a:effectLst>
              </a:rPr>
              <a:t> ạ? </a:t>
            </a:r>
            <a:r>
              <a:rPr lang="en-US" sz="2000" b="1" cap="none" spc="0" dirty="0" err="1" smtClean="0">
                <a:ln w="1905"/>
                <a:solidFill>
                  <a:srgbClr val="FF0000"/>
                </a:solidFill>
                <a:effectLst>
                  <a:innerShdw blurRad="69850" dist="43180" dir="5400000">
                    <a:srgbClr val="000000">
                      <a:alpha val="65000"/>
                    </a:srgbClr>
                  </a:innerShdw>
                </a:effectLst>
              </a:rPr>
              <a:t>Dê</a:t>
            </a:r>
            <a:r>
              <a:rPr lang="en-US" sz="2000" b="1" cap="none" spc="0" dirty="0" smtClean="0">
                <a:ln w="1905"/>
                <a:solidFill>
                  <a:srgbClr val="FF0000"/>
                </a:solidFill>
                <a:effectLst>
                  <a:innerShdw blurRad="69850" dist="43180" dir="5400000">
                    <a:srgbClr val="000000">
                      <a:alpha val="65000"/>
                    </a:srgbClr>
                  </a:innerShdw>
                </a:effectLst>
              </a:rPr>
              <a:t> </a:t>
            </a:r>
            <a:r>
              <a:rPr lang="en-US" sz="2000" b="1" cap="none" spc="0" dirty="0" err="1" smtClean="0">
                <a:ln w="1905"/>
                <a:solidFill>
                  <a:srgbClr val="FF0000"/>
                </a:solidFill>
                <a:effectLst>
                  <a:innerShdw blurRad="69850" dist="43180" dir="5400000">
                    <a:srgbClr val="000000">
                      <a:alpha val="65000"/>
                    </a:srgbClr>
                  </a:innerShdw>
                </a:effectLst>
              </a:rPr>
              <a:t>mẹ</a:t>
            </a:r>
            <a:r>
              <a:rPr lang="en-US" sz="2000" b="1" cap="none" spc="0" dirty="0" smtClean="0">
                <a:ln w="1905"/>
                <a:solidFill>
                  <a:srgbClr val="FF0000"/>
                </a:solidFill>
                <a:effectLst>
                  <a:innerShdw blurRad="69850" dist="43180" dir="5400000">
                    <a:srgbClr val="000000">
                      <a:alpha val="65000"/>
                    </a:srgbClr>
                  </a:innerShdw>
                </a:effectLst>
              </a:rPr>
              <a:t>: </a:t>
            </a:r>
          </a:p>
          <a:p>
            <a:pPr algn="ctr"/>
            <a:r>
              <a:rPr lang="en-US" sz="2000" b="1" cap="none" spc="0" dirty="0" smtClean="0">
                <a:ln w="1905"/>
                <a:solidFill>
                  <a:srgbClr val="FF0000"/>
                </a:solidFill>
                <a:effectLst>
                  <a:innerShdw blurRad="69850" dist="43180" dir="5400000">
                    <a:srgbClr val="000000">
                      <a:alpha val="65000"/>
                    </a:srgbClr>
                  </a:innerShdw>
                </a:effectLst>
              </a:rPr>
              <a:t>Khi nào mẹ về mẹ sẽ nói: Dê con cưng của mẹ, Con chó sói hung ác, </a:t>
            </a:r>
          </a:p>
          <a:p>
            <a:pPr algn="ctr"/>
            <a:r>
              <a:rPr lang="en-US" sz="2000" b="1" cap="none" spc="0" dirty="0" smtClean="0">
                <a:ln w="1905"/>
                <a:solidFill>
                  <a:srgbClr val="FF0000"/>
                </a:solidFill>
                <a:effectLst>
                  <a:innerShdw blurRad="69850" dist="43180" dir="5400000">
                    <a:srgbClr val="000000">
                      <a:alpha val="65000"/>
                    </a:srgbClr>
                  </a:innerShdw>
                </a:effectLst>
              </a:rPr>
              <a:t>hãy</a:t>
            </a:r>
            <a:r>
              <a:rPr lang="en-US" sz="2000" b="1" dirty="0" smtClean="0">
                <a:ln w="1905"/>
                <a:solidFill>
                  <a:srgbClr val="FF0000"/>
                </a:solidFill>
                <a:effectLst>
                  <a:innerShdw blurRad="69850" dist="43180" dir="5400000">
                    <a:srgbClr val="000000">
                      <a:alpha val="65000"/>
                    </a:srgbClr>
                  </a:innerShdw>
                </a:effectLst>
              </a:rPr>
              <a:t> đuổi cổ nó đi,mở cửa ngay cho mẹ.</a:t>
            </a:r>
            <a:endParaRPr lang="en-US" sz="2000" b="1" cap="none" spc="0" dirty="0">
              <a:ln w="1905"/>
              <a:solidFill>
                <a:srgbClr val="FF0000"/>
              </a:solidFill>
              <a:effectLst>
                <a:innerShdw blurRad="69850" dist="43180" dir="5400000">
                  <a:srgbClr val="000000">
                    <a:alpha val="65000"/>
                  </a:srgbClr>
                </a:innerShdw>
              </a:effectLst>
            </a:endParaRPr>
          </a:p>
        </p:txBody>
      </p:sp>
      <p:pic>
        <p:nvPicPr>
          <p:cNvPr id="350" name="Picture 25" descr="3d butterfly"/>
          <p:cNvPicPr>
            <a:picLocks noChangeAspect="1" noChangeArrowheads="1" noCrop="1"/>
          </p:cNvPicPr>
          <p:nvPr/>
        </p:nvPicPr>
        <p:blipFill>
          <a:blip r:embed="rId10"/>
          <a:srcRect/>
          <a:stretch>
            <a:fillRect/>
          </a:stretch>
        </p:blipFill>
        <p:spPr bwMode="auto">
          <a:xfrm rot="5956744">
            <a:off x="1316365" y="878451"/>
            <a:ext cx="340259" cy="486084"/>
          </a:xfrm>
          <a:prstGeom prst="rect">
            <a:avLst/>
          </a:prstGeom>
          <a:noFill/>
          <a:ln w="9525">
            <a:noFill/>
            <a:miter lim="800000"/>
            <a:headEnd/>
            <a:tailEnd/>
          </a:ln>
        </p:spPr>
      </p:pic>
      <p:pic>
        <p:nvPicPr>
          <p:cNvPr id="351" name="Picture 23" descr="bird"/>
          <p:cNvPicPr>
            <a:picLocks noChangeAspect="1" noChangeArrowheads="1" noCrop="1"/>
          </p:cNvPicPr>
          <p:nvPr/>
        </p:nvPicPr>
        <p:blipFill>
          <a:blip r:embed="rId11"/>
          <a:srcRect/>
          <a:stretch>
            <a:fillRect/>
          </a:stretch>
        </p:blipFill>
        <p:spPr bwMode="auto">
          <a:xfrm>
            <a:off x="4876800" y="1752600"/>
            <a:ext cx="584200" cy="876300"/>
          </a:xfrm>
          <a:prstGeom prst="rect">
            <a:avLst/>
          </a:prstGeom>
          <a:noFill/>
          <a:ln w="9525">
            <a:noFill/>
            <a:miter lim="800000"/>
            <a:headEnd/>
            <a:tailEnd/>
          </a:ln>
        </p:spPr>
      </p:pic>
      <p:sp>
        <p:nvSpPr>
          <p:cNvPr id="349" name="Action Button: Return 348">
            <a:hlinkClick r:id="rId12" action="ppaction://hlinksldjump" highlightClick="1"/>
          </p:cNvPr>
          <p:cNvSpPr/>
          <p:nvPr>
            <p:custDataLst>
              <p:tags r:id="rId3"/>
            </p:custDataLst>
          </p:nvPr>
        </p:nvSpPr>
        <p:spPr>
          <a:xfrm>
            <a:off x="8686800" y="6858000"/>
            <a:ext cx="4572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Action Button: Return 352">
            <a:hlinkClick r:id="rId13" action="ppaction://hlinksldjump" highlightClick="1"/>
          </p:cNvPr>
          <p:cNvSpPr/>
          <p:nvPr>
            <p:custDataLst>
              <p:tags r:id="rId4"/>
            </p:custDataLst>
          </p:nvPr>
        </p:nvSpPr>
        <p:spPr>
          <a:xfrm>
            <a:off x="8153400" y="6858000"/>
            <a:ext cx="381000" cy="2286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Slide Number Placeholder 351"/>
          <p:cNvSpPr>
            <a:spLocks noGrp="1"/>
          </p:cNvSpPr>
          <p:nvPr>
            <p:ph type="sldNum" sz="quarter" idx="12"/>
          </p:nvPr>
        </p:nvSpPr>
        <p:spPr/>
        <p:txBody>
          <a:bodyPr/>
          <a:lstStyle/>
          <a:p>
            <a:fld id="{1343FAB6-A5F8-474D-8ABB-57D88090F101}" type="slidenum">
              <a:rPr lang="en-US" smtClean="0"/>
              <a:pPr/>
              <a:t>9</a:t>
            </a:fld>
            <a:endParaRPr lang="en-US"/>
          </a:p>
        </p:txBody>
      </p:sp>
      <p:pic>
        <p:nvPicPr>
          <p:cNvPr id="355" name="Picture 23" descr="bird"/>
          <p:cNvPicPr>
            <a:picLocks noChangeAspect="1" noChangeArrowheads="1" noCrop="1"/>
          </p:cNvPicPr>
          <p:nvPr/>
        </p:nvPicPr>
        <p:blipFill>
          <a:blip r:embed="rId11"/>
          <a:srcRect/>
          <a:stretch>
            <a:fillRect/>
          </a:stretch>
        </p:blipFill>
        <p:spPr bwMode="auto">
          <a:xfrm>
            <a:off x="8432800" y="3048000"/>
            <a:ext cx="381000" cy="571500"/>
          </a:xfrm>
          <a:prstGeom prst="rect">
            <a:avLst/>
          </a:prstGeom>
          <a:noFill/>
          <a:ln w="9525">
            <a:noFill/>
            <a:miter lim="800000"/>
            <a:headEnd/>
            <a:tailEnd/>
          </a:ln>
        </p:spPr>
      </p:pic>
    </p:spTree>
    <p:custDataLst>
      <p:tags r:id="rId1"/>
    </p:custDataLst>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346"/>
                                        </p:tgtEl>
                                        <p:attrNameLst>
                                          <p:attrName>style.visibility</p:attrName>
                                        </p:attrNameLst>
                                      </p:cBhvr>
                                      <p:to>
                                        <p:strVal val="visible"/>
                                      </p:to>
                                    </p:set>
                                    <p:animEffect transition="in" filter="circle(in)">
                                      <p:cBhvr>
                                        <p:cTn id="13" dur="2000"/>
                                        <p:tgtEl>
                                          <p:spTgt spid="34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slide(fromBottom)">
                                      <p:cBhvr>
                                        <p:cTn id="18"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0114PHOTO" val=""/>
  <p:tag name="MMPROD_10114LOGO" val=""/>
  <p:tag name="MMPROD_THEME_BG_IMAGE" val=""/>
  <p:tag name="MMPROD_11342PHOTO" val=""/>
  <p:tag name="MMPROD_11342LOGO" val=""/>
  <p:tag name="MMPROD_UIPERSISTENCEDATA" val="MMPROD_UIPERSISTENCEDATA"/>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NCg0K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DQoNCl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DQoNCl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NCg0K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NCg0K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g0KDQp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NCg0K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NCg0K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NCg0K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NCg0K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iAg"/>
  <p:tag name="VIDEO_FILES_RECORD" val="&lt;Videos&gt;&lt;Video Name=&quot;trung thu_256_1_52477.flv&quot; Position=&quot;1&quot; SlideID=&quot;256&quot;/&gt;&lt;Video Name=&quot;DeConNhanhTri_290_1_45161.mp4&quot; Position=&quot;1&quot; SlideID=&quot;290&quot;/&gt;&lt;Video Name=&quot;DeConNhanhTri_290_1_34004.mp4&quot; Position=&quot;1&quot; SlideID=&quot;290&quot;/&gt;&lt;/Videos&gt;&#10;"/>
  <p:tag name="MMPROD_UIDATA" val="&lt;database version=&quot;10.0&quot;&gt;&lt;object type=&quot;1&quot; unique_id=&quot;10001&quot;&gt;&lt;property id=&quot;20141&quot; value=&quot;dê con nhanh trí&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C:\Documents and Settings\Admin\My Documents\My Adobe Presentations\dê con nhanh trí&quot;/&gt;&lt;property id=&quot;20226&quot; value=&quot;D:\bai thi\dê con nhanh trí.pptx&quot;/&gt;&lt;property id=&quot;20227&quot; value=&quot;D:\daonguyen\dê con nhanh trí_Package.prpkg&quot;/&gt;&lt;property id=&quot;20250&quot; value=&quot;0&quot;/&gt;&lt;property id=&quot;20251&quot; value=&quot;0&quot;/&gt;&lt;property id=&quot;20259&quot; value=&quot;1&quot;/&gt;&lt;object type=&quot;2&quot; unique_id=&quot;10002&quot;&gt;&lt;object type=&quot;3&quot; unique_id=&quot;12834&quot;&gt;&lt;property id=&quot;20148&quot; value=&quot;5&quot;/&gt;&lt;property id=&quot;20300&quot; value=&quot;Slide 2&quot;/&gt;&lt;property id=&quot;20307&quot; value=&quot;273&quot;/&gt;&lt;/object&gt;&lt;object type=&quot;3&quot; unique_id=&quot;12835&quot;&gt;&lt;property id=&quot;20148&quot; value=&quot;5&quot;/&gt;&lt;property id=&quot;20300&quot; value=&quot;Slide 3&quot;/&gt;&lt;property id=&quot;20307&quot; value=&quot;274&quot;/&gt;&lt;/object&gt;&lt;object type=&quot;3&quot; unique_id=&quot;12836&quot;&gt;&lt;property id=&quot;20148&quot; value=&quot;5&quot;/&gt;&lt;property id=&quot;20300&quot; value=&quot;Slide 4&quot;/&gt;&lt;property id=&quot;20307&quot; value=&quot;275&quot;/&gt;&lt;/object&gt;&lt;object type=&quot;3&quot; unique_id=&quot;12837&quot;&gt;&lt;property id=&quot;20148&quot; value=&quot;5&quot;/&gt;&lt;property id=&quot;20300&quot; value=&quot;Slide 5&quot;/&gt;&lt;property id=&quot;20307&quot; value=&quot;276&quot;/&gt;&lt;/object&gt;&lt;object type=&quot;3&quot; unique_id=&quot;12838&quot;&gt;&lt;property id=&quot;20148&quot; value=&quot;5&quot;/&gt;&lt;property id=&quot;20300&quot; value=&quot;Slide 6&quot;/&gt;&lt;property id=&quot;20307&quot; value=&quot;286&quot;/&gt;&lt;/object&gt;&lt;object type=&quot;3&quot; unique_id=&quot;12839&quot;&gt;&lt;property id=&quot;20148&quot; value=&quot;5&quot;/&gt;&lt;property id=&quot;20300&quot; value=&quot;Slide 7&quot;/&gt;&lt;property id=&quot;20307&quot; value=&quot;277&quot;/&gt;&lt;/object&gt;&lt;object type=&quot;3&quot; unique_id=&quot;12840&quot;&gt;&lt;property id=&quot;20148&quot; value=&quot;5&quot;/&gt;&lt;property id=&quot;20300&quot; value=&quot;Slide 8&quot;/&gt;&lt;property id=&quot;20307&quot; value=&quot;257&quot;/&gt;&lt;/object&gt;&lt;object type=&quot;3&quot; unique_id=&quot;12841&quot;&gt;&lt;property id=&quot;20148&quot; value=&quot;5&quot;/&gt;&lt;property id=&quot;20300&quot; value=&quot;Slide 9&quot;/&gt;&lt;property id=&quot;20307&quot; value=&quot;258&quot;/&gt;&lt;/object&gt;&lt;object type=&quot;3&quot; unique_id=&quot;12842&quot;&gt;&lt;property id=&quot;20148&quot; value=&quot;5&quot;/&gt;&lt;property id=&quot;20300&quot; value=&quot;Slide 10 - &amp;quot;CON CHÓ SÓI HUNG ÁC ở gần đó đã nghe dê mẹ dặn dê con như thế. Chờ DÊ MẸ VỪA ĐI KHỎI NÓ DÓN DÉN ĐẾN BÊN CỬA&amp;quot;&quot;/&gt;&lt;property id=&quot;20307&quot; value=&quot;271&quot;/&gt;&lt;/object&gt;&lt;object type=&quot;3&quot; unique_id=&quot;12843&quot;&gt;&lt;property id=&quot;20148&quot; value=&quot;5&quot;/&gt;&lt;property id=&quot;20300&quot; value=&quot;Slide 11&quot;/&gt;&lt;property id=&quot;20307&quot; value=&quot;262&quot;/&gt;&lt;/object&gt;&lt;object type=&quot;3&quot; unique_id=&quot;12844&quot;&gt;&lt;property id=&quot;20148&quot; value=&quot;5&quot;/&gt;&lt;property id=&quot;20300&quot; value=&quot;Slide 12&quot;/&gt;&lt;property id=&quot;20307&quot; value=&quot;259&quot;/&gt;&lt;/object&gt;&lt;object type=&quot;3&quot; unique_id=&quot;12845&quot;&gt;&lt;property id=&quot;20148&quot; value=&quot;5&quot;/&gt;&lt;property id=&quot;20300&quot; value=&quot;Slide 13&quot;/&gt;&lt;property id=&quot;20307&quot; value=&quot;270&quot;/&gt;&lt;/object&gt;&lt;object type=&quot;3&quot; unique_id=&quot;12846&quot;&gt;&lt;property id=&quot;20148&quot; value=&quot;5&quot;/&gt;&lt;property id=&quot;20300&quot; value=&quot;Slide 14&quot;/&gt;&lt;property id=&quot;20307&quot; value=&quot;261&quot;/&gt;&lt;/object&gt;&lt;object type=&quot;3&quot; unique_id=&quot;12847&quot;&gt;&lt;property id=&quot;20148&quot; value=&quot;5&quot;/&gt;&lt;property id=&quot;20300&quot; value=&quot;Slide 15&quot;/&gt;&lt;property id=&quot;20307&quot; value=&quot;265&quot;/&gt;&lt;/object&gt;&lt;object type=&quot;3&quot; unique_id=&quot;12848&quot;&gt;&lt;property id=&quot;20148&quot; value=&quot;5&quot;/&gt;&lt;property id=&quot;20300&quot; value=&quot;Slide 16&quot;/&gt;&lt;property id=&quot;20307&quot; value=&quot;268&quot;/&gt;&lt;/object&gt;&lt;object type=&quot;3&quot; unique_id=&quot;12849&quot;&gt;&lt;property id=&quot;20148&quot; value=&quot;5&quot;/&gt;&lt;property id=&quot;20300&quot; value=&quot;Slide 17&quot;/&gt;&lt;property id=&quot;20307&quot; value=&quot;269&quot;/&gt;&lt;/object&gt;&lt;object type=&quot;3&quot; unique_id=&quot;12850&quot;&gt;&lt;property id=&quot;20148&quot; value=&quot;5&quot;/&gt;&lt;property id=&quot;20300&quot; value=&quot;Slide 18&quot;/&gt;&lt;property id=&quot;20307&quot; value=&quot;278&quot;/&gt;&lt;/object&gt;&lt;object type=&quot;3&quot; unique_id=&quot;12851&quot;&gt;&lt;property id=&quot;20148&quot; value=&quot;5&quot;/&gt;&lt;property id=&quot;20300&quot; value=&quot;Slide 19&quot;/&gt;&lt;property id=&quot;20307&quot; value=&quot;287&quot;/&gt;&lt;/object&gt;&lt;object type=&quot;3&quot; unique_id=&quot;12852&quot;&gt;&lt;property id=&quot;20148&quot; value=&quot;5&quot;/&gt;&lt;property id=&quot;20300&quot; value=&quot;Slide 20&quot;/&gt;&lt;property id=&quot;20307&quot; value=&quot;288&quot;/&gt;&lt;/object&gt;&lt;object type=&quot;3&quot; unique_id=&quot;12853&quot;&gt;&lt;property id=&quot;20148&quot; value=&quot;5&quot;/&gt;&lt;property id=&quot;20300&quot; value=&quot;Slide 21&quot;/&gt;&lt;property id=&quot;20307&quot; value=&quot;279&quot;/&gt;&lt;/object&gt;&lt;object type=&quot;3&quot; unique_id=&quot;12854&quot;&gt;&lt;property id=&quot;20148&quot; value=&quot;5&quot;/&gt;&lt;property id=&quot;20300&quot; value=&quot;Slide 22&quot;/&gt;&lt;property id=&quot;20307&quot; value=&quot;280&quot;/&gt;&lt;/object&gt;&lt;object type=&quot;3&quot; unique_id=&quot;12855&quot;&gt;&lt;property id=&quot;20148&quot; value=&quot;5&quot;/&gt;&lt;property id=&quot;20300&quot; value=&quot;Slide 23&quot;/&gt;&lt;property id=&quot;20307&quot; value=&quot;281&quot;/&gt;&lt;/object&gt;&lt;object type=&quot;3&quot; unique_id=&quot;12856&quot;&gt;&lt;property id=&quot;20148&quot; value=&quot;5&quot;/&gt;&lt;property id=&quot;20300&quot; value=&quot;Slide 24&quot;/&gt;&lt;property id=&quot;20307&quot; value=&quot;282&quot;/&gt;&lt;/object&gt;&lt;object type=&quot;3&quot; unique_id=&quot;12857&quot;&gt;&lt;property id=&quot;20148&quot; value=&quot;5&quot;/&gt;&lt;property id=&quot;20300&quot; value=&quot;Slide 25&quot;/&gt;&lt;property id=&quot;20307&quot; value=&quot;283&quot;/&gt;&lt;/object&gt;&lt;object type=&quot;3&quot; unique_id=&quot;12858&quot;&gt;&lt;property id=&quot;20148&quot; value=&quot;5&quot;/&gt;&lt;property id=&quot;20300&quot; value=&quot;Slide 26&quot;/&gt;&lt;property id=&quot;20307&quot; value=&quot;289&quot;/&gt;&lt;/object&gt;&lt;object type=&quot;3&quot; unique_id=&quot;12859&quot;&gt;&lt;property id=&quot;20148&quot; value=&quot;5&quot;/&gt;&lt;property id=&quot;20300&quot; value=&quot;Slide 27&quot;/&gt;&lt;property id=&quot;20307&quot; value=&quot;284&quot;/&gt;&lt;/object&gt;&lt;object type=&quot;3&quot; unique_id=&quot;12860&quot;&gt;&lt;property id=&quot;20148&quot; value=&quot;5&quot;/&gt;&lt;property id=&quot;20300&quot; value=&quot;Slide 28&quot;/&gt;&lt;property id=&quot;20307&quot; value=&quot;290&quot;/&gt;&lt;/object&gt;&lt;object type=&quot;3&quot; unique_id=&quot;12861&quot;&gt;&lt;property id=&quot;20148&quot; value=&quot;5&quot;/&gt;&lt;property id=&quot;20300&quot; value=&quot;Slide 29&quot;/&gt;&lt;property id=&quot;20307&quot; value=&quot;285&quot;/&gt;&lt;/object&gt;&lt;object type=&quot;3&quot; unique_id=&quot;14882&quot;&gt;&lt;property id=&quot;20148&quot; value=&quot;5&quot;/&gt;&lt;property id=&quot;20300&quot; value=&quot;Slide 1&quot;/&gt;&lt;property id=&quot;20307&quot; value=&quot;292&quot;/&gt;&lt;/object&gt;&lt;/object&gt;&lt;object type=&quot;8&quot; unique_id=&quot;10028&quot;&gt;&lt;/object&gt;&lt;object type=&quot;10&quot; unique_id=&quot;10043&quot;&gt;&lt;object type=&quot;11&quot; unique_id=&quot;10044&quot;&gt;&lt;property id=&quot;20180&quot; value=&quot;1&quot;/&gt;&lt;property id=&quot;20181&quot; value=&quot;1&quot;/&gt;&lt;property id=&quot;20182&quot; value=&quot;0&quot;/&gt;&lt;property id=&quot;20183&quot; value=&quot;1&quot;/&gt;&lt;/object&gt;&lt;object type=&quot;12&quot; unique_id=&quot;12829&quot;&gt;&lt;/object&gt;&lt;/object&gt;&lt;object type=&quot;4&quot; unique_id=&quot;10045&quot;&gt;&lt;object type=&quot;5&quot; unique_id=&quot;10114&quot;&gt;&lt;property id=&quot;20000&quot; value=&quot;0&quot;/&gt;&lt;property id=&quot;20149&quot; value=&quot;Nguyễn Thị Đào&quot;/&gt;&lt;property id=&quot;20153&quot; value=&quot;daothai84@gmail.com&quot;/&gt;&lt;property id=&quot;20155&quot; value=&quot;truyenj de con nhanh tri &quot;/&gt;&lt;/object&gt;&lt;object type=&quot;5&quot; unique_id=&quot;11342&quot;&gt;&lt;property id=&quot;20149&quot; value=&quot;Nguy?n Th? Ðào&quot;/&gt;&lt;property id=&quot;20153&quot; value=&quot;daothai84@gmail.com&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3,641760334,D:\daonguyen\dê con nhanh trí_pptx\Media.ppcx"/>
  <p:tag name="PPSNARRATIONPROPS" val="D:\daonguyen\ghi âm\MP3\slide 3.mp3"/>
</p:tagLst>
</file>

<file path=ppt/tags/tag11.xml><?xml version="1.0" encoding="utf-8"?>
<p:tagLst xmlns:a="http://schemas.openxmlformats.org/drawingml/2006/main" xmlns:r="http://schemas.openxmlformats.org/officeDocument/2006/relationships" xmlns:p="http://schemas.openxmlformats.org/presentationml/2006/main">
  <p:tag name="PPSNARRATIONPROPS" val="D:\daonguyen\ghi âm\MP3\slide 4.mp3"/>
  <p:tag name="PPSNARRATION" val="4,641760334,D:\daonguyen\dê con nhanh trí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5,641760334,D:\daonguyen\dê con nhanh trí_pptx\Media.ppcx"/>
  <p:tag name="PPSNARRATIONPROPS" val="D:\daonguyen\ghi âm\MP3\2 noi dung chinh.mp3"/>
</p:tagLst>
</file>

<file path=ppt/tags/tag13.xml><?xml version="1.0" encoding="utf-8"?>
<p:tagLst xmlns:a="http://schemas.openxmlformats.org/drawingml/2006/main" xmlns:r="http://schemas.openxmlformats.org/officeDocument/2006/relationships" xmlns:p="http://schemas.openxmlformats.org/presentationml/2006/main">
  <p:tag name="PPSNARRATION" val="6,641760334,D:\daonguyen\dê con nhanh trí_pptx\Media.ppcx"/>
  <p:tag name="PPSNARRATIONPROPS" val="D:\daonguyen\ghi âm\MP3\ke chuyen.mp3"/>
</p:tagLst>
</file>

<file path=ppt/tags/tag14.xml><?xml version="1.0" encoding="utf-8"?>
<p:tagLst xmlns:a="http://schemas.openxmlformats.org/drawingml/2006/main" xmlns:r="http://schemas.openxmlformats.org/officeDocument/2006/relationships" xmlns:p="http://schemas.openxmlformats.org/presentationml/2006/main">
  <p:tag name="PPSNARRATION" val="7,641760334,D:\daonguyen\dê con nhanh trí_pptx\Media.ppcx"/>
  <p:tag name="PPSNARRATIONPROPS" val="D:\daonguyen\ghi âm\ke lan 2\mp3-2\ke l2.mp3"/>
</p:tagLst>
</file>

<file path=ppt/tags/tag15.xml><?xml version="1.0" encoding="utf-8"?>
<p:tagLst xmlns:a="http://schemas.openxmlformats.org/drawingml/2006/main" xmlns:r="http://schemas.openxmlformats.org/officeDocument/2006/relationships" xmlns:p="http://schemas.openxmlformats.org/presentationml/2006/main">
  <p:tag name="PPSNARRATION" val="8,641760334,D:\daonguyen\dê con nhanh trí_pptx\Media.ppcx"/>
  <p:tag name="PPSNARRATIONPROPS" val="D:\daonguyen\ghi âm\ke lan 2\mp3-2\k1.mp3"/>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706004-4744-40FD-8B9A-7C1344014137}&quot;/&gt;&lt;filename val=&quot;C:\Documents and Settings\Admin\My Documents\My Adobe Presentations\dê con nhanh trí\data\asimages\{CD706004-4744-40FD-8B9A-7C1344014137}.png&quot;/&gt;&lt;hasEffects val=&quot;1&quot;/&gt;&lt;left val=&quot;-2.28&quot;/&gt;&lt;top val=&quot;-1.56&quot;/&gt;&lt;width val=&quot;725.64&quot;/&gt;&lt;height val=&quot;136.2&quot;/&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9654BF-865D-4C92-8E39-49A3B17C6C9F}&quot;/&gt;&lt;filename val=&quot;C:\Documents and Settings\Admin\My Documents\My Adobe Presentations\dê con nhanh trí\data\asimages\{ED9654BF-865D-4C92-8E39-49A3B17C6C9F}.png&quot;/&gt;&lt;hasEffects val=&quot;1&quot;/&gt;&lt;left val=&quot;-0.72&quot;/&gt;&lt;top val=&quot;12.72&quot;/&gt;&lt;width val=&quot;734.64&quot;/&gt;&lt;height val=&quot;94.92&quot;/&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E4F1A5C-49E9-4BA1-9778-E277C47A3296}&quot;/&gt;&lt;filename val=&quot;C:\Documents and Settings\Admin\My Documents\My Adobe Presentations\dê con nhanh trí\data\asimages\{DE4F1A5C-49E9-4BA1-9778-E277C47A3296}.png&quot;/&gt;&lt;hasEffects val=&quot;1&quot;/&gt;&lt;left val=&quot;640.56&quot;/&gt;&lt;top val=&quot;514.56&quot;/&gt;&lt;width val=&quot;40.8&quot;/&gt;&lt;height val=&quot;28.8&quot;/&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6CCDF93-7E99-4D4F-9F2B-79B2D7678B22}&quot;/&gt;&lt;filename val=&quot;C:\Documents and Settings\Admin\My Documents\My Adobe Presentations\dê con nhanh trí\data\asimages\{66CCDF93-7E99-4D4F-9F2B-79B2D7678B22}.png&quot;/&gt;&lt;hasEffects val=&quot;1&quot;/&gt;&lt;left val=&quot;592.56&quot;/&gt;&lt;top val=&quot;514.56&quot;/&gt;&lt;width val=&quot;46.8&quot;/&gt;&lt;height val=&quot;28.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1,446517821,D:\bai thi\dê con nhanh trí_pptx\Media.ppcx"/>
  <p:tag name="PPSNARRATIONPROPS" val="D:\mytam\cay dan sinh vien.mp3"/>
</p:tagLst>
</file>

<file path=ppt/tags/tag20.xml><?xml version="1.0" encoding="utf-8"?>
<p:tagLst xmlns:a="http://schemas.openxmlformats.org/drawingml/2006/main" xmlns:r="http://schemas.openxmlformats.org/officeDocument/2006/relationships" xmlns:p="http://schemas.openxmlformats.org/presentationml/2006/main">
  <p:tag name="PPSNARRATION" val="9,641760334,D:\daonguyen\dê con nhanh trí_pptx\Media.ppcx"/>
  <p:tag name="PPSNARRATIONPROPS" val="D:\daonguyen\ghi âm\ke lan 2\mp3-2\k2.mp3"/>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6B2591-7E09-4AFB-B75B-99F2066915CF}&quot;/&gt;&lt;filename val=&quot;C:\Documents and Settings\Admin\My Documents\My Adobe Presentations\dê con nhanh trí\data\asimages\{986B2591-7E09-4AFB-B75B-99F2066915CF}.png&quot;/&gt;&lt;hasEffects val=&quot;1&quot;/&gt;&lt;left val=&quot;3.72&quot;/&gt;&lt;top val=&quot;9.72&quot;/&gt;&lt;width val=&quot;696.36&quot;/&gt;&lt;height val=&quot;84.36&quot;/&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1AD43-AA05-41F8-953B-1468A17F7B5C}&quot;/&gt;&lt;filename val=&quot;C:\Documents and Settings\Admin\My Documents\My Adobe Presentations\dê con nhanh trí\data\asimages\{2D51AD43-AA05-41F8-953B-1468A17F7B5C}.png&quot;/&gt;&lt;hasEffects val=&quot;1&quot;/&gt;&lt;left val=&quot;682.56&quot;/&gt;&lt;top val=&quot;538.56&quot;/&gt;&lt;width val=&quot;40.8&quot;/&gt;&lt;height val=&quot;22.8&quot;/&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185C27A-C508-4F6C-A5F2-D88B7A4801F2}&quot;/&gt;&lt;filename val=&quot;C:\Documents and Settings\Admin\My Documents\My Adobe Presentations\dê con nhanh trí\data\asimages\{7185C27A-C508-4F6C-A5F2-D88B7A4801F2}.png&quot;/&gt;&lt;hasEffects val=&quot;1&quot;/&gt;&lt;left val=&quot;640.56&quot;/&gt;&lt;top val=&quot;538.56&quot;/&gt;&lt;width val=&quot;34.8&quot;/&gt;&lt;height val=&quot;22.8&quot;/&gt;&lt;/ThreeDShapeInfo&gt;"/>
</p:tagLst>
</file>

<file path=ppt/tags/tag24.xml><?xml version="1.0" encoding="utf-8"?>
<p:tagLst xmlns:a="http://schemas.openxmlformats.org/drawingml/2006/main" xmlns:r="http://schemas.openxmlformats.org/officeDocument/2006/relationships" xmlns:p="http://schemas.openxmlformats.org/presentationml/2006/main">
  <p:tag name="PPSNARRATION" val="10,641760334,D:\daonguyen\dê con nhanh trí_pptx\Media.ppcx"/>
  <p:tag name="PPSNARRATIONPROPS" val="D:\daonguyen\ghi âm\ke lan 2\mp3-2\k3.mp3"/>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47C76A-8ABD-48EF-9285-F2FC7CDCAB3A}&quot;/&gt;&lt;filename val=&quot;C:\Documents and Settings\Admin\My Documents\My Adobe Presentations\dê con nhanh trí\data\asimages\{BB47C76A-8ABD-48EF-9285-F2FC7CDCAB3A}.png&quot;/&gt;&lt;hasEffects val=&quot;1&quot;/&gt;&lt;left val=&quot;35.28&quot;/&gt;&lt;top val=&quot;-0.72&quot;/&gt;&lt;width val=&quot;686.64&quot;/&gt;&lt;height val=&quot;116.64&quot;/&gt;&lt;/ThreeDShape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1,641760334,D:\daonguyen\dê con nhanh trí_pptx\Media.ppcx"/>
  <p:tag name="PPSNARRATIONPROPS" val="D:\daonguyen\ghi âm\ke lan 2\mp3-2\k4.mp3"/>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3C5675-95EF-4B2F-B62F-B7625A362046}&quot;/&gt;&lt;filename val=&quot;C:\Documents and Settings\Admin\My Documents\My Adobe Presentations\dê con nhanh trí\data\asimages\{AD3C5675-95EF-4B2F-B62F-B7625A362046}.png&quot;/&gt;&lt;hasEffects val=&quot;1&quot;/&gt;&lt;left val=&quot;-0.72&quot;/&gt;&lt;top val=&quot;8.28&quot;/&gt;&lt;width val=&quot;722.64&quot;/&gt;&lt;height val=&quot;100.08&quot;/&gt;&lt;/ThreeDShapeInfo&gt;"/>
</p:tagLst>
</file>

<file path=ppt/tags/tag28.xml><?xml version="1.0" encoding="utf-8"?>
<p:tagLst xmlns:a="http://schemas.openxmlformats.org/drawingml/2006/main" xmlns:r="http://schemas.openxmlformats.org/officeDocument/2006/relationships" xmlns:p="http://schemas.openxmlformats.org/presentationml/2006/main">
  <p:tag name="PPSNARRATION" val="12,641760334,D:\daonguyen\dê con nhanh trí_pptx\Media.ppcx"/>
  <p:tag name="PPSNARRATIONPROPS" val="D:\daonguyen\ghi âm\ke lan 2\mp3-2\k5.mp3"/>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1EAA5D-5FB0-46A7-A061-7DE33083A6D6}&quot;/&gt;&lt;filename val=&quot;C:\Documents and Settings\Admin\My Documents\My Adobe Presentations\dê con nhanh trí\data\asimages\{D01EAA5D-5FB0-46A7-A061-7DE33083A6D6}.png&quot;/&gt;&lt;hasEffects val=&quot;1&quot;/&gt;&lt;left val=&quot;-10.56&quot;/&gt;&lt;top val=&quot;-0.72&quot;/&gt;&lt;width val=&quot;732.48&quot;/&gt;&lt;height val=&quot;124.8&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5C320A-C110-49A0-AAFD-ED39E59A543A}&quot;/&gt;&lt;filename val=&quot;C:\Documents and Settings\Admin\My Documents\My Adobe Presentations\dê con nhanh trí\data\asimages\{2D5C320A-C110-49A0-AAFD-ED39E59A543A}.png&quot;/&gt;&lt;hasEffects val=&quot;1&quot;/&gt;&lt;left val=&quot;113.28&quot;/&gt;&lt;top val=&quot;37.56&quot;/&gt;&lt;width val=&quot;543.36&quot;/&gt;&lt;height val=&quot;36.36&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 val="13,641760334,D:\daonguyen\dê con nhanh trí_pptx\Media.ppcx"/>
  <p:tag name="PPSNARRATIONPROPS" val="D:\daonguyen\ghi âm\ke lan 2\mp3-2\k6.mp3"/>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3CFB8F6-C170-4FED-96B3-B49F11354DE8}&quot;/&gt;&lt;filename val=&quot;C:\Documents and Settings\Admin\My Documents\My Adobe Presentations\dê con nhanh trí\data\asimages\{63CFB8F6-C170-4FED-96B3-B49F11354DE8}.png&quot;/&gt;&lt;hasEffects val=&quot;1&quot;/&gt;&lt;left val=&quot;105&quot;/&gt;&lt;top val=&quot;6.72&quot;/&gt;&lt;width val=&quot;595.92&quot;/&gt;&lt;height val=&quot;73.2&quot;/&gt;&lt;/ThreeDShapeInfo&gt;"/>
</p:tagLst>
</file>

<file path=ppt/tags/tag32.xml><?xml version="1.0" encoding="utf-8"?>
<p:tagLst xmlns:a="http://schemas.openxmlformats.org/drawingml/2006/main" xmlns:r="http://schemas.openxmlformats.org/officeDocument/2006/relationships" xmlns:p="http://schemas.openxmlformats.org/presentationml/2006/main">
  <p:tag name="PPSNARRATION" val="14,641760334,D:\daonguyen\dê con nhanh trí_pptx\Media.ppcx"/>
  <p:tag name="PPSNARRATIONPROPS" val="D:\daonguyen\ghi âm\ke lan 2\mp3-2\k7.mp3"/>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94C01E-C99B-4510-A828-C34469E98F21}&quot;/&gt;&lt;filename val=&quot;C:\Documents and Settings\Admin\My Documents\My Adobe Presentations\dê con nhanh trí\data\asimages\{0194C01E-C99B-4510-A828-C34469E98F21}.png&quot;/&gt;&lt;hasEffects val=&quot;1&quot;/&gt;&lt;left val=&quot;-54.72&quot;/&gt;&lt;top val=&quot;-2.28&quot;/&gt;&lt;width val=&quot;824.64&quot;/&gt;&lt;height val=&quot;98.64&quot;/&gt;&lt;/ThreeDShape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5,641760334,D:\daonguyen\dê con nhanh trí_pptx\Media.ppcx"/>
  <p:tag name="PPSNARRATIONPROPS" val="D:\daonguyen\ghi âm\ke lan 2\mp3-2\k8.mp3"/>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1211A9-25E3-4494-B2CB-EE9D9709F530}&quot;/&gt;&lt;filename val=&quot;C:\Documents and Settings\Admin\My Documents\My Adobe Presentations\dê con nhanh trí\data\asimages\{041211A9-25E3-4494-B2CB-EE9D9709F530}.png&quot;/&gt;&lt;hasEffects val=&quot;1&quot;/&gt;&lt;left val=&quot;-4.56&quot;/&gt;&lt;top val=&quot;10.56&quot;/&gt;&lt;width val=&quot;748.92&quot;/&gt;&lt;height val=&quot;103.8&quot;/&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A3E9369-00A4-4B7C-82AF-3DCC348A478D}&quot;/&gt;&lt;filename val=&quot;C:\Documents and Settings\Admin\My Documents\My Adobe Presentations\dê con nhanh trí\data\asimages\{DA3E9369-00A4-4B7C-82AF-3DCC348A478D}.png&quot;/&gt;&lt;hasEffects val=&quot;1&quot;/&gt;&lt;left val=&quot;586.56&quot;/&gt;&lt;top val=&quot;305.28&quot;/&gt;&lt;width val=&quot;88.8&quot;/&gt;&lt;height val=&quot;57.36&quot;/&gt;&lt;/ThreeDShape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6,641760334,D:\daonguyen\dê con nhanh trí_pptx\Media.ppcx"/>
  <p:tag name="PPSNARRATIONPROPS" val="D:\daonguyen\ghi âm\ke lan 2\mp3-2\k9.mp3"/>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28AA66-CC79-4B42-A38B-8572E2A1C48F}&quot;/&gt;&lt;filename val=&quot;C:\Documents and Settings\Admin\My Documents\My Adobe Presentations\dê con nhanh trí\data\asimages\{CD28AA66-CC79-4B42-A38B-8572E2A1C48F}.png&quot;/&gt;&lt;hasEffects val=&quot;1&quot;/&gt;&lt;left val=&quot;-0.72&quot;/&gt;&lt;top val=&quot;-3&quot;/&gt;&lt;width val=&quot;722.64&quot;/&gt;&lt;height val=&quot;85.08&quot;/&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 val="17,641760334,D:\daonguyen\dê con nhanh trí_pptx\Media.ppcx"/>
  <p:tag name="PPSNARRATIONPROPS" val="D:\daonguyen\ghi âm\ke lan 2\mp3-2\k cuoi.mp3"/>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845C083-33DC-41C1-AF6A-1C0F226FCB39}&quot;/&gt;&lt;filename val=&quot;C:\Documents and Settings\Admin\My Documents\My Adobe Presentations\dê con nhanh trí\data\asimages\{6845C083-33DC-41C1-AF6A-1C0F226FCB39}.png&quot;/&gt;&lt;hasEffects val=&quot;1&quot;/&gt;&lt;left val=&quot;156&quot;/&gt;&lt;top val=&quot;288.72&quot;/&gt;&lt;width val=&quot;445.92&quot;/&gt;&lt;height val=&quot;68.64&quot;/&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FFAEB9-2597-49CD-B474-FA96A0111262}&quot;/&gt;&lt;filename val=&quot;C:\Documents and Settings\Admin\My Documents\My Adobe Presentations\dê con nhanh trí\data\asimages\{41FFAEB9-2597-49CD-B474-FA96A0111262}.png&quot;/&gt;&lt;hasEffects val=&quot;1&quot;/&gt;&lt;left val=&quot;-1.56&quot;/&gt;&lt;top val=&quot;-19.56&quot;/&gt;&lt;width val=&quot;730.2&quot;/&gt;&lt;height val=&quot;166.92&quot;/&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18,641760334,D:\daonguyen\dê con nhanh trí_pptx\Media.ppcx"/>
  <p:tag name="PPSNARRATIONPROPS" val="D:\daonguyen\ghi âm\l3\mp3 3\chuyen gi.mp3"/>
</p:tagLst>
</file>

<file path=ppt/tags/tag42.xml><?xml version="1.0" encoding="utf-8"?>
<p:tagLst xmlns:a="http://schemas.openxmlformats.org/drawingml/2006/main" xmlns:r="http://schemas.openxmlformats.org/officeDocument/2006/relationships" xmlns:p="http://schemas.openxmlformats.org/presentationml/2006/main">
  <p:tag name="PPSNARRATION" val="19,641760334,D:\daonguyen\dê con nhanh trí_pptx\Media.ppcx"/>
  <p:tag name="PPSNARRATIONPROPS" val="D:\daonguyen\ghi âm\l3\mp3 3\co nhung ai.mp3"/>
</p:tagLst>
</file>

<file path=ppt/tags/tag43.xml><?xml version="1.0" encoding="utf-8"?>
<p:tagLst xmlns:a="http://schemas.openxmlformats.org/drawingml/2006/main" xmlns:r="http://schemas.openxmlformats.org/officeDocument/2006/relationships" xmlns:p="http://schemas.openxmlformats.org/presentationml/2006/main">
  <p:tag name="PPSNARRATIONPROPS" val="D:\daonguyen\ghi âm\l3\mp3 3\truoc khi .mp3"/>
  <p:tag name="PPSNARRATION" val="20,641760334,D:\daonguyen\dê con nhanh trí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21,641760334,D:\daonguyen\dê con nhanh trí_pptx\Media.ppcx"/>
  <p:tag name="PPSNARRATIONPROPS" val="D:\daonguyen\ghi âm\l3\mp3 3\cho soi lam gi.mp3"/>
</p:tagLst>
</file>

<file path=ppt/tags/tag45.xml><?xml version="1.0" encoding="utf-8"?>
<p:tagLst xmlns:a="http://schemas.openxmlformats.org/drawingml/2006/main" xmlns:r="http://schemas.openxmlformats.org/officeDocument/2006/relationships" xmlns:p="http://schemas.openxmlformats.org/presentationml/2006/main">
  <p:tag name="PPSNARRATION" val="22,641760334,D:\daonguyen\dê con nhanh trí_pptx\Media.ppcx"/>
  <p:tag name="PPSNARRATIONPROPS" val="D:\daonguyen\ghi âm\l3\mp3 3\nhan ra soi.mp3"/>
</p:tagLst>
</file>

<file path=ppt/tags/tag46.xml><?xml version="1.0" encoding="utf-8"?>
<p:tagLst xmlns:a="http://schemas.openxmlformats.org/drawingml/2006/main" xmlns:r="http://schemas.openxmlformats.org/officeDocument/2006/relationships" xmlns:p="http://schemas.openxmlformats.org/presentationml/2006/main">
  <p:tag name="PPSNARRATION" val="23,641760334,D:\daonguyen\dê con nhanh trí_pptx\Media.ppcx"/>
  <p:tag name="PPSNARRATIONPROPS" val="D:\daonguyen\ghi âm\l3\mp3 3\nhan ra me.mp3"/>
</p:tagLst>
</file>

<file path=ppt/tags/tag47.xml><?xml version="1.0" encoding="utf-8"?>
<p:tagLst xmlns:a="http://schemas.openxmlformats.org/drawingml/2006/main" xmlns:r="http://schemas.openxmlformats.org/officeDocument/2006/relationships" xmlns:p="http://schemas.openxmlformats.org/presentationml/2006/main">
  <p:tag name="PPSNARRATION" val="24,641760334,D:\daonguyen\dê con nhanh trí_pptx\Media.ppcx"/>
  <p:tag name="PPSNARRATIONPROPS" val="D:\daonguyen\ghi âm\l3\mp3 3\nghe con ke c.mp3"/>
</p:tagLst>
</file>

<file path=ppt/tags/tag48.xml><?xml version="1.0" encoding="utf-8"?>
<p:tagLst xmlns:a="http://schemas.openxmlformats.org/drawingml/2006/main" xmlns:r="http://schemas.openxmlformats.org/officeDocument/2006/relationships" xmlns:p="http://schemas.openxmlformats.org/presentationml/2006/main">
  <p:tag name="PPSNARRATION" val="25,641760334,D:\daonguyen\dê con nhanh trí_pptx\Media.ppcx"/>
  <p:tag name="PPSNARRATIONPROPS" val="D:\daonguyen\ghi âm\l3\mp3 3\tom tat.mp3"/>
</p:tagLst>
</file>

<file path=ppt/tags/tag49.xml><?xml version="1.0" encoding="utf-8"?>
<p:tagLst xmlns:a="http://schemas.openxmlformats.org/drawingml/2006/main" xmlns:r="http://schemas.openxmlformats.org/officeDocument/2006/relationships" xmlns:p="http://schemas.openxmlformats.org/presentationml/2006/main">
  <p:tag name="PPSNARRATION" val="26,641760334,D:\daonguyen\dê con nhanh trí_pptx\Media.ppcx"/>
  <p:tag name="PPSNARRATIONPROPS" val="D:\daonguyen\ghi âm\l3\mp3 3\giao duc.mp3"/>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7742CC-197D-4B89-8D0C-734CE280F83C}&quot;/&gt;&lt;filename val=&quot;C:\Documents and Settings\Admin\My Documents\My Adobe Presentations\dê con nhanh trí\data\asimages\{D97742CC-197D-4B89-8D0C-734CE280F83C}.png&quot;/&gt;&lt;hasEffects val=&quot;1&quot;/&gt;&lt;left val=&quot;203.28&quot;/&gt;&lt;top val=&quot;260.28&quot;/&gt;&lt;width val=&quot;362.64&quot;/&gt;&lt;height val=&quot;51.36&quot;/&gt;&lt;/ThreeDShapeInfo&gt;"/>
</p:tagLst>
</file>

<file path=ppt/tags/tag50.xml><?xml version="1.0" encoding="utf-8"?>
<p:tagLst xmlns:a="http://schemas.openxmlformats.org/drawingml/2006/main" xmlns:r="http://schemas.openxmlformats.org/officeDocument/2006/relationships" xmlns:p="http://schemas.openxmlformats.org/presentationml/2006/main">
  <p:tag name="PPSNARRATION" val="27,641760334,D:\daonguyen\dê con nhanh trí_pptx\Media.ppcx"/>
  <p:tag name="PPSNARRATIONPROPS" val="D:\daonguyen\ghi âm\l3\mp3 3\lan 3.mp3"/>
</p:tagLst>
</file>

<file path=ppt/tags/tag51.xml><?xml version="1.0" encoding="utf-8"?>
<p:tagLst xmlns:a="http://schemas.openxmlformats.org/drawingml/2006/main" xmlns:r="http://schemas.openxmlformats.org/officeDocument/2006/relationships" xmlns:p="http://schemas.openxmlformats.org/presentationml/2006/main">
  <p:tag name="PPSNARRATION" val="28,641760334,D:\daonguyen\dê con nhanh trí_pptx\Media.ppcx"/>
  <p:tag name="PPSNARRATIONPROPS" val="D:\daonguyen\ghi âm\l3\mp3 3\ket thuc.mp3"/>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56B56E-D9A8-4C48-A2A6-BD5C0F9FBC38}&quot;/&gt;&lt;filename val=&quot;C:\Documents and Settings\Admin\My Documents\My Adobe Presentations\dê con nhanh trí\data\asimages\{6C56B56E-D9A8-4C48-A2A6-BD5C0F9FBC38}.png&quot;/&gt;&lt;hasEffects val=&quot;1&quot;/&gt;&lt;left val=&quot;239.28&quot;/&gt;&lt;top val=&quot;377.28&quot;/&gt;&lt;width val=&quot;242.64&quot;/&gt;&lt;height val=&quot;26.64&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6D1AD2-5306-4E66-BEAE-270980D73EB0}&quot;/&gt;&lt;filename val=&quot;C:\Documents and Settings\Admin\My Documents\My Adobe Presentations\dê con nhanh trí\data\asimages\{606D1AD2-5306-4E66-BEAE-270980D73EB0}.png&quot;/&gt;&lt;hasEffects val=&quot;1&quot;/&gt;&lt;left val=&quot;245.28&quot;/&gt;&lt;top val=&quot;407.28&quot;/&gt;&lt;width val=&quot;236.64&quot;/&gt;&lt;height val=&quot;26.64&quot;/&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207906-2257-4AB3-BC47-AEED49736AAF}&quot;/&gt;&lt;filename val=&quot;C:\Documents and Settings\Admin\My Documents\My Adobe Presentations\dê con nhanh trí\data\asimages\{3A207906-2257-4AB3-BC47-AEED49736AAF}.png&quot;/&gt;&lt;hasEffects val=&quot;1&quot;/&gt;&lt;left val=&quot;209.28&quot;/&gt;&lt;top val=&quot;179.28&quot;/&gt;&lt;width val=&quot;362.64&quot;/&gt;&lt;height val=&quot;85.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PSNARRATION" val="2,641760334,D:\daonguyen\dê con nhanh trí_pptx\Media.ppcx"/>
  <p:tag name="PPSNARRATIONPROPS" val="D:\daonguyen\ghi âm\MP3\ghi am 2.mp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2296</TotalTime>
  <Words>1158</Words>
  <Application>Microsoft Office PowerPoint</Application>
  <PresentationFormat>On-screen Show (4:3)</PresentationFormat>
  <Paragraphs>148</Paragraphs>
  <Slides>29</Slides>
  <Notes>12</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 CHÓ SÓI HUNG ÁC ở gần đó đã nghe dê mẹ dặn dê con như thế. Chờ DÊ MẸ VỪA ĐI KHỎI NÓ DÓN DÉN ĐẾN BÊN CỬA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936</cp:revision>
  <dcterms:created xsi:type="dcterms:W3CDTF">2014-08-31T22:29:46Z</dcterms:created>
  <dcterms:modified xsi:type="dcterms:W3CDTF">2021-10-29T03:11:33Z</dcterms:modified>
</cp:coreProperties>
</file>