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0" r:id="rId2"/>
    <p:sldId id="261" r:id="rId3"/>
    <p:sldId id="262" r:id="rId4"/>
    <p:sldId id="263" r:id="rId5"/>
    <p:sldId id="294" r:id="rId6"/>
    <p:sldId id="264" r:id="rId7"/>
    <p:sldId id="270" r:id="rId8"/>
    <p:sldId id="275" r:id="rId9"/>
    <p:sldId id="265" r:id="rId10"/>
    <p:sldId id="273" r:id="rId11"/>
    <p:sldId id="268" r:id="rId12"/>
    <p:sldId id="274" r:id="rId13"/>
    <p:sldId id="269" r:id="rId14"/>
    <p:sldId id="276" r:id="rId15"/>
    <p:sldId id="277" r:id="rId16"/>
    <p:sldId id="266" r:id="rId17"/>
    <p:sldId id="281" r:id="rId18"/>
    <p:sldId id="295" r:id="rId19"/>
    <p:sldId id="296" r:id="rId20"/>
    <p:sldId id="283" r:id="rId21"/>
    <p:sldId id="297" r:id="rId22"/>
    <p:sldId id="298" r:id="rId23"/>
    <p:sldId id="299" r:id="rId24"/>
    <p:sldId id="267" r:id="rId25"/>
    <p:sldId id="304" r:id="rId26"/>
    <p:sldId id="278" r:id="rId27"/>
    <p:sldId id="286" r:id="rId28"/>
    <p:sldId id="287" r:id="rId29"/>
    <p:sldId id="288" r:id="rId30"/>
    <p:sldId id="300" r:id="rId31"/>
    <p:sldId id="303" r:id="rId32"/>
    <p:sldId id="306" r:id="rId33"/>
    <p:sldId id="307" r:id="rId34"/>
    <p:sldId id="308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7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A34A-5B2D-495E-B7D2-DE5F3BEA4ACC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9D017-91DE-4E01-BCDA-8C1381D41F1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538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fld id="{14AF80E0-C7AE-4999-B8DB-883FEFAB639D}" type="slidenum">
              <a:rPr lang="en-US" smtClean="0">
                <a:latin typeface="Arial" charset="0"/>
              </a:rPr>
              <a:pPr eaLnBrk="1" hangingPunct="1"/>
              <a:t>31</a:t>
            </a:fld>
            <a:endParaRPr lang="en-US" smtClean="0">
              <a:latin typeface="Arial" charset="0"/>
            </a:endParaRPr>
          </a:p>
        </p:txBody>
      </p:sp>
      <p:sp>
        <p:nvSpPr>
          <p:cNvPr id="389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3891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r" eaLnBrk="1" hangingPunct="1"/>
            <a:fld id="{C133BC0C-70F6-4307-AB34-1DBFDBA11F25}" type="slidenum">
              <a:rPr lang="en-US" sz="1200">
                <a:latin typeface="Arial" charset="0"/>
              </a:rPr>
              <a:pPr algn="r" eaLnBrk="1" hangingPunct="1"/>
              <a:t>31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683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632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199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9400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0793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564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274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1223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765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3660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405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1E522-6D2A-44C7-B860-584BC60AF125}" type="datetimeFigureOut">
              <a:rPr lang="en-SG" smtClean="0"/>
              <a:t>22/4/2020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6C109-80B0-43B2-B241-A61EB49AC1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548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5" Type="http://schemas.openxmlformats.org/officeDocument/2006/relationships/slide" Target="slide23.xml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awesome_flower0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6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609600" y="381000"/>
            <a:ext cx="7924800" cy="33416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SG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.VnTimeH"/>
            </a:endParaRP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685800" y="3429000"/>
            <a:ext cx="79248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3200" kern="10" dirty="0" err="1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Lĩnh</a:t>
            </a:r>
            <a:r>
              <a:rPr lang="en-SG" sz="3200" kern="10" dirty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 </a:t>
            </a:r>
            <a:r>
              <a:rPr lang="en-SG" sz="3200" kern="10" dirty="0" err="1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vực</a:t>
            </a:r>
            <a:r>
              <a:rPr lang="en-SG" sz="3200" kern="10" dirty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 </a:t>
            </a:r>
            <a:r>
              <a:rPr lang="en-SG" sz="3200" kern="10" dirty="0" err="1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phát</a:t>
            </a:r>
            <a:r>
              <a:rPr lang="en-SG" sz="3200" kern="10" dirty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 </a:t>
            </a:r>
            <a:r>
              <a:rPr lang="en-SG" sz="3200" kern="10" dirty="0" err="1" smtClean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triển</a:t>
            </a:r>
            <a:r>
              <a:rPr lang="en-SG" sz="3200" kern="10" dirty="0" smtClean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 </a:t>
            </a:r>
            <a:r>
              <a:rPr lang="en-SG" sz="3200" kern="10" dirty="0" err="1" smtClean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nhận</a:t>
            </a:r>
            <a:r>
              <a:rPr lang="en-SG" sz="3200" kern="10" dirty="0" smtClean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 </a:t>
            </a:r>
            <a:r>
              <a:rPr lang="en-SG" sz="3200" kern="10" dirty="0" err="1" smtClean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thức</a:t>
            </a:r>
            <a:endParaRPr lang="en-SG" sz="3200" kern="10" dirty="0">
              <a:ln w="19050">
                <a:solidFill>
                  <a:srgbClr val="993366"/>
                </a:solidFill>
                <a:round/>
                <a:headEnd/>
                <a:tailEnd/>
              </a:ln>
              <a:solidFill>
                <a:srgbClr val="993366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meH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838200" y="4331388"/>
            <a:ext cx="777240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EE1B16"/>
                </a:solidFill>
                <a:latin typeface=".VnAvantH" pitchFamily="34" charset="0"/>
              </a:rPr>
              <a:t>Đề</a:t>
            </a:r>
            <a:r>
              <a:rPr lang="en-US" sz="3600" b="1" dirty="0">
                <a:solidFill>
                  <a:srgbClr val="EE1B16"/>
                </a:solidFill>
                <a:latin typeface=".VnAvantH" pitchFamily="34" charset="0"/>
              </a:rPr>
              <a:t> </a:t>
            </a:r>
            <a:r>
              <a:rPr lang="en-US" sz="3600" b="1" dirty="0" err="1">
                <a:solidFill>
                  <a:srgbClr val="EE1B16"/>
                </a:solidFill>
                <a:latin typeface=".VnAvantH" pitchFamily="34" charset="0"/>
              </a:rPr>
              <a:t>tài</a:t>
            </a:r>
            <a:r>
              <a:rPr lang="en-US" sz="4400" dirty="0">
                <a:solidFill>
                  <a:srgbClr val="0000FF"/>
                </a:solidFill>
                <a:latin typeface=".VnTime" pitchFamily="34" charset="0"/>
              </a:rPr>
              <a:t>: </a:t>
            </a:r>
            <a:r>
              <a:rPr lang="en-US" sz="2400" dirty="0" err="1" smtClean="0">
                <a:solidFill>
                  <a:srgbClr val="0000FF"/>
                </a:solidFill>
                <a:latin typeface=".VnTime" pitchFamily="34" charset="0"/>
              </a:rPr>
              <a:t>Đếm</a:t>
            </a:r>
            <a:r>
              <a:rPr lang="en-US" sz="24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.VnTime" pitchFamily="34" charset="0"/>
              </a:rPr>
              <a:t>đến</a:t>
            </a:r>
            <a:r>
              <a:rPr lang="en-US" sz="2400" dirty="0" smtClean="0">
                <a:solidFill>
                  <a:srgbClr val="0000FF"/>
                </a:solidFill>
                <a:latin typeface=".VnTime" pitchFamily="34" charset="0"/>
              </a:rPr>
              <a:t> 9, </a:t>
            </a:r>
            <a:r>
              <a:rPr lang="en-US" sz="2400" dirty="0" err="1" smtClean="0">
                <a:solidFill>
                  <a:srgbClr val="0000FF"/>
                </a:solidFill>
                <a:latin typeface=".VnTime" pitchFamily="34" charset="0"/>
              </a:rPr>
              <a:t>nhận</a:t>
            </a:r>
            <a:r>
              <a:rPr lang="en-US" sz="24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.VnTime" pitchFamily="34" charset="0"/>
              </a:rPr>
              <a:t>biết</a:t>
            </a:r>
            <a:r>
              <a:rPr lang="en-US" sz="24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.VnTime" pitchFamily="34" charset="0"/>
              </a:rPr>
              <a:t>nhóm</a:t>
            </a:r>
            <a:r>
              <a:rPr lang="en-US" sz="24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.VnTime" pitchFamily="34" charset="0"/>
              </a:rPr>
              <a:t>số</a:t>
            </a:r>
            <a:r>
              <a:rPr lang="en-US" sz="24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.VnTime" pitchFamily="34" charset="0"/>
              </a:rPr>
              <a:t>lượng</a:t>
            </a:r>
            <a:r>
              <a:rPr lang="en-US" sz="2400" dirty="0" smtClean="0">
                <a:solidFill>
                  <a:srgbClr val="0000FF"/>
                </a:solidFill>
                <a:latin typeface=".VnTime" pitchFamily="34" charset="0"/>
              </a:rPr>
              <a:t> 9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3200" dirty="0" smtClean="0">
              <a:solidFill>
                <a:srgbClr val="0000FF"/>
              </a:solidFill>
              <a:latin typeface=".VnTime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endParaRPr lang="en-US" sz="4400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2" name="Picture 8" descr="dau bep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an dua ha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609600" y="2590800"/>
            <a:ext cx="769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EE1B16"/>
                </a:solidFill>
                <a:latin typeface=".VnArialH" pitchFamily="34" charset="0"/>
              </a:rPr>
              <a:t>          </a:t>
            </a:r>
            <a:r>
              <a:rPr lang="en-US" sz="3600" b="1" dirty="0" err="1" smtClean="0">
                <a:solidFill>
                  <a:srgbClr val="EE1B16"/>
                </a:solidFill>
                <a:latin typeface=".VnArialH" pitchFamily="34" charset="0"/>
              </a:rPr>
              <a:t>Chủ</a:t>
            </a:r>
            <a:r>
              <a:rPr lang="en-US" sz="3600" b="1" dirty="0" smtClean="0">
                <a:solidFill>
                  <a:srgbClr val="EE1B16"/>
                </a:solidFill>
                <a:latin typeface=".VnArialH" pitchFamily="34" charset="0"/>
              </a:rPr>
              <a:t> </a:t>
            </a:r>
            <a:r>
              <a:rPr lang="en-US" sz="3600" b="1" dirty="0" err="1" smtClean="0">
                <a:solidFill>
                  <a:srgbClr val="EE1B16"/>
                </a:solidFill>
                <a:latin typeface=".VnArialH" pitchFamily="34" charset="0"/>
              </a:rPr>
              <a:t>đề</a:t>
            </a:r>
            <a:r>
              <a:rPr lang="en-US" sz="3600" b="1" dirty="0" smtClean="0">
                <a:solidFill>
                  <a:srgbClr val="EE1B16"/>
                </a:solidFill>
                <a:latin typeface=".VnArialH" pitchFamily="34" charset="0"/>
              </a:rPr>
              <a:t>:</a:t>
            </a:r>
            <a:r>
              <a:rPr lang="vi-VN" sz="3600" b="1" dirty="0" smtClean="0">
                <a:solidFill>
                  <a:srgbClr val="EE1B16"/>
                </a:solidFill>
                <a:latin typeface=".VnArialH" pitchFamily="34" charset="0"/>
              </a:rPr>
              <a:t>Bé vui học toán</a:t>
            </a:r>
            <a:endParaRPr lang="en-US" sz="3600" b="1" dirty="0">
              <a:solidFill>
                <a:srgbClr val="EE1B16"/>
              </a:solidFill>
              <a:latin typeface=".VnArialH" pitchFamily="34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743200" y="5606184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5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tuổi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A1</a:t>
            </a:r>
          </a:p>
        </p:txBody>
      </p:sp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219200" y="1295400"/>
            <a:ext cx="6781800" cy="1231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798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SG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.VnAvantH"/>
            </a:endParaRPr>
          </a:p>
        </p:txBody>
      </p:sp>
      <p:sp>
        <p:nvSpPr>
          <p:cNvPr id="5" name="WordArt 13"/>
          <p:cNvSpPr>
            <a:spLocks noChangeArrowheads="1" noChangeShapeType="1" noTextEdit="1"/>
          </p:cNvSpPr>
          <p:nvPr/>
        </p:nvSpPr>
        <p:spPr bwMode="auto">
          <a:xfrm>
            <a:off x="1447800" y="6247534"/>
            <a:ext cx="647700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E1B16"/>
                </a:solidFill>
                <a:latin typeface="Times New Roman"/>
                <a:cs typeface="Times New Roman"/>
              </a:rPr>
              <a:t>Người thực hiện: Nguyễn Thị Huế</a:t>
            </a:r>
            <a:endParaRPr lang="en-SG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EE1B16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8348" y="725116"/>
            <a:ext cx="6698704" cy="1296144"/>
          </a:xfrm>
          <a:prstGeom prst="rect">
            <a:avLst/>
          </a:prstGeom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 smtClean="0">
                <a:solidFill>
                  <a:srgbClr val="002060"/>
                </a:solidFill>
              </a:rPr>
              <a:t>	</a:t>
            </a:r>
            <a:r>
              <a:rPr lang="en-SG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BA VÌ</a:t>
            </a:r>
          </a:p>
          <a:p>
            <a:pPr algn="ctr"/>
            <a:r>
              <a:rPr lang="en-SG" sz="2400" b="1" dirty="0" smtClean="0">
                <a:solidFill>
                  <a:srgbClr val="002060"/>
                </a:solidFill>
              </a:rPr>
              <a:t>TRƯỜNG MẦM NON TTNC BÒ VÀ ĐỒNG CỎ BA VÌ</a:t>
            </a:r>
            <a:endParaRPr lang="en-SG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animBg="1"/>
      <p:bldP spid="2055" grpId="0"/>
      <p:bldP spid="2058" grpId="0"/>
      <p:bldP spid="20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3320"/>
            <a:ext cx="4427984" cy="314873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lv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lvl="0" indent="0">
              <a:buNone/>
            </a:pPr>
            <a:r>
              <a:rPr lang="en-SG" dirty="0" smtClean="0">
                <a:solidFill>
                  <a:srgbClr val="FF0000"/>
                </a:solidFill>
              </a:rPr>
              <a:t>                 </a:t>
            </a:r>
            <a:r>
              <a:rPr lang="en-SG" sz="1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11340" y="6648"/>
            <a:ext cx="4716016" cy="31491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S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SG" sz="10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</a:p>
          <a:p>
            <a:endParaRPr lang="en-S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149104"/>
            <a:ext cx="4427984" cy="37088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SG" dirty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SG" sz="10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endParaRPr lang="en-S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27984" y="3155752"/>
            <a:ext cx="4716016" cy="37088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en-SG" dirty="0" smtClean="0">
                <a:solidFill>
                  <a:prstClr val="white"/>
                </a:solidFill>
              </a:rPr>
              <a:t>  </a:t>
            </a:r>
          </a:p>
          <a:p>
            <a:pPr marL="0" indent="0">
              <a:buNone/>
            </a:pPr>
            <a:r>
              <a:rPr lang="en-SG" dirty="0">
                <a:solidFill>
                  <a:prstClr val="white"/>
                </a:solidFill>
              </a:rPr>
              <a:t> </a:t>
            </a:r>
            <a:r>
              <a:rPr lang="en-SG" dirty="0" smtClean="0">
                <a:solidFill>
                  <a:prstClr val="white"/>
                </a:solidFill>
              </a:rPr>
              <a:t>                    </a:t>
            </a: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SG" sz="1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SG" sz="1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9534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8" y="548680"/>
            <a:ext cx="2285132" cy="246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8680"/>
            <a:ext cx="18002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20688"/>
            <a:ext cx="2088232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" y="3016201"/>
            <a:ext cx="22860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56" y="3089251"/>
            <a:ext cx="22860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88" y="3016200"/>
            <a:ext cx="22860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834708" y="1556792"/>
            <a:ext cx="1512168" cy="3456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4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3320"/>
            <a:ext cx="4427984" cy="314873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lv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lvl="0" indent="0">
              <a:buNone/>
            </a:pPr>
            <a:r>
              <a:rPr lang="en-SG" dirty="0" smtClean="0">
                <a:solidFill>
                  <a:srgbClr val="FF0000"/>
                </a:solidFill>
              </a:rPr>
              <a:t>                 </a:t>
            </a:r>
            <a:r>
              <a:rPr lang="en-SG" sz="1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11340" y="6648"/>
            <a:ext cx="4716016" cy="31491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S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SG" sz="10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</a:p>
          <a:p>
            <a:endParaRPr lang="en-S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149104"/>
            <a:ext cx="4427984" cy="37088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SG" dirty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SG" sz="10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endParaRPr lang="en-S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27984" y="3155752"/>
            <a:ext cx="4716016" cy="37088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en-SG" dirty="0" smtClean="0">
                <a:solidFill>
                  <a:prstClr val="white"/>
                </a:solidFill>
              </a:rPr>
              <a:t>  </a:t>
            </a:r>
          </a:p>
          <a:p>
            <a:pPr marL="0" indent="0">
              <a:buNone/>
            </a:pPr>
            <a:r>
              <a:rPr lang="en-SG" dirty="0">
                <a:solidFill>
                  <a:prstClr val="white"/>
                </a:solidFill>
              </a:rPr>
              <a:t> </a:t>
            </a:r>
            <a:r>
              <a:rPr lang="en-SG" dirty="0" smtClean="0">
                <a:solidFill>
                  <a:prstClr val="white"/>
                </a:solidFill>
              </a:rPr>
              <a:t>                    </a:t>
            </a: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SG" sz="1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SG" sz="1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9534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" y="764704"/>
            <a:ext cx="1819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65" y="815380"/>
            <a:ext cx="1819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8028"/>
            <a:ext cx="1819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15380"/>
            <a:ext cx="1819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" y="2735709"/>
            <a:ext cx="1819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35709"/>
            <a:ext cx="1819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11" y="2735957"/>
            <a:ext cx="1819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286" y="2731641"/>
            <a:ext cx="1819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339902" y="4164707"/>
            <a:ext cx="1789807" cy="20005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SG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0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3320"/>
            <a:ext cx="4427984" cy="314873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lv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lvl="0" indent="0">
              <a:buNone/>
            </a:pPr>
            <a:r>
              <a:rPr lang="en-SG" dirty="0" smtClean="0">
                <a:solidFill>
                  <a:srgbClr val="FF0000"/>
                </a:solidFill>
              </a:rPr>
              <a:t>                 </a:t>
            </a:r>
            <a:r>
              <a:rPr lang="en-SG" sz="1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11340" y="6648"/>
            <a:ext cx="4716016" cy="31491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S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SG" sz="10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</a:p>
          <a:p>
            <a:endParaRPr lang="en-S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149104"/>
            <a:ext cx="4427984" cy="37088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SG" dirty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SG" sz="10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endParaRPr lang="en-S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27984" y="3155752"/>
            <a:ext cx="4716016" cy="37088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en-SG" dirty="0" smtClean="0">
                <a:solidFill>
                  <a:prstClr val="white"/>
                </a:solidFill>
              </a:rPr>
              <a:t>  </a:t>
            </a:r>
          </a:p>
          <a:p>
            <a:pPr marL="0" indent="0">
              <a:buNone/>
            </a:pPr>
            <a:r>
              <a:rPr lang="en-SG" dirty="0">
                <a:solidFill>
                  <a:prstClr val="white"/>
                </a:solidFill>
              </a:rPr>
              <a:t> </a:t>
            </a:r>
            <a:r>
              <a:rPr lang="en-SG" dirty="0" smtClean="0">
                <a:solidFill>
                  <a:prstClr val="white"/>
                </a:solidFill>
              </a:rPr>
              <a:t>                    </a:t>
            </a: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SG" sz="1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SG" sz="1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8759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429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2663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2663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55" y="2132856"/>
            <a:ext cx="2663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05050"/>
            <a:ext cx="2663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131840" y="4005064"/>
            <a:ext cx="1944216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SG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6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46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9578"/>
            <a:ext cx="910084" cy="100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" y="1234306"/>
            <a:ext cx="87153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39" y="1227981"/>
            <a:ext cx="928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76" y="1227981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637" y="1218109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01" y="1227981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18" y="1227981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87" y="1216742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42640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90011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372" y="2817813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50" y="2817813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72" y="2798763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17" y="2767013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2" y="2786063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649" y="2798763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68" y="2780927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12" y="2755677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812360" y="980728"/>
            <a:ext cx="1224136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956376" y="2636912"/>
            <a:ext cx="1080120" cy="1252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5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86" y="581120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554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3" y="586554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09" y="575730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74" y="586554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4" y="586554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65344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85" y="586554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22" y="547254"/>
            <a:ext cx="871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" y="2275185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3" y="2357140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12" y="2357140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12" y="2330424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19" y="2348878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40" y="2348879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40" y="2357140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40" y="2330424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96517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7812360" y="547254"/>
            <a:ext cx="1080120" cy="1006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64760" y="2296517"/>
            <a:ext cx="1080120" cy="1006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590" y="5849888"/>
            <a:ext cx="9017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64690" y="5849888"/>
            <a:ext cx="9017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39141" y="5849888"/>
            <a:ext cx="9017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78969" y="5849888"/>
            <a:ext cx="9017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102348" y="5864448"/>
            <a:ext cx="9017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089521" y="5864448"/>
            <a:ext cx="9017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118572" y="5864448"/>
            <a:ext cx="9017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070997" y="5864448"/>
            <a:ext cx="9017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5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0186 L 0.08958 -0.512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L 0.19375 -0.5231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2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L 0.31424 -0.5337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2" y="-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0642 -0.5337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-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53403 -0.5317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1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0.64792 -0.5317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0.75434 -0.5210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-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87743 -0.53171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72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SG" dirty="0" smtClean="0"/>
              <a:t>MỞ RỘNG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SG" dirty="0" smtClean="0">
                <a:solidFill>
                  <a:srgbClr val="FF0000"/>
                </a:solidFill>
              </a:rPr>
              <a:t>Ý </a:t>
            </a:r>
            <a:r>
              <a:rPr lang="en-SG" dirty="0" err="1" smtClean="0">
                <a:solidFill>
                  <a:srgbClr val="FF0000"/>
                </a:solidFill>
              </a:rPr>
              <a:t>nghĩa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của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số</a:t>
            </a:r>
            <a:r>
              <a:rPr lang="en-SG" dirty="0" smtClean="0">
                <a:solidFill>
                  <a:srgbClr val="FF0000"/>
                </a:solidFill>
              </a:rPr>
              <a:t> 9:</a:t>
            </a:r>
          </a:p>
          <a:p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6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59632" cy="142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4888"/>
            <a:ext cx="12620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92" y="328588"/>
            <a:ext cx="12620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9401"/>
            <a:ext cx="12620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34" y="1799357"/>
            <a:ext cx="12620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72" y="1820764"/>
            <a:ext cx="12620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" y="3501008"/>
            <a:ext cx="12620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50" y="3573016"/>
            <a:ext cx="12620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12620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508104" y="908720"/>
            <a:ext cx="2088232" cy="3744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1799692" y="836712"/>
            <a:ext cx="4536504" cy="1948904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/>
          <p:cNvSpPr/>
          <p:nvPr/>
        </p:nvSpPr>
        <p:spPr>
          <a:xfrm>
            <a:off x="1799692" y="2785616"/>
            <a:ext cx="4536504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7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Kết quả hình ảnh cho hình ảnhbiển số xe có số 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16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502838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82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96"/>
            <a:ext cx="903649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72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471763"/>
              </p:ext>
            </p:extLst>
          </p:nvPr>
        </p:nvGraphicFramePr>
        <p:xfrm>
          <a:off x="2286000" y="171450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0" name="Slide" r:id="rId3" imgW="4572049" imgH="3429015" progId="PowerPoint.Slide.8">
                  <p:embed/>
                </p:oleObj>
              </mc:Choice>
              <mc:Fallback>
                <p:oleObj name="Slide" r:id="rId3" imgW="4572049" imgH="3429015" progId="PowerPoint.Slid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1714500"/>
                        <a:ext cx="4572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85768"/>
              </p:ext>
            </p:extLst>
          </p:nvPr>
        </p:nvGraphicFramePr>
        <p:xfrm>
          <a:off x="2286000" y="171450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1" name="Slide" r:id="rId5" imgW="4572049" imgH="3429015" progId="PowerPoint.Slide.8">
                  <p:embed/>
                </p:oleObj>
              </mc:Choice>
              <mc:Fallback>
                <p:oleObj name="Slide" r:id="rId5" imgW="4572049" imgH="3429015" progId="PowerPoint.Slid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0" y="1714500"/>
                        <a:ext cx="4572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071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5432" y="-499740"/>
            <a:ext cx="5832648" cy="78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SG" dirty="0" smtClean="0">
                <a:solidFill>
                  <a:srgbClr val="002060"/>
                </a:solidFill>
              </a:rPr>
              <a:t>HOẠT ĐỘNG 3</a:t>
            </a:r>
            <a:endParaRPr lang="en-S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SG" dirty="0" smtClean="0">
                <a:solidFill>
                  <a:srgbClr val="FF0000"/>
                </a:solidFill>
              </a:rPr>
              <a:t>TRÒ CHƠI: AI THÔNG MINH HƠN</a:t>
            </a:r>
          </a:p>
          <a:p>
            <a:r>
              <a:rPr lang="en-SG" dirty="0" smtClean="0">
                <a:solidFill>
                  <a:srgbClr val="FF0000"/>
                </a:solidFill>
              </a:rPr>
              <a:t>- </a:t>
            </a:r>
            <a:r>
              <a:rPr lang="en-SG" dirty="0" err="1">
                <a:solidFill>
                  <a:srgbClr val="FF0000"/>
                </a:solidFill>
              </a:rPr>
              <a:t>C</a:t>
            </a:r>
            <a:r>
              <a:rPr lang="en-SG" dirty="0" err="1" smtClean="0">
                <a:solidFill>
                  <a:srgbClr val="FF0000"/>
                </a:solidFill>
              </a:rPr>
              <a:t>ác</a:t>
            </a:r>
            <a:r>
              <a:rPr lang="en-SG" dirty="0" smtClean="0">
                <a:solidFill>
                  <a:srgbClr val="FF0000"/>
                </a:solidFill>
              </a:rPr>
              <a:t> con </a:t>
            </a:r>
            <a:r>
              <a:rPr lang="en-SG" dirty="0" err="1" smtClean="0">
                <a:solidFill>
                  <a:srgbClr val="FF0000"/>
                </a:solidFill>
              </a:rPr>
              <a:t>hãy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nhìn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thật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tinh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đếm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số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lượng</a:t>
            </a:r>
            <a:r>
              <a:rPr lang="en-SG" dirty="0" smtClean="0">
                <a:solidFill>
                  <a:srgbClr val="FF0000"/>
                </a:solidFill>
              </a:rPr>
              <a:t> con </a:t>
            </a:r>
            <a:r>
              <a:rPr lang="en-SG" dirty="0" err="1" smtClean="0">
                <a:solidFill>
                  <a:srgbClr val="FF0000"/>
                </a:solidFill>
              </a:rPr>
              <a:t>vật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và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chọn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số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sao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cho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đúng</a:t>
            </a:r>
            <a:r>
              <a:rPr lang="en-SG" dirty="0" smtClean="0">
                <a:solidFill>
                  <a:srgbClr val="FF0000"/>
                </a:solidFill>
              </a:rPr>
              <a:t> </a:t>
            </a:r>
            <a:r>
              <a:rPr lang="en-SG" dirty="0" err="1" smtClean="0">
                <a:solidFill>
                  <a:srgbClr val="FF0000"/>
                </a:solidFill>
              </a:rPr>
              <a:t>nhé</a:t>
            </a:r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" y="692696"/>
            <a:ext cx="152325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15" y="2492896"/>
            <a:ext cx="1524000" cy="178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20" y="2492896"/>
            <a:ext cx="1524000" cy="176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68" y="2492896"/>
            <a:ext cx="1524000" cy="179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0456"/>
            <a:ext cx="1524000" cy="178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72" y="710456"/>
            <a:ext cx="1524000" cy="178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72" y="693564"/>
            <a:ext cx="1524000" cy="179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725144"/>
            <a:ext cx="864096" cy="134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SG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4096" y="4725144"/>
            <a:ext cx="864096" cy="134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SG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15" y="2492896"/>
            <a:ext cx="152400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728192" y="4725144"/>
            <a:ext cx="864096" cy="134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SG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17564" y="4725144"/>
            <a:ext cx="864096" cy="134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47244" y="4725144"/>
            <a:ext cx="864096" cy="134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483148" y="4725144"/>
            <a:ext cx="864096" cy="134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21907" y="4725144"/>
            <a:ext cx="864096" cy="134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86003" y="4718124"/>
            <a:ext cx="864096" cy="134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SG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65998" y="4725144"/>
            <a:ext cx="864096" cy="134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0.13368 -0.39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" y="214313"/>
            <a:ext cx="1687612" cy="184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138"/>
            <a:ext cx="2143125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Hình ảnh con cua-The vector illustration, badges, stickers, crab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8" y="2060849"/>
            <a:ext cx="168443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41" y="2056781"/>
            <a:ext cx="1306339" cy="137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8" y="3489173"/>
            <a:ext cx="1680121" cy="15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627" y="2056780"/>
            <a:ext cx="1365933" cy="126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33" y="379462"/>
            <a:ext cx="168932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68213"/>
            <a:ext cx="16764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78326"/>
            <a:ext cx="16764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69" y="5728568"/>
            <a:ext cx="1032049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SG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3476" y="5715868"/>
            <a:ext cx="1032049" cy="113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25525" y="5728568"/>
            <a:ext cx="1032049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96071" y="5715868"/>
            <a:ext cx="1032049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28120" y="5703416"/>
            <a:ext cx="1032049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60169" y="5703416"/>
            <a:ext cx="1032049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57552" y="5703416"/>
            <a:ext cx="1032049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91709" y="5703416"/>
            <a:ext cx="1032049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23758" y="5721300"/>
            <a:ext cx="1032049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3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8246 -0.51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con tôm | Hình ảnh, Chó con, Tô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35638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" y="2229272"/>
            <a:ext cx="3555256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527549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75731"/>
            <a:ext cx="3527549" cy="190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5949280"/>
            <a:ext cx="9716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SG" sz="8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99592" y="4077072"/>
            <a:ext cx="151216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Oval 11"/>
          <p:cNvSpPr/>
          <p:nvPr/>
        </p:nvSpPr>
        <p:spPr>
          <a:xfrm>
            <a:off x="6312549" y="4077072"/>
            <a:ext cx="151216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/>
          <p:cNvSpPr/>
          <p:nvPr/>
        </p:nvSpPr>
        <p:spPr>
          <a:xfrm>
            <a:off x="971601" y="5954960"/>
            <a:ext cx="9716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43201" y="5954960"/>
            <a:ext cx="9716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14801" y="5954960"/>
            <a:ext cx="9716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07485" y="5949280"/>
            <a:ext cx="9716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SG" sz="8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9085" y="5949280"/>
            <a:ext cx="9716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50685" y="5949280"/>
            <a:ext cx="9716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8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22285" y="5949280"/>
            <a:ext cx="9716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SG" sz="8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17200" y="5949280"/>
            <a:ext cx="1326799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8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7 0.0662 L -0.40851 -0.223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6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55 0.01574 L -0.03055 -0.23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9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SG" dirty="0" smtClean="0">
                <a:solidFill>
                  <a:srgbClr val="FF0000"/>
                </a:solidFill>
              </a:rPr>
              <a:t>TRÒ CHƠI: AI THÔNG MINH HƠN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SG" dirty="0" smtClean="0"/>
              <a:t>- </a:t>
            </a:r>
            <a:r>
              <a:rPr lang="en-SG" dirty="0" err="1" smtClean="0"/>
              <a:t>Cách</a:t>
            </a:r>
            <a:r>
              <a:rPr lang="en-SG" dirty="0" smtClean="0"/>
              <a:t> </a:t>
            </a:r>
            <a:r>
              <a:rPr lang="en-SG" dirty="0" err="1" smtClean="0"/>
              <a:t>chơi</a:t>
            </a:r>
            <a:r>
              <a:rPr lang="en-SG" dirty="0" smtClean="0"/>
              <a:t>: </a:t>
            </a:r>
            <a:r>
              <a:rPr lang="en-SG" dirty="0" err="1" smtClean="0"/>
              <a:t>các</a:t>
            </a:r>
            <a:r>
              <a:rPr lang="en-SG" dirty="0" smtClean="0"/>
              <a:t> con </a:t>
            </a:r>
            <a:r>
              <a:rPr lang="en-SG" dirty="0" err="1" smtClean="0"/>
              <a:t>hãy</a:t>
            </a:r>
            <a:r>
              <a:rPr lang="en-SG" dirty="0" smtClean="0"/>
              <a:t> </a:t>
            </a:r>
            <a:r>
              <a:rPr lang="en-SG" dirty="0" err="1" smtClean="0"/>
              <a:t>quan</a:t>
            </a:r>
            <a:r>
              <a:rPr lang="en-SG" dirty="0" smtClean="0"/>
              <a:t> </a:t>
            </a:r>
            <a:r>
              <a:rPr lang="en-SG" dirty="0" err="1" smtClean="0"/>
              <a:t>sát</a:t>
            </a:r>
            <a:r>
              <a:rPr lang="en-SG" dirty="0" smtClean="0"/>
              <a:t> </a:t>
            </a:r>
            <a:r>
              <a:rPr lang="en-SG" dirty="0" smtClean="0"/>
              <a:t> </a:t>
            </a:r>
            <a:r>
              <a:rPr lang="en-SG" dirty="0" err="1" smtClean="0"/>
              <a:t>thật</a:t>
            </a:r>
            <a:r>
              <a:rPr lang="en-SG" dirty="0" smtClean="0"/>
              <a:t> </a:t>
            </a:r>
            <a:r>
              <a:rPr lang="en-SG" dirty="0" err="1" smtClean="0"/>
              <a:t>tinh</a:t>
            </a:r>
            <a:r>
              <a:rPr lang="en-SG" dirty="0" smtClean="0"/>
              <a:t> </a:t>
            </a:r>
            <a:r>
              <a:rPr lang="en-SG" dirty="0" err="1" smtClean="0"/>
              <a:t>xem</a:t>
            </a:r>
            <a:r>
              <a:rPr lang="en-SG" dirty="0" smtClean="0"/>
              <a:t> </a:t>
            </a:r>
            <a:r>
              <a:rPr lang="en-SG" dirty="0" err="1" smtClean="0"/>
              <a:t>trong</a:t>
            </a:r>
            <a:r>
              <a:rPr lang="en-SG" dirty="0" smtClean="0"/>
              <a:t> </a:t>
            </a:r>
            <a:r>
              <a:rPr lang="en-SG" dirty="0" err="1" smtClean="0"/>
              <a:t>dãy</a:t>
            </a:r>
            <a:r>
              <a:rPr lang="en-SG" dirty="0" smtClean="0"/>
              <a:t> </a:t>
            </a:r>
            <a:r>
              <a:rPr lang="en-SG" dirty="0" err="1" smtClean="0"/>
              <a:t>số</a:t>
            </a:r>
            <a:r>
              <a:rPr lang="en-SG" dirty="0" smtClean="0"/>
              <a:t> </a:t>
            </a:r>
            <a:r>
              <a:rPr lang="en-SG" dirty="0" err="1" smtClean="0"/>
              <a:t>sau</a:t>
            </a:r>
            <a:r>
              <a:rPr lang="en-SG" dirty="0" smtClean="0"/>
              <a:t> </a:t>
            </a:r>
            <a:r>
              <a:rPr lang="en-SG" dirty="0" err="1" smtClean="0"/>
              <a:t>thiếu</a:t>
            </a:r>
            <a:r>
              <a:rPr lang="en-SG" dirty="0" smtClean="0"/>
              <a:t> </a:t>
            </a:r>
            <a:r>
              <a:rPr lang="en-SG" dirty="0" err="1" smtClean="0"/>
              <a:t>số</a:t>
            </a:r>
            <a:r>
              <a:rPr lang="en-SG" dirty="0" smtClean="0"/>
              <a:t> </a:t>
            </a:r>
            <a:r>
              <a:rPr lang="en-SG" dirty="0" err="1" smtClean="0"/>
              <a:t>nào</a:t>
            </a:r>
            <a:r>
              <a:rPr lang="en-SG" dirty="0" smtClean="0"/>
              <a:t>, </a:t>
            </a:r>
            <a:r>
              <a:rPr lang="en-SG" dirty="0" err="1" smtClean="0"/>
              <a:t>các</a:t>
            </a:r>
            <a:r>
              <a:rPr lang="en-SG" dirty="0" smtClean="0"/>
              <a:t> con </a:t>
            </a:r>
            <a:r>
              <a:rPr lang="en-SG" dirty="0" err="1" smtClean="0"/>
              <a:t>hãy</a:t>
            </a:r>
            <a:r>
              <a:rPr lang="en-SG" dirty="0" smtClean="0"/>
              <a:t> </a:t>
            </a:r>
            <a:r>
              <a:rPr lang="en-SG" dirty="0" err="1" smtClean="0"/>
              <a:t>chọn</a:t>
            </a:r>
            <a:r>
              <a:rPr lang="en-SG" dirty="0" smtClean="0"/>
              <a:t> </a:t>
            </a:r>
            <a:r>
              <a:rPr lang="en-SG" dirty="0" err="1" smtClean="0"/>
              <a:t>số</a:t>
            </a:r>
            <a:r>
              <a:rPr lang="en-SG" dirty="0" smtClean="0"/>
              <a:t> </a:t>
            </a:r>
            <a:r>
              <a:rPr lang="en-SG" dirty="0" err="1" smtClean="0"/>
              <a:t>đó</a:t>
            </a:r>
            <a:r>
              <a:rPr lang="en-SG" dirty="0" smtClean="0"/>
              <a:t> </a:t>
            </a:r>
            <a:r>
              <a:rPr lang="en-SG" dirty="0" err="1" smtClean="0"/>
              <a:t>giơ</a:t>
            </a:r>
            <a:r>
              <a:rPr lang="en-SG" dirty="0" smtClean="0"/>
              <a:t> </a:t>
            </a:r>
            <a:r>
              <a:rPr lang="en-SG" dirty="0" err="1" smtClean="0"/>
              <a:t>lên</a:t>
            </a:r>
            <a:r>
              <a:rPr lang="en-SG" dirty="0" smtClean="0"/>
              <a:t> </a:t>
            </a:r>
            <a:r>
              <a:rPr lang="en-SG" dirty="0" err="1" smtClean="0"/>
              <a:t>nhé</a:t>
            </a:r>
            <a:r>
              <a:rPr lang="en-SG" smtClean="0"/>
              <a:t>!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7282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 rot="-257647">
            <a:off x="990600" y="457200"/>
            <a:ext cx="6781800" cy="6400800"/>
            <a:chOff x="912" y="144"/>
            <a:chExt cx="4272" cy="4032"/>
          </a:xfrm>
        </p:grpSpPr>
        <p:pic>
          <p:nvPicPr>
            <p:cNvPr id="22539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40" name="Group 25"/>
            <p:cNvGrpSpPr>
              <a:grpSpLocks/>
            </p:cNvGrpSpPr>
            <p:nvPr/>
          </p:nvGrpSpPr>
          <p:grpSpPr bwMode="auto">
            <a:xfrm>
              <a:off x="1136" y="532"/>
              <a:ext cx="3374" cy="3342"/>
              <a:chOff x="1136" y="532"/>
              <a:chExt cx="3374" cy="3342"/>
            </a:xfrm>
          </p:grpSpPr>
          <p:sp>
            <p:nvSpPr>
              <p:cNvPr id="22541" name="Text Box 4"/>
              <p:cNvSpPr txBox="1">
                <a:spLocks noChangeArrowheads="1"/>
              </p:cNvSpPr>
              <p:nvPr/>
            </p:nvSpPr>
            <p:spPr bwMode="auto">
              <a:xfrm rot="-1776431">
                <a:off x="2017" y="581"/>
                <a:ext cx="718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>
                    <a:solidFill>
                      <a:srgbClr val="00CC00"/>
                    </a:solidFill>
                  </a:rPr>
                  <a:t>9</a:t>
                </a:r>
              </a:p>
            </p:txBody>
          </p:sp>
          <p:sp>
            <p:nvSpPr>
              <p:cNvPr id="22542" name="Text Box 5"/>
              <p:cNvSpPr txBox="1">
                <a:spLocks noChangeArrowheads="1"/>
              </p:cNvSpPr>
              <p:nvPr/>
            </p:nvSpPr>
            <p:spPr bwMode="auto">
              <a:xfrm rot="-3863932">
                <a:off x="1392" y="1297"/>
                <a:ext cx="65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>
                    <a:solidFill>
                      <a:srgbClr val="6600CC"/>
                    </a:solidFill>
                  </a:rPr>
                  <a:t>8</a:t>
                </a:r>
              </a:p>
            </p:txBody>
          </p:sp>
          <p:sp>
            <p:nvSpPr>
              <p:cNvPr id="22543" name="Text Box 6"/>
              <p:cNvSpPr txBox="1">
                <a:spLocks noChangeArrowheads="1"/>
              </p:cNvSpPr>
              <p:nvPr/>
            </p:nvSpPr>
            <p:spPr bwMode="auto">
              <a:xfrm rot="-6489223">
                <a:off x="1232" y="2014"/>
                <a:ext cx="884" cy="1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SG" sz="10600" b="1" dirty="0"/>
                  <a:t>7</a:t>
                </a:r>
                <a:endParaRPr lang="vi-VN" sz="10600" b="1" dirty="0"/>
              </a:p>
            </p:txBody>
          </p:sp>
          <p:sp>
            <p:nvSpPr>
              <p:cNvPr id="22544" name="Text Box 7"/>
              <p:cNvSpPr txBox="1">
                <a:spLocks noChangeArrowheads="1"/>
              </p:cNvSpPr>
              <p:nvPr/>
            </p:nvSpPr>
            <p:spPr bwMode="auto">
              <a:xfrm rot="11038265">
                <a:off x="1870" y="2783"/>
                <a:ext cx="884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 smtClean="0">
                    <a:solidFill>
                      <a:srgbClr val="00CC00"/>
                    </a:solidFill>
                  </a:rPr>
                  <a:t>9</a:t>
                </a:r>
                <a:endParaRPr lang="en-US" sz="9600" b="1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22545" name="Text Box 8"/>
              <p:cNvSpPr txBox="1">
                <a:spLocks noChangeArrowheads="1"/>
              </p:cNvSpPr>
              <p:nvPr/>
            </p:nvSpPr>
            <p:spPr bwMode="auto">
              <a:xfrm rot="3928943">
                <a:off x="3700" y="1202"/>
                <a:ext cx="717" cy="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800" b="1" dirty="0">
                    <a:solidFill>
                      <a:srgbClr val="0066FF"/>
                    </a:solidFill>
                  </a:rPr>
                  <a:t>9</a:t>
                </a:r>
              </a:p>
            </p:txBody>
          </p:sp>
          <p:sp>
            <p:nvSpPr>
              <p:cNvPr id="22546" name="Text Box 9"/>
              <p:cNvSpPr txBox="1">
                <a:spLocks noChangeArrowheads="1"/>
              </p:cNvSpPr>
              <p:nvPr/>
            </p:nvSpPr>
            <p:spPr bwMode="auto">
              <a:xfrm rot="6998128">
                <a:off x="3445" y="2416"/>
                <a:ext cx="1007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sz="9600" b="1" dirty="0"/>
                  <a:t>7</a:t>
                </a:r>
                <a:endParaRPr lang="vi-VN" sz="9600" b="1" dirty="0"/>
              </a:p>
            </p:txBody>
          </p:sp>
          <p:sp>
            <p:nvSpPr>
              <p:cNvPr id="22547" name="Text Box 10"/>
              <p:cNvSpPr txBox="1">
                <a:spLocks noChangeArrowheads="1"/>
              </p:cNvSpPr>
              <p:nvPr/>
            </p:nvSpPr>
            <p:spPr bwMode="auto">
              <a:xfrm rot="1955264">
                <a:off x="2934" y="532"/>
                <a:ext cx="71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sz="9600" b="1" dirty="0"/>
                  <a:t>8</a:t>
                </a:r>
                <a:endParaRPr lang="vi-VN" sz="9600" b="1" dirty="0"/>
              </a:p>
            </p:txBody>
          </p:sp>
          <p:sp>
            <p:nvSpPr>
              <p:cNvPr id="22548" name="Text Box 11"/>
              <p:cNvSpPr txBox="1">
                <a:spLocks noChangeArrowheads="1"/>
              </p:cNvSpPr>
              <p:nvPr/>
            </p:nvSpPr>
            <p:spPr bwMode="auto">
              <a:xfrm rot="10347071">
                <a:off x="2828" y="2885"/>
                <a:ext cx="769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>
                    <a:solidFill>
                      <a:srgbClr val="FF3300"/>
                    </a:solidFill>
                  </a:rPr>
                  <a:t>8</a:t>
                </a:r>
              </a:p>
            </p:txBody>
          </p:sp>
        </p:grpSp>
      </p:grpSp>
      <p:sp>
        <p:nvSpPr>
          <p:cNvPr id="22531" name="AutoShape 12"/>
          <p:cNvSpPr>
            <a:spLocks noChangeArrowheads="1"/>
          </p:cNvSpPr>
          <p:nvPr/>
        </p:nvSpPr>
        <p:spPr bwMode="auto">
          <a:xfrm rot="-5400000">
            <a:off x="3298214" y="4003666"/>
            <a:ext cx="990600" cy="603268"/>
          </a:xfrm>
          <a:prstGeom prst="leftArrow">
            <a:avLst>
              <a:gd name="adj1" fmla="val 50000"/>
              <a:gd name="adj2" fmla="val 41053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vi-VN">
              <a:solidFill>
                <a:srgbClr val="002060"/>
              </a:solidFill>
              <a:latin typeface=".VnTime" pitchFamily="34" charset="0"/>
            </a:endParaRPr>
          </a:p>
        </p:txBody>
      </p:sp>
      <p:sp>
        <p:nvSpPr>
          <p:cNvPr id="22532" name="WordArt 14"/>
          <p:cNvSpPr>
            <a:spLocks noChangeArrowheads="1" noChangeShapeType="1" noTextEdit="1"/>
          </p:cNvSpPr>
          <p:nvPr/>
        </p:nvSpPr>
        <p:spPr bwMode="auto">
          <a:xfrm>
            <a:off x="304800" y="6324600"/>
            <a:ext cx="22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.VnAvant"/>
              </a:rPr>
              <a:t>1</a:t>
            </a:r>
          </a:p>
        </p:txBody>
      </p:sp>
      <p:sp>
        <p:nvSpPr>
          <p:cNvPr id="22533" name="WordArt 15"/>
          <p:cNvSpPr>
            <a:spLocks noChangeArrowheads="1" noChangeShapeType="1" noTextEdit="1"/>
          </p:cNvSpPr>
          <p:nvPr/>
        </p:nvSpPr>
        <p:spPr bwMode="auto">
          <a:xfrm>
            <a:off x="1219200" y="6324600"/>
            <a:ext cx="304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.VnAvant"/>
              </a:rPr>
              <a:t>2</a:t>
            </a:r>
          </a:p>
        </p:txBody>
      </p:sp>
      <p:sp>
        <p:nvSpPr>
          <p:cNvPr id="22534" name="AutoShape 1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10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22535" name="AutoShape 3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28600" y="6248400"/>
            <a:ext cx="5334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22536" name="AutoShape 3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43000" y="6248400"/>
            <a:ext cx="4572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pic>
        <p:nvPicPr>
          <p:cNvPr id="22537" name="Picture 19" descr="J01240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1000" y="44196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9" descr="J01240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22117">
            <a:off x="6400800" y="3810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094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0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8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812360" y="1978844"/>
            <a:ext cx="86409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1937544"/>
            <a:ext cx="82758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080120" y="1966516"/>
            <a:ext cx="75557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23728" y="1978844"/>
            <a:ext cx="792088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72036" y="1978844"/>
            <a:ext cx="71194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55592" y="1978844"/>
            <a:ext cx="830312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04048" y="1966516"/>
            <a:ext cx="75830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006504" y="1937544"/>
            <a:ext cx="722908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21648" y="1978844"/>
            <a:ext cx="74669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7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812360" y="1978844"/>
            <a:ext cx="86409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1937544"/>
            <a:ext cx="82758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080120" y="1966516"/>
            <a:ext cx="75557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23728" y="1978844"/>
            <a:ext cx="792088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72036" y="1978844"/>
            <a:ext cx="71194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55592" y="1978844"/>
            <a:ext cx="830312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04048" y="1966516"/>
            <a:ext cx="75830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006504" y="1937544"/>
            <a:ext cx="722908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21648" y="1978844"/>
            <a:ext cx="74669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812360" y="1978844"/>
            <a:ext cx="86409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1937544"/>
            <a:ext cx="82758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080120" y="1966516"/>
            <a:ext cx="75557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23728" y="1978844"/>
            <a:ext cx="792088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72036" y="1978844"/>
            <a:ext cx="71194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55592" y="1978844"/>
            <a:ext cx="830312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04048" y="1966516"/>
            <a:ext cx="75830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006504" y="1937544"/>
            <a:ext cx="722908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21648" y="1978844"/>
            <a:ext cx="74669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SG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32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9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6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duc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88640"/>
            <a:ext cx="777686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1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69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SG" dirty="0" smtClean="0"/>
              <a:t>TRÒ CHƠI: Ô CỬA BÍ MẬT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SG" dirty="0" err="1" smtClean="0"/>
              <a:t>Cách</a:t>
            </a:r>
            <a:r>
              <a:rPr lang="en-SG" dirty="0" smtClean="0"/>
              <a:t> </a:t>
            </a:r>
            <a:r>
              <a:rPr lang="en-SG" dirty="0" err="1" smtClean="0"/>
              <a:t>chơi</a:t>
            </a:r>
            <a:r>
              <a:rPr lang="en-SG" dirty="0" smtClean="0"/>
              <a:t>:</a:t>
            </a:r>
          </a:p>
          <a:p>
            <a:r>
              <a:rPr lang="en-SG" dirty="0" err="1" smtClean="0"/>
              <a:t>Có</a:t>
            </a:r>
            <a:r>
              <a:rPr lang="en-SG" dirty="0" smtClean="0"/>
              <a:t> 4 ô </a:t>
            </a:r>
            <a:r>
              <a:rPr lang="en-SG" dirty="0" err="1" smtClean="0"/>
              <a:t>cửa</a:t>
            </a:r>
            <a:r>
              <a:rPr lang="en-SG" dirty="0" smtClean="0"/>
              <a:t>, </a:t>
            </a:r>
            <a:r>
              <a:rPr lang="en-SG" dirty="0" err="1" smtClean="0"/>
              <a:t>nhiệm</a:t>
            </a:r>
            <a:r>
              <a:rPr lang="en-SG" dirty="0" smtClean="0"/>
              <a:t> </a:t>
            </a:r>
            <a:r>
              <a:rPr lang="en-SG" dirty="0" err="1" smtClean="0"/>
              <a:t>vụ</a:t>
            </a:r>
            <a:r>
              <a:rPr lang="en-SG" dirty="0" smtClean="0"/>
              <a:t> </a:t>
            </a:r>
            <a:r>
              <a:rPr lang="en-SG" dirty="0" err="1" smtClean="0"/>
              <a:t>của</a:t>
            </a:r>
            <a:r>
              <a:rPr lang="en-SG" dirty="0" smtClean="0"/>
              <a:t> </a:t>
            </a:r>
            <a:r>
              <a:rPr lang="en-SG" dirty="0" err="1" smtClean="0"/>
              <a:t>các</a:t>
            </a:r>
            <a:r>
              <a:rPr lang="en-SG" dirty="0" smtClean="0"/>
              <a:t> con </a:t>
            </a:r>
            <a:r>
              <a:rPr lang="en-SG" dirty="0" err="1" smtClean="0"/>
              <a:t>là</a:t>
            </a:r>
            <a:r>
              <a:rPr lang="en-SG" dirty="0" smtClean="0"/>
              <a:t> </a:t>
            </a:r>
            <a:r>
              <a:rPr lang="en-SG" dirty="0" err="1" smtClean="0"/>
              <a:t>chọn</a:t>
            </a:r>
            <a:r>
              <a:rPr lang="en-SG" dirty="0" smtClean="0"/>
              <a:t> ô </a:t>
            </a:r>
            <a:r>
              <a:rPr lang="en-SG" dirty="0" err="1" smtClean="0"/>
              <a:t>cửa</a:t>
            </a:r>
            <a:r>
              <a:rPr lang="en-SG" dirty="0" smtClean="0"/>
              <a:t>. Sau </a:t>
            </a:r>
            <a:r>
              <a:rPr lang="en-SG" dirty="0" err="1" smtClean="0"/>
              <a:t>mỗi</a:t>
            </a:r>
            <a:r>
              <a:rPr lang="en-SG" dirty="0" smtClean="0"/>
              <a:t> ô </a:t>
            </a:r>
            <a:r>
              <a:rPr lang="en-SG" dirty="0" err="1" smtClean="0"/>
              <a:t>cửa</a:t>
            </a:r>
            <a:r>
              <a:rPr lang="en-SG" dirty="0" smtClean="0"/>
              <a:t> </a:t>
            </a:r>
            <a:r>
              <a:rPr lang="en-SG" dirty="0" err="1" smtClean="0"/>
              <a:t>các</a:t>
            </a:r>
            <a:r>
              <a:rPr lang="en-SG" dirty="0" smtClean="0"/>
              <a:t> con </a:t>
            </a:r>
            <a:r>
              <a:rPr lang="en-SG" dirty="0" err="1" smtClean="0"/>
              <a:t>xem</a:t>
            </a:r>
            <a:r>
              <a:rPr lang="en-SG" dirty="0" smtClean="0"/>
              <a:t> </a:t>
            </a:r>
            <a:r>
              <a:rPr lang="en-SG" dirty="0" err="1" smtClean="0"/>
              <a:t>có</a:t>
            </a:r>
            <a:r>
              <a:rPr lang="en-SG" dirty="0" smtClean="0"/>
              <a:t> </a:t>
            </a:r>
            <a:r>
              <a:rPr lang="en-SG" dirty="0" err="1" smtClean="0"/>
              <a:t>gì</a:t>
            </a:r>
            <a:r>
              <a:rPr lang="en-SG" dirty="0" smtClean="0"/>
              <a:t> ? </a:t>
            </a:r>
            <a:r>
              <a:rPr lang="en-SG" dirty="0" err="1" smtClean="0"/>
              <a:t>Số</a:t>
            </a:r>
            <a:r>
              <a:rPr lang="en-SG" dirty="0" smtClean="0"/>
              <a:t> </a:t>
            </a:r>
            <a:r>
              <a:rPr lang="en-SG" dirty="0" err="1" smtClean="0"/>
              <a:t>lượng</a:t>
            </a:r>
            <a:r>
              <a:rPr lang="en-SG" dirty="0" smtClean="0"/>
              <a:t> </a:t>
            </a:r>
            <a:r>
              <a:rPr lang="en-SG" dirty="0" err="1" smtClean="0"/>
              <a:t>tương</a:t>
            </a:r>
            <a:r>
              <a:rPr lang="en-SG" dirty="0" smtClean="0"/>
              <a:t> </a:t>
            </a:r>
            <a:r>
              <a:rPr lang="en-SG" dirty="0" err="1" smtClean="0"/>
              <a:t>ứng</a:t>
            </a:r>
            <a:r>
              <a:rPr lang="en-SG" dirty="0" smtClean="0"/>
              <a:t> </a:t>
            </a:r>
            <a:r>
              <a:rPr lang="en-SG" dirty="0" err="1" smtClean="0"/>
              <a:t>là</a:t>
            </a:r>
            <a:r>
              <a:rPr lang="en-SG" dirty="0" smtClean="0"/>
              <a:t> </a:t>
            </a:r>
            <a:r>
              <a:rPr lang="en-SG" dirty="0" err="1" smtClean="0"/>
              <a:t>bao</a:t>
            </a:r>
            <a:r>
              <a:rPr lang="en-SG" dirty="0" smtClean="0"/>
              <a:t> </a:t>
            </a:r>
            <a:r>
              <a:rPr lang="en-SG" dirty="0" err="1" smtClean="0"/>
              <a:t>nhiêu</a:t>
            </a:r>
            <a:r>
              <a:rPr lang="en-SG" dirty="0" smtClean="0"/>
              <a:t>?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0226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3320"/>
            <a:ext cx="4427984" cy="314873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lv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lvl="0" indent="0">
              <a:buNone/>
            </a:pPr>
            <a:r>
              <a:rPr lang="en-SG" dirty="0" smtClean="0">
                <a:solidFill>
                  <a:srgbClr val="FF0000"/>
                </a:solidFill>
              </a:rPr>
              <a:t>                 </a:t>
            </a:r>
            <a:r>
              <a:rPr lang="en-SG" sz="1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11340" y="6648"/>
            <a:ext cx="4716016" cy="31491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S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SG" sz="10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</a:p>
          <a:p>
            <a:endParaRPr lang="en-S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149104"/>
            <a:ext cx="4427984" cy="37088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SG" dirty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SG" sz="10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endParaRPr lang="en-S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27984" y="3155752"/>
            <a:ext cx="4716016" cy="37088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G" dirty="0" smtClean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en-SG" dirty="0" smtClean="0">
                <a:solidFill>
                  <a:prstClr val="white"/>
                </a:solidFill>
              </a:rPr>
              <a:t>  </a:t>
            </a:r>
          </a:p>
          <a:p>
            <a:pPr marL="0" indent="0">
              <a:buNone/>
            </a:pPr>
            <a:r>
              <a:rPr lang="en-SG" dirty="0">
                <a:solidFill>
                  <a:prstClr val="white"/>
                </a:solidFill>
              </a:rPr>
              <a:t> </a:t>
            </a:r>
            <a:r>
              <a:rPr lang="en-SG" dirty="0" smtClean="0">
                <a:solidFill>
                  <a:prstClr val="white"/>
                </a:solidFill>
              </a:rPr>
              <a:t>                    </a:t>
            </a: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SG" sz="1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SG" sz="1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SG" sz="1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4897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5525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4" y="3155082"/>
            <a:ext cx="15525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11" y="1268760"/>
            <a:ext cx="15525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155082"/>
            <a:ext cx="15525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65" y="1412776"/>
            <a:ext cx="15525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04" y="3284984"/>
            <a:ext cx="15525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98" y="1412776"/>
            <a:ext cx="15525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7164288" y="2031901"/>
            <a:ext cx="1512168" cy="2693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8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</TotalTime>
  <Words>287</Words>
  <Application>Microsoft Office PowerPoint</Application>
  <PresentationFormat>On-screen Show (4:3)</PresentationFormat>
  <Paragraphs>151</Paragraphs>
  <Slides>35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Ô CỬA BÍ MẬT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TRÒ CHƠI: AI THÔNG MINH HƠN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abc</cp:lastModifiedBy>
  <cp:revision>85</cp:revision>
  <dcterms:created xsi:type="dcterms:W3CDTF">2020-04-04T14:12:31Z</dcterms:created>
  <dcterms:modified xsi:type="dcterms:W3CDTF">2020-04-22T01:51:53Z</dcterms:modified>
</cp:coreProperties>
</file>