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68" r:id="rId3"/>
    <p:sldId id="257" r:id="rId4"/>
    <p:sldId id="270" r:id="rId5"/>
    <p:sldId id="271" r:id="rId6"/>
    <p:sldId id="260" r:id="rId7"/>
    <p:sldId id="272" r:id="rId8"/>
    <p:sldId id="273" r:id="rId9"/>
    <p:sldId id="274" r:id="rId10"/>
    <p:sldId id="265" r:id="rId11"/>
    <p:sldId id="27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942394C-0639-4744-A83A-223DD0B6C9B1}" type="datetimeFigureOut">
              <a:rPr lang="en-US" smtClean="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49F7D-3419-48D6-AE08-0D6949E08880}" type="slidenum">
              <a:rPr lang="en-US" smtClean="0"/>
              <a:pPr/>
              <a:t>‹#›</a:t>
            </a:fld>
            <a:endParaRPr lang="en-US"/>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42394C-0639-4744-A83A-223DD0B6C9B1}" type="datetimeFigureOut">
              <a:rPr lang="en-US" smtClean="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49F7D-3419-48D6-AE08-0D6949E0888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42394C-0639-4744-A83A-223DD0B6C9B1}" type="datetimeFigureOut">
              <a:rPr lang="en-US" smtClean="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49F7D-3419-48D6-AE08-0D6949E0888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942394C-0639-4744-A83A-223DD0B6C9B1}" type="datetimeFigureOut">
              <a:rPr lang="en-US" smtClean="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49F7D-3419-48D6-AE08-0D6949E08880}"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42394C-0639-4744-A83A-223DD0B6C9B1}" type="datetimeFigureOut">
              <a:rPr lang="en-US" smtClean="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49F7D-3419-48D6-AE08-0D6949E0888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942394C-0639-4744-A83A-223DD0B6C9B1}" type="datetimeFigureOut">
              <a:rPr lang="en-US" smtClean="0"/>
              <a:pPr/>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49F7D-3419-48D6-AE08-0D6949E08880}"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942394C-0639-4744-A83A-223DD0B6C9B1}" type="datetimeFigureOut">
              <a:rPr lang="en-US" smtClean="0"/>
              <a:pPr/>
              <a:t>11/11/2021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249F7D-3419-48D6-AE08-0D6949E08880}"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942394C-0639-4744-A83A-223DD0B6C9B1}" type="datetimeFigureOut">
              <a:rPr lang="en-US" smtClean="0"/>
              <a:pPr/>
              <a:t>11/11/2021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249F7D-3419-48D6-AE08-0D6949E0888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42394C-0639-4744-A83A-223DD0B6C9B1}" type="datetimeFigureOut">
              <a:rPr lang="en-US" smtClean="0"/>
              <a:pPr/>
              <a:t>11/11/2021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249F7D-3419-48D6-AE08-0D6949E0888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42394C-0639-4744-A83A-223DD0B6C9B1}" type="datetimeFigureOut">
              <a:rPr lang="en-US" smtClean="0"/>
              <a:pPr/>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49F7D-3419-48D6-AE08-0D6949E0888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42394C-0639-4744-A83A-223DD0B6C9B1}" type="datetimeFigureOut">
              <a:rPr lang="en-US" smtClean="0"/>
              <a:pPr/>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49F7D-3419-48D6-AE08-0D6949E08880}" type="slidenum">
              <a:rPr lang="en-US" smtClean="0"/>
              <a:pPr/>
              <a:t>‹#›</a:t>
            </a:fld>
            <a:endParaRPr lang="en-US"/>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942394C-0639-4744-A83A-223DD0B6C9B1}" type="datetimeFigureOut">
              <a:rPr lang="en-US" smtClean="0"/>
              <a:pPr/>
              <a:t>11/11/2021</a:t>
            </a:fld>
            <a:endParaRPr lang="en-US"/>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5249F7D-3419-48D6-AE08-0D6949E088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z2868918709448_03e5f3a6664520ff121cc05912b79636.jpg"/>
          <p:cNvPicPr>
            <a:picLocks noGrp="1" noChangeAspect="1"/>
          </p:cNvPicPr>
          <p:nvPr>
            <p:ph sz="quarter" idx="13"/>
          </p:nvPr>
        </p:nvPicPr>
        <p:blipFill>
          <a:blip r:embed="rId2" cstate="print"/>
          <a:stretch>
            <a:fillRect/>
          </a:stretch>
        </p:blipFill>
        <p:spPr>
          <a:xfrm>
            <a:off x="0" y="0"/>
            <a:ext cx="12192000" cy="6977870"/>
          </a:xfrm>
        </p:spPr>
      </p:pic>
      <p:sp>
        <p:nvSpPr>
          <p:cNvPr id="5" name="Rectangle 4"/>
          <p:cNvSpPr/>
          <p:nvPr/>
        </p:nvSpPr>
        <p:spPr>
          <a:xfrm>
            <a:off x="1920240" y="914400"/>
            <a:ext cx="9212580" cy="707886"/>
          </a:xfrm>
          <a:prstGeom prst="rect">
            <a:avLst/>
          </a:prstGeom>
        </p:spPr>
        <p:txBody>
          <a:bodyPr wrap="square">
            <a:spAutoFit/>
          </a:bodyPr>
          <a:lstStyle/>
          <a:p>
            <a:pPr algn="ctr"/>
            <a:r>
              <a:rPr lang="en-US" sz="4000" b="1" dirty="0" smtClean="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TR</a:t>
            </a:r>
            <a:r>
              <a:rPr lang="vi-VN" sz="4000" b="1" dirty="0" smtClean="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ƯỜN</a:t>
            </a:r>
            <a:r>
              <a:rPr lang="en-US" sz="4000" b="1" dirty="0" smtClean="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G MẦM </a:t>
            </a:r>
            <a:r>
              <a:rPr lang="en-US" sz="4000" b="1" dirty="0" smtClean="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NON HOA MAI</a:t>
            </a:r>
            <a:endParaRPr lang="en-US" sz="40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2628900" y="3337560"/>
            <a:ext cx="7772400" cy="1846659"/>
          </a:xfrm>
          <a:prstGeom prst="rect">
            <a:avLst/>
          </a:prstGeom>
          <a:noFill/>
        </p:spPr>
        <p:txBody>
          <a:bodyPr wrap="square" rtlCol="0">
            <a:spAutoFit/>
          </a:bodyPr>
          <a:lstStyle/>
          <a:p>
            <a:pPr algn="ctr"/>
            <a:r>
              <a:rPr lang="en-US" sz="3200" b="1" dirty="0" err="1" smtClean="0">
                <a:latin typeface="Times New Roman" pitchFamily="18" charset="0"/>
                <a:cs typeface="Times New Roman" pitchFamily="18" charset="0"/>
              </a:rPr>
              <a:t>Dự</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án</a:t>
            </a:r>
            <a:r>
              <a:rPr lang="vi-VN" sz="32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Bình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chữa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cháy</a:t>
            </a:r>
            <a:r>
              <a:rPr lang="en-US" sz="3200" b="1"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a:p>
            <a:pPr algn="ctr"/>
            <a:r>
              <a:rPr lang="en-US" sz="3200" b="1" dirty="0" err="1" smtClean="0">
                <a:latin typeface="Times New Roman" pitchFamily="18" charset="0"/>
                <a:cs typeface="Times New Roman" pitchFamily="18" charset="0"/>
              </a:rPr>
              <a:t>Hoạt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động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Chế</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tạo</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bình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chữa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cháy</a:t>
            </a:r>
            <a:r>
              <a:rPr lang="en-US" sz="3200" b="1" dirty="0" smtClean="0">
                <a:latin typeface="Times New Roman" pitchFamily="18" charset="0"/>
                <a:cs typeface="Times New Roman" pitchFamily="18" charset="0"/>
              </a:rPr>
              <a:t> mini</a:t>
            </a:r>
            <a:r>
              <a:rPr lang="en-US" sz="3200" b="1" dirty="0" smtClean="0">
                <a:latin typeface="Times New Roman" pitchFamily="18" charset="0"/>
                <a:cs typeface="Times New Roman" pitchFamily="18" charset="0"/>
              </a:rPr>
              <a:t>.</a:t>
            </a:r>
          </a:p>
          <a:p>
            <a:pPr algn="ctr"/>
            <a:r>
              <a:rPr lang="en-US" sz="3200" b="1" dirty="0" err="1" smtClean="0">
                <a:latin typeface="Times New Roman" pitchFamily="18" charset="0"/>
                <a:cs typeface="Times New Roman" pitchFamily="18" charset="0"/>
              </a:rPr>
              <a:t>Giáo</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viên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Trần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Thị</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Huyền</a:t>
            </a:r>
            <a:endParaRPr lang="en-US" sz="3200" dirty="0" smtClean="0">
              <a:latin typeface="Times New Roman" pitchFamily="18" charset="0"/>
              <a:cs typeface="Times New Roman" pitchFamily="18" charset="0"/>
            </a:endParaRPr>
          </a:p>
          <a:p>
            <a:pPr algn="ct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86244" y="1755714"/>
            <a:ext cx="1458686" cy="145868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iterate type="lt">
                                    <p:tmPct val="200"/>
                                  </p:iterate>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par>
                          <p:cTn id="8" fill="hold">
                            <p:stCondLst>
                              <p:cond delay="517"/>
                            </p:stCondLst>
                            <p:childTnLst>
                              <p:par>
                                <p:cTn id="9" presetID="22" presetClass="entr" presetSubtype="4" fill="hold" grpId="0" nodeType="afterEffect">
                                  <p:stCondLst>
                                    <p:cond delay="0"/>
                                  </p:stCondLst>
                                  <p:iterate type="lt">
                                    <p:tmPct val="200"/>
                                  </p:iterate>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down)">
                                      <p:cBhvr>
                                        <p:cTn id="11" dur="500"/>
                                        <p:tgtEl>
                                          <p:spTgt spid="7">
                                            <p:txEl>
                                              <p:pRg st="0" end="0"/>
                                            </p:txEl>
                                          </p:spTgt>
                                        </p:tgtEl>
                                      </p:cBhvr>
                                    </p:animEffect>
                                  </p:childTnLst>
                                </p:cTn>
                              </p:par>
                            </p:childTnLst>
                          </p:cTn>
                        </p:par>
                        <p:par>
                          <p:cTn id="12" fill="hold">
                            <p:stCondLst>
                              <p:cond delay="1034"/>
                            </p:stCondLst>
                            <p:childTnLst>
                              <p:par>
                                <p:cTn id="13" presetID="22" presetClass="entr" presetSubtype="4" fill="hold" grpId="0" nodeType="afterEffect">
                                  <p:stCondLst>
                                    <p:cond delay="0"/>
                                  </p:stCondLst>
                                  <p:iterate type="lt">
                                    <p:tmPct val="200"/>
                                  </p:iterate>
                                  <p:childTnLst>
                                    <p:set>
                                      <p:cBhvr>
                                        <p:cTn id="14" dur="1" fill="hold">
                                          <p:stCondLst>
                                            <p:cond delay="0"/>
                                          </p:stCondLst>
                                        </p:cTn>
                                        <p:tgtEl>
                                          <p:spTgt spid="7">
                                            <p:txEl>
                                              <p:pRg st="1" end="1"/>
                                            </p:txEl>
                                          </p:spTgt>
                                        </p:tgtEl>
                                        <p:attrNameLst>
                                          <p:attrName>style.visibility</p:attrName>
                                        </p:attrNameLst>
                                      </p:cBhvr>
                                      <p:to>
                                        <p:strVal val="visible"/>
                                      </p:to>
                                    </p:set>
                                    <p:animEffect transition="in" filter="wipe(down)">
                                      <p:cBhvr>
                                        <p:cTn id="15" dur="500"/>
                                        <p:tgtEl>
                                          <p:spTgt spid="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iterate type="lt">
                                    <p:tmPct val="200"/>
                                  </p:iterate>
                                  <p:childTnLst>
                                    <p:set>
                                      <p:cBhvr>
                                        <p:cTn id="19" dur="1" fill="hold">
                                          <p:stCondLst>
                                            <p:cond delay="0"/>
                                          </p:stCondLst>
                                        </p:cTn>
                                        <p:tgtEl>
                                          <p:spTgt spid="7">
                                            <p:txEl>
                                              <p:pRg st="2" end="2"/>
                                            </p:txEl>
                                          </p:spTgt>
                                        </p:tgtEl>
                                        <p:attrNameLst>
                                          <p:attrName>style.visibility</p:attrName>
                                        </p:attrNameLst>
                                      </p:cBhvr>
                                      <p:to>
                                        <p:strVal val="visible"/>
                                      </p:to>
                                    </p:set>
                                    <p:animEffect transition="in" filter="wipe(down)">
                                      <p:cBhvr>
                                        <p:cTn id="20"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372995640"/>
              </p:ext>
            </p:extLst>
          </p:nvPr>
        </p:nvGraphicFramePr>
        <p:xfrm>
          <a:off x="480060" y="251460"/>
          <a:ext cx="11214518" cy="6326924"/>
        </p:xfrm>
        <a:graphic>
          <a:graphicData uri="http://schemas.openxmlformats.org/drawingml/2006/table">
            <a:tbl>
              <a:tblPr firstRow="1" firstCol="1" bandRow="1"/>
              <a:tblGrid>
                <a:gridCol w="11214518">
                  <a:extLst>
                    <a:ext uri="{9D8B030D-6E8A-4147-A177-3AD203B41FA5}">
                      <a16:colId xmlns:a16="http://schemas.microsoft.com/office/drawing/2014/main" val="20000"/>
                    </a:ext>
                  </a:extLst>
                </a:gridCol>
              </a:tblGrid>
              <a:tr h="6326924">
                <a:tc>
                  <a:txBody>
                    <a:bodyPr/>
                    <a:lstStyle/>
                    <a:p>
                      <a:pPr lvl="0"/>
                      <a:r>
                        <a:rPr lang="en-US" sz="2000" b="1" i="1" kern="1200" smtClean="0">
                          <a:solidFill>
                            <a:schemeClr val="tx1"/>
                          </a:solidFill>
                          <a:latin typeface="Times New Roman" pitchFamily="18" charset="0"/>
                          <a:ea typeface="+mn-ea"/>
                          <a:cs typeface="Times New Roman" pitchFamily="18" charset="0"/>
                        </a:rPr>
                        <a:t>3.</a:t>
                      </a:r>
                      <a:r>
                        <a:rPr lang="en-US" sz="2000" b="1" i="1" kern="1200" baseline="0" smtClean="0">
                          <a:solidFill>
                            <a:schemeClr val="tx1"/>
                          </a:solidFill>
                          <a:latin typeface="Times New Roman" pitchFamily="18" charset="0"/>
                          <a:ea typeface="+mn-ea"/>
                          <a:cs typeface="Times New Roman" pitchFamily="18" charset="0"/>
                        </a:rPr>
                        <a:t> L</a:t>
                      </a:r>
                      <a:r>
                        <a:rPr lang="en-US" sz="2000" b="1" i="1" kern="1200" smtClean="0">
                          <a:solidFill>
                            <a:schemeClr val="tx1"/>
                          </a:solidFill>
                          <a:latin typeface="Times New Roman" pitchFamily="18" charset="0"/>
                          <a:ea typeface="+mn-ea"/>
                          <a:cs typeface="Times New Roman" pitchFamily="18" charset="0"/>
                        </a:rPr>
                        <a:t>ập kế hoạch:</a:t>
                      </a:r>
                      <a:endParaRPr lang="en-US" sz="2000" kern="1200" smtClean="0">
                        <a:solidFill>
                          <a:schemeClr val="tx1"/>
                        </a:solidFill>
                        <a:latin typeface="Times New Roman" pitchFamily="18" charset="0"/>
                        <a:ea typeface="+mn-ea"/>
                        <a:cs typeface="Times New Roman" pitchFamily="18" charset="0"/>
                      </a:endParaRPr>
                    </a:p>
                    <a:p>
                      <a:r>
                        <a:rPr lang="en-US" sz="2000" kern="1200" smtClean="0">
                          <a:solidFill>
                            <a:schemeClr val="tx1"/>
                          </a:solidFill>
                          <a:latin typeface="Times New Roman" pitchFamily="18" charset="0"/>
                          <a:ea typeface="+mn-ea"/>
                          <a:cs typeface="Times New Roman" pitchFamily="18" charset="0"/>
                        </a:rPr>
                        <a:t>+ Cô chia trẻ thành các nhóm nhỏ. Mỗi nhóm cùng tưởng tượng xem mình sẽ sắp xếp các nguyên vật liệu như thế nào?.</a:t>
                      </a:r>
                    </a:p>
                    <a:p>
                      <a:r>
                        <a:rPr lang="en-US" sz="2000" kern="1200" smtClean="0">
                          <a:solidFill>
                            <a:schemeClr val="tx1"/>
                          </a:solidFill>
                          <a:latin typeface="Times New Roman" pitchFamily="18" charset="0"/>
                          <a:ea typeface="+mn-ea"/>
                          <a:cs typeface="Times New Roman" pitchFamily="18" charset="0"/>
                        </a:rPr>
                        <a:t>+ Cùng nhau chia sẻ chuyện gì sẽ xẩy ra khi cho bột baking soda vào giấm.</a:t>
                      </a:r>
                    </a:p>
                    <a:p>
                      <a:pPr lvl="0"/>
                      <a:r>
                        <a:rPr lang="en-US" sz="2000" b="1" i="1" kern="1200" smtClean="0">
                          <a:solidFill>
                            <a:schemeClr val="tx1"/>
                          </a:solidFill>
                          <a:latin typeface="Times New Roman" pitchFamily="18" charset="0"/>
                          <a:ea typeface="+mn-ea"/>
                          <a:cs typeface="Times New Roman" pitchFamily="18" charset="0"/>
                        </a:rPr>
                        <a:t>4.Chế tạo:</a:t>
                      </a:r>
                      <a:endParaRPr lang="en-US" sz="2000" kern="1200" smtClean="0">
                        <a:solidFill>
                          <a:schemeClr val="tx1"/>
                        </a:solidFill>
                        <a:latin typeface="Times New Roman" pitchFamily="18" charset="0"/>
                        <a:ea typeface="+mn-ea"/>
                        <a:cs typeface="Times New Roman" pitchFamily="18" charset="0"/>
                      </a:endParaRPr>
                    </a:p>
                    <a:p>
                      <a:r>
                        <a:rPr lang="en-US" sz="2000" kern="1200" smtClean="0">
                          <a:solidFill>
                            <a:schemeClr val="tx1"/>
                          </a:solidFill>
                          <a:latin typeface="Times New Roman" pitchFamily="18" charset="0"/>
                          <a:ea typeface="+mn-ea"/>
                          <a:cs typeface="Times New Roman" pitchFamily="18" charset="0"/>
                        </a:rPr>
                        <a:t>+ Tiến hành thả bột baking soda vào trong chai giấm để tiến hành quá trình tạo khí CO2.</a:t>
                      </a:r>
                    </a:p>
                    <a:p>
                      <a:r>
                        <a:rPr lang="en-US" sz="2000" b="1" i="1" kern="1200" smtClean="0">
                          <a:solidFill>
                            <a:schemeClr val="tx1"/>
                          </a:solidFill>
                          <a:latin typeface="Times New Roman" pitchFamily="18" charset="0"/>
                          <a:ea typeface="+mn-ea"/>
                          <a:cs typeface="Times New Roman" pitchFamily="18" charset="0"/>
                        </a:rPr>
                        <a:t> 5. Kiểm tra và cải tiến:</a:t>
                      </a:r>
                      <a:endParaRPr lang="en-US" sz="2000" kern="1200" smtClean="0">
                        <a:solidFill>
                          <a:schemeClr val="tx1"/>
                        </a:solidFill>
                        <a:latin typeface="Times New Roman" pitchFamily="18" charset="0"/>
                        <a:ea typeface="+mn-ea"/>
                        <a:cs typeface="Times New Roman" pitchFamily="18" charset="0"/>
                      </a:endParaRPr>
                    </a:p>
                    <a:p>
                      <a:r>
                        <a:rPr lang="en-US" sz="2000" kern="1200" smtClean="0">
                          <a:solidFill>
                            <a:schemeClr val="tx1"/>
                          </a:solidFill>
                          <a:latin typeface="Times New Roman" pitchFamily="18" charset="0"/>
                          <a:ea typeface="+mn-ea"/>
                          <a:cs typeface="Times New Roman" pitchFamily="18" charset="0"/>
                        </a:rPr>
                        <a:t>+ Các nhóm đưa ra các sản phẩm của nhóm mình, giới thiệu về làm sản phẩm  bình chữa cháy và quy trình sắp xếp thiết kế, cách cho bột baking vào giấm.</a:t>
                      </a:r>
                    </a:p>
                    <a:p>
                      <a:r>
                        <a:rPr lang="en-US" sz="2000" kern="1200" smtClean="0">
                          <a:solidFill>
                            <a:schemeClr val="tx1"/>
                          </a:solidFill>
                          <a:latin typeface="Times New Roman" pitchFamily="18" charset="0"/>
                          <a:ea typeface="+mn-ea"/>
                          <a:cs typeface="Times New Roman" pitchFamily="18" charset="0"/>
                        </a:rPr>
                        <a:t>+ Giáo viên dựa trên những mục tiêu hướng tới để kiểm tra</a:t>
                      </a:r>
                      <a:r>
                        <a:rPr lang="vi-VN" sz="2000" kern="1200" smtClean="0">
                          <a:solidFill>
                            <a:schemeClr val="tx1"/>
                          </a:solidFill>
                          <a:latin typeface="Times New Roman" pitchFamily="18" charset="0"/>
                          <a:ea typeface="+mn-ea"/>
                          <a:cs typeface="Times New Roman" pitchFamily="18" charset="0"/>
                        </a:rPr>
                        <a:t> (làm sao để cho </a:t>
                      </a:r>
                      <a:r>
                        <a:rPr lang="en-US" sz="2000" kern="1200" smtClean="0">
                          <a:solidFill>
                            <a:schemeClr val="tx1"/>
                          </a:solidFill>
                          <a:latin typeface="Times New Roman" pitchFamily="18" charset="0"/>
                          <a:ea typeface="+mn-ea"/>
                          <a:cs typeface="Times New Roman" pitchFamily="18" charset="0"/>
                        </a:rPr>
                        <a:t>sản phẩm tạo được ra khí CO2).</a:t>
                      </a:r>
                    </a:p>
                    <a:p>
                      <a:r>
                        <a:rPr lang="vi-VN" sz="2000" kern="1200" smtClean="0">
                          <a:solidFill>
                            <a:schemeClr val="tx1"/>
                          </a:solidFill>
                          <a:latin typeface="Times New Roman" pitchFamily="18" charset="0"/>
                          <a:ea typeface="+mn-ea"/>
                          <a:cs typeface="Times New Roman" pitchFamily="18" charset="0"/>
                        </a:rPr>
                        <a:t>   Câu hỏi: Nhóm con đã làm sản phẩm từ các nguyên liệu </a:t>
                      </a:r>
                      <a:r>
                        <a:rPr lang="en-US" sz="2000" kern="1200" smtClean="0">
                          <a:solidFill>
                            <a:schemeClr val="tx1"/>
                          </a:solidFill>
                          <a:latin typeface="Times New Roman" pitchFamily="18" charset="0"/>
                          <a:ea typeface="+mn-ea"/>
                          <a:cs typeface="Times New Roman" pitchFamily="18" charset="0"/>
                        </a:rPr>
                        <a:t>gì</a:t>
                      </a:r>
                      <a:r>
                        <a:rPr lang="vi-VN" sz="2000" kern="1200" smtClean="0">
                          <a:solidFill>
                            <a:schemeClr val="tx1"/>
                          </a:solidFill>
                          <a:latin typeface="Times New Roman" pitchFamily="18" charset="0"/>
                          <a:ea typeface="+mn-ea"/>
                          <a:cs typeface="Times New Roman" pitchFamily="18" charset="0"/>
                        </a:rPr>
                        <a:t>?</a:t>
                      </a:r>
                      <a:r>
                        <a:rPr lang="en-US" sz="2000" kern="1200" smtClean="0">
                          <a:solidFill>
                            <a:schemeClr val="tx1"/>
                          </a:solidFill>
                          <a:latin typeface="Times New Roman" pitchFamily="18" charset="0"/>
                          <a:ea typeface="+mn-ea"/>
                          <a:cs typeface="Times New Roman" pitchFamily="18" charset="0"/>
                        </a:rPr>
                        <a:t> Cách làm như thế nào</a:t>
                      </a:r>
                      <a:r>
                        <a:rPr lang="vi-VN" sz="2000" kern="1200" smtClean="0">
                          <a:solidFill>
                            <a:schemeClr val="tx1"/>
                          </a:solidFill>
                          <a:latin typeface="Times New Roman" pitchFamily="18" charset="0"/>
                          <a:ea typeface="+mn-ea"/>
                          <a:cs typeface="Times New Roman" pitchFamily="18" charset="0"/>
                        </a:rPr>
                        <a:t>? So với bản thiết kế thì có gì thay đổi? vì sao?</a:t>
                      </a:r>
                      <a:endParaRPr lang="en-US" sz="2000" kern="1200" smtClean="0">
                        <a:solidFill>
                          <a:schemeClr val="tx1"/>
                        </a:solidFill>
                        <a:latin typeface="Times New Roman" pitchFamily="18" charset="0"/>
                        <a:ea typeface="+mn-ea"/>
                        <a:cs typeface="Times New Roman" pitchFamily="18" charset="0"/>
                      </a:endParaRPr>
                    </a:p>
                    <a:p>
                      <a:r>
                        <a:rPr lang="vi-VN" sz="2000" kern="1200" smtClean="0">
                          <a:solidFill>
                            <a:schemeClr val="tx1"/>
                          </a:solidFill>
                          <a:latin typeface="Times New Roman" pitchFamily="18" charset="0"/>
                          <a:ea typeface="+mn-ea"/>
                          <a:cs typeface="Times New Roman" pitchFamily="18" charset="0"/>
                        </a:rPr>
                        <a:t>+ Trong quá trình kiểm tra trẻ thấy chỗ nào chưa ổn sẽ tiến hành cải tiến. </a:t>
                      </a:r>
                      <a:endParaRPr lang="en-US" sz="2000" kern="1200" smtClean="0">
                        <a:solidFill>
                          <a:schemeClr val="tx1"/>
                        </a:solidFill>
                        <a:latin typeface="Times New Roman" pitchFamily="18" charset="0"/>
                        <a:ea typeface="+mn-ea"/>
                        <a:cs typeface="Times New Roman" pitchFamily="18" charset="0"/>
                      </a:endParaRPr>
                    </a:p>
                    <a:p>
                      <a:r>
                        <a:rPr lang="vi-VN" sz="2000" kern="1200" smtClean="0">
                          <a:solidFill>
                            <a:schemeClr val="tx1"/>
                          </a:solidFill>
                          <a:latin typeface="Times New Roman" pitchFamily="18" charset="0"/>
                          <a:ea typeface="+mn-ea"/>
                          <a:cs typeface="Times New Roman" pitchFamily="18" charset="0"/>
                        </a:rPr>
                        <a:t>+ Tìm tòi và tự cải tiến </a:t>
                      </a:r>
                      <a:endParaRPr lang="en-US" sz="2000" kern="1200" smtClean="0">
                        <a:solidFill>
                          <a:schemeClr val="tx1"/>
                        </a:solidFill>
                        <a:latin typeface="Times New Roman" pitchFamily="18" charset="0"/>
                        <a:ea typeface="+mn-ea"/>
                        <a:cs typeface="Times New Roman" pitchFamily="18" charset="0"/>
                      </a:endParaRPr>
                    </a:p>
                    <a:p>
                      <a:r>
                        <a:rPr lang="en-US" sz="2000" kern="1200" smtClean="0">
                          <a:solidFill>
                            <a:schemeClr val="tx1"/>
                          </a:solidFill>
                          <a:latin typeface="Times New Roman" pitchFamily="18" charset="0"/>
                          <a:ea typeface="+mn-ea"/>
                          <a:cs typeface="Times New Roman" pitchFamily="18" charset="0"/>
                        </a:rPr>
                        <a:t>Chia sẻ:</a:t>
                      </a:r>
                    </a:p>
                    <a:p>
                      <a:r>
                        <a:rPr lang="en-US" sz="2000" kern="1200" smtClean="0">
                          <a:solidFill>
                            <a:schemeClr val="tx1"/>
                          </a:solidFill>
                          <a:latin typeface="Times New Roman" pitchFamily="18" charset="0"/>
                          <a:ea typeface="+mn-ea"/>
                          <a:cs typeface="Times New Roman" pitchFamily="18" charset="0"/>
                        </a:rPr>
                        <a:t>+ Khi trẻ đã có sản phẩm cuối cùng, từng nhóm sẽ lên </a:t>
                      </a:r>
                    </a:p>
                    <a:p>
                      <a:r>
                        <a:rPr lang="en-US" sz="2000" kern="1200" smtClean="0">
                          <a:solidFill>
                            <a:schemeClr val="tx1"/>
                          </a:solidFill>
                          <a:latin typeface="Times New Roman" pitchFamily="18" charset="0"/>
                          <a:ea typeface="+mn-ea"/>
                          <a:cs typeface="Times New Roman" pitchFamily="18" charset="0"/>
                        </a:rPr>
                        <a:t>giới thiệu với cả lớp. (Tên gọi, chất liệu, bản thiết kế, ai đã làm phần nào</a:t>
                      </a:r>
                      <a:r>
                        <a:rPr lang="vi-VN" sz="2000" kern="1200" smtClean="0">
                          <a:solidFill>
                            <a:schemeClr val="tx1"/>
                          </a:solidFill>
                          <a:latin typeface="Times New Roman" pitchFamily="18" charset="0"/>
                          <a:ea typeface="+mn-ea"/>
                          <a:cs typeface="Times New Roman" pitchFamily="18" charset="0"/>
                        </a:rPr>
                        <a:t> của</a:t>
                      </a:r>
                      <a:r>
                        <a:rPr lang="en-US" sz="2000" kern="1200" smtClean="0">
                          <a:solidFill>
                            <a:schemeClr val="tx1"/>
                          </a:solidFill>
                          <a:latin typeface="Times New Roman" pitchFamily="18" charset="0"/>
                          <a:ea typeface="+mn-ea"/>
                          <a:cs typeface="Times New Roman" pitchFamily="18" charset="0"/>
                        </a:rPr>
                        <a:t> sản phẩm bình chữa cháy).</a:t>
                      </a:r>
                      <a:endParaRPr lang="en-US" sz="2000" dirty="0">
                        <a:effectLst/>
                        <a:latin typeface="Times New Roman" pitchFamily="18" charset="0"/>
                        <a:ea typeface="Calibri" panose="020F0502020204030204" pitchFamily="34"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52399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pic>
        <p:nvPicPr>
          <p:cNvPr id="4" name="Picture 3" descr="z2868918752100_a18c3d71a9f37eeaf1b7c0e88839fbb3.jpg"/>
          <p:cNvPicPr>
            <a:picLocks noChangeAspect="1"/>
          </p:cNvPicPr>
          <p:nvPr/>
        </p:nvPicPr>
        <p:blipFill>
          <a:blip r:embed="rId2" cstate="print"/>
          <a:stretch>
            <a:fillRect/>
          </a:stretch>
        </p:blipFill>
        <p:spPr>
          <a:xfrm>
            <a:off x="0" y="0"/>
            <a:ext cx="12192000" cy="685800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3031882623"/>
              </p:ext>
            </p:extLst>
          </p:nvPr>
        </p:nvGraphicFramePr>
        <p:xfrm>
          <a:off x="182880" y="320040"/>
          <a:ext cx="11168798" cy="2971800"/>
        </p:xfrm>
        <a:graphic>
          <a:graphicData uri="http://schemas.openxmlformats.org/drawingml/2006/table">
            <a:tbl>
              <a:tblPr firstRow="1" firstCol="1" bandRow="1"/>
              <a:tblGrid>
                <a:gridCol w="11168798">
                  <a:extLst>
                    <a:ext uri="{9D8B030D-6E8A-4147-A177-3AD203B41FA5}">
                      <a16:colId xmlns:a16="http://schemas.microsoft.com/office/drawing/2014/main" val="20000"/>
                    </a:ext>
                  </a:extLst>
                </a:gridCol>
              </a:tblGrid>
              <a:tr h="2971800">
                <a:tc>
                  <a:txBody>
                    <a:bodyPr/>
                    <a:lstStyle/>
                    <a:p>
                      <a:r>
                        <a:rPr lang="en-US" sz="2000" kern="1200" smtClean="0">
                          <a:solidFill>
                            <a:schemeClr val="tx1"/>
                          </a:solidFill>
                          <a:latin typeface="Times New Roman" pitchFamily="18" charset="0"/>
                          <a:ea typeface="+mn-ea"/>
                          <a:cs typeface="Times New Roman" pitchFamily="18" charset="0"/>
                        </a:rPr>
                        <a:t>- Giáo viên cùng trẻ đánh giá lại dự án vừa tiến hành</a:t>
                      </a:r>
                    </a:p>
                    <a:p>
                      <a:r>
                        <a:rPr lang="en-US" sz="2000" kern="1200" smtClean="0">
                          <a:solidFill>
                            <a:schemeClr val="tx1"/>
                          </a:solidFill>
                          <a:latin typeface="Times New Roman" pitchFamily="18" charset="0"/>
                          <a:ea typeface="+mn-ea"/>
                          <a:cs typeface="Times New Roman" pitchFamily="18" charset="0"/>
                        </a:rPr>
                        <a:t>+ Chúng ta đã làm những gì?</a:t>
                      </a:r>
                    </a:p>
                    <a:p>
                      <a:r>
                        <a:rPr lang="en-US" sz="2000" kern="1200" smtClean="0">
                          <a:solidFill>
                            <a:schemeClr val="tx1"/>
                          </a:solidFill>
                          <a:latin typeface="Times New Roman" pitchFamily="18" charset="0"/>
                          <a:ea typeface="+mn-ea"/>
                          <a:cs typeface="Times New Roman" pitchFamily="18" charset="0"/>
                        </a:rPr>
                        <a:t>+ Thí nghiệm nào chúng ta đã  được thực hiện và rút ra kết luận gì?</a:t>
                      </a:r>
                    </a:p>
                    <a:p>
                      <a:r>
                        <a:rPr lang="fr-FR" sz="2000" kern="1200" smtClean="0">
                          <a:solidFill>
                            <a:schemeClr val="tx1"/>
                          </a:solidFill>
                          <a:latin typeface="Times New Roman" pitchFamily="18" charset="0"/>
                          <a:ea typeface="+mn-ea"/>
                          <a:cs typeface="Times New Roman" pitchFamily="18" charset="0"/>
                        </a:rPr>
                        <a:t>+ Sản phẩm chúng ta đã làm là gì ?</a:t>
                      </a:r>
                      <a:endParaRPr lang="en-US" sz="2000" kern="1200" smtClean="0">
                        <a:solidFill>
                          <a:schemeClr val="tx1"/>
                        </a:solidFill>
                        <a:latin typeface="Times New Roman" pitchFamily="18" charset="0"/>
                        <a:ea typeface="+mn-ea"/>
                        <a:cs typeface="Times New Roman" pitchFamily="18" charset="0"/>
                      </a:endParaRPr>
                    </a:p>
                    <a:p>
                      <a:r>
                        <a:rPr lang="en-US" sz="2000" b="1" i="1" kern="1200" smtClean="0">
                          <a:solidFill>
                            <a:schemeClr val="tx1"/>
                          </a:solidFill>
                          <a:latin typeface="Times New Roman" pitchFamily="18" charset="0"/>
                          <a:ea typeface="+mn-ea"/>
                          <a:cs typeface="Times New Roman" pitchFamily="18" charset="0"/>
                        </a:rPr>
                        <a:t>+ Kết luận</a:t>
                      </a:r>
                      <a:r>
                        <a:rPr lang="en-US" sz="2000" b="1" i="1" kern="1200" baseline="0" smtClean="0">
                          <a:solidFill>
                            <a:schemeClr val="tx1"/>
                          </a:solidFill>
                          <a:latin typeface="Times New Roman" pitchFamily="18" charset="0"/>
                          <a:ea typeface="+mn-ea"/>
                          <a:cs typeface="Times New Roman" pitchFamily="18" charset="0"/>
                        </a:rPr>
                        <a:t> – giáo dục</a:t>
                      </a:r>
                      <a:r>
                        <a:rPr lang="en-US" sz="2000" kern="1200" smtClean="0">
                          <a:solidFill>
                            <a:schemeClr val="tx1"/>
                          </a:solidFill>
                          <a:latin typeface="Times New Roman" pitchFamily="18" charset="0"/>
                          <a:ea typeface="+mn-ea"/>
                          <a:cs typeface="Times New Roman" pitchFamily="18" charset="0"/>
                        </a:rPr>
                        <a:t>: Trên thực tế trong cuộc sống và ngay cả trong trường học ngoài việc trang bị cho các bé các kỹ năng thoát hiểm khi có cháy xảy ra thì việc cho các bé nhận biết làm thế nào để dập tắt </a:t>
                      </a:r>
                      <a:r>
                        <a:rPr lang="vi-VN" sz="2000" kern="1200" smtClean="0">
                          <a:solidFill>
                            <a:schemeClr val="tx1"/>
                          </a:solidFill>
                          <a:latin typeface="Times New Roman" pitchFamily="18" charset="0"/>
                          <a:ea typeface="+mn-ea"/>
                          <a:cs typeface="Times New Roman" pitchFamily="18" charset="0"/>
                        </a:rPr>
                        <a:t>đá</a:t>
                      </a:r>
                      <a:r>
                        <a:rPr lang="en-US" sz="2000" kern="1200" smtClean="0">
                          <a:solidFill>
                            <a:schemeClr val="tx1"/>
                          </a:solidFill>
                          <a:latin typeface="Times New Roman" pitchFamily="18" charset="0"/>
                          <a:ea typeface="+mn-ea"/>
                          <a:cs typeface="Times New Roman" pitchFamily="18" charset="0"/>
                        </a:rPr>
                        <a:t>m cháy, các chú cứu hộ dùng gì để</a:t>
                      </a:r>
                      <a:r>
                        <a:rPr lang="en-US" sz="2000" kern="1200" baseline="0" smtClean="0">
                          <a:solidFill>
                            <a:schemeClr val="tx1"/>
                          </a:solidFill>
                          <a:latin typeface="Times New Roman" pitchFamily="18" charset="0"/>
                          <a:ea typeface="+mn-ea"/>
                          <a:cs typeface="Times New Roman" pitchFamily="18" charset="0"/>
                        </a:rPr>
                        <a:t> dập lửa</a:t>
                      </a:r>
                      <a:r>
                        <a:rPr lang="en-US" sz="2000" kern="1200" smtClean="0">
                          <a:solidFill>
                            <a:schemeClr val="tx1"/>
                          </a:solidFill>
                          <a:latin typeface="Times New Roman" pitchFamily="18" charset="0"/>
                          <a:ea typeface="+mn-ea"/>
                          <a:cs typeface="Times New Roman" pitchFamily="18" charset="0"/>
                        </a:rPr>
                        <a:t> cũng là điều quan trọng,  đề tài muốn các em nghiên cứu thiết kế, sáng tạo ra bình chữa cháy mini là một sự sáng tạo mà các bé thể hiện sự hiểu biết của mình về kỹ năng  phòng cháy chữa cháy ngay từ nhỏ.</a:t>
                      </a:r>
                      <a:endParaRPr lang="en-US" sz="2000" kern="1200">
                        <a:solidFill>
                          <a:schemeClr val="tx1"/>
                        </a:solidFill>
                        <a:latin typeface="Times New Roman" pitchFamily="18" charset="0"/>
                        <a:ea typeface="+mn-ea"/>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Rectangle 5"/>
          <p:cNvSpPr/>
          <p:nvPr/>
        </p:nvSpPr>
        <p:spPr>
          <a:xfrm>
            <a:off x="342900" y="3406140"/>
            <a:ext cx="8801100" cy="1754326"/>
          </a:xfrm>
          <a:prstGeom prst="rect">
            <a:avLst/>
          </a:prstGeom>
        </p:spPr>
        <p:txBody>
          <a:bodyPr wrap="square">
            <a:spAutoFit/>
          </a:bodyPr>
          <a:lstStyle/>
          <a:p>
            <a:pPr lvl="0" eaLnBrk="0" fontAlgn="base" hangingPunct="0">
              <a:spcBef>
                <a:spcPct val="0"/>
              </a:spcBef>
              <a:spcAft>
                <a:spcPct val="0"/>
              </a:spcAft>
              <a:tabLst>
                <a:tab pos="4572000" algn="l"/>
              </a:tabLst>
            </a:pPr>
            <a:r>
              <a:rPr lang="en-US" altLang="en-US" b="1" smtClean="0">
                <a:latin typeface="Times New Roman" panose="02020603050405020304" pitchFamily="18" charset="0"/>
                <a:ea typeface="Calibri" panose="020F0502020204030204" pitchFamily="34" charset="0"/>
                <a:cs typeface="Times New Roman" panose="02020603050405020304" pitchFamily="18" charset="0"/>
              </a:rPr>
              <a:t>6. Kiến thức gi</a:t>
            </a:r>
            <a:r>
              <a:rPr lang="en-US" altLang="en-US" b="1" smtClean="0">
                <a:latin typeface="Calibri" panose="020F0502020204030204" pitchFamily="34" charset="0"/>
                <a:ea typeface="Calibri" panose="020F0502020204030204" pitchFamily="34" charset="0"/>
                <a:cs typeface="Times New Roman" panose="02020603050405020304" pitchFamily="18" charset="0"/>
              </a:rPr>
              <a:t>á</a:t>
            </a:r>
            <a:r>
              <a:rPr lang="en-US" altLang="en-US" b="1" smtClean="0">
                <a:latin typeface="Times New Roman" panose="02020603050405020304" pitchFamily="18" charset="0"/>
                <a:ea typeface="Calibri" panose="020F0502020204030204" pitchFamily="34" charset="0"/>
                <a:cs typeface="Times New Roman" panose="02020603050405020304" pitchFamily="18" charset="0"/>
              </a:rPr>
              <a:t>o viên cần biết</a:t>
            </a:r>
            <a:endParaRPr lang="en-US" altLang="en-US" b="1" smtClean="0"/>
          </a:p>
          <a:p>
            <a:pPr lvl="0" eaLnBrk="0" fontAlgn="base" hangingPunct="0">
              <a:spcBef>
                <a:spcPct val="0"/>
              </a:spcBef>
              <a:spcAft>
                <a:spcPct val="0"/>
              </a:spcAft>
              <a:tabLst>
                <a:tab pos="4572000" algn="l"/>
              </a:tabLst>
            </a:pPr>
            <a:r>
              <a:rPr lang="en-US" altLang="en-US" smtClean="0">
                <a:latin typeface="Times New Roman" panose="02020603050405020304" pitchFamily="18" charset="0"/>
                <a:ea typeface="Calibri" panose="020F0502020204030204" pitchFamily="34" charset="0"/>
                <a:cs typeface="Times New Roman" panose="02020603050405020304" pitchFamily="18" charset="0"/>
              </a:rPr>
              <a:t>- Phản ứng của giấm và bột backing soda sih ra khí co2 dập tắt lửa.</a:t>
            </a:r>
            <a:endParaRPr lang="en-US" altLang="en-US" smtClean="0"/>
          </a:p>
          <a:p>
            <a:pPr lvl="0" eaLnBrk="0" fontAlgn="base" hangingPunct="0">
              <a:spcBef>
                <a:spcPct val="0"/>
              </a:spcBef>
              <a:spcAft>
                <a:spcPct val="0"/>
              </a:spcAft>
              <a:tabLst>
                <a:tab pos="4572000" algn="l"/>
              </a:tabLst>
            </a:pPr>
            <a:r>
              <a:rPr lang="en-US" altLang="en-US" smtClean="0">
                <a:latin typeface="Times New Roman" panose="02020603050405020304" pitchFamily="18" charset="0"/>
                <a:ea typeface="Calibri" panose="020F0502020204030204" pitchFamily="34" charset="0"/>
                <a:cs typeface="Times New Roman" panose="02020603050405020304" pitchFamily="18" charset="0"/>
              </a:rPr>
              <a:t>-</a:t>
            </a:r>
            <a:r>
              <a:rPr lang="en-US" altLang="en-US" b="1" smtClean="0">
                <a:latin typeface="Times New Roman" panose="02020603050405020304" pitchFamily="18" charset="0"/>
                <a:ea typeface="Calibri" panose="020F0502020204030204" pitchFamily="34" charset="0"/>
                <a:cs typeface="Times New Roman" panose="02020603050405020304" pitchFamily="18" charset="0"/>
              </a:rPr>
              <a:t> 7. C</a:t>
            </a:r>
            <a:r>
              <a:rPr lang="en-US" altLang="en-US" b="1" smtClean="0">
                <a:latin typeface="Calibri" panose="020F0502020204030204" pitchFamily="34" charset="0"/>
                <a:ea typeface="Calibri" panose="020F0502020204030204" pitchFamily="34" charset="0"/>
                <a:cs typeface="Times New Roman" panose="02020603050405020304" pitchFamily="18" charset="0"/>
              </a:rPr>
              <a:t>á</a:t>
            </a:r>
            <a:r>
              <a:rPr lang="en-US" altLang="en-US" b="1" smtClean="0">
                <a:latin typeface="Times New Roman" panose="02020603050405020304" pitchFamily="18" charset="0"/>
                <a:ea typeface="Calibri" panose="020F0502020204030204" pitchFamily="34" charset="0"/>
                <a:cs typeface="Times New Roman" panose="02020603050405020304" pitchFamily="18" charset="0"/>
              </a:rPr>
              <a:t>c t</a:t>
            </a:r>
            <a:r>
              <a:rPr lang="en-US" altLang="en-US" b="1" smtClean="0">
                <a:latin typeface="Calibri" panose="020F0502020204030204" pitchFamily="34" charset="0"/>
                <a:ea typeface="Calibri" panose="020F0502020204030204" pitchFamily="34" charset="0"/>
                <a:cs typeface="Times New Roman" panose="02020603050405020304" pitchFamily="18" charset="0"/>
              </a:rPr>
              <a:t>à</a:t>
            </a:r>
            <a:r>
              <a:rPr lang="en-US" altLang="en-US" b="1" smtClean="0">
                <a:latin typeface="Times New Roman" panose="02020603050405020304" pitchFamily="18" charset="0"/>
                <a:ea typeface="Calibri" panose="020F0502020204030204" pitchFamily="34" charset="0"/>
                <a:cs typeface="Times New Roman" panose="02020603050405020304" pitchFamily="18" charset="0"/>
              </a:rPr>
              <a:t>i liệu liên quan</a:t>
            </a:r>
            <a:endParaRPr lang="en-US" altLang="en-US" b="1" smtClean="0"/>
          </a:p>
          <a:p>
            <a:pPr lvl="0" eaLnBrk="0" fontAlgn="base" hangingPunct="0">
              <a:spcBef>
                <a:spcPct val="0"/>
              </a:spcBef>
              <a:spcAft>
                <a:spcPct val="0"/>
              </a:spcAft>
              <a:tabLst>
                <a:tab pos="4572000" algn="l"/>
              </a:tabLst>
            </a:pPr>
            <a:r>
              <a:rPr lang="en-US" altLang="en-US" smtClean="0">
                <a:latin typeface="Times New Roman" panose="02020603050405020304" pitchFamily="18" charset="0"/>
                <a:ea typeface="Calibri" panose="020F0502020204030204" pitchFamily="34" charset="0"/>
                <a:cs typeface="Times New Roman" panose="02020603050405020304" pitchFamily="18" charset="0"/>
              </a:rPr>
              <a:t>-Tham khảo c</a:t>
            </a:r>
            <a:r>
              <a:rPr lang="en-US" altLang="en-US" smtClean="0">
                <a:latin typeface="Calibri" panose="020F0502020204030204" pitchFamily="34" charset="0"/>
                <a:ea typeface="Calibri" panose="020F0502020204030204" pitchFamily="34" charset="0"/>
                <a:cs typeface="Times New Roman" panose="02020603050405020304" pitchFamily="18" charset="0"/>
              </a:rPr>
              <a:t>á</a:t>
            </a:r>
            <a:r>
              <a:rPr lang="en-US" altLang="en-US" smtClean="0">
                <a:latin typeface="Times New Roman" panose="02020603050405020304" pitchFamily="18" charset="0"/>
                <a:ea typeface="Calibri" panose="020F0502020204030204" pitchFamily="34" charset="0"/>
                <a:cs typeface="Times New Roman" panose="02020603050405020304" pitchFamily="18" charset="0"/>
              </a:rPr>
              <a:t>c t</a:t>
            </a:r>
            <a:r>
              <a:rPr lang="en-US" altLang="en-US" smtClean="0">
                <a:latin typeface="Calibri" panose="020F0502020204030204" pitchFamily="34" charset="0"/>
                <a:ea typeface="Calibri" panose="020F0502020204030204" pitchFamily="34" charset="0"/>
                <a:cs typeface="Times New Roman" panose="02020603050405020304" pitchFamily="18" charset="0"/>
              </a:rPr>
              <a:t>à</a:t>
            </a:r>
            <a:r>
              <a:rPr lang="en-US" altLang="en-US" smtClean="0">
                <a:latin typeface="Times New Roman" panose="02020603050405020304" pitchFamily="18" charset="0"/>
                <a:ea typeface="Calibri" panose="020F0502020204030204" pitchFamily="34" charset="0"/>
                <a:cs typeface="Times New Roman" panose="02020603050405020304" pitchFamily="18" charset="0"/>
              </a:rPr>
              <a:t>i liệu liên quan đến bình chữa cháy.</a:t>
            </a:r>
            <a:endParaRPr lang="en-US" altLang="en-US" smtClean="0"/>
          </a:p>
          <a:p>
            <a:pPr lvl="0" eaLnBrk="0" fontAlgn="base" hangingPunct="0">
              <a:spcBef>
                <a:spcPct val="0"/>
              </a:spcBef>
              <a:spcAft>
                <a:spcPct val="0"/>
              </a:spcAft>
              <a:tabLst>
                <a:tab pos="4572000" algn="l"/>
              </a:tabLst>
            </a:pPr>
            <a:r>
              <a:rPr lang="en-US" altLang="en-US" smtClean="0">
                <a:latin typeface="Times New Roman" panose="02020603050405020304" pitchFamily="18" charset="0"/>
                <a:ea typeface="Calibri" panose="020F0502020204030204" pitchFamily="34" charset="0"/>
                <a:cs typeface="Times New Roman" panose="02020603050405020304" pitchFamily="18" charset="0"/>
              </a:rPr>
              <a:t>-Tham khảo video l</a:t>
            </a:r>
            <a:r>
              <a:rPr lang="en-US" altLang="en-US" smtClean="0">
                <a:latin typeface="Calibri" panose="020F0502020204030204" pitchFamily="34" charset="0"/>
                <a:ea typeface="Calibri" panose="020F0502020204030204" pitchFamily="34" charset="0"/>
                <a:cs typeface="Times New Roman" panose="02020603050405020304" pitchFamily="18" charset="0"/>
              </a:rPr>
              <a:t>à</a:t>
            </a:r>
            <a:r>
              <a:rPr lang="en-US" altLang="en-US" smtClean="0">
                <a:latin typeface="Times New Roman" panose="02020603050405020304" pitchFamily="18" charset="0"/>
                <a:ea typeface="Calibri" panose="020F0502020204030204" pitchFamily="34" charset="0"/>
                <a:cs typeface="Times New Roman" panose="02020603050405020304" pitchFamily="18" charset="0"/>
              </a:rPr>
              <a:t>m binhf chữa cháy trên youtube</a:t>
            </a:r>
            <a:endParaRPr lang="en-US" altLang="en-US" smtClean="0"/>
          </a:p>
          <a:p>
            <a:pPr lvl="0" eaLnBrk="0" fontAlgn="base" hangingPunct="0">
              <a:spcBef>
                <a:spcPct val="0"/>
              </a:spcBef>
              <a:spcAft>
                <a:spcPct val="0"/>
              </a:spcAft>
              <a:tabLst>
                <a:tab pos="4572000" algn="l"/>
              </a:tabLst>
            </a:pPr>
            <a:r>
              <a:rPr lang="en-US" altLang="en-US" smtClean="0">
                <a:latin typeface="Times New Roman" panose="02020603050405020304" pitchFamily="18" charset="0"/>
                <a:ea typeface="Calibri" panose="020F0502020204030204" pitchFamily="34" charset="0"/>
                <a:cs typeface="Times New Roman" panose="02020603050405020304" pitchFamily="18" charset="0"/>
              </a:rPr>
              <a:t>	</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z2868918752100_a18c3d71a9f37eeaf1b7c0e88839fbb3.jpg"/>
          <p:cNvPicPr>
            <a:picLocks noGrp="1" noChangeAspect="1"/>
          </p:cNvPicPr>
          <p:nvPr>
            <p:ph sz="quarter" idx="13"/>
          </p:nvPr>
        </p:nvPicPr>
        <p:blipFill>
          <a:blip r:embed="rId2" cstate="print"/>
          <a:stretch>
            <a:fillRect/>
          </a:stretch>
        </p:blipFill>
        <p:spPr>
          <a:xfrm>
            <a:off x="1" y="0"/>
            <a:ext cx="12192000" cy="6858000"/>
          </a:xfrm>
        </p:spPr>
      </p:pic>
      <p:sp>
        <p:nvSpPr>
          <p:cNvPr id="5" name="TextBox 4"/>
          <p:cNvSpPr txBox="1"/>
          <p:nvPr/>
        </p:nvSpPr>
        <p:spPr>
          <a:xfrm>
            <a:off x="800100" y="320040"/>
            <a:ext cx="10629900" cy="4801314"/>
          </a:xfrm>
          <a:prstGeom prst="rect">
            <a:avLst/>
          </a:prstGeom>
          <a:noFill/>
        </p:spPr>
        <p:txBody>
          <a:bodyPr wrap="square" rtlCol="0">
            <a:spAutoFit/>
          </a:bodyPr>
          <a:lstStyle/>
          <a:p>
            <a:r>
              <a:rPr lang="vi-VN" sz="2400" b="1" smtClean="0">
                <a:latin typeface="Times New Roman" pitchFamily="18" charset="0"/>
                <a:cs typeface="Times New Roman" pitchFamily="18" charset="0"/>
              </a:rPr>
              <a:t>1. Các lĩnh vực hướng tới</a:t>
            </a:r>
            <a:endParaRPr lang="en-US" sz="2400" smtClean="0">
              <a:latin typeface="Times New Roman" pitchFamily="18" charset="0"/>
              <a:cs typeface="Times New Roman" pitchFamily="18" charset="0"/>
            </a:endParaRPr>
          </a:p>
          <a:p>
            <a:r>
              <a:rPr lang="vi-VN" sz="2400" b="1" i="1" smtClean="0">
                <a:latin typeface="Times New Roman" pitchFamily="18" charset="0"/>
                <a:cs typeface="Times New Roman" pitchFamily="18" charset="0"/>
              </a:rPr>
              <a:t>1.1. (S) Khoa học: </a:t>
            </a:r>
            <a:r>
              <a:rPr lang="en-US" sz="2400" smtClean="0">
                <a:latin typeface="Times New Roman" pitchFamily="18" charset="0"/>
                <a:cs typeface="Times New Roman" pitchFamily="18" charset="0"/>
              </a:rPr>
              <a:t>Khám phá bình chữa cháy. Phản ứng của giấm và bột baking soda tạo nên khí Co2.</a:t>
            </a:r>
          </a:p>
          <a:p>
            <a:r>
              <a:rPr lang="vi-VN" sz="2400" b="1" i="1" smtClean="0">
                <a:latin typeface="Times New Roman" pitchFamily="18" charset="0"/>
                <a:cs typeface="Times New Roman" pitchFamily="18" charset="0"/>
              </a:rPr>
              <a:t>1.2 (T)Công nghệ: </a:t>
            </a:r>
            <a:r>
              <a:rPr lang="vi-VN" sz="2400" smtClean="0">
                <a:latin typeface="Times New Roman" pitchFamily="18" charset="0"/>
                <a:cs typeface="Times New Roman" pitchFamily="18" charset="0"/>
              </a:rPr>
              <a:t>Sử dụng chai nhựa, </a:t>
            </a:r>
            <a:r>
              <a:rPr lang="en-US" sz="2400" smtClean="0">
                <a:latin typeface="Times New Roman" pitchFamily="18" charset="0"/>
                <a:cs typeface="Times New Roman" pitchFamily="18" charset="0"/>
              </a:rPr>
              <a:t>giấm</a:t>
            </a:r>
            <a:r>
              <a:rPr lang="vi-VN" sz="2400" smtClean="0">
                <a:latin typeface="Times New Roman" pitchFamily="18" charset="0"/>
                <a:cs typeface="Times New Roman" pitchFamily="18" charset="0"/>
              </a:rPr>
              <a:t>, </a:t>
            </a:r>
            <a:r>
              <a:rPr lang="en-US" sz="2400" smtClean="0">
                <a:latin typeface="Times New Roman" pitchFamily="18" charset="0"/>
                <a:cs typeface="Times New Roman" pitchFamily="18" charset="0"/>
              </a:rPr>
              <a:t>bột baking soda, bóng bay, ống hút, ống dẫn, nến.</a:t>
            </a:r>
          </a:p>
          <a:p>
            <a:r>
              <a:rPr lang="vi-VN" sz="2400" b="1" i="1" smtClean="0">
                <a:latin typeface="Times New Roman" pitchFamily="18" charset="0"/>
                <a:cs typeface="Times New Roman" pitchFamily="18" charset="0"/>
              </a:rPr>
              <a:t>1.3 (E) Kỹ thuật:  </a:t>
            </a:r>
            <a:r>
              <a:rPr lang="en-US" sz="2400" i="1" smtClean="0">
                <a:latin typeface="Times New Roman" pitchFamily="18" charset="0"/>
                <a:cs typeface="Times New Roman" pitchFamily="18" charset="0"/>
              </a:rPr>
              <a:t>Khoan </a:t>
            </a:r>
            <a:r>
              <a:rPr lang="vi-VN" sz="2400" i="1" smtClean="0">
                <a:latin typeface="Times New Roman" pitchFamily="18" charset="0"/>
                <a:cs typeface="Times New Roman" pitchFamily="18" charset="0"/>
              </a:rPr>
              <a:t>chai nhựa, chai 1 </a:t>
            </a:r>
            <a:r>
              <a:rPr lang="en-US" sz="2400" i="1" smtClean="0">
                <a:latin typeface="Times New Roman" pitchFamily="18" charset="0"/>
                <a:cs typeface="Times New Roman" pitchFamily="18" charset="0"/>
              </a:rPr>
              <a:t>khoan 3 lỗ nhỏ quanh chai, 1 lỗ nắp chai</a:t>
            </a:r>
            <a:r>
              <a:rPr lang="vi-VN" sz="2400" i="1" smtClean="0">
                <a:latin typeface="Times New Roman" pitchFamily="18" charset="0"/>
                <a:cs typeface="Times New Roman" pitchFamily="18" charset="0"/>
              </a:rPr>
              <a:t>, chai 2 để nguyên đục 1 lỗ ở phần </a:t>
            </a:r>
            <a:r>
              <a:rPr lang="en-US" sz="2400" i="1" smtClean="0">
                <a:latin typeface="Times New Roman" pitchFamily="18" charset="0"/>
                <a:cs typeface="Times New Roman" pitchFamily="18" charset="0"/>
              </a:rPr>
              <a:t>đáy chai</a:t>
            </a:r>
            <a:r>
              <a:rPr lang="vi-VN" sz="2400" i="1" smtClean="0">
                <a:latin typeface="Times New Roman" pitchFamily="18" charset="0"/>
                <a:cs typeface="Times New Roman" pitchFamily="18" charset="0"/>
              </a:rPr>
              <a:t>, </a:t>
            </a:r>
            <a:r>
              <a:rPr lang="en-US" sz="2400" i="1" smtClean="0">
                <a:latin typeface="Times New Roman" pitchFamily="18" charset="0"/>
                <a:cs typeface="Times New Roman" pitchFamily="18" charset="0"/>
              </a:rPr>
              <a:t>cho bột baking soda vào bóng bay cho tiếp ống hút vào đầu bóng bay buộc chặt, cho những ống hút bóng bay có bột backing soda vào các lỗ trên thân chai 1. Bắt dây dẫn từ nắp chai 1 sang đáy chai 2.</a:t>
            </a:r>
            <a:endParaRPr lang="en-US" sz="2400" smtClean="0">
              <a:latin typeface="Times New Roman" pitchFamily="18" charset="0"/>
              <a:cs typeface="Times New Roman" pitchFamily="18" charset="0"/>
            </a:endParaRPr>
          </a:p>
          <a:p>
            <a:r>
              <a:rPr lang="vi-VN" sz="2400" b="1" i="1" smtClean="0">
                <a:latin typeface="Times New Roman" pitchFamily="18" charset="0"/>
                <a:cs typeface="Times New Roman" pitchFamily="18" charset="0"/>
              </a:rPr>
              <a:t>1.4. (M) Toán học</a:t>
            </a:r>
            <a:r>
              <a:rPr lang="vi-VN" sz="2400" smtClean="0">
                <a:latin typeface="Times New Roman" pitchFamily="18" charset="0"/>
                <a:cs typeface="Times New Roman" pitchFamily="18" charset="0"/>
              </a:rPr>
              <a:t>: Đếm </a:t>
            </a:r>
            <a:r>
              <a:rPr lang="en-US" sz="2400" smtClean="0">
                <a:latin typeface="Times New Roman" pitchFamily="18" charset="0"/>
                <a:cs typeface="Times New Roman" pitchFamily="18" charset="0"/>
              </a:rPr>
              <a:t>số </a:t>
            </a:r>
            <a:r>
              <a:rPr lang="vi-VN" sz="2400" smtClean="0">
                <a:latin typeface="Times New Roman" pitchFamily="18" charset="0"/>
                <a:cs typeface="Times New Roman" pitchFamily="18" charset="0"/>
              </a:rPr>
              <a:t>chai.</a:t>
            </a:r>
            <a:endParaRPr lang="en-US" sz="2400" smtClean="0">
              <a:latin typeface="Times New Roman" pitchFamily="18" charset="0"/>
              <a:cs typeface="Times New Roman" pitchFamily="18" charset="0"/>
            </a:endParaRPr>
          </a:p>
          <a:p>
            <a:r>
              <a:rPr lang="vi-VN" sz="2400" b="1" i="1" smtClean="0">
                <a:latin typeface="Times New Roman" pitchFamily="18" charset="0"/>
                <a:cs typeface="Times New Roman" pitchFamily="18" charset="0"/>
              </a:rPr>
              <a:t>1.5 (A) Nghệ thuật: </a:t>
            </a:r>
            <a:r>
              <a:rPr lang="vi-VN" sz="2400" smtClean="0">
                <a:latin typeface="Times New Roman" pitchFamily="18" charset="0"/>
                <a:cs typeface="Times New Roman" pitchFamily="18" charset="0"/>
              </a:rPr>
              <a:t>Trang trí và tạo hình cho chai</a:t>
            </a:r>
            <a:r>
              <a:rPr lang="en-US" sz="2400" smtClean="0">
                <a:latin typeface="Times New Roman" pitchFamily="18" charset="0"/>
                <a:cs typeface="Times New Roman" pitchFamily="18" charset="0"/>
              </a:rPr>
              <a:t> nhựa</a:t>
            </a:r>
            <a:r>
              <a:rPr lang="vi-VN" sz="2400" smtClean="0">
                <a:latin typeface="Times New Roman" pitchFamily="18" charset="0"/>
                <a:cs typeface="Times New Roman" pitchFamily="18" charset="0"/>
              </a:rPr>
              <a:t> để </a:t>
            </a:r>
            <a:r>
              <a:rPr lang="en-US" sz="2400" smtClean="0">
                <a:latin typeface="Times New Roman" pitchFamily="18" charset="0"/>
                <a:cs typeface="Times New Roman" pitchFamily="18" charset="0"/>
              </a:rPr>
              <a:t>làm bình chữa cháy mini</a:t>
            </a:r>
            <a:r>
              <a:rPr lang="vi-VN" sz="2400" smtClean="0">
                <a:latin typeface="Times New Roman" pitchFamily="18" charset="0"/>
                <a:cs typeface="Times New Roman" pitchFamily="18" charset="0"/>
              </a:rPr>
              <a:t>.</a:t>
            </a:r>
            <a:endParaRPr lang="en-US" sz="2400" smtClean="0">
              <a:latin typeface="Times New Roman" pitchFamily="18" charset="0"/>
              <a:cs typeface="Times New Roman" pitchFamily="18" charset="0"/>
            </a:endParaRPr>
          </a:p>
          <a:p>
            <a:r>
              <a:rPr lang="vi-VN" sz="2400" b="1" i="1" smtClean="0">
                <a:latin typeface="Times New Roman" pitchFamily="18" charset="0"/>
                <a:cs typeface="Times New Roman" pitchFamily="18" charset="0"/>
              </a:rPr>
              <a:t>Ngoài ra : </a:t>
            </a:r>
            <a:r>
              <a:rPr lang="vi-VN" sz="2400" smtClean="0">
                <a:latin typeface="Times New Roman" pitchFamily="18" charset="0"/>
                <a:cs typeface="Times New Roman" pitchFamily="18" charset="0"/>
              </a:rPr>
              <a:t>Ngôn ngữ, cảm xúc, tư duy và thẩm mĩ</a:t>
            </a:r>
            <a:r>
              <a:rPr lang="en-US" sz="2400" smtClean="0">
                <a:latin typeface="Times New Roman" pitchFamily="18" charset="0"/>
                <a:cs typeface="Times New Roman" pitchFamily="18" charset="0"/>
              </a:rPr>
              <a:t>.</a:t>
            </a:r>
          </a:p>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2960" y="731520"/>
            <a:ext cx="10728960" cy="4154984"/>
          </a:xfrm>
          <a:prstGeom prst="rect">
            <a:avLst/>
          </a:prstGeom>
        </p:spPr>
        <p:txBody>
          <a:bodyPr wrap="square">
            <a:spAutoFit/>
          </a:bodyPr>
          <a:lstStyle/>
          <a:p>
            <a:r>
              <a:rPr lang="vi-VN" sz="2400" b="1" smtClean="0">
                <a:latin typeface="Times New Roman" pitchFamily="18" charset="0"/>
                <a:cs typeface="Times New Roman" pitchFamily="18" charset="0"/>
              </a:rPr>
              <a:t>2. Các kỹ năng và nội dung chính</a:t>
            </a:r>
            <a:r>
              <a:rPr lang="en-US" sz="2400" b="1" smtClean="0">
                <a:latin typeface="Times New Roman" pitchFamily="18" charset="0"/>
                <a:cs typeface="Times New Roman" pitchFamily="18" charset="0"/>
              </a:rPr>
              <a:t>:</a:t>
            </a:r>
            <a:endParaRPr lang="en-US" sz="2400" smtClean="0">
              <a:latin typeface="Times New Roman" pitchFamily="18" charset="0"/>
              <a:cs typeface="Times New Roman" pitchFamily="18" charset="0"/>
            </a:endParaRPr>
          </a:p>
          <a:p>
            <a:r>
              <a:rPr lang="vi-VN" sz="2400" b="1" i="1" smtClean="0">
                <a:latin typeface="Times New Roman" pitchFamily="18" charset="0"/>
                <a:cs typeface="Times New Roman" pitchFamily="18" charset="0"/>
              </a:rPr>
              <a:t>2.1. Các kỹ năng thế kỷ 21: </a:t>
            </a:r>
            <a:r>
              <a:rPr lang="vi-VN" sz="2400" smtClean="0">
                <a:latin typeface="Times New Roman" pitchFamily="18" charset="0"/>
                <a:cs typeface="Times New Roman" pitchFamily="18" charset="0"/>
              </a:rPr>
              <a:t>Sáng tạo, hợp tác, phản biện, </a:t>
            </a:r>
            <a:r>
              <a:rPr lang="en-US" sz="2400" smtClean="0">
                <a:latin typeface="Times New Roman" pitchFamily="18" charset="0"/>
                <a:cs typeface="Times New Roman" pitchFamily="18" charset="0"/>
              </a:rPr>
              <a:t>g</a:t>
            </a:r>
            <a:r>
              <a:rPr lang="vi-VN" sz="2400" smtClean="0">
                <a:latin typeface="Times New Roman" pitchFamily="18" charset="0"/>
                <a:cs typeface="Times New Roman" pitchFamily="18" charset="0"/>
              </a:rPr>
              <a:t>iao tiếp, </a:t>
            </a:r>
            <a:r>
              <a:rPr lang="en-US" sz="2400" smtClean="0">
                <a:latin typeface="Times New Roman" pitchFamily="18" charset="0"/>
                <a:cs typeface="Times New Roman" pitchFamily="18" charset="0"/>
              </a:rPr>
              <a:t>nghiên cứu khoa học,</a:t>
            </a:r>
            <a:r>
              <a:rPr lang="vi-VN" sz="2400" smtClean="0">
                <a:latin typeface="Times New Roman" pitchFamily="18" charset="0"/>
                <a:cs typeface="Times New Roman" pitchFamily="18" charset="0"/>
              </a:rPr>
              <a:t> làm việc nhóm...</a:t>
            </a:r>
            <a:endParaRPr lang="en-US" sz="2400" smtClean="0">
              <a:latin typeface="Times New Roman" pitchFamily="18" charset="0"/>
              <a:cs typeface="Times New Roman" pitchFamily="18" charset="0"/>
            </a:endParaRPr>
          </a:p>
          <a:p>
            <a:r>
              <a:rPr lang="vi-VN" sz="2400" b="1" i="1" smtClean="0">
                <a:latin typeface="Times New Roman" pitchFamily="18" charset="0"/>
                <a:cs typeface="Times New Roman" pitchFamily="18" charset="0"/>
              </a:rPr>
              <a:t>2.2. Nội dung kiến thức, kỹ năng mà trẻ cần biết và được mở rộng</a:t>
            </a:r>
            <a:endParaRPr lang="en-US" sz="2400" smtClean="0">
              <a:latin typeface="Times New Roman" pitchFamily="18" charset="0"/>
              <a:cs typeface="Times New Roman" pitchFamily="18" charset="0"/>
            </a:endParaRPr>
          </a:p>
          <a:p>
            <a:r>
              <a:rPr lang="vi-VN" sz="2400" smtClean="0">
                <a:latin typeface="Times New Roman" pitchFamily="18" charset="0"/>
                <a:cs typeface="Times New Roman" pitchFamily="18" charset="0"/>
              </a:rPr>
              <a:t>+ </a:t>
            </a:r>
            <a:r>
              <a:rPr lang="vi-VN" sz="2400" b="1" smtClean="0">
                <a:latin typeface="Times New Roman" pitchFamily="18" charset="0"/>
                <a:cs typeface="Times New Roman" pitchFamily="18" charset="0"/>
              </a:rPr>
              <a:t>Kiến thức:</a:t>
            </a:r>
            <a:endParaRPr lang="en-US" sz="2400" smtClean="0">
              <a:latin typeface="Times New Roman" pitchFamily="18" charset="0"/>
              <a:cs typeface="Times New Roman" pitchFamily="18" charset="0"/>
            </a:endParaRPr>
          </a:p>
          <a:p>
            <a:r>
              <a:rPr lang="vi-VN" sz="2400" smtClean="0">
                <a:latin typeface="Times New Roman" pitchFamily="18" charset="0"/>
                <a:cs typeface="Times New Roman" pitchFamily="18" charset="0"/>
              </a:rPr>
              <a:t>- Trẻ biết </a:t>
            </a:r>
            <a:r>
              <a:rPr lang="en-US" sz="2400" smtClean="0">
                <a:latin typeface="Times New Roman" pitchFamily="18" charset="0"/>
                <a:cs typeface="Times New Roman" pitchFamily="18" charset="0"/>
              </a:rPr>
              <a:t>công dụng của bình chữa cháy</a:t>
            </a:r>
            <a:r>
              <a:rPr lang="vi-VN" sz="2400" smtClean="0">
                <a:latin typeface="Times New Roman" pitchFamily="18" charset="0"/>
                <a:cs typeface="Times New Roman" pitchFamily="18" charset="0"/>
              </a:rPr>
              <a:t>.</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 Trẻ biết kết quả của thí nghiệm giấm kết hợp với bột baking soda sinh ra khí CO2 làm dập tắt lửa.</a:t>
            </a:r>
          </a:p>
          <a:p>
            <a:r>
              <a:rPr lang="vi-VN" sz="2400" smtClean="0">
                <a:latin typeface="Times New Roman" pitchFamily="18" charset="0"/>
                <a:cs typeface="Times New Roman" pitchFamily="18" charset="0"/>
              </a:rPr>
              <a:t>- Trẻ biết </a:t>
            </a:r>
            <a:r>
              <a:rPr lang="en-US" sz="2400" smtClean="0">
                <a:latin typeface="Times New Roman" pitchFamily="18" charset="0"/>
                <a:cs typeface="Times New Roman" pitchFamily="18" charset="0"/>
              </a:rPr>
              <a:t>1 số quy trình tạo nên bình chữa cháy.</a:t>
            </a:r>
          </a:p>
          <a:p>
            <a:r>
              <a:rPr lang="vi-VN" sz="2400" smtClean="0">
                <a:latin typeface="Times New Roman" pitchFamily="18" charset="0"/>
                <a:cs typeface="Times New Roman" pitchFamily="18" charset="0"/>
              </a:rPr>
              <a:t>- Trẻ biết các nguyên liệu tạo nên </a:t>
            </a:r>
            <a:r>
              <a:rPr lang="en-US" sz="2400" smtClean="0">
                <a:latin typeface="Times New Roman" pitchFamily="18" charset="0"/>
                <a:cs typeface="Times New Roman" pitchFamily="18" charset="0"/>
              </a:rPr>
              <a:t>b</a:t>
            </a:r>
            <a:r>
              <a:rPr lang="vi-VN" sz="2400" smtClean="0">
                <a:latin typeface="Times New Roman" pitchFamily="18" charset="0"/>
                <a:cs typeface="Times New Roman" pitchFamily="18" charset="0"/>
              </a:rPr>
              <a:t>ình</a:t>
            </a:r>
            <a:r>
              <a:rPr lang="en-US" sz="2400" smtClean="0">
                <a:latin typeface="Times New Roman" pitchFamily="18" charset="0"/>
                <a:cs typeface="Times New Roman" pitchFamily="18" charset="0"/>
              </a:rPr>
              <a:t> chữa cháy.</a:t>
            </a:r>
          </a:p>
          <a:p>
            <a:r>
              <a:rPr lang="vi-VN" sz="2400" smtClean="0">
                <a:latin typeface="Times New Roman" pitchFamily="18" charset="0"/>
                <a:cs typeface="Times New Roman" pitchFamily="18" charset="0"/>
              </a:rPr>
              <a:t>- Phát triển tư duy sáng tạo cho trẻ.</a:t>
            </a:r>
            <a:endParaRPr lang="en-US" sz="2400" smtClean="0">
              <a:latin typeface="Times New Roman" pitchFamily="18" charset="0"/>
              <a:cs typeface="Times New Roman" pitchFamily="18" charset="0"/>
            </a:endParaRPr>
          </a:p>
        </p:txBody>
      </p:sp>
      <p:sp>
        <p:nvSpPr>
          <p:cNvPr id="2" name="AutoShape 6" descr="Background hoa hồng đẹ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8" descr="Background hoa hồng đẹp"/>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763806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z2868918706406_22422c58c0dfadc6e26e48b90a626293.jpg"/>
          <p:cNvPicPr>
            <a:picLocks noGrp="1" noChangeAspect="1"/>
          </p:cNvPicPr>
          <p:nvPr>
            <p:ph sz="quarter" idx="13"/>
          </p:nvPr>
        </p:nvPicPr>
        <p:blipFill>
          <a:blip r:embed="rId2" cstate="print"/>
          <a:stretch>
            <a:fillRect/>
          </a:stretch>
        </p:blipFill>
        <p:spPr>
          <a:xfrm>
            <a:off x="0" y="0"/>
            <a:ext cx="12192000" cy="6858000"/>
          </a:xfrm>
        </p:spPr>
      </p:pic>
      <p:sp>
        <p:nvSpPr>
          <p:cNvPr id="5" name="TextBox 4"/>
          <p:cNvSpPr txBox="1"/>
          <p:nvPr/>
        </p:nvSpPr>
        <p:spPr>
          <a:xfrm>
            <a:off x="1623060" y="1508760"/>
            <a:ext cx="9325079" cy="4736489"/>
          </a:xfrm>
          <a:prstGeom prst="rect">
            <a:avLst/>
          </a:prstGeom>
          <a:noFill/>
        </p:spPr>
        <p:txBody>
          <a:bodyPr wrap="square" rtlCol="0">
            <a:spAutoFit/>
          </a:bodyPr>
          <a:lstStyle/>
          <a:p>
            <a:r>
              <a:rPr lang="vi-VN" sz="2000" b="1" smtClean="0">
                <a:latin typeface="Times New Roman" pitchFamily="18" charset="0"/>
                <a:cs typeface="Times New Roman" pitchFamily="18" charset="0"/>
              </a:rPr>
              <a:t>+ Kỹ năng:	</a:t>
            </a:r>
            <a:endParaRPr lang="en-US" sz="2000" smtClean="0">
              <a:latin typeface="Times New Roman" pitchFamily="18" charset="0"/>
              <a:cs typeface="Times New Roman" pitchFamily="18" charset="0"/>
            </a:endParaRPr>
          </a:p>
          <a:p>
            <a:r>
              <a:rPr lang="vi-VN" sz="2000" smtClean="0">
                <a:latin typeface="Times New Roman" pitchFamily="18" charset="0"/>
                <a:cs typeface="Times New Roman" pitchFamily="18" charset="0"/>
              </a:rPr>
              <a:t>- Trẻ dùng kéo cắt</a:t>
            </a:r>
            <a:r>
              <a:rPr lang="en-US" sz="2000" smtClean="0">
                <a:latin typeface="Times New Roman" pitchFamily="18" charset="0"/>
                <a:cs typeface="Times New Roman" pitchFamily="18" charset="0"/>
              </a:rPr>
              <a:t>, đục lỗ chai nh</a:t>
            </a:r>
            <a:r>
              <a:rPr lang="vi-VN" sz="2000" smtClean="0">
                <a:latin typeface="Times New Roman" pitchFamily="18" charset="0"/>
                <a:cs typeface="Times New Roman" pitchFamily="18" charset="0"/>
              </a:rPr>
              <a:t>ựa</a:t>
            </a:r>
            <a:r>
              <a:rPr lang="en-US" sz="2000" smtClean="0">
                <a:latin typeface="Times New Roman" pitchFamily="18" charset="0"/>
                <a:cs typeface="Times New Roman" pitchFamily="18" charset="0"/>
              </a:rPr>
              <a:t>.</a:t>
            </a:r>
          </a:p>
          <a:p>
            <a:r>
              <a:rPr lang="vi-VN" sz="2000" smtClean="0">
                <a:latin typeface="Times New Roman" pitchFamily="18" charset="0"/>
                <a:cs typeface="Times New Roman" pitchFamily="18" charset="0"/>
              </a:rPr>
              <a:t>- Phát triển năng lực tưởng tượng, tư duy logic, ngôn ngữ mạch lạc</a:t>
            </a:r>
            <a:r>
              <a:rPr lang="en-US" sz="2000" smtClean="0">
                <a:latin typeface="Times New Roman" pitchFamily="18" charset="0"/>
                <a:cs typeface="Times New Roman" pitchFamily="18" charset="0"/>
              </a:rPr>
              <a:t>. </a:t>
            </a:r>
          </a:p>
          <a:p>
            <a:r>
              <a:rPr lang="vi-VN" sz="2000" smtClean="0">
                <a:latin typeface="Times New Roman" pitchFamily="18" charset="0"/>
                <a:cs typeface="Times New Roman" pitchFamily="18" charset="0"/>
              </a:rPr>
              <a:t>- Trình bày được ý tưởng của nhóm mình.</a:t>
            </a:r>
            <a:endParaRPr lang="en-US" sz="2000" smtClean="0">
              <a:latin typeface="Times New Roman" pitchFamily="18" charset="0"/>
              <a:cs typeface="Times New Roman" pitchFamily="18" charset="0"/>
            </a:endParaRPr>
          </a:p>
          <a:p>
            <a:r>
              <a:rPr lang="vi-VN" sz="2000" smtClean="0">
                <a:latin typeface="Times New Roman" pitchFamily="18" charset="0"/>
                <a:cs typeface="Times New Roman" pitchFamily="18" charset="0"/>
              </a:rPr>
              <a:t>- Phát triển kỹ năng hoạt động nhóm : </a:t>
            </a:r>
            <a:r>
              <a:rPr lang="en-US" sz="2000" smtClean="0">
                <a:latin typeface="Times New Roman" pitchFamily="18" charset="0"/>
                <a:cs typeface="Times New Roman" pitchFamily="18" charset="0"/>
              </a:rPr>
              <a:t>P</a:t>
            </a:r>
            <a:r>
              <a:rPr lang="vi-VN" sz="2000" smtClean="0">
                <a:latin typeface="Times New Roman" pitchFamily="18" charset="0"/>
                <a:cs typeface="Times New Roman" pitchFamily="18" charset="0"/>
              </a:rPr>
              <a:t>hân công nhiệm vụ, giải quyết vấn đề. </a:t>
            </a:r>
            <a:endParaRPr lang="en-US" sz="2000" smtClean="0">
              <a:latin typeface="Times New Roman" pitchFamily="18" charset="0"/>
              <a:cs typeface="Times New Roman" pitchFamily="18" charset="0"/>
            </a:endParaRPr>
          </a:p>
          <a:p>
            <a:r>
              <a:rPr lang="vi-VN" sz="2000" smtClean="0">
                <a:latin typeface="Times New Roman" pitchFamily="18" charset="0"/>
                <a:cs typeface="Times New Roman" pitchFamily="18" charset="0"/>
              </a:rPr>
              <a:t>- Phát triển kỹ năng vẽ thiết kế sơ đồ hoạ sản phẩm của mình.</a:t>
            </a:r>
            <a:endParaRPr lang="en-US" sz="2000" smtClean="0">
              <a:latin typeface="Times New Roman" pitchFamily="18" charset="0"/>
              <a:cs typeface="Times New Roman" pitchFamily="18" charset="0"/>
            </a:endParaRPr>
          </a:p>
          <a:p>
            <a:r>
              <a:rPr lang="vi-VN" sz="2000" smtClean="0">
                <a:latin typeface="Times New Roman" pitchFamily="18" charset="0"/>
                <a:cs typeface="Times New Roman" pitchFamily="18" charset="0"/>
              </a:rPr>
              <a:t>- Trẻ</a:t>
            </a:r>
            <a:r>
              <a:rPr lang="en-US" sz="2000" smtClean="0">
                <a:latin typeface="Times New Roman" pitchFamily="18" charset="0"/>
                <a:cs typeface="Times New Roman" pitchFamily="18" charset="0"/>
              </a:rPr>
              <a:t> thực hiện thí nghiệm giấm kết hợp với bột baking soda sinh ra khí CO2 làm dập tắt lửa</a:t>
            </a:r>
            <a:r>
              <a:rPr lang="vi-VN" sz="2000" smtClean="0">
                <a:latin typeface="Times New Roman" pitchFamily="18" charset="0"/>
                <a:cs typeface="Times New Roman" pitchFamily="18" charset="0"/>
              </a:rPr>
              <a:t>. </a:t>
            </a:r>
            <a:endParaRPr lang="en-US" sz="2000" smtClean="0">
              <a:latin typeface="Times New Roman" pitchFamily="18" charset="0"/>
              <a:cs typeface="Times New Roman" pitchFamily="18" charset="0"/>
            </a:endParaRPr>
          </a:p>
          <a:p>
            <a:r>
              <a:rPr lang="vi-VN" sz="2000" smtClean="0">
                <a:latin typeface="Times New Roman" pitchFamily="18" charset="0"/>
                <a:cs typeface="Times New Roman" pitchFamily="18" charset="0"/>
              </a:rPr>
              <a:t>- Trẻ </a:t>
            </a:r>
            <a:r>
              <a:rPr lang="en-US" sz="2000" smtClean="0">
                <a:latin typeface="Times New Roman" pitchFamily="18" charset="0"/>
                <a:cs typeface="Times New Roman" pitchFamily="18" charset="0"/>
              </a:rPr>
              <a:t>thực hiện được quy trình để tạo nên bình chữa cháy mini</a:t>
            </a:r>
            <a:r>
              <a:rPr lang="vi-VN" sz="2000" smtClean="0">
                <a:latin typeface="Times New Roman" pitchFamily="18" charset="0"/>
                <a:cs typeface="Times New Roman" pitchFamily="18" charset="0"/>
              </a:rPr>
              <a:t>.</a:t>
            </a:r>
            <a:endParaRPr lang="en-US" sz="2000" smtClean="0">
              <a:latin typeface="Times New Roman" pitchFamily="18" charset="0"/>
              <a:cs typeface="Times New Roman" pitchFamily="18" charset="0"/>
            </a:endParaRPr>
          </a:p>
          <a:p>
            <a:r>
              <a:rPr lang="vi-VN" sz="2000" b="1" smtClean="0">
                <a:latin typeface="Times New Roman" pitchFamily="18" charset="0"/>
                <a:cs typeface="Times New Roman" pitchFamily="18" charset="0"/>
              </a:rPr>
              <a:t>+ Thái độ: </a:t>
            </a:r>
            <a:endParaRPr lang="en-US" sz="2000" smtClean="0">
              <a:latin typeface="Times New Roman" pitchFamily="18" charset="0"/>
              <a:cs typeface="Times New Roman" pitchFamily="18" charset="0"/>
            </a:endParaRPr>
          </a:p>
          <a:p>
            <a:r>
              <a:rPr lang="vi-VN" sz="2000" b="1" smtClean="0">
                <a:latin typeface="Times New Roman" pitchFamily="18" charset="0"/>
                <a:cs typeface="Times New Roman" pitchFamily="18" charset="0"/>
              </a:rPr>
              <a:t>- </a:t>
            </a:r>
            <a:r>
              <a:rPr lang="vi-VN" sz="2000" smtClean="0">
                <a:latin typeface="Times New Roman" pitchFamily="18" charset="0"/>
                <a:cs typeface="Times New Roman" pitchFamily="18" charset="0"/>
              </a:rPr>
              <a:t>Trẻ hứng thú tích cực tham gia trong hoạt động.</a:t>
            </a:r>
            <a:endParaRPr lang="en-US" sz="2000" smtClean="0">
              <a:latin typeface="Times New Roman" pitchFamily="18" charset="0"/>
              <a:cs typeface="Times New Roman" pitchFamily="18" charset="0"/>
            </a:endParaRPr>
          </a:p>
          <a:p>
            <a:r>
              <a:rPr lang="en-US" sz="2000" smtClean="0">
                <a:latin typeface="Times New Roman" pitchFamily="18" charset="0"/>
                <a:cs typeface="Times New Roman" pitchFamily="18" charset="0"/>
              </a:rPr>
              <a:t>- Trẻ say mê, nghiêm túc trong quá trình làm ra sản phẩm.</a:t>
            </a:r>
          </a:p>
          <a:p>
            <a:r>
              <a:rPr lang="en-US" sz="2000" smtClean="0">
                <a:latin typeface="Times New Roman" pitchFamily="18" charset="0"/>
                <a:cs typeface="Times New Roman" pitchFamily="18" charset="0"/>
              </a:rPr>
              <a:t>- Nâng cao ý thức phòng cháy chữa cháy.</a:t>
            </a:r>
          </a:p>
          <a:p>
            <a:pPr marL="342900" indent="-342900">
              <a:lnSpc>
                <a:spcPct val="107000"/>
              </a:lnSpc>
              <a:spcAft>
                <a:spcPts val="800"/>
              </a:spcAft>
              <a:buFontTx/>
              <a:buChar char="-"/>
              <a:tabLst>
                <a:tab pos="1343025" algn="l"/>
              </a:tabLst>
            </a:pPr>
            <a:endParaRPr lang="en-US" sz="1600" smtClean="0">
              <a:latin typeface="Calibri" panose="020F0502020204030204" pitchFamily="34" charset="0"/>
              <a:ea typeface="Calibri" panose="020F0502020204030204" pitchFamily="34" charset="0"/>
              <a:cs typeface="Times New Roman" panose="02020603050405020304" pitchFamily="18" charset="0"/>
            </a:endParaRPr>
          </a:p>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z2868918736754_981d376dad2f5bfcf642ea73c9dfa17f.jpg"/>
          <p:cNvPicPr>
            <a:picLocks noGrp="1" noChangeAspect="1"/>
          </p:cNvPicPr>
          <p:nvPr>
            <p:ph sz="quarter" idx="13"/>
          </p:nvPr>
        </p:nvPicPr>
        <p:blipFill>
          <a:blip r:embed="rId2" cstate="print"/>
          <a:stretch>
            <a:fillRect/>
          </a:stretch>
        </p:blipFill>
        <p:spPr>
          <a:xfrm>
            <a:off x="0" y="0"/>
            <a:ext cx="12192000" cy="6858000"/>
          </a:xfrm>
        </p:spPr>
      </p:pic>
      <p:graphicFrame>
        <p:nvGraphicFramePr>
          <p:cNvPr id="7" name="Table 6"/>
          <p:cNvGraphicFramePr>
            <a:graphicFrameLocks noGrp="1"/>
          </p:cNvGraphicFramePr>
          <p:nvPr/>
        </p:nvGraphicFramePr>
        <p:xfrm>
          <a:off x="3817620" y="1075440"/>
          <a:ext cx="5143500" cy="4440936"/>
        </p:xfrm>
        <a:graphic>
          <a:graphicData uri="http://schemas.openxmlformats.org/drawingml/2006/table">
            <a:tbl>
              <a:tblPr/>
              <a:tblGrid>
                <a:gridCol w="682578">
                  <a:extLst>
                    <a:ext uri="{9D8B030D-6E8A-4147-A177-3AD203B41FA5}">
                      <a16:colId xmlns:a16="http://schemas.microsoft.com/office/drawing/2014/main" val="20000"/>
                    </a:ext>
                  </a:extLst>
                </a:gridCol>
                <a:gridCol w="4460922">
                  <a:extLst>
                    <a:ext uri="{9D8B030D-6E8A-4147-A177-3AD203B41FA5}">
                      <a16:colId xmlns:a16="http://schemas.microsoft.com/office/drawing/2014/main" val="20001"/>
                    </a:ext>
                  </a:extLst>
                </a:gridCol>
              </a:tblGrid>
              <a:tr h="304672">
                <a:tc>
                  <a:txBody>
                    <a:bodyPr/>
                    <a:lstStyle/>
                    <a:p>
                      <a:pPr algn="ctr">
                        <a:lnSpc>
                          <a:spcPct val="107000"/>
                        </a:lnSpc>
                        <a:spcAft>
                          <a:spcPts val="0"/>
                        </a:spcAft>
                      </a:pPr>
                      <a:r>
                        <a:rPr lang="en-US" sz="2000" b="1">
                          <a:latin typeface="Times New Roman"/>
                          <a:ea typeface="Calibri"/>
                          <a:cs typeface="Times New Roman"/>
                        </a:rPr>
                        <a:t>TT</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b="1">
                          <a:latin typeface="Times New Roman"/>
                          <a:ea typeface="Calibri"/>
                          <a:cs typeface="Times New Roman"/>
                        </a:rPr>
                        <a:t>Vật liệu/dụng cụ</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1278">
                <a:tc>
                  <a:txBody>
                    <a:bodyPr/>
                    <a:lstStyle/>
                    <a:p>
                      <a:pPr algn="ctr">
                        <a:lnSpc>
                          <a:spcPct val="150000"/>
                        </a:lnSpc>
                        <a:spcAft>
                          <a:spcPts val="0"/>
                        </a:spcAft>
                      </a:pPr>
                      <a:r>
                        <a:rPr lang="en-US" sz="2000">
                          <a:latin typeface="Times New Roman"/>
                          <a:ea typeface="Calibri"/>
                          <a:cs typeface="Times New Roman"/>
                        </a:rPr>
                        <a:t>1</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a:latin typeface="Times New Roman"/>
                          <a:ea typeface="Calibri"/>
                          <a:cs typeface="Times New Roman"/>
                        </a:rPr>
                        <a:t>2 chai nhựa 1 lít, 1,5l</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01278">
                <a:tc>
                  <a:txBody>
                    <a:bodyPr/>
                    <a:lstStyle/>
                    <a:p>
                      <a:pPr algn="ctr">
                        <a:lnSpc>
                          <a:spcPct val="150000"/>
                        </a:lnSpc>
                        <a:spcAft>
                          <a:spcPts val="0"/>
                        </a:spcAft>
                      </a:pPr>
                      <a:r>
                        <a:rPr lang="en-US" sz="2000">
                          <a:latin typeface="Times New Roman"/>
                          <a:ea typeface="Calibri"/>
                          <a:cs typeface="Times New Roman"/>
                        </a:rPr>
                        <a:t>2</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a:latin typeface="Times New Roman"/>
                          <a:ea typeface="Calibri"/>
                          <a:cs typeface="Times New Roman"/>
                        </a:rPr>
                        <a:t>1 chai giấm</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01278">
                <a:tc>
                  <a:txBody>
                    <a:bodyPr/>
                    <a:lstStyle/>
                    <a:p>
                      <a:pPr algn="ctr">
                        <a:lnSpc>
                          <a:spcPct val="150000"/>
                        </a:lnSpc>
                        <a:spcAft>
                          <a:spcPts val="0"/>
                        </a:spcAft>
                      </a:pPr>
                      <a:r>
                        <a:rPr lang="en-US" sz="2000">
                          <a:latin typeface="Times New Roman"/>
                          <a:ea typeface="Calibri"/>
                          <a:cs typeface="Times New Roman"/>
                        </a:rPr>
                        <a:t>3</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a:latin typeface="Times New Roman"/>
                          <a:ea typeface="Calibri"/>
                          <a:cs typeface="Times New Roman"/>
                        </a:rPr>
                        <a:t>Bột baking soda</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1278">
                <a:tc>
                  <a:txBody>
                    <a:bodyPr/>
                    <a:lstStyle/>
                    <a:p>
                      <a:pPr algn="ctr">
                        <a:lnSpc>
                          <a:spcPct val="150000"/>
                        </a:lnSpc>
                        <a:spcAft>
                          <a:spcPts val="0"/>
                        </a:spcAft>
                      </a:pPr>
                      <a:r>
                        <a:rPr lang="vi-VN" sz="2000">
                          <a:latin typeface="Times New Roman"/>
                          <a:ea typeface="Calibri"/>
                          <a:cs typeface="Times New Roman"/>
                        </a:rPr>
                        <a:t>4</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vi-VN" sz="2000">
                          <a:latin typeface="Times New Roman"/>
                          <a:ea typeface="Calibri"/>
                          <a:cs typeface="Times New Roman"/>
                        </a:rPr>
                        <a:t> </a:t>
                      </a:r>
                      <a:r>
                        <a:rPr lang="en-US" sz="2000">
                          <a:latin typeface="Times New Roman"/>
                          <a:ea typeface="Calibri"/>
                          <a:cs typeface="Times New Roman"/>
                        </a:rPr>
                        <a:t>ống dẫn</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01278">
                <a:tc>
                  <a:txBody>
                    <a:bodyPr/>
                    <a:lstStyle/>
                    <a:p>
                      <a:pPr algn="ctr">
                        <a:lnSpc>
                          <a:spcPct val="150000"/>
                        </a:lnSpc>
                        <a:spcAft>
                          <a:spcPts val="0"/>
                        </a:spcAft>
                      </a:pPr>
                      <a:r>
                        <a:rPr lang="vi-VN" sz="2000">
                          <a:latin typeface="Times New Roman"/>
                          <a:ea typeface="Calibri"/>
                          <a:cs typeface="Times New Roman"/>
                        </a:rPr>
                        <a:t>5</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a:latin typeface="Times New Roman"/>
                          <a:ea typeface="Calibri"/>
                          <a:cs typeface="Times New Roman"/>
                        </a:rPr>
                        <a:t>Kéo</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01278">
                <a:tc>
                  <a:txBody>
                    <a:bodyPr/>
                    <a:lstStyle/>
                    <a:p>
                      <a:pPr algn="ctr">
                        <a:lnSpc>
                          <a:spcPct val="150000"/>
                        </a:lnSpc>
                        <a:spcAft>
                          <a:spcPts val="0"/>
                        </a:spcAft>
                      </a:pPr>
                      <a:r>
                        <a:rPr lang="vi-VN" sz="2000">
                          <a:latin typeface="Times New Roman"/>
                          <a:ea typeface="Calibri"/>
                          <a:cs typeface="Times New Roman"/>
                        </a:rPr>
                        <a:t>6</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a:latin typeface="Times New Roman"/>
                          <a:ea typeface="Calibri"/>
                          <a:cs typeface="Times New Roman"/>
                        </a:rPr>
                        <a:t>Bóng bay</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01278">
                <a:tc>
                  <a:txBody>
                    <a:bodyPr/>
                    <a:lstStyle/>
                    <a:p>
                      <a:pPr algn="ctr">
                        <a:lnSpc>
                          <a:spcPct val="150000"/>
                        </a:lnSpc>
                        <a:spcAft>
                          <a:spcPts val="0"/>
                        </a:spcAft>
                      </a:pPr>
                      <a:r>
                        <a:rPr lang="en-US" sz="2000">
                          <a:latin typeface="Times New Roman"/>
                          <a:ea typeface="Calibri"/>
                          <a:cs typeface="Times New Roman"/>
                        </a:rPr>
                        <a:t>7</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a:latin typeface="Times New Roman"/>
                          <a:ea typeface="Calibri"/>
                          <a:cs typeface="Times New Roman"/>
                        </a:rPr>
                        <a:t> Nến</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01278">
                <a:tc>
                  <a:txBody>
                    <a:bodyPr/>
                    <a:lstStyle/>
                    <a:p>
                      <a:pPr algn="ctr">
                        <a:lnSpc>
                          <a:spcPct val="150000"/>
                        </a:lnSpc>
                        <a:spcAft>
                          <a:spcPts val="0"/>
                        </a:spcAft>
                      </a:pPr>
                      <a:r>
                        <a:rPr lang="en-US" sz="2000">
                          <a:latin typeface="Times New Roman"/>
                          <a:ea typeface="Calibri"/>
                          <a:cs typeface="Times New Roman"/>
                        </a:rPr>
                        <a:t>8</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a:latin typeface="Times New Roman"/>
                          <a:ea typeface="Calibri"/>
                          <a:cs typeface="Times New Roman"/>
                        </a:rPr>
                        <a:t> Ống hút</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01278">
                <a:tc>
                  <a:txBody>
                    <a:bodyPr/>
                    <a:lstStyle/>
                    <a:p>
                      <a:pPr algn="ctr">
                        <a:lnSpc>
                          <a:spcPct val="150000"/>
                        </a:lnSpc>
                        <a:spcAft>
                          <a:spcPts val="0"/>
                        </a:spcAft>
                      </a:pPr>
                      <a:r>
                        <a:rPr lang="en-US" sz="2000">
                          <a:latin typeface="Times New Roman"/>
                          <a:ea typeface="Calibri"/>
                          <a:cs typeface="Times New Roman"/>
                        </a:rPr>
                        <a:t>9</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a:latin typeface="Times New Roman"/>
                          <a:ea typeface="Calibri"/>
                          <a:cs typeface="Times New Roman"/>
                        </a:rPr>
                        <a:t>Súng bắn keo, dây chun, bật lửa.</a:t>
                      </a:r>
                      <a:endParaRPr lang="en-US"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9" name="TextBox 8"/>
          <p:cNvSpPr txBox="1"/>
          <p:nvPr/>
        </p:nvSpPr>
        <p:spPr>
          <a:xfrm>
            <a:off x="3840480" y="640080"/>
            <a:ext cx="2857500" cy="738664"/>
          </a:xfrm>
          <a:prstGeom prst="rect">
            <a:avLst/>
          </a:prstGeom>
          <a:noFill/>
        </p:spPr>
        <p:txBody>
          <a:bodyPr wrap="square" rtlCol="0">
            <a:spAutoFit/>
          </a:bodyPr>
          <a:lstStyle/>
          <a:p>
            <a:r>
              <a:rPr lang="en-US" sz="2400" b="1" smtClean="0">
                <a:solidFill>
                  <a:srgbClr val="FF0000"/>
                </a:solidFill>
                <a:latin typeface="Times New Roman" pitchFamily="18" charset="0"/>
                <a:cs typeface="Times New Roman" pitchFamily="18" charset="0"/>
              </a:rPr>
              <a:t>3. Nguyên vật liệu</a:t>
            </a:r>
            <a:endParaRPr lang="en-US" sz="2400" smtClean="0">
              <a:solidFill>
                <a:srgbClr val="FF0000"/>
              </a:solidFill>
              <a:latin typeface="Times New Roman" pitchFamily="18" charset="0"/>
              <a:cs typeface="Times New Roman" pitchFamily="18" charset="0"/>
            </a:endParaRPr>
          </a:p>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69770" y="922607"/>
            <a:ext cx="9208770" cy="3416320"/>
          </a:xfrm>
          <a:prstGeom prst="rect">
            <a:avLst/>
          </a:prstGeom>
        </p:spPr>
        <p:txBody>
          <a:bodyPr wrap="square">
            <a:spAutoFit/>
          </a:bodyPr>
          <a:lstStyle/>
          <a:p>
            <a:r>
              <a:rPr lang="vi-VN" sz="2400" b="1" smtClean="0">
                <a:solidFill>
                  <a:srgbClr val="002060"/>
                </a:solidFill>
                <a:latin typeface="Times New Roman" pitchFamily="18" charset="0"/>
                <a:cs typeface="Times New Roman" pitchFamily="18" charset="0"/>
              </a:rPr>
              <a:t>4. Các câu hỏi </a:t>
            </a:r>
            <a:r>
              <a:rPr lang="en-US" sz="2400" b="1" smtClean="0">
                <a:solidFill>
                  <a:srgbClr val="002060"/>
                </a:solidFill>
                <a:latin typeface="Times New Roman" pitchFamily="18" charset="0"/>
                <a:cs typeface="Times New Roman" pitchFamily="18" charset="0"/>
              </a:rPr>
              <a:t>dự định:</a:t>
            </a:r>
            <a:endParaRPr lang="en-US" sz="2400" smtClean="0">
              <a:solidFill>
                <a:srgbClr val="002060"/>
              </a:solidFill>
              <a:latin typeface="Times New Roman" pitchFamily="18" charset="0"/>
              <a:cs typeface="Times New Roman" pitchFamily="18" charset="0"/>
            </a:endParaRPr>
          </a:p>
          <a:p>
            <a:r>
              <a:rPr lang="vi-VN" sz="2400" smtClean="0">
                <a:solidFill>
                  <a:srgbClr val="002060"/>
                </a:solidFill>
                <a:latin typeface="Times New Roman" pitchFamily="18" charset="0"/>
                <a:cs typeface="Times New Roman" pitchFamily="18" charset="0"/>
              </a:rPr>
              <a:t>- </a:t>
            </a:r>
            <a:r>
              <a:rPr lang="en-US" sz="2400" smtClean="0">
                <a:solidFill>
                  <a:srgbClr val="002060"/>
                </a:solidFill>
                <a:latin typeface="Times New Roman" pitchFamily="18" charset="0"/>
                <a:cs typeface="Times New Roman" pitchFamily="18" charset="0"/>
              </a:rPr>
              <a:t>Bình chữa cháy có tác dụng gì?</a:t>
            </a:r>
          </a:p>
          <a:p>
            <a:r>
              <a:rPr lang="vi-VN" sz="2400" smtClean="0">
                <a:solidFill>
                  <a:srgbClr val="002060"/>
                </a:solidFill>
                <a:latin typeface="Times New Roman" pitchFamily="18" charset="0"/>
                <a:cs typeface="Times New Roman" pitchFamily="18" charset="0"/>
              </a:rPr>
              <a:t>- </a:t>
            </a:r>
            <a:r>
              <a:rPr lang="en-US" sz="2400" smtClean="0">
                <a:solidFill>
                  <a:srgbClr val="002060"/>
                </a:solidFill>
                <a:latin typeface="Times New Roman" pitchFamily="18" charset="0"/>
                <a:cs typeface="Times New Roman" pitchFamily="18" charset="0"/>
              </a:rPr>
              <a:t>Trong bình chữa cháy có gì</a:t>
            </a:r>
            <a:r>
              <a:rPr lang="vi-VN" sz="2400" smtClean="0">
                <a:solidFill>
                  <a:srgbClr val="002060"/>
                </a:solidFill>
                <a:latin typeface="Times New Roman" pitchFamily="18" charset="0"/>
                <a:cs typeface="Times New Roman" pitchFamily="18" charset="0"/>
              </a:rPr>
              <a:t>?</a:t>
            </a:r>
            <a:endParaRPr lang="en-US" sz="2400" smtClean="0">
              <a:solidFill>
                <a:srgbClr val="002060"/>
              </a:solidFill>
              <a:latin typeface="Times New Roman" pitchFamily="18" charset="0"/>
              <a:cs typeface="Times New Roman" pitchFamily="18" charset="0"/>
            </a:endParaRPr>
          </a:p>
          <a:p>
            <a:r>
              <a:rPr lang="vi-VN" sz="2400" smtClean="0">
                <a:solidFill>
                  <a:srgbClr val="002060"/>
                </a:solidFill>
                <a:latin typeface="Times New Roman" pitchFamily="18" charset="0"/>
                <a:cs typeface="Times New Roman" pitchFamily="18" charset="0"/>
              </a:rPr>
              <a:t>-</a:t>
            </a:r>
            <a:r>
              <a:rPr lang="en-US" sz="2400" smtClean="0">
                <a:solidFill>
                  <a:srgbClr val="002060"/>
                </a:solidFill>
                <a:latin typeface="Times New Roman" pitchFamily="18" charset="0"/>
                <a:cs typeface="Times New Roman" pitchFamily="18" charset="0"/>
              </a:rPr>
              <a:t> Ai hay sử dụng bình chữa cháy?</a:t>
            </a:r>
          </a:p>
          <a:p>
            <a:r>
              <a:rPr lang="vi-VN" sz="2400" smtClean="0">
                <a:solidFill>
                  <a:srgbClr val="002060"/>
                </a:solidFill>
                <a:latin typeface="Times New Roman" pitchFamily="18" charset="0"/>
                <a:cs typeface="Times New Roman" pitchFamily="18" charset="0"/>
              </a:rPr>
              <a:t>- </a:t>
            </a:r>
            <a:r>
              <a:rPr lang="en-US" sz="2400" smtClean="0">
                <a:solidFill>
                  <a:srgbClr val="002060"/>
                </a:solidFill>
                <a:latin typeface="Times New Roman" pitchFamily="18" charset="0"/>
                <a:cs typeface="Times New Roman" pitchFamily="18" charset="0"/>
              </a:rPr>
              <a:t>Bình chữa cháy dùng khi nào?</a:t>
            </a:r>
          </a:p>
          <a:p>
            <a:r>
              <a:rPr lang="vi-VN" sz="2400" smtClean="0">
                <a:solidFill>
                  <a:srgbClr val="002060"/>
                </a:solidFill>
                <a:latin typeface="Times New Roman" pitchFamily="18" charset="0"/>
                <a:cs typeface="Times New Roman" pitchFamily="18" charset="0"/>
              </a:rPr>
              <a:t>- </a:t>
            </a:r>
            <a:r>
              <a:rPr lang="en-US" sz="2400" smtClean="0">
                <a:solidFill>
                  <a:srgbClr val="002060"/>
                </a:solidFill>
                <a:latin typeface="Times New Roman" pitchFamily="18" charset="0"/>
                <a:cs typeface="Times New Roman" pitchFamily="18" charset="0"/>
              </a:rPr>
              <a:t>Bình chữa cháy có tốt không</a:t>
            </a:r>
            <a:r>
              <a:rPr lang="vi-VN" sz="2400" smtClean="0">
                <a:solidFill>
                  <a:srgbClr val="002060"/>
                </a:solidFill>
                <a:latin typeface="Times New Roman" pitchFamily="18" charset="0"/>
                <a:cs typeface="Times New Roman" pitchFamily="18" charset="0"/>
              </a:rPr>
              <a:t>?</a:t>
            </a:r>
            <a:endParaRPr lang="en-US" sz="2400" smtClean="0">
              <a:solidFill>
                <a:srgbClr val="002060"/>
              </a:solidFill>
              <a:latin typeface="Times New Roman" pitchFamily="18" charset="0"/>
              <a:cs typeface="Times New Roman" pitchFamily="18" charset="0"/>
            </a:endParaRPr>
          </a:p>
          <a:p>
            <a:r>
              <a:rPr lang="en-US" sz="2400" smtClean="0">
                <a:solidFill>
                  <a:srgbClr val="002060"/>
                </a:solidFill>
                <a:latin typeface="Times New Roman" pitchFamily="18" charset="0"/>
                <a:cs typeface="Times New Roman" pitchFamily="18" charset="0"/>
              </a:rPr>
              <a:t>- Bình chữa cháy</a:t>
            </a:r>
            <a:r>
              <a:rPr lang="vi-VN" sz="2400" smtClean="0">
                <a:solidFill>
                  <a:srgbClr val="002060"/>
                </a:solidFill>
                <a:latin typeface="Times New Roman" pitchFamily="18" charset="0"/>
                <a:cs typeface="Times New Roman" pitchFamily="18" charset="0"/>
              </a:rPr>
              <a:t> hình dạng như thế nào?</a:t>
            </a:r>
            <a:endParaRPr lang="en-US" sz="2400" smtClean="0">
              <a:solidFill>
                <a:srgbClr val="002060"/>
              </a:solidFill>
              <a:latin typeface="Times New Roman" pitchFamily="18" charset="0"/>
              <a:cs typeface="Times New Roman" pitchFamily="18" charset="0"/>
            </a:endParaRPr>
          </a:p>
          <a:p>
            <a:r>
              <a:rPr lang="vi-VN" sz="2400" smtClean="0">
                <a:solidFill>
                  <a:srgbClr val="002060"/>
                </a:solidFill>
                <a:latin typeface="Times New Roman" pitchFamily="18" charset="0"/>
                <a:cs typeface="Times New Roman" pitchFamily="18" charset="0"/>
              </a:rPr>
              <a:t>- </a:t>
            </a:r>
            <a:r>
              <a:rPr lang="en-US" sz="2400" smtClean="0">
                <a:solidFill>
                  <a:srgbClr val="002060"/>
                </a:solidFill>
                <a:latin typeface="Times New Roman" pitchFamily="18" charset="0"/>
                <a:cs typeface="Times New Roman" pitchFamily="18" charset="0"/>
              </a:rPr>
              <a:t>Bình chữa cháy có đặc điểm gì</a:t>
            </a:r>
            <a:r>
              <a:rPr lang="vi-VN" sz="2400" smtClean="0">
                <a:solidFill>
                  <a:srgbClr val="002060"/>
                </a:solidFill>
                <a:latin typeface="Times New Roman" pitchFamily="18" charset="0"/>
                <a:cs typeface="Times New Roman" pitchFamily="18" charset="0"/>
              </a:rPr>
              <a:t>?</a:t>
            </a:r>
            <a:endParaRPr lang="en-US" sz="2400" smtClean="0">
              <a:solidFill>
                <a:srgbClr val="002060"/>
              </a:solidFill>
              <a:latin typeface="Times New Roman" pitchFamily="18" charset="0"/>
              <a:cs typeface="Times New Roman" pitchFamily="18" charset="0"/>
            </a:endParaRPr>
          </a:p>
          <a:p>
            <a:r>
              <a:rPr lang="en-US" sz="2400" smtClean="0">
                <a:solidFill>
                  <a:srgbClr val="002060"/>
                </a:solidFill>
                <a:latin typeface="Times New Roman" pitchFamily="18" charset="0"/>
                <a:cs typeface="Times New Roman" pitchFamily="18" charset="0"/>
              </a:rPr>
              <a:t>- Khi có đám cháy nếu không có bình chữa cháy thì điều gì xảy ra?</a:t>
            </a:r>
            <a:endParaRPr lang="en-US" sz="240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481139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z2868918721320_dee6b70ff50b536422b29681e550e867.jpg"/>
          <p:cNvPicPr>
            <a:picLocks noGrp="1" noChangeAspect="1"/>
          </p:cNvPicPr>
          <p:nvPr>
            <p:ph sz="quarter" idx="13"/>
          </p:nvPr>
        </p:nvPicPr>
        <p:blipFill>
          <a:blip r:embed="rId2" cstate="print"/>
          <a:stretch>
            <a:fillRect/>
          </a:stretch>
        </p:blipFill>
        <p:spPr>
          <a:xfrm>
            <a:off x="0" y="0"/>
            <a:ext cx="12192000" cy="6858000"/>
          </a:xfrm>
        </p:spPr>
      </p:pic>
      <p:graphicFrame>
        <p:nvGraphicFramePr>
          <p:cNvPr id="5" name="Table 4"/>
          <p:cNvGraphicFramePr>
            <a:graphicFrameLocks noGrp="1"/>
          </p:cNvGraphicFramePr>
          <p:nvPr>
            <p:extLst>
              <p:ext uri="{D42A27DB-BD31-4B8C-83A1-F6EECF244321}">
                <p14:modId xmlns:p14="http://schemas.microsoft.com/office/powerpoint/2010/main" val="8837007"/>
              </p:ext>
            </p:extLst>
          </p:nvPr>
        </p:nvGraphicFramePr>
        <p:xfrm>
          <a:off x="990307" y="388621"/>
          <a:ext cx="10485413" cy="6252879"/>
        </p:xfrm>
        <a:graphic>
          <a:graphicData uri="http://schemas.openxmlformats.org/drawingml/2006/table">
            <a:tbl>
              <a:tblPr firstRow="1" firstCol="1" bandRow="1"/>
              <a:tblGrid>
                <a:gridCol w="1136238">
                  <a:extLst>
                    <a:ext uri="{9D8B030D-6E8A-4147-A177-3AD203B41FA5}">
                      <a16:colId xmlns:a16="http://schemas.microsoft.com/office/drawing/2014/main" val="20000"/>
                    </a:ext>
                  </a:extLst>
                </a:gridCol>
                <a:gridCol w="7914289">
                  <a:extLst>
                    <a:ext uri="{9D8B030D-6E8A-4147-A177-3AD203B41FA5}">
                      <a16:colId xmlns:a16="http://schemas.microsoft.com/office/drawing/2014/main" val="20001"/>
                    </a:ext>
                  </a:extLst>
                </a:gridCol>
                <a:gridCol w="1434886">
                  <a:extLst>
                    <a:ext uri="{9D8B030D-6E8A-4147-A177-3AD203B41FA5}">
                      <a16:colId xmlns:a16="http://schemas.microsoft.com/office/drawing/2014/main" val="20002"/>
                    </a:ext>
                  </a:extLst>
                </a:gridCol>
              </a:tblGrid>
              <a:tr h="857178">
                <a:tc>
                  <a:txBody>
                    <a:bodyPr/>
                    <a:lstStyle/>
                    <a:p>
                      <a:pPr algn="ctr">
                        <a:lnSpc>
                          <a:spcPct val="150000"/>
                        </a:lnSpc>
                        <a:spcAft>
                          <a:spcPts val="0"/>
                        </a:spcAft>
                      </a:pPr>
                      <a:r>
                        <a:rPr lang="en-US" sz="2000" b="1"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000" b="1">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smtClean="0">
                          <a:effectLst/>
                          <a:latin typeface="Times New Roman" panose="02020603050405020304" pitchFamily="18" charset="0"/>
                          <a:ea typeface="Calibri" panose="020F0502020204030204" pitchFamily="34" charset="0"/>
                          <a:cs typeface="Times New Roman" panose="02020603050405020304" pitchFamily="18" charset="0"/>
                        </a:rPr>
                        <a:t>động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37" marR="51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Mô</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tả</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37" marR="51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ứng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37" marR="51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14942">
                <a:tc>
                  <a:txBody>
                    <a:bodyPr/>
                    <a:lstStyle/>
                    <a:p>
                      <a:pPr algn="ctr">
                        <a:lnSpc>
                          <a:spcPct val="150000"/>
                        </a:lnSpc>
                        <a:spcAft>
                          <a:spcPts val="0"/>
                        </a:spcAft>
                      </a:pPr>
                      <a:r>
                        <a:rPr lang="en-US" sz="2000" b="1" i="1">
                          <a:effectLst/>
                          <a:latin typeface="Times New Roman" panose="02020603050405020304" pitchFamily="18" charset="0"/>
                          <a:ea typeface="Calibri" panose="020F0502020204030204" pitchFamily="34" charset="0"/>
                          <a:cs typeface="Times New Roman" panose="02020603050405020304" pitchFamily="18" charset="0"/>
                        </a:rPr>
                        <a:t>1. Engage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US" sz="2000" b="1" i="1">
                          <a:effectLst/>
                          <a:latin typeface="Times New Roman" panose="02020603050405020304" pitchFamily="18" charset="0"/>
                          <a:ea typeface="Calibri" panose="020F0502020204030204" pitchFamily="34" charset="0"/>
                          <a:cs typeface="Times New Roman" panose="02020603050405020304" pitchFamily="18" charset="0"/>
                        </a:rPr>
                        <a:t>Thu hút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637" marR="51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kern="1200" smtClean="0">
                          <a:solidFill>
                            <a:schemeClr val="tx1"/>
                          </a:solidFill>
                          <a:latin typeface="Times New Roman" pitchFamily="18" charset="0"/>
                          <a:ea typeface="+mn-ea"/>
                          <a:cs typeface="Times New Roman" pitchFamily="18" charset="0"/>
                        </a:rPr>
                        <a:t>Tình huống:</a:t>
                      </a:r>
                    </a:p>
                    <a:p>
                      <a:r>
                        <a:rPr lang="en-US" sz="2000" kern="1200" smtClean="0">
                          <a:solidFill>
                            <a:schemeClr val="tx1"/>
                          </a:solidFill>
                          <a:latin typeface="Times New Roman" pitchFamily="18" charset="0"/>
                          <a:ea typeface="+mn-ea"/>
                          <a:cs typeface="Times New Roman" pitchFamily="18" charset="0"/>
                        </a:rPr>
                        <a:t>- Cho trẻ xem một đoạn video xảy ra hỏa hoạn, sự nguy hiểm của hỏa hoạn.</a:t>
                      </a:r>
                    </a:p>
                    <a:p>
                      <a:r>
                        <a:rPr lang="vi-VN" sz="2000" kern="1200" smtClean="0">
                          <a:solidFill>
                            <a:schemeClr val="tx1"/>
                          </a:solidFill>
                          <a:latin typeface="Times New Roman" pitchFamily="18" charset="0"/>
                          <a:ea typeface="+mn-ea"/>
                          <a:cs typeface="Times New Roman" pitchFamily="18" charset="0"/>
                        </a:rPr>
                        <a:t>- Hỏi t</a:t>
                      </a:r>
                      <a:r>
                        <a:rPr lang="en-US" sz="2000" kern="1200" smtClean="0">
                          <a:solidFill>
                            <a:schemeClr val="tx1"/>
                          </a:solidFill>
                          <a:latin typeface="Times New Roman" pitchFamily="18" charset="0"/>
                          <a:ea typeface="+mn-ea"/>
                          <a:cs typeface="Times New Roman" pitchFamily="18" charset="0"/>
                        </a:rPr>
                        <a:t>rẻ: Các con vừa được xem 1 đoạn phóng sự và đoạn phóng sự đó nói về điều gì</a:t>
                      </a:r>
                      <a:r>
                        <a:rPr lang="vi-VN" sz="2000" kern="1200" smtClean="0">
                          <a:solidFill>
                            <a:schemeClr val="tx1"/>
                          </a:solidFill>
                          <a:latin typeface="Times New Roman" pitchFamily="18" charset="0"/>
                          <a:ea typeface="+mn-ea"/>
                          <a:cs typeface="Times New Roman" pitchFamily="18" charset="0"/>
                        </a:rPr>
                        <a:t>?.</a:t>
                      </a:r>
                      <a:endParaRPr lang="en-US" sz="2000" kern="1200" smtClean="0">
                        <a:solidFill>
                          <a:schemeClr val="tx1"/>
                        </a:solidFill>
                        <a:latin typeface="Times New Roman" pitchFamily="18" charset="0"/>
                        <a:ea typeface="+mn-ea"/>
                        <a:cs typeface="Times New Roman" pitchFamily="18" charset="0"/>
                      </a:endParaRPr>
                    </a:p>
                    <a:p>
                      <a:r>
                        <a:rPr lang="en-US" sz="2000" kern="1200" smtClean="0">
                          <a:solidFill>
                            <a:schemeClr val="tx1"/>
                          </a:solidFill>
                          <a:latin typeface="Times New Roman" pitchFamily="18" charset="0"/>
                          <a:ea typeface="+mn-ea"/>
                          <a:cs typeface="Times New Roman" pitchFamily="18" charset="0"/>
                        </a:rPr>
                        <a:t>- Cháy xảy ra ở đâu?</a:t>
                      </a:r>
                    </a:p>
                    <a:p>
                      <a:r>
                        <a:rPr lang="en-US" sz="2000" kern="1200" smtClean="0">
                          <a:solidFill>
                            <a:schemeClr val="tx1"/>
                          </a:solidFill>
                          <a:latin typeface="Times New Roman" pitchFamily="18" charset="0"/>
                          <a:ea typeface="+mn-ea"/>
                          <a:cs typeface="Times New Roman" pitchFamily="18" charset="0"/>
                        </a:rPr>
                        <a:t>- Cháy đem lại sự nguy hiểm như thế nào?</a:t>
                      </a:r>
                    </a:p>
                    <a:p>
                      <a:r>
                        <a:rPr lang="en-US" sz="2000" kern="1200" smtClean="0">
                          <a:solidFill>
                            <a:schemeClr val="tx1"/>
                          </a:solidFill>
                          <a:latin typeface="Times New Roman" pitchFamily="18" charset="0"/>
                          <a:ea typeface="+mn-ea"/>
                          <a:cs typeface="Times New Roman" pitchFamily="18" charset="0"/>
                        </a:rPr>
                        <a:t>- Khi có cháy làm thế nào để có thể dập tắt ngọn lửa đang cháy đó?</a:t>
                      </a:r>
                    </a:p>
                    <a:p>
                      <a:r>
                        <a:rPr lang="vi-VN" sz="2000" kern="1200" smtClean="0">
                          <a:solidFill>
                            <a:schemeClr val="tx1"/>
                          </a:solidFill>
                          <a:latin typeface="Times New Roman" pitchFamily="18" charset="0"/>
                          <a:ea typeface="+mn-ea"/>
                          <a:cs typeface="Times New Roman" pitchFamily="18" charset="0"/>
                        </a:rPr>
                        <a:t>- </a:t>
                      </a:r>
                      <a:r>
                        <a:rPr lang="en-US" sz="2000" kern="1200" smtClean="0">
                          <a:solidFill>
                            <a:schemeClr val="tx1"/>
                          </a:solidFill>
                          <a:latin typeface="Times New Roman" pitchFamily="18" charset="0"/>
                          <a:ea typeface="+mn-ea"/>
                          <a:cs typeface="Times New Roman" pitchFamily="18" charset="0"/>
                        </a:rPr>
                        <a:t>Chúng ta sẽ cùng thiết kế và làm bình chữa cháy mini nhé.</a:t>
                      </a:r>
                      <a:endParaRPr lang="en-US" sz="2000" dirty="0">
                        <a:effectLst/>
                        <a:latin typeface="Times New Roman" pitchFamily="18" charset="0"/>
                        <a:ea typeface="Calibri" panose="020F0502020204030204" pitchFamily="34" charset="0"/>
                        <a:cs typeface="Times New Roman" pitchFamily="18" charset="0"/>
                      </a:endParaRPr>
                    </a:p>
                  </a:txBody>
                  <a:tcPr marL="51637" marR="51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rPr>
                        <a:t>Trẻ đưa ra câu trả lời.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n-US" sz="20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1637" marR="51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00079">
                <a:tc>
                  <a:txBody>
                    <a:bodyPr/>
                    <a:lstStyle/>
                    <a:p>
                      <a:pPr algn="ctr">
                        <a:lnSpc>
                          <a:spcPct val="150000"/>
                        </a:lnSpc>
                        <a:spcAft>
                          <a:spcPts val="0"/>
                        </a:spcAft>
                      </a:pP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2. Explore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US" sz="2000" b="1" i="1" dirty="0" err="1">
                          <a:effectLst/>
                          <a:latin typeface="Times New Roman" panose="02020603050405020304" pitchFamily="18" charset="0"/>
                          <a:ea typeface="Calibri" panose="020F0502020204030204" pitchFamily="34" charset="0"/>
                          <a:cs typeface="Times New Roman" panose="02020603050405020304" pitchFamily="18" charset="0"/>
                        </a:rPr>
                        <a:t>Khám</a:t>
                      </a: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i="1" dirty="0" err="1">
                          <a:effectLst/>
                          <a:latin typeface="Times New Roman" panose="02020603050405020304" pitchFamily="18" charset="0"/>
                          <a:ea typeface="Calibri" panose="020F0502020204030204" pitchFamily="34" charset="0"/>
                          <a:cs typeface="Times New Roman" panose="02020603050405020304" pitchFamily="18" charset="0"/>
                        </a:rPr>
                        <a:t>phá</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37" marR="51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000" kern="1200" smtClean="0">
                          <a:solidFill>
                            <a:schemeClr val="tx1"/>
                          </a:solidFill>
                          <a:latin typeface="Times New Roman" pitchFamily="18" charset="0"/>
                          <a:ea typeface="+mn-ea"/>
                          <a:cs typeface="Times New Roman" pitchFamily="18" charset="0"/>
                        </a:rPr>
                        <a:t>* GV cùng trẻ khám phá về các nguyên vật liệu</a:t>
                      </a:r>
                      <a:r>
                        <a:rPr lang="vi-VN" sz="2000" kern="1200" smtClean="0">
                          <a:solidFill>
                            <a:schemeClr val="tx1"/>
                          </a:solidFill>
                          <a:latin typeface="Times New Roman" pitchFamily="18" charset="0"/>
                          <a:ea typeface="+mn-ea"/>
                          <a:cs typeface="Times New Roman" pitchFamily="18" charset="0"/>
                        </a:rPr>
                        <a:t> để làm</a:t>
                      </a:r>
                      <a:r>
                        <a:rPr lang="en-US" sz="2000" kern="1200" smtClean="0">
                          <a:solidFill>
                            <a:schemeClr val="tx1"/>
                          </a:solidFill>
                          <a:latin typeface="Times New Roman" pitchFamily="18" charset="0"/>
                          <a:ea typeface="+mn-ea"/>
                          <a:cs typeface="Times New Roman" pitchFamily="18" charset="0"/>
                        </a:rPr>
                        <a:t> ra sản phẩm bình chữa cháy mini.</a:t>
                      </a:r>
                    </a:p>
                    <a:p>
                      <a:r>
                        <a:rPr lang="en-US" sz="2000" kern="1200" smtClean="0">
                          <a:solidFill>
                            <a:schemeClr val="tx1"/>
                          </a:solidFill>
                          <a:latin typeface="Times New Roman" pitchFamily="18" charset="0"/>
                          <a:ea typeface="+mn-ea"/>
                          <a:cs typeface="Times New Roman" pitchFamily="18" charset="0"/>
                        </a:rPr>
                        <a:t>- Giáo viên đưa ra các </a:t>
                      </a:r>
                      <a:r>
                        <a:rPr lang="vi-VN" sz="2000" kern="1200" smtClean="0">
                          <a:solidFill>
                            <a:schemeClr val="tx1"/>
                          </a:solidFill>
                          <a:latin typeface="Times New Roman" pitchFamily="18" charset="0"/>
                          <a:ea typeface="+mn-ea"/>
                          <a:cs typeface="Times New Roman" pitchFamily="18" charset="0"/>
                        </a:rPr>
                        <a:t>nguyên liệu</a:t>
                      </a:r>
                      <a:r>
                        <a:rPr lang="en-US" sz="2000" kern="1200" smtClean="0">
                          <a:solidFill>
                            <a:schemeClr val="tx1"/>
                          </a:solidFill>
                          <a:latin typeface="Times New Roman" pitchFamily="18" charset="0"/>
                          <a:ea typeface="+mn-ea"/>
                          <a:cs typeface="Times New Roman" pitchFamily="18" charset="0"/>
                        </a:rPr>
                        <a:t> cho mỗi nhóm.</a:t>
                      </a:r>
                    </a:p>
                    <a:p>
                      <a:r>
                        <a:rPr lang="en-US" sz="2000" kern="1200" smtClean="0">
                          <a:solidFill>
                            <a:schemeClr val="tx1"/>
                          </a:solidFill>
                          <a:latin typeface="Times New Roman" pitchFamily="18" charset="0"/>
                          <a:ea typeface="+mn-ea"/>
                          <a:cs typeface="Times New Roman" pitchFamily="18" charset="0"/>
                        </a:rPr>
                        <a:t>+ Trẻ dự đoán cách sắp xếp các nguyên liệu và cách làm bình chữa cháy.</a:t>
                      </a:r>
                    </a:p>
                    <a:p>
                      <a:r>
                        <a:rPr lang="en-US" sz="2000" kern="1200" smtClean="0">
                          <a:solidFill>
                            <a:schemeClr val="tx1"/>
                          </a:solidFill>
                          <a:latin typeface="Times New Roman" pitchFamily="18" charset="0"/>
                          <a:ea typeface="+mn-ea"/>
                          <a:cs typeface="Times New Roman" pitchFamily="18" charset="0"/>
                        </a:rPr>
                        <a:t>+ Cho trẻ thử nghiệm chơi với các nguyên liệu cho vào chai</a:t>
                      </a:r>
                      <a:r>
                        <a:rPr lang="vi-VN" sz="2000" kern="1200" smtClean="0">
                          <a:solidFill>
                            <a:schemeClr val="tx1"/>
                          </a:solidFill>
                          <a:latin typeface="Times New Roman" pitchFamily="18" charset="0"/>
                          <a:ea typeface="+mn-ea"/>
                          <a:cs typeface="Times New Roman" pitchFamily="18" charset="0"/>
                        </a:rPr>
                        <a:t>.</a:t>
                      </a:r>
                      <a:endParaRPr lang="en-US" sz="2000" kern="1200" smtClean="0">
                        <a:solidFill>
                          <a:schemeClr val="tx1"/>
                        </a:solidFill>
                        <a:latin typeface="Times New Roman" pitchFamily="18" charset="0"/>
                        <a:ea typeface="+mn-ea"/>
                        <a:cs typeface="Times New Roman" pitchFamily="18" charset="0"/>
                      </a:endParaRPr>
                    </a:p>
                    <a:p>
                      <a:r>
                        <a:rPr lang="vi-VN" sz="2000" kern="1200" smtClean="0">
                          <a:solidFill>
                            <a:schemeClr val="tx1"/>
                          </a:solidFill>
                          <a:latin typeface="Times New Roman" pitchFamily="18" charset="0"/>
                          <a:ea typeface="+mn-ea"/>
                          <a:cs typeface="Times New Roman" pitchFamily="18" charset="0"/>
                        </a:rPr>
                        <a:t>* Tổng kết chọn cách sắp xếp các nguyên liệu cho trẻ trải nghiệm.</a:t>
                      </a:r>
                      <a:endParaRPr lang="en-US" sz="2000" dirty="0">
                        <a:effectLst/>
                        <a:latin typeface="Times New Roman" pitchFamily="18" charset="0"/>
                        <a:ea typeface="Calibri" panose="020F0502020204030204" pitchFamily="34" charset="0"/>
                        <a:cs typeface="Times New Roman" pitchFamily="18" charset="0"/>
                      </a:endParaRPr>
                    </a:p>
                  </a:txBody>
                  <a:tcPr marL="51637" marR="51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endParaRPr lang="en-US" sz="200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endParaRPr lang="en-US" sz="200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000" smtClean="0">
                          <a:effectLst/>
                          <a:latin typeface="Times New Roman" panose="02020603050405020304" pitchFamily="18" charset="0"/>
                          <a:ea typeface="Calibri" panose="020F0502020204030204" pitchFamily="34" charset="0"/>
                          <a:cs typeface="Times New Roman" panose="02020603050405020304" pitchFamily="18" charset="0"/>
                        </a:rPr>
                        <a:t>Trẻ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thí</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nghiệm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1637" marR="516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z2868918660748_fe89aa3aa38bdb81c8014c8756393efa.jpg"/>
          <p:cNvPicPr>
            <a:picLocks noGrp="1" noChangeAspect="1"/>
          </p:cNvPicPr>
          <p:nvPr>
            <p:ph sz="quarter" idx="13"/>
          </p:nvPr>
        </p:nvPicPr>
        <p:blipFill>
          <a:blip r:embed="rId2" cstate="print"/>
          <a:stretch>
            <a:fillRect/>
          </a:stretch>
        </p:blipFill>
        <p:spPr>
          <a:xfrm>
            <a:off x="0" y="0"/>
            <a:ext cx="12192000" cy="6858000"/>
          </a:xfrm>
        </p:spPr>
      </p:pic>
      <p:graphicFrame>
        <p:nvGraphicFramePr>
          <p:cNvPr id="5" name="Table 4"/>
          <p:cNvGraphicFramePr>
            <a:graphicFrameLocks noGrp="1"/>
          </p:cNvGraphicFramePr>
          <p:nvPr>
            <p:extLst>
              <p:ext uri="{D42A27DB-BD31-4B8C-83A1-F6EECF244321}">
                <p14:modId xmlns:p14="http://schemas.microsoft.com/office/powerpoint/2010/main" val="3461020959"/>
              </p:ext>
            </p:extLst>
          </p:nvPr>
        </p:nvGraphicFramePr>
        <p:xfrm>
          <a:off x="937260" y="845820"/>
          <a:ext cx="10469880" cy="5303520"/>
        </p:xfrm>
        <a:graphic>
          <a:graphicData uri="http://schemas.openxmlformats.org/drawingml/2006/table">
            <a:tbl>
              <a:tblPr firstRow="1" firstCol="1" bandRow="1"/>
              <a:tblGrid>
                <a:gridCol w="1510275">
                  <a:extLst>
                    <a:ext uri="{9D8B030D-6E8A-4147-A177-3AD203B41FA5}">
                      <a16:colId xmlns:a16="http://schemas.microsoft.com/office/drawing/2014/main" val="20000"/>
                    </a:ext>
                  </a:extLst>
                </a:gridCol>
                <a:gridCol w="7280687">
                  <a:extLst>
                    <a:ext uri="{9D8B030D-6E8A-4147-A177-3AD203B41FA5}">
                      <a16:colId xmlns:a16="http://schemas.microsoft.com/office/drawing/2014/main" val="20001"/>
                    </a:ext>
                  </a:extLst>
                </a:gridCol>
                <a:gridCol w="1678918">
                  <a:extLst>
                    <a:ext uri="{9D8B030D-6E8A-4147-A177-3AD203B41FA5}">
                      <a16:colId xmlns:a16="http://schemas.microsoft.com/office/drawing/2014/main" val="20002"/>
                    </a:ext>
                  </a:extLst>
                </a:gridCol>
              </a:tblGrid>
              <a:tr h="5303520">
                <a:tc>
                  <a:txBody>
                    <a:bodyPr/>
                    <a:lstStyle/>
                    <a:p>
                      <a:pPr algn="ctr">
                        <a:lnSpc>
                          <a:spcPct val="150000"/>
                        </a:lnSpc>
                        <a:spcAft>
                          <a:spcPts val="0"/>
                        </a:spcAft>
                      </a:pP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3. Explain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thích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800" kern="1200" smtClean="0">
                          <a:solidFill>
                            <a:schemeClr val="tx1"/>
                          </a:solidFill>
                          <a:latin typeface="+mn-lt"/>
                          <a:ea typeface="+mn-ea"/>
                          <a:cs typeface="+mn-cs"/>
                        </a:rPr>
                        <a:t>*</a:t>
                      </a:r>
                      <a:r>
                        <a:rPr lang="en-US" sz="2000" kern="1200" smtClean="0">
                          <a:solidFill>
                            <a:schemeClr val="tx1"/>
                          </a:solidFill>
                          <a:latin typeface="Times New Roman" pitchFamily="18" charset="0"/>
                          <a:ea typeface="+mn-ea"/>
                          <a:cs typeface="Times New Roman" pitchFamily="18" charset="0"/>
                        </a:rPr>
                        <a:t>Trẻ giải thích - trình bày cách làm của nhóm mình.</a:t>
                      </a:r>
                    </a:p>
                    <a:p>
                      <a:r>
                        <a:rPr lang="en-US" sz="2000" kern="1200" smtClean="0">
                          <a:solidFill>
                            <a:schemeClr val="tx1"/>
                          </a:solidFill>
                          <a:latin typeface="Times New Roman" pitchFamily="18" charset="0"/>
                          <a:ea typeface="+mn-ea"/>
                          <a:cs typeface="Times New Roman" pitchFamily="18" charset="0"/>
                        </a:rPr>
                        <a:t>- Trả lời các câu hỏi:</a:t>
                      </a:r>
                    </a:p>
                    <a:p>
                      <a:r>
                        <a:rPr lang="en-US" sz="2000" kern="1200" smtClean="0">
                          <a:solidFill>
                            <a:schemeClr val="tx1"/>
                          </a:solidFill>
                          <a:latin typeface="Times New Roman" pitchFamily="18" charset="0"/>
                          <a:ea typeface="+mn-ea"/>
                          <a:cs typeface="Times New Roman" pitchFamily="18" charset="0"/>
                        </a:rPr>
                        <a:t>- Nhóm của con đã làm như thế nào</a:t>
                      </a:r>
                      <a:r>
                        <a:rPr lang="vi-VN" sz="2000" kern="1200" smtClean="0">
                          <a:solidFill>
                            <a:schemeClr val="tx1"/>
                          </a:solidFill>
                          <a:latin typeface="Times New Roman" pitchFamily="18" charset="0"/>
                          <a:ea typeface="+mn-ea"/>
                          <a:cs typeface="Times New Roman" pitchFamily="18" charset="0"/>
                        </a:rPr>
                        <a:t> để tạo </a:t>
                      </a:r>
                      <a:r>
                        <a:rPr lang="en-US" sz="2000" kern="1200" smtClean="0">
                          <a:solidFill>
                            <a:schemeClr val="tx1"/>
                          </a:solidFill>
                          <a:latin typeface="Times New Roman" pitchFamily="18" charset="0"/>
                          <a:ea typeface="+mn-ea"/>
                          <a:cs typeface="Times New Roman" pitchFamily="18" charset="0"/>
                        </a:rPr>
                        <a:t>ra sản bình chữa cháy mini?</a:t>
                      </a:r>
                    </a:p>
                    <a:p>
                      <a:r>
                        <a:rPr lang="vi-VN" sz="2000" kern="1200" smtClean="0">
                          <a:solidFill>
                            <a:schemeClr val="tx1"/>
                          </a:solidFill>
                          <a:latin typeface="Times New Roman" pitchFamily="18" charset="0"/>
                          <a:ea typeface="+mn-ea"/>
                          <a:cs typeface="Times New Roman" pitchFamily="18" charset="0"/>
                        </a:rPr>
                        <a:t>( Các</a:t>
                      </a:r>
                      <a:r>
                        <a:rPr lang="en-US" sz="2000" kern="1200" smtClean="0">
                          <a:solidFill>
                            <a:schemeClr val="tx1"/>
                          </a:solidFill>
                          <a:latin typeface="Times New Roman" pitchFamily="18" charset="0"/>
                          <a:ea typeface="+mn-ea"/>
                          <a:cs typeface="Times New Roman" pitchFamily="18" charset="0"/>
                        </a:rPr>
                        <a:t>h</a:t>
                      </a:r>
                      <a:r>
                        <a:rPr lang="vi-VN" sz="2000" kern="1200" smtClean="0">
                          <a:solidFill>
                            <a:schemeClr val="tx1"/>
                          </a:solidFill>
                          <a:latin typeface="Times New Roman" pitchFamily="18" charset="0"/>
                          <a:ea typeface="+mn-ea"/>
                          <a:cs typeface="Times New Roman" pitchFamily="18" charset="0"/>
                        </a:rPr>
                        <a:t> đục lỗ phần nắp chai, sắp xếp các nguyên liệu </a:t>
                      </a:r>
                      <a:r>
                        <a:rPr lang="en-US" sz="2000" kern="1200" smtClean="0">
                          <a:solidFill>
                            <a:schemeClr val="tx1"/>
                          </a:solidFill>
                          <a:latin typeface="Times New Roman" pitchFamily="18" charset="0"/>
                          <a:ea typeface="+mn-ea"/>
                          <a:cs typeface="Times New Roman" pitchFamily="18" charset="0"/>
                        </a:rPr>
                        <a:t>hợp lí</a:t>
                      </a:r>
                      <a:r>
                        <a:rPr lang="vi-VN" sz="2000" kern="1200" smtClean="0">
                          <a:solidFill>
                            <a:schemeClr val="tx1"/>
                          </a:solidFill>
                          <a:latin typeface="Times New Roman" pitchFamily="18" charset="0"/>
                          <a:ea typeface="+mn-ea"/>
                          <a:cs typeface="Times New Roman" pitchFamily="18" charset="0"/>
                        </a:rPr>
                        <a:t>.)</a:t>
                      </a:r>
                      <a:endParaRPr lang="en-US" sz="2000" kern="1200" smtClean="0">
                        <a:solidFill>
                          <a:schemeClr val="tx1"/>
                        </a:solidFill>
                        <a:latin typeface="Times New Roman" pitchFamily="18" charset="0"/>
                        <a:ea typeface="+mn-ea"/>
                        <a:cs typeface="Times New Roman" pitchFamily="18" charset="0"/>
                      </a:endParaRPr>
                    </a:p>
                    <a:p>
                      <a:r>
                        <a:rPr lang="en-US" sz="2000" kern="1200" smtClean="0">
                          <a:solidFill>
                            <a:schemeClr val="tx1"/>
                          </a:solidFill>
                          <a:latin typeface="Times New Roman" pitchFamily="18" charset="0"/>
                          <a:ea typeface="+mn-ea"/>
                          <a:cs typeface="Times New Roman" pitchFamily="18" charset="0"/>
                        </a:rPr>
                        <a:t>- </a:t>
                      </a:r>
                      <a:r>
                        <a:rPr lang="vi-VN" sz="2000" kern="1200" smtClean="0">
                          <a:solidFill>
                            <a:schemeClr val="tx1"/>
                          </a:solidFill>
                          <a:latin typeface="Times New Roman" pitchFamily="18" charset="0"/>
                          <a:ea typeface="+mn-ea"/>
                          <a:cs typeface="Times New Roman" pitchFamily="18" charset="0"/>
                        </a:rPr>
                        <a:t>Qua việc chế tạo làm ra sản phẩm này con rút ra kết luận gì? </a:t>
                      </a:r>
                      <a:endParaRPr lang="en-US" sz="2000" kern="1200" smtClean="0">
                        <a:solidFill>
                          <a:schemeClr val="tx1"/>
                        </a:solidFill>
                        <a:latin typeface="Times New Roman" pitchFamily="18" charset="0"/>
                        <a:ea typeface="+mn-ea"/>
                        <a:cs typeface="Times New Roman" pitchFamily="18" charset="0"/>
                      </a:endParaRPr>
                    </a:p>
                    <a:p>
                      <a:r>
                        <a:rPr lang="vi-VN" sz="2000" kern="1200" smtClean="0">
                          <a:solidFill>
                            <a:schemeClr val="tx1"/>
                          </a:solidFill>
                          <a:latin typeface="Times New Roman" pitchFamily="18" charset="0"/>
                          <a:ea typeface="+mn-ea"/>
                          <a:cs typeface="Times New Roman" pitchFamily="18" charset="0"/>
                        </a:rPr>
                        <a:t>- Cô và trẻ cùng kết luận. Muốn tạo ra sản phẩm </a:t>
                      </a:r>
                      <a:r>
                        <a:rPr lang="en-US" sz="2000" kern="1200" smtClean="0">
                          <a:solidFill>
                            <a:schemeClr val="tx1"/>
                          </a:solidFill>
                          <a:latin typeface="Times New Roman" pitchFamily="18" charset="0"/>
                          <a:ea typeface="+mn-ea"/>
                          <a:cs typeface="Times New Roman" pitchFamily="18" charset="0"/>
                        </a:rPr>
                        <a:t>bình chữa cháy</a:t>
                      </a:r>
                      <a:r>
                        <a:rPr lang="vi-VN" sz="2000" kern="1200" smtClean="0">
                          <a:solidFill>
                            <a:schemeClr val="tx1"/>
                          </a:solidFill>
                          <a:latin typeface="Times New Roman" pitchFamily="18" charset="0"/>
                          <a:ea typeface="+mn-ea"/>
                          <a:cs typeface="Times New Roman" pitchFamily="18" charset="0"/>
                        </a:rPr>
                        <a:t> thì chúng ta cần có các nguyên </a:t>
                      </a:r>
                      <a:r>
                        <a:rPr lang="en-US" sz="2000" kern="1200" smtClean="0">
                          <a:solidFill>
                            <a:schemeClr val="tx1"/>
                          </a:solidFill>
                          <a:latin typeface="Times New Roman" pitchFamily="18" charset="0"/>
                          <a:ea typeface="+mn-ea"/>
                          <a:cs typeface="Times New Roman" pitchFamily="18" charset="0"/>
                        </a:rPr>
                        <a:t>liệu: 2 c</a:t>
                      </a:r>
                      <a:r>
                        <a:rPr lang="vi-VN" sz="2000" kern="1200" smtClean="0">
                          <a:solidFill>
                            <a:schemeClr val="tx1"/>
                          </a:solidFill>
                          <a:latin typeface="Times New Roman" pitchFamily="18" charset="0"/>
                          <a:ea typeface="+mn-ea"/>
                          <a:cs typeface="Times New Roman" pitchFamily="18" charset="0"/>
                        </a:rPr>
                        <a:t>hai nhựa </a:t>
                      </a:r>
                      <a:r>
                        <a:rPr lang="en-US" sz="2000" kern="1200" smtClean="0">
                          <a:solidFill>
                            <a:schemeClr val="tx1"/>
                          </a:solidFill>
                          <a:latin typeface="Times New Roman" pitchFamily="18" charset="0"/>
                          <a:ea typeface="+mn-ea"/>
                          <a:cs typeface="Times New Roman" pitchFamily="18" charset="0"/>
                        </a:rPr>
                        <a:t>1</a:t>
                      </a:r>
                      <a:r>
                        <a:rPr lang="vi-VN" sz="2000" kern="1200" smtClean="0">
                          <a:solidFill>
                            <a:schemeClr val="tx1"/>
                          </a:solidFill>
                          <a:latin typeface="Times New Roman" pitchFamily="18" charset="0"/>
                          <a:ea typeface="+mn-ea"/>
                          <a:cs typeface="Times New Roman" pitchFamily="18" charset="0"/>
                        </a:rPr>
                        <a:t> lít, </a:t>
                      </a:r>
                      <a:r>
                        <a:rPr lang="en-US" sz="2000" kern="1200" smtClean="0">
                          <a:solidFill>
                            <a:schemeClr val="tx1"/>
                          </a:solidFill>
                          <a:latin typeface="Times New Roman" pitchFamily="18" charset="0"/>
                          <a:ea typeface="+mn-ea"/>
                          <a:cs typeface="Times New Roman" pitchFamily="18" charset="0"/>
                        </a:rPr>
                        <a:t>súng bắn keo, bóng bay, bột baking soda, </a:t>
                      </a:r>
                      <a:r>
                        <a:rPr lang="vi-VN" sz="2000" kern="1200" smtClean="0">
                          <a:solidFill>
                            <a:schemeClr val="tx1"/>
                          </a:solidFill>
                          <a:latin typeface="Times New Roman" pitchFamily="18" charset="0"/>
                          <a:ea typeface="+mn-ea"/>
                          <a:cs typeface="Times New Roman" pitchFamily="18" charset="0"/>
                        </a:rPr>
                        <a:t>kéo</a:t>
                      </a:r>
                      <a:r>
                        <a:rPr lang="en-US" sz="2000" kern="1200" smtClean="0">
                          <a:solidFill>
                            <a:schemeClr val="tx1"/>
                          </a:solidFill>
                          <a:latin typeface="Times New Roman" pitchFamily="18" charset="0"/>
                          <a:ea typeface="+mn-ea"/>
                          <a:cs typeface="Times New Roman" pitchFamily="18" charset="0"/>
                        </a:rPr>
                        <a:t>,</a:t>
                      </a:r>
                      <a:r>
                        <a:rPr lang="vi-VN" sz="2000" kern="1200" smtClean="0">
                          <a:solidFill>
                            <a:schemeClr val="tx1"/>
                          </a:solidFill>
                          <a:latin typeface="Times New Roman" pitchFamily="18" charset="0"/>
                          <a:ea typeface="+mn-ea"/>
                          <a:cs typeface="Times New Roman" pitchFamily="18" charset="0"/>
                        </a:rPr>
                        <a:t>,</a:t>
                      </a:r>
                      <a:r>
                        <a:rPr lang="en-US" sz="2000" kern="1200" smtClean="0">
                          <a:solidFill>
                            <a:schemeClr val="tx1"/>
                          </a:solidFill>
                          <a:latin typeface="Times New Roman" pitchFamily="18" charset="0"/>
                          <a:ea typeface="+mn-ea"/>
                          <a:cs typeface="Times New Roman" pitchFamily="18" charset="0"/>
                        </a:rPr>
                        <a:t> dây dẫn 1 chai giấm</a:t>
                      </a:r>
                      <a:r>
                        <a:rPr lang="vi-VN" sz="2000" kern="1200" smtClean="0">
                          <a:solidFill>
                            <a:schemeClr val="tx1"/>
                          </a:solidFill>
                          <a:latin typeface="Times New Roman" pitchFamily="18" charset="0"/>
                          <a:ea typeface="+mn-ea"/>
                          <a:cs typeface="Times New Roman" pitchFamily="18" charset="0"/>
                        </a:rPr>
                        <a:t>, ống hút</a:t>
                      </a:r>
                      <a:r>
                        <a:rPr lang="en-US" sz="2000" kern="1200" smtClean="0">
                          <a:solidFill>
                            <a:schemeClr val="tx1"/>
                          </a:solidFill>
                          <a:latin typeface="Times New Roman" pitchFamily="18" charset="0"/>
                          <a:ea typeface="+mn-ea"/>
                          <a:cs typeface="Times New Roman" pitchFamily="18" charset="0"/>
                        </a:rPr>
                        <a:t>, dây nịt..</a:t>
                      </a:r>
                      <a:r>
                        <a:rPr lang="vi-VN" sz="2000" kern="1200" smtClean="0">
                          <a:solidFill>
                            <a:schemeClr val="tx1"/>
                          </a:solidFill>
                          <a:latin typeface="Times New Roman" pitchFamily="18" charset="0"/>
                          <a:ea typeface="+mn-ea"/>
                          <a:cs typeface="Times New Roman" pitchFamily="18" charset="0"/>
                        </a:rPr>
                        <a:t>. Chai nhựa được đục lỗ phần nắp chai</a:t>
                      </a:r>
                      <a:r>
                        <a:rPr lang="en-US" sz="2000" kern="1200" smtClean="0">
                          <a:solidFill>
                            <a:schemeClr val="tx1"/>
                          </a:solidFill>
                          <a:latin typeface="Times New Roman" pitchFamily="18" charset="0"/>
                          <a:ea typeface="+mn-ea"/>
                          <a:cs typeface="Times New Roman" pitchFamily="18" charset="0"/>
                        </a:rPr>
                        <a:t> để bắt dây dẫn, các lỗ quanh thân chai để dễ dàng cho bột baking soda vào tạo khí CO2(nén khí) mà không làm khí bị thoát ra ngoài</a:t>
                      </a:r>
                      <a:r>
                        <a:rPr lang="vi-VN" sz="1800" kern="1200" smtClean="0">
                          <a:solidFill>
                            <a:schemeClr val="tx1"/>
                          </a:solidFill>
                          <a:latin typeface="+mn-lt"/>
                          <a:ea typeface="+mn-ea"/>
                          <a:cs typeface="+mn-cs"/>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1800" kern="1200" smtClean="0">
                          <a:solidFill>
                            <a:schemeClr val="tx1"/>
                          </a:solidFill>
                          <a:latin typeface="Times New Roman" pitchFamily="18" charset="0"/>
                          <a:ea typeface="+mn-ea"/>
                          <a:cs typeface="Times New Roman" pitchFamily="18" charset="0"/>
                        </a:rPr>
                        <a:t>Trẻ thực hiện các yêu cầu cô đưa ra.</a:t>
                      </a:r>
                      <a:endParaRPr lang="en-US" sz="1100" dirty="0">
                        <a:effectLst/>
                        <a:latin typeface="Times New Roman" pitchFamily="18" charset="0"/>
                        <a:ea typeface="Calibri" panose="020F0502020204030204" pitchFamily="34"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z2868918660748_fe89aa3aa38bdb81c8014c8756393efa.jpg"/>
          <p:cNvPicPr>
            <a:picLocks noGrp="1" noChangeAspect="1"/>
          </p:cNvPicPr>
          <p:nvPr>
            <p:ph sz="quarter" idx="13"/>
          </p:nvPr>
        </p:nvPicPr>
        <p:blipFill>
          <a:blip r:embed="rId2" cstate="print"/>
          <a:stretch>
            <a:fillRect/>
          </a:stretch>
        </p:blipFill>
        <p:spPr>
          <a:xfrm>
            <a:off x="0" y="0"/>
            <a:ext cx="12192000" cy="6858000"/>
          </a:xfrm>
        </p:spPr>
      </p:pic>
      <p:graphicFrame>
        <p:nvGraphicFramePr>
          <p:cNvPr id="7" name="Table 6"/>
          <p:cNvGraphicFramePr>
            <a:graphicFrameLocks noGrp="1"/>
          </p:cNvGraphicFramePr>
          <p:nvPr/>
        </p:nvGraphicFramePr>
        <p:xfrm>
          <a:off x="800099" y="1051560"/>
          <a:ext cx="10949941" cy="5143500"/>
        </p:xfrm>
        <a:graphic>
          <a:graphicData uri="http://schemas.openxmlformats.org/drawingml/2006/table">
            <a:tbl>
              <a:tblPr firstRow="1" firstCol="1" bandRow="1"/>
              <a:tblGrid>
                <a:gridCol w="1616230">
                  <a:extLst>
                    <a:ext uri="{9D8B030D-6E8A-4147-A177-3AD203B41FA5}">
                      <a16:colId xmlns:a16="http://schemas.microsoft.com/office/drawing/2014/main" val="20000"/>
                    </a:ext>
                  </a:extLst>
                </a:gridCol>
                <a:gridCol w="7711760">
                  <a:extLst>
                    <a:ext uri="{9D8B030D-6E8A-4147-A177-3AD203B41FA5}">
                      <a16:colId xmlns:a16="http://schemas.microsoft.com/office/drawing/2014/main" val="20001"/>
                    </a:ext>
                  </a:extLst>
                </a:gridCol>
                <a:gridCol w="1621951">
                  <a:extLst>
                    <a:ext uri="{9D8B030D-6E8A-4147-A177-3AD203B41FA5}">
                      <a16:colId xmlns:a16="http://schemas.microsoft.com/office/drawing/2014/main" val="20002"/>
                    </a:ext>
                  </a:extLst>
                </a:gridCol>
              </a:tblGrid>
              <a:tr h="916445">
                <a:tc>
                  <a:txBody>
                    <a:bodyPr/>
                    <a:lstStyle/>
                    <a:p>
                      <a:pPr algn="ctr">
                        <a:lnSpc>
                          <a:spcPct val="150000"/>
                        </a:lnSpc>
                        <a:spcAft>
                          <a:spcPts val="0"/>
                        </a:spcAft>
                      </a:pPr>
                      <a:r>
                        <a:rPr lang="en-US" sz="2000" b="1" i="1" smtClean="0">
                          <a:effectLst/>
                          <a:latin typeface="Times New Roman" panose="02020603050405020304" pitchFamily="18" charset="0"/>
                          <a:ea typeface="Calibri" panose="020F0502020204030204" pitchFamily="34" charset="0"/>
                          <a:cs typeface="Times New Roman" panose="02020603050405020304" pitchFamily="18" charset="0"/>
                        </a:rPr>
                        <a:t>4. Entend</a:t>
                      </a:r>
                      <a:endParaRPr lang="en-US" sz="2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n-US" sz="2000" b="1" i="1" smtClean="0">
                          <a:effectLst/>
                          <a:latin typeface="Times New Roman" panose="02020603050405020304" pitchFamily="18" charset="0"/>
                          <a:ea typeface="Calibri" panose="020F0502020204030204" pitchFamily="34" charset="0"/>
                          <a:cs typeface="Times New Roman" panose="02020603050405020304" pitchFamily="18" charset="0"/>
                        </a:rPr>
                        <a:t>Mở rộng</a:t>
                      </a:r>
                      <a:endParaRPr lang="en-US" sz="2000" smtClean="0">
                        <a:effectLst/>
                        <a:latin typeface="Calibri" panose="020F0502020204030204" pitchFamily="34" charset="0"/>
                        <a:ea typeface="Calibri" panose="020F0502020204030204" pitchFamily="34" charset="0"/>
                        <a:cs typeface="Times New Roman" panose="02020603050405020304" pitchFamily="18" charset="0"/>
                      </a:endParaRPr>
                    </a:p>
                  </a:txBody>
                  <a:tcPr marL="9636" marR="96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QUY TRÌNH THIẾT KẾ KỸ </a:t>
                      </a:r>
                      <a:r>
                        <a:rPr lang="en-US" sz="2000" b="1" dirty="0" smtClean="0">
                          <a:effectLst/>
                          <a:latin typeface="Times New Roman" panose="02020603050405020304" pitchFamily="18" charset="0"/>
                          <a:ea typeface="Calibri" panose="020F0502020204030204" pitchFamily="34" charset="0"/>
                          <a:cs typeface="Times New Roman" panose="02020603050405020304" pitchFamily="18" charset="0"/>
                        </a:rPr>
                        <a:t>THUẬT</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636" marR="96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12848" marR="12848" marT="6424" marB="6424">
                    <a:lnL w="12700" cap="flat" cmpd="sng" algn="ctr">
                      <a:solidFill>
                        <a:schemeClr val="tx1"/>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27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marL="9636" marR="96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r>
                        <a:rPr lang="en-US" sz="2000" kern="1200" smtClean="0">
                          <a:solidFill>
                            <a:schemeClr val="tx1"/>
                          </a:solidFill>
                          <a:latin typeface="Times New Roman" pitchFamily="18" charset="0"/>
                          <a:ea typeface="+mn-ea"/>
                          <a:cs typeface="Times New Roman" pitchFamily="18" charset="0"/>
                        </a:rPr>
                        <a:t>QUY TRÌNH THIẾT KẾ KỸ THUẬT</a:t>
                      </a:r>
                    </a:p>
                    <a:p>
                      <a:r>
                        <a:rPr lang="en-US" sz="2000" b="1" i="1" kern="1200" smtClean="0">
                          <a:solidFill>
                            <a:schemeClr val="tx1"/>
                          </a:solidFill>
                          <a:latin typeface="Times New Roman" pitchFamily="18" charset="0"/>
                          <a:ea typeface="+mn-ea"/>
                          <a:cs typeface="Times New Roman" pitchFamily="18" charset="0"/>
                        </a:rPr>
                        <a:t>     1. Hỏi:</a:t>
                      </a:r>
                      <a:endParaRPr lang="en-US" sz="2000" kern="1200" smtClean="0">
                        <a:solidFill>
                          <a:schemeClr val="tx1"/>
                        </a:solidFill>
                        <a:latin typeface="Times New Roman" pitchFamily="18" charset="0"/>
                        <a:ea typeface="+mn-ea"/>
                        <a:cs typeface="Times New Roman" pitchFamily="18" charset="0"/>
                      </a:endParaRPr>
                    </a:p>
                    <a:p>
                      <a:r>
                        <a:rPr lang="en-US" sz="2000" kern="1200" smtClean="0">
                          <a:solidFill>
                            <a:schemeClr val="tx1"/>
                          </a:solidFill>
                          <a:latin typeface="Times New Roman" pitchFamily="18" charset="0"/>
                          <a:ea typeface="+mn-ea"/>
                          <a:cs typeface="Times New Roman" pitchFamily="18" charset="0"/>
                        </a:rPr>
                        <a:t>+ Các con hãy đặt ra những câu hỏi mà mình chưa biết về bình chữa cháy.</a:t>
                      </a:r>
                    </a:p>
                    <a:p>
                      <a:r>
                        <a:rPr lang="vi-VN" sz="2000" kern="1200" smtClean="0">
                          <a:solidFill>
                            <a:schemeClr val="tx1"/>
                          </a:solidFill>
                          <a:latin typeface="Times New Roman" pitchFamily="18" charset="0"/>
                          <a:ea typeface="+mn-ea"/>
                          <a:cs typeface="Times New Roman" pitchFamily="18" charset="0"/>
                        </a:rPr>
                        <a:t>+ Câu hỏi dự kiến:</a:t>
                      </a:r>
                      <a:endParaRPr lang="en-US" sz="2000" kern="1200" smtClean="0">
                        <a:solidFill>
                          <a:schemeClr val="tx1"/>
                        </a:solidFill>
                        <a:latin typeface="Times New Roman" pitchFamily="18" charset="0"/>
                        <a:ea typeface="+mn-ea"/>
                        <a:cs typeface="Times New Roman" pitchFamily="18" charset="0"/>
                      </a:endParaRPr>
                    </a:p>
                    <a:p>
                      <a:r>
                        <a:rPr lang="vi-VN" sz="2000" kern="1200" smtClean="0">
                          <a:solidFill>
                            <a:schemeClr val="tx1"/>
                          </a:solidFill>
                          <a:latin typeface="Times New Roman" pitchFamily="18" charset="0"/>
                          <a:ea typeface="+mn-ea"/>
                          <a:cs typeface="Times New Roman" pitchFamily="18" charset="0"/>
                        </a:rPr>
                        <a:t>- </a:t>
                      </a:r>
                      <a:r>
                        <a:rPr lang="en-US" sz="2000" kern="1200" smtClean="0">
                          <a:solidFill>
                            <a:schemeClr val="tx1"/>
                          </a:solidFill>
                          <a:latin typeface="Times New Roman" pitchFamily="18" charset="0"/>
                          <a:ea typeface="+mn-ea"/>
                          <a:cs typeface="Times New Roman" pitchFamily="18" charset="0"/>
                        </a:rPr>
                        <a:t>Bình chữa cháy dùng để làm gì</a:t>
                      </a:r>
                      <a:r>
                        <a:rPr lang="vi-VN" sz="2000" kern="1200" smtClean="0">
                          <a:solidFill>
                            <a:schemeClr val="tx1"/>
                          </a:solidFill>
                          <a:latin typeface="Times New Roman" pitchFamily="18" charset="0"/>
                          <a:ea typeface="+mn-ea"/>
                          <a:cs typeface="Times New Roman" pitchFamily="18" charset="0"/>
                        </a:rPr>
                        <a:t>?</a:t>
                      </a:r>
                      <a:endParaRPr lang="en-US" sz="2000" kern="1200" smtClean="0">
                        <a:solidFill>
                          <a:schemeClr val="tx1"/>
                        </a:solidFill>
                        <a:latin typeface="Times New Roman" pitchFamily="18" charset="0"/>
                        <a:ea typeface="+mn-ea"/>
                        <a:cs typeface="Times New Roman" pitchFamily="18" charset="0"/>
                      </a:endParaRPr>
                    </a:p>
                    <a:p>
                      <a:r>
                        <a:rPr lang="vi-VN" sz="2000" kern="1200" smtClean="0">
                          <a:solidFill>
                            <a:schemeClr val="tx1"/>
                          </a:solidFill>
                          <a:latin typeface="Times New Roman" pitchFamily="18" charset="0"/>
                          <a:ea typeface="+mn-ea"/>
                          <a:cs typeface="Times New Roman" pitchFamily="18" charset="0"/>
                        </a:rPr>
                        <a:t>- Cần những nguyên liệu gì để tạo ra sản phẩ</a:t>
                      </a:r>
                      <a:r>
                        <a:rPr lang="en-US" sz="2000" kern="1200" smtClean="0">
                          <a:solidFill>
                            <a:schemeClr val="tx1"/>
                          </a:solidFill>
                          <a:latin typeface="Times New Roman" pitchFamily="18" charset="0"/>
                          <a:ea typeface="+mn-ea"/>
                          <a:cs typeface="Times New Roman" pitchFamily="18" charset="0"/>
                        </a:rPr>
                        <a:t>m bình chữa cháy mini</a:t>
                      </a:r>
                      <a:r>
                        <a:rPr lang="vi-VN" sz="2000" kern="1200" smtClean="0">
                          <a:solidFill>
                            <a:schemeClr val="tx1"/>
                          </a:solidFill>
                          <a:latin typeface="Times New Roman" pitchFamily="18" charset="0"/>
                          <a:ea typeface="+mn-ea"/>
                          <a:cs typeface="Times New Roman" pitchFamily="18" charset="0"/>
                        </a:rPr>
                        <a:t>?</a:t>
                      </a:r>
                      <a:endParaRPr lang="en-US" sz="2000" kern="1200" smtClean="0">
                        <a:solidFill>
                          <a:schemeClr val="tx1"/>
                        </a:solidFill>
                        <a:latin typeface="Times New Roman" pitchFamily="18" charset="0"/>
                        <a:ea typeface="+mn-ea"/>
                        <a:cs typeface="Times New Roman" pitchFamily="18" charset="0"/>
                      </a:endParaRPr>
                    </a:p>
                    <a:p>
                      <a:r>
                        <a:rPr lang="vi-VN" sz="2000" kern="1200" smtClean="0">
                          <a:solidFill>
                            <a:schemeClr val="tx1"/>
                          </a:solidFill>
                          <a:latin typeface="Times New Roman" pitchFamily="18" charset="0"/>
                          <a:ea typeface="+mn-ea"/>
                          <a:cs typeface="Times New Roman" pitchFamily="18" charset="0"/>
                        </a:rPr>
                        <a:t>- Đặc điểm bên ngoài của</a:t>
                      </a:r>
                      <a:r>
                        <a:rPr lang="en-US" sz="2000" kern="1200" smtClean="0">
                          <a:solidFill>
                            <a:schemeClr val="tx1"/>
                          </a:solidFill>
                          <a:latin typeface="Times New Roman" pitchFamily="18" charset="0"/>
                          <a:ea typeface="+mn-ea"/>
                          <a:cs typeface="Times New Roman" pitchFamily="18" charset="0"/>
                        </a:rPr>
                        <a:t> bình chữa cháy</a:t>
                      </a:r>
                      <a:r>
                        <a:rPr lang="vi-VN" sz="2000" kern="1200" smtClean="0">
                          <a:solidFill>
                            <a:schemeClr val="tx1"/>
                          </a:solidFill>
                          <a:latin typeface="Times New Roman" pitchFamily="18" charset="0"/>
                          <a:ea typeface="+mn-ea"/>
                          <a:cs typeface="Times New Roman" pitchFamily="18" charset="0"/>
                        </a:rPr>
                        <a:t>?</a:t>
                      </a:r>
                      <a:endParaRPr lang="en-US" sz="2000" kern="1200" smtClean="0">
                        <a:solidFill>
                          <a:schemeClr val="tx1"/>
                        </a:solidFill>
                        <a:latin typeface="Times New Roman" pitchFamily="18" charset="0"/>
                        <a:ea typeface="+mn-ea"/>
                        <a:cs typeface="Times New Roman" pitchFamily="18" charset="0"/>
                      </a:endParaRPr>
                    </a:p>
                    <a:p>
                      <a:r>
                        <a:rPr lang="vi-VN" sz="2000" kern="1200" smtClean="0">
                          <a:solidFill>
                            <a:schemeClr val="tx1"/>
                          </a:solidFill>
                          <a:latin typeface="Times New Roman" pitchFamily="18" charset="0"/>
                          <a:ea typeface="+mn-ea"/>
                          <a:cs typeface="Times New Roman" pitchFamily="18" charset="0"/>
                        </a:rPr>
                        <a:t>- Làm thế nào để </a:t>
                      </a:r>
                      <a:r>
                        <a:rPr lang="en-US" sz="2000" kern="1200" smtClean="0">
                          <a:solidFill>
                            <a:schemeClr val="tx1"/>
                          </a:solidFill>
                          <a:latin typeface="Times New Roman" pitchFamily="18" charset="0"/>
                          <a:ea typeface="+mn-ea"/>
                          <a:cs typeface="Times New Roman" pitchFamily="18" charset="0"/>
                        </a:rPr>
                        <a:t>tạo ra khí CO2</a:t>
                      </a:r>
                      <a:r>
                        <a:rPr lang="vi-VN" sz="2000" kern="1200" smtClean="0">
                          <a:solidFill>
                            <a:schemeClr val="tx1"/>
                          </a:solidFill>
                          <a:latin typeface="Times New Roman" pitchFamily="18" charset="0"/>
                          <a:ea typeface="+mn-ea"/>
                          <a:cs typeface="Times New Roman" pitchFamily="18" charset="0"/>
                        </a:rPr>
                        <a:t>?</a:t>
                      </a:r>
                      <a:endParaRPr lang="en-US" sz="2000" kern="1200" smtClean="0">
                        <a:solidFill>
                          <a:schemeClr val="tx1"/>
                        </a:solidFill>
                        <a:latin typeface="Times New Roman" pitchFamily="18" charset="0"/>
                        <a:ea typeface="+mn-ea"/>
                        <a:cs typeface="Times New Roman" pitchFamily="18" charset="0"/>
                      </a:endParaRPr>
                    </a:p>
                    <a:p>
                      <a:r>
                        <a:rPr lang="vi-VN" sz="2000" kern="1200" smtClean="0">
                          <a:solidFill>
                            <a:schemeClr val="tx1"/>
                          </a:solidFill>
                          <a:latin typeface="Times New Roman" pitchFamily="18" charset="0"/>
                          <a:ea typeface="+mn-ea"/>
                          <a:cs typeface="Times New Roman" pitchFamily="18" charset="0"/>
                        </a:rPr>
                        <a:t>+ Cô và trẻ trả lời các câu hỏi, câu hỏi nào không trả lời được sẽ cùng nhau đi tìm hiểu.</a:t>
                      </a:r>
                      <a:endParaRPr lang="en-US" sz="2000" kern="1200" smtClean="0">
                        <a:solidFill>
                          <a:schemeClr val="tx1"/>
                        </a:solidFill>
                        <a:latin typeface="Times New Roman" pitchFamily="18" charset="0"/>
                        <a:ea typeface="+mn-ea"/>
                        <a:cs typeface="Times New Roman" pitchFamily="18" charset="0"/>
                      </a:endParaRPr>
                    </a:p>
                    <a:p>
                      <a:pPr lvl="0"/>
                      <a:r>
                        <a:rPr lang="en-US" sz="2000" b="1" i="1" kern="1200" baseline="0" smtClean="0">
                          <a:solidFill>
                            <a:schemeClr val="tx1"/>
                          </a:solidFill>
                          <a:latin typeface="Times New Roman" pitchFamily="18" charset="0"/>
                          <a:ea typeface="+mn-ea"/>
                          <a:cs typeface="Times New Roman" pitchFamily="18" charset="0"/>
                        </a:rPr>
                        <a:t>   2</a:t>
                      </a:r>
                      <a:r>
                        <a:rPr lang="en-US" sz="2000" b="1" i="1" kern="1200" smtClean="0">
                          <a:solidFill>
                            <a:schemeClr val="tx1"/>
                          </a:solidFill>
                          <a:latin typeface="Times New Roman" pitchFamily="18" charset="0"/>
                          <a:ea typeface="+mn-ea"/>
                          <a:cs typeface="Times New Roman" pitchFamily="18" charset="0"/>
                        </a:rPr>
                        <a:t>.Tưởng tượng:</a:t>
                      </a:r>
                      <a:endParaRPr lang="en-US" sz="2000" kern="1200" smtClean="0">
                        <a:solidFill>
                          <a:schemeClr val="tx1"/>
                        </a:solidFill>
                        <a:latin typeface="Times New Roman" pitchFamily="18" charset="0"/>
                        <a:ea typeface="+mn-ea"/>
                        <a:cs typeface="Times New Roman" pitchFamily="18" charset="0"/>
                      </a:endParaRPr>
                    </a:p>
                    <a:p>
                      <a:r>
                        <a:rPr lang="en-US" sz="2000" kern="1200" smtClean="0">
                          <a:solidFill>
                            <a:schemeClr val="tx1"/>
                          </a:solidFill>
                          <a:latin typeface="Times New Roman" pitchFamily="18" charset="0"/>
                          <a:ea typeface="+mn-ea"/>
                          <a:cs typeface="Times New Roman" pitchFamily="18" charset="0"/>
                        </a:rPr>
                        <a:t>+ Các con sẽ làm sản phẩm bình chữa cháy của mình như thế nào? </a:t>
                      </a:r>
                      <a:endParaRPr lang="en-US" sz="2000" kern="1200">
                        <a:solidFill>
                          <a:schemeClr val="tx1"/>
                        </a:solidFill>
                        <a:latin typeface="Times New Roman" pitchFamily="18" charset="0"/>
                        <a:ea typeface="+mn-ea"/>
                        <a:cs typeface="Times New Roman" pitchFamily="18" charset="0"/>
                      </a:endParaRPr>
                    </a:p>
                  </a:txBody>
                  <a:tcPr marL="9636" marR="963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50000"/>
                        </a:lnSpc>
                        <a:spcAft>
                          <a:spcPts val="0"/>
                        </a:spcAft>
                      </a:pPr>
                      <a:r>
                        <a:rPr lang="en-US" sz="2000" kern="1200" smtClean="0">
                          <a:solidFill>
                            <a:schemeClr val="tx1"/>
                          </a:solidFill>
                          <a:latin typeface="Times New Roman" pitchFamily="18" charset="0"/>
                          <a:ea typeface="+mn-ea"/>
                          <a:cs typeface="Times New Roman" pitchFamily="18" charset="0"/>
                        </a:rPr>
                        <a:t>Trẻ trả lời các câu hỏi và tiến hành thiết kế sản phẩm.</a:t>
                      </a:r>
                      <a:endParaRPr lang="en-US" sz="2000" dirty="0">
                        <a:effectLst/>
                        <a:latin typeface="Times New Roman" pitchFamily="18" charset="0"/>
                        <a:ea typeface="Calibri" panose="020F0502020204030204" pitchFamily="34" charset="0"/>
                        <a:cs typeface="Times New Roman" pitchFamily="18" charset="0"/>
                      </a:endParaRPr>
                    </a:p>
                  </a:txBody>
                  <a:tcPr marL="9636" marR="963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181</TotalTime>
  <Words>1396</Words>
  <Application>Microsoft Office PowerPoint</Application>
  <PresentationFormat>Widescreen</PresentationFormat>
  <Paragraphs>135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Georgia</vt:lpstr>
      <vt:lpstr>Times New Roman</vt:lpstr>
      <vt:lpstr>Trebuchet MS</vt: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10P160921</cp:lastModifiedBy>
  <cp:revision>51</cp:revision>
  <dcterms:created xsi:type="dcterms:W3CDTF">2021-10-13T17:07:50Z</dcterms:created>
  <dcterms:modified xsi:type="dcterms:W3CDTF">2021-11-11T12:50:33Z</dcterms:modified>
</cp:coreProperties>
</file>