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88" r:id="rId4"/>
    <p:sldId id="290" r:id="rId5"/>
    <p:sldId id="268" r:id="rId6"/>
    <p:sldId id="274" r:id="rId7"/>
    <p:sldId id="269" r:id="rId8"/>
    <p:sldId id="271" r:id="rId9"/>
    <p:sldId id="302" r:id="rId10"/>
    <p:sldId id="293" r:id="rId11"/>
    <p:sldId id="282" r:id="rId12"/>
    <p:sldId id="281" r:id="rId13"/>
    <p:sldId id="283" r:id="rId14"/>
    <p:sldId id="285" r:id="rId15"/>
    <p:sldId id="295" r:id="rId16"/>
    <p:sldId id="301" r:id="rId17"/>
    <p:sldId id="297" r:id="rId18"/>
    <p:sldId id="29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6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5"/>
            <a:ext cx="94488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242851"/>
            <a:ext cx="3627620" cy="4609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b="1" kern="10" dirty="0" smtClean="0">
                <a:solidFill>
                  <a:srgbClr val="FF0000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LÀM QUEN VĂN HỌC</a:t>
            </a: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032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9694" y="2889250"/>
            <a:ext cx="479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rabia" pitchFamily="2" charset="-93"/>
                <a:ea typeface="Arabia" pitchFamily="2" charset="-93"/>
                <a:cs typeface="Arabia" pitchFamily="2" charset="-93"/>
              </a:rPr>
              <a:t>Thơ: làm bác sĩ</a:t>
            </a:r>
            <a:endParaRPr lang="vi-VN" sz="4800" dirty="0">
              <a:solidFill>
                <a:schemeClr val="accent2">
                  <a:lumMod val="75000"/>
                </a:schemeClr>
              </a:solidFill>
              <a:latin typeface="Arabia" pitchFamily="2" charset="-93"/>
              <a:ea typeface="Arabia" pitchFamily="2" charset="-93"/>
              <a:cs typeface="Arabi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792633"/>
            <a:ext cx="3645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Giáo viên: </a:t>
            </a:r>
            <a:r>
              <a:rPr lang="en-US" sz="2000" dirty="0" err="1" smtClean="0">
                <a:solidFill>
                  <a:srgbClr val="FF0000"/>
                </a:solidFill>
              </a:rPr>
              <a:t>Phạm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Linh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122" y="1111250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Trường Mầm Non </a:t>
            </a:r>
            <a:r>
              <a:rPr lang="en-US" sz="2000" dirty="0" err="1" smtClean="0"/>
              <a:t>Hoa</a:t>
            </a:r>
            <a:r>
              <a:rPr lang="en-US" sz="2000" dirty="0" smtClean="0"/>
              <a:t> Mai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 panose="020B7200000000000000" pitchFamily="34" charset="0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Cô vừa đọc bài thơ gì?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Làm bác sĩ</a:t>
            </a:r>
          </a:p>
        </p:txBody>
      </p:sp>
    </p:spTree>
    <p:extLst>
      <p:ext uri="{BB962C8B-B14F-4D97-AF65-F5344CB8AC3E}">
        <p14:creationId xmlns:p14="http://schemas.microsoft.com/office/powerpoint/2010/main" val="26005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 panose="020B7200000000000000" pitchFamily="34" charset="0"/>
              </a:rPr>
              <a:t>?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038600" y="838200"/>
            <a:ext cx="3581400" cy="1524000"/>
          </a:xfrm>
          <a:prstGeom prst="cloudCallout">
            <a:avLst>
              <a:gd name="adj1" fmla="val -74824"/>
              <a:gd name="adj2" fmla="val 1152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>
                <a:solidFill>
                  <a:srgbClr val="FF0066"/>
                </a:solidFill>
              </a:rPr>
              <a:t>Bài thơ do ai sáng tác?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18125" y="38481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24400" y="38100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Lê Ngân</a:t>
            </a:r>
          </a:p>
        </p:txBody>
      </p:sp>
    </p:spTree>
    <p:extLst>
      <p:ext uri="{BB962C8B-B14F-4D97-AF65-F5344CB8AC3E}">
        <p14:creationId xmlns:p14="http://schemas.microsoft.com/office/powerpoint/2010/main" val="135943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228600" y="4191000"/>
            <a:ext cx="1295400" cy="1858963"/>
            <a:chOff x="0" y="480"/>
            <a:chExt cx="1087" cy="1955"/>
          </a:xfrm>
        </p:grpSpPr>
        <p:pic>
          <p:nvPicPr>
            <p:cNvPr id="13317" name="Picture 3" descr="Dauhoi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4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9" name="AutoShape 7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3657600" cy="2514600"/>
          </a:xfrm>
          <a:prstGeom prst="cloudCallout">
            <a:avLst>
              <a:gd name="adj1" fmla="val -77606"/>
              <a:gd name="adj2" fmla="val 80301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3200" b="1">
                <a:latin typeface="Times New Roman" panose="02020603050405020304" pitchFamily="18" charset="0"/>
              </a:rPr>
              <a:t>Trong bài thơ có những ai?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 rot="5400000">
            <a:off x="2209800" y="4191000"/>
            <a:ext cx="609600" cy="1828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657600" y="4114800"/>
            <a:ext cx="4724400" cy="1676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/>
              <a:t>Có mẹ và em bé.</a:t>
            </a:r>
          </a:p>
        </p:txBody>
      </p:sp>
    </p:spTree>
    <p:extLst>
      <p:ext uri="{BB962C8B-B14F-4D97-AF65-F5344CB8AC3E}">
        <p14:creationId xmlns:p14="http://schemas.microsoft.com/office/powerpoint/2010/main" val="39811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09800" y="32004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Time" panose="020B7200000000000000" pitchFamily="34" charset="0"/>
              </a:rPr>
              <a:t>BÐ cïng suy nghÜ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533400"/>
            <a:ext cx="4267200" cy="2209800"/>
          </a:xfrm>
          <a:prstGeom prst="cloudCallout">
            <a:avLst>
              <a:gd name="adj1" fmla="val 26449"/>
              <a:gd name="adj2" fmla="val 7133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latin typeface=".VnTime" panose="020B7200000000000000" pitchFamily="34" charset="0"/>
              </a:rPr>
              <a:t>Trong bµi th¬ b¹n nhá ®· tËp lµm g×?</a:t>
            </a:r>
          </a:p>
          <a:p>
            <a:pPr algn="ctr"/>
            <a:r>
              <a:rPr lang="en-US" altLang="en-US">
                <a:latin typeface=".VnTime" panose="020B7200000000000000" pitchFamily="34" charset="0"/>
              </a:rPr>
              <a:t>B¸c sÜ lµm nh÷ng c«ng viÖc g×?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876800" y="762000"/>
            <a:ext cx="4495800" cy="1981200"/>
          </a:xfrm>
          <a:prstGeom prst="cloudCallout">
            <a:avLst>
              <a:gd name="adj1" fmla="val -44810"/>
              <a:gd name="adj2" fmla="val 6330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latin typeface=".VnTime" panose="020B7200000000000000" pitchFamily="34" charset="0"/>
              </a:rPr>
              <a:t>B¸c sÜ kh¸m vµ nãi bÖnh nh©n m¾c bÖnh g×?</a:t>
            </a:r>
          </a:p>
          <a:p>
            <a:pPr algn="ctr"/>
            <a:r>
              <a:rPr lang="en-US" altLang="en-US">
                <a:latin typeface=".VnTime" panose="020B7200000000000000" pitchFamily="34" charset="0"/>
              </a:rPr>
              <a:t>B¸c sÜ khuyªn bÖnh nh©n nh­ thÕ nµo?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flipH="1" flipV="1">
            <a:off x="0" y="4191000"/>
            <a:ext cx="3886200" cy="1981200"/>
          </a:xfrm>
          <a:prstGeom prst="cloudCallout">
            <a:avLst>
              <a:gd name="adj1" fmla="val -39134"/>
              <a:gd name="adj2" fmla="val 6434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en-US" altLang="en-US">
                <a:latin typeface=".VnTime" panose="020B7200000000000000" pitchFamily="34" charset="0"/>
              </a:rPr>
              <a:t>Nghe b¸c sÜ nãi xong mÑ hái b¸c sÜ ®iÒu g×?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257800" y="4267200"/>
            <a:ext cx="3886200" cy="2057400"/>
          </a:xfrm>
          <a:prstGeom prst="cloudCallout">
            <a:avLst>
              <a:gd name="adj1" fmla="val -50245"/>
              <a:gd name="adj2" fmla="val -6056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latin typeface=".VnAvant" panose="020B7200000000000000" pitchFamily="34" charset="0"/>
            </a:endParaRPr>
          </a:p>
          <a:p>
            <a:pPr algn="ctr"/>
            <a:r>
              <a:rPr lang="en-US" altLang="en-US">
                <a:latin typeface=".VnTime" panose="020B7200000000000000" pitchFamily="34" charset="0"/>
              </a:rPr>
              <a:t>B¸c sÜ tr¶ lêi nh­ thÕ nµo?</a:t>
            </a:r>
          </a:p>
        </p:txBody>
      </p:sp>
      <p:sp>
        <p:nvSpPr>
          <p:cNvPr id="410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0" y="2286000"/>
            <a:ext cx="381000" cy="3571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1800" y="2362200"/>
            <a:ext cx="457200" cy="3571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5562600"/>
            <a:ext cx="457200" cy="3571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5638800"/>
            <a:ext cx="457200" cy="3571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6" name="Picture 4" descr="48dd100f04bc3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2400" y="457200"/>
            <a:ext cx="426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rgbClr val="9900CC"/>
                </a:solidFill>
                <a:latin typeface="Arial" panose="020B0604020202020204" pitchFamily="34" charset="0"/>
              </a:rPr>
              <a:t>Bài thơ nhắc nhở các con điều gì?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4876800" y="685800"/>
            <a:ext cx="3810000" cy="731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Phải</a:t>
            </a:r>
            <a:r>
              <a:rPr lang="en-US" sz="3600" kern="10" dirty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đội</a:t>
            </a:r>
            <a:r>
              <a:rPr lang="en-US" sz="3600" kern="10" dirty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mũ</a:t>
            </a:r>
            <a:r>
              <a:rPr lang="en-US" sz="3600" kern="10" dirty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nón</a:t>
            </a:r>
            <a:r>
              <a:rPr lang="en-US" sz="3600" kern="10" dirty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che</a:t>
            </a:r>
            <a:r>
              <a:rPr lang="en-US" sz="3600" kern="10" dirty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 ô...</a:t>
            </a:r>
          </a:p>
        </p:txBody>
      </p:sp>
    </p:spTree>
    <p:extLst>
      <p:ext uri="{BB962C8B-B14F-4D97-AF65-F5344CB8AC3E}">
        <p14:creationId xmlns:p14="http://schemas.microsoft.com/office/powerpoint/2010/main" val="17880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7199901" cy="4038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8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31242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* Trò Chơi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5572125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minh họa theo nội dung bài thơ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7" name="Picture 3" descr="illustration_cartoon_girl_B10-PSD-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1828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1828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889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752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76794">
            <a:off x="7162800" y="0"/>
            <a:ext cx="1752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752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76200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28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6324" name="Picture 4" descr="48dbbeab32dab_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FA7F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2362200" y="1981200"/>
            <a:ext cx="48006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Cô trò chuyện về chủ đề</a:t>
            </a:r>
          </a:p>
        </p:txBody>
      </p:sp>
    </p:spTree>
    <p:extLst>
      <p:ext uri="{BB962C8B-B14F-4D97-AF65-F5344CB8AC3E}">
        <p14:creationId xmlns:p14="http://schemas.microsoft.com/office/powerpoint/2010/main" val="22982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48dbbe9f2f756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2286000" y="1676400"/>
            <a:ext cx="56388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Cô đọc thơ : " Làm bác sĩ "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5143500" y="144677"/>
            <a:ext cx="70866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1600200"/>
            <a:ext cx="488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ngồi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lặng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</a:rPr>
              <a:t>bác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sĩ</a:t>
            </a:r>
            <a:r>
              <a:rPr lang="en-US" sz="2800" b="1" dirty="0" smtClean="0">
                <a:solidFill>
                  <a:srgbClr val="FF0000"/>
                </a:solidFill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Chắc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nắng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Bệnh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bệnh</a:t>
            </a:r>
            <a:r>
              <a:rPr lang="en-US" sz="2800" b="1" dirty="0" smtClean="0">
                <a:solidFill>
                  <a:srgbClr val="FF0000"/>
                </a:solidFill>
              </a:rPr>
              <a:t> ho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6412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Thuốc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ngọt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đắng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uống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sôi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886223"/>
            <a:ext cx="38795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tiêm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lắm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khóc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nhòe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thôi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New folder\hq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334000" cy="4000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1945" y="4263736"/>
            <a:ext cx="4662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3399"/>
                </a:solidFill>
              </a:rPr>
              <a:t>Mẹ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bỗng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hỏi</a:t>
            </a:r>
            <a:r>
              <a:rPr lang="en-US" sz="2800" b="1" dirty="0" smtClean="0">
                <a:solidFill>
                  <a:srgbClr val="FF3399"/>
                </a:solidFill>
              </a:rPr>
              <a:t> “</a:t>
            </a:r>
            <a:r>
              <a:rPr lang="en-US" sz="2800" b="1" dirty="0" err="1" smtClean="0">
                <a:solidFill>
                  <a:srgbClr val="FF3399"/>
                </a:solidFill>
              </a:rPr>
              <a:t>bác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sĩ</a:t>
            </a:r>
            <a:r>
              <a:rPr lang="en-US" sz="2800" b="1" dirty="0" smtClean="0">
                <a:solidFill>
                  <a:srgbClr val="FF3399"/>
                </a:solidFill>
              </a:rPr>
              <a:t>”</a:t>
            </a:r>
          </a:p>
          <a:p>
            <a:r>
              <a:rPr lang="en-US" sz="2800" b="1" dirty="0" err="1" smtClean="0">
                <a:solidFill>
                  <a:srgbClr val="FF3399"/>
                </a:solidFill>
              </a:rPr>
              <a:t>Sổ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mũi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uống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thuốc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gì</a:t>
            </a:r>
            <a:r>
              <a:rPr lang="en-US" sz="2800" b="1" dirty="0" smtClean="0">
                <a:solidFill>
                  <a:srgbClr val="FF3399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FF3399"/>
                </a:solidFill>
              </a:rPr>
              <a:t>“</a:t>
            </a:r>
            <a:r>
              <a:rPr lang="en-US" sz="2800" b="1" dirty="0" err="1" smtClean="0">
                <a:solidFill>
                  <a:srgbClr val="FF3399"/>
                </a:solidFill>
              </a:rPr>
              <a:t>Bác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sĩ</a:t>
            </a:r>
            <a:r>
              <a:rPr lang="en-US" sz="2800" b="1" dirty="0" smtClean="0">
                <a:solidFill>
                  <a:srgbClr val="FF3399"/>
                </a:solidFill>
              </a:rPr>
              <a:t>” </a:t>
            </a:r>
            <a:r>
              <a:rPr lang="en-US" sz="2800" b="1" dirty="0" err="1" smtClean="0">
                <a:solidFill>
                  <a:srgbClr val="FF3399"/>
                </a:solidFill>
              </a:rPr>
              <a:t>chừng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hiểu</a:t>
            </a:r>
            <a:r>
              <a:rPr lang="en-US" sz="2800" b="1" dirty="0" smtClean="0">
                <a:solidFill>
                  <a:srgbClr val="FF3399"/>
                </a:solidFill>
              </a:rPr>
              <a:t> ý</a:t>
            </a:r>
          </a:p>
          <a:p>
            <a:r>
              <a:rPr lang="en-US" sz="2800" b="1" dirty="0" err="1" smtClean="0">
                <a:solidFill>
                  <a:srgbClr val="FF3399"/>
                </a:solidFill>
              </a:rPr>
              <a:t>Uống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sữa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với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bánh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</a:rPr>
              <a:t>mì</a:t>
            </a:r>
            <a:r>
              <a:rPr lang="en-US" sz="2800" b="1" dirty="0" smtClean="0">
                <a:solidFill>
                  <a:srgbClr val="FF3399"/>
                </a:solidFill>
              </a:rPr>
              <a:t>!</a:t>
            </a:r>
            <a:endParaRPr lang="en-US" sz="28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48dbbeab32dab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6334125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99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Cô đàm thoại theo nội dung bài thơ</a:t>
            </a:r>
            <a:endParaRPr lang="en-US" sz="3600" kern="10">
              <a:solidFill>
                <a:srgbClr val="9933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247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bài thơ có những ai?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Hai Yen</cp:lastModifiedBy>
  <cp:revision>39</cp:revision>
  <dcterms:created xsi:type="dcterms:W3CDTF">2008-12-13T23:59:25Z</dcterms:created>
  <dcterms:modified xsi:type="dcterms:W3CDTF">2021-09-03T13:16:17Z</dcterms:modified>
</cp:coreProperties>
</file>