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7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277" r:id="rId14"/>
    <p:sldId id="276" r:id="rId15"/>
    <p:sldId id="278" r:id="rId16"/>
    <p:sldId id="279" r:id="rId17"/>
    <p:sldId id="288" r:id="rId18"/>
    <p:sldId id="280" r:id="rId19"/>
    <p:sldId id="282" r:id="rId20"/>
    <p:sldId id="283" r:id="rId21"/>
    <p:sldId id="284" r:id="rId22"/>
    <p:sldId id="285" r:id="rId23"/>
    <p:sldId id="286" r:id="rId24"/>
    <p:sldId id="289" r:id="rId25"/>
    <p:sldId id="262" r:id="rId26"/>
    <p:sldId id="263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487"/>
    <a:srgbClr val="E18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4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5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5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2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8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1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6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1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1BB24-5D4D-45A1-8DBF-561EAD1FCA6D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E3151-0B43-4533-B7D6-2A4848777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8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25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9" y="0"/>
            <a:ext cx="9150119" cy="6858000"/>
          </a:xfrm>
        </p:spPr>
      </p:pic>
      <p:sp>
        <p:nvSpPr>
          <p:cNvPr id="6" name="TextBox 5"/>
          <p:cNvSpPr txBox="1"/>
          <p:nvPr/>
        </p:nvSpPr>
        <p:spPr>
          <a:xfrm>
            <a:off x="762000" y="1214064"/>
            <a:ext cx="78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2139863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ĐỔI MÀU CỦA BẮP CẢI TÍM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200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6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7195990" cy="5287963"/>
          </a:xfrm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01000" y="6172200"/>
            <a:ext cx="762000" cy="4572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5" y="533400"/>
            <a:ext cx="8021111" cy="5711031"/>
          </a:xfrm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01000" y="6172200"/>
            <a:ext cx="762000" cy="4572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3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ut THÍ NGHIỆM Sự Đổi Màu Của Nước Bắp Cải Tím- cô giáo Nguyễn Thị Kim Châu 00_00_57-00_01_2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826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22464"/>
          <a:stretch/>
        </p:blipFill>
        <p:spPr>
          <a:xfrm>
            <a:off x="2209800" y="457200"/>
            <a:ext cx="4876800" cy="487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3000" y="5181600"/>
            <a:ext cx="35814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bắp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cải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tím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r="22272"/>
          <a:stretch/>
        </p:blipFill>
        <p:spPr>
          <a:xfrm>
            <a:off x="1752600" y="304800"/>
            <a:ext cx="5791200" cy="541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5334000"/>
            <a:ext cx="21336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Chanh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5029200" cy="502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5410200"/>
            <a:ext cx="21336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Bột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giặt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304800"/>
            <a:ext cx="70104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6800" y="5604164"/>
            <a:ext cx="2667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Ly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nhựa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2659045"/>
            <a:ext cx="838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C00000"/>
                </a:solidFill>
                <a:latin typeface="Cambria" pitchFamily="18" charset="0"/>
              </a:rPr>
              <a:t>SỰ ĐỔI MÀU CỦA BẮP CẢI TÍM</a:t>
            </a:r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381000" y="4495800"/>
            <a:ext cx="205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7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113720"/>
              </p:ext>
            </p:extLst>
          </p:nvPr>
        </p:nvGraphicFramePr>
        <p:xfrm>
          <a:off x="1" y="0"/>
          <a:ext cx="9143999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3020"/>
                <a:gridCol w="3371979"/>
                <a:gridCol w="3429000"/>
              </a:tblGrid>
              <a:tr h="381895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Chanh</a:t>
                      </a:r>
                      <a:endParaRPr lang="en-US" sz="2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 </a:t>
                      </a:r>
                      <a:r>
                        <a:rPr lang="en-US" sz="24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Xà</a:t>
                      </a:r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bông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39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bắp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cải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tím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9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5000" r="20250" b="3999"/>
          <a:stretch>
            <a:fillRect/>
          </a:stretch>
        </p:blipFill>
        <p:spPr bwMode="auto">
          <a:xfrm>
            <a:off x="6841025" y="1488806"/>
            <a:ext cx="1371600" cy="16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2849" r="23718" b="5983"/>
          <a:stretch/>
        </p:blipFill>
        <p:spPr bwMode="auto">
          <a:xfrm>
            <a:off x="3098007" y="1488806"/>
            <a:ext cx="1744662" cy="1630186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r="24403"/>
          <a:stretch/>
        </p:blipFill>
        <p:spPr bwMode="auto">
          <a:xfrm>
            <a:off x="533400" y="4876800"/>
            <a:ext cx="1219200" cy="1752600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0"/>
            <a:ext cx="2286000" cy="3810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questionmark2_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80" y="4671060"/>
            <a:ext cx="880450" cy="14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questionmark2_w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71060"/>
            <a:ext cx="880450" cy="14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ardrop 4"/>
          <p:cNvSpPr/>
          <p:nvPr/>
        </p:nvSpPr>
        <p:spPr>
          <a:xfrm rot="19058887">
            <a:off x="4515917" y="1854957"/>
            <a:ext cx="456772" cy="457200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2849" r="23718" b="5983"/>
          <a:stretch/>
        </p:blipFill>
        <p:spPr bwMode="auto">
          <a:xfrm>
            <a:off x="4036973" y="130571"/>
            <a:ext cx="1744662" cy="1630186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Flowchart: Manual Operation 19"/>
          <p:cNvSpPr/>
          <p:nvPr/>
        </p:nvSpPr>
        <p:spPr>
          <a:xfrm>
            <a:off x="3567985" y="3463636"/>
            <a:ext cx="2352635" cy="3253854"/>
          </a:xfrm>
          <a:prstGeom prst="flowChartManualOperation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Manual Operation 20"/>
          <p:cNvSpPr/>
          <p:nvPr/>
        </p:nvSpPr>
        <p:spPr>
          <a:xfrm>
            <a:off x="3561058" y="3442854"/>
            <a:ext cx="2359562" cy="3253854"/>
          </a:xfrm>
          <a:prstGeom prst="flowChartManualOperation">
            <a:avLst/>
          </a:prstGeom>
          <a:solidFill>
            <a:srgbClr val="E18FD5"/>
          </a:solidFill>
          <a:ln w="57150">
            <a:solidFill>
              <a:srgbClr val="9424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14600" y="533401"/>
            <a:ext cx="1371600" cy="4122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Chanh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38800" y="6234545"/>
            <a:ext cx="2667466" cy="4214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bắp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cải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tím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 rot="506077">
            <a:off x="6023951" y="310379"/>
            <a:ext cx="3087700" cy="2448207"/>
          </a:xfrm>
          <a:prstGeom prst="cloud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Cho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chanh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vào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bắp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cải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tím</a:t>
            </a:r>
            <a:endParaRPr lang="en-US" sz="2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26886" y="4953000"/>
            <a:ext cx="2707315" cy="1600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Chuyển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thành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màu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hồng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5671E-6 L -0.00208 0.617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08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0"/>
            <a:ext cx="9144000" cy="6858000"/>
          </a:xfrm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 rot="19058887">
            <a:off x="4984903" y="2030104"/>
            <a:ext cx="456772" cy="457200"/>
          </a:xfrm>
          <a:prstGeom prst="teardro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Operation 6"/>
          <p:cNvSpPr/>
          <p:nvPr/>
        </p:nvSpPr>
        <p:spPr>
          <a:xfrm>
            <a:off x="4036973" y="3604146"/>
            <a:ext cx="2352635" cy="3253854"/>
          </a:xfrm>
          <a:prstGeom prst="flowChartManualOperation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5000" r="20250" b="3999"/>
          <a:stretch>
            <a:fillRect/>
          </a:stretch>
        </p:blipFill>
        <p:spPr bwMode="auto">
          <a:xfrm>
            <a:off x="4419600" y="265313"/>
            <a:ext cx="1371600" cy="16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Manual Operation 9"/>
          <p:cNvSpPr/>
          <p:nvPr/>
        </p:nvSpPr>
        <p:spPr>
          <a:xfrm>
            <a:off x="4021210" y="3604146"/>
            <a:ext cx="2368398" cy="3288490"/>
          </a:xfrm>
          <a:prstGeom prst="flowChartManualOperation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4600" y="533401"/>
            <a:ext cx="1371600" cy="4122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Bội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giặt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89608" y="6342454"/>
            <a:ext cx="2667466" cy="4214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bắp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cải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tím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 rot="506077">
            <a:off x="6023951" y="310379"/>
            <a:ext cx="3087700" cy="2448207"/>
          </a:xfrm>
          <a:prstGeom prst="cloud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Cho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bột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giặt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vào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bắp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cải</a:t>
            </a:r>
            <a:r>
              <a:rPr lang="en-US" sz="2400" b="1" i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tím</a:t>
            </a:r>
            <a:endParaRPr lang="en-US" sz="2400" b="1" i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26886" y="4953000"/>
            <a:ext cx="2707315" cy="1600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Chuyển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thành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màu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xanh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10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5671E-6 L -0.00208 0.617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08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916493"/>
              </p:ext>
            </p:extLst>
          </p:nvPr>
        </p:nvGraphicFramePr>
        <p:xfrm>
          <a:off x="1" y="0"/>
          <a:ext cx="9143998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3020"/>
                <a:gridCol w="3524379"/>
                <a:gridCol w="3276599"/>
              </a:tblGrid>
              <a:tr h="381895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                           </a:t>
                      </a:r>
                      <a:r>
                        <a:rPr lang="en-US" sz="28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Chanh</a:t>
                      </a:r>
                      <a:endParaRPr lang="en-US" sz="2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2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 </a:t>
                      </a:r>
                      <a:r>
                        <a:rPr lang="en-US" sz="24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Xà</a:t>
                      </a:r>
                      <a:r>
                        <a:rPr lang="en-US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bông</a:t>
                      </a:r>
                      <a:endParaRPr lang="en-US" sz="2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39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bắp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cải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tím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5000" r="20250" b="3999"/>
          <a:stretch>
            <a:fillRect/>
          </a:stretch>
        </p:blipFill>
        <p:spPr bwMode="auto">
          <a:xfrm>
            <a:off x="6858000" y="1295400"/>
            <a:ext cx="1371600" cy="16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2849" r="23718" b="5983"/>
          <a:stretch/>
        </p:blipFill>
        <p:spPr bwMode="auto">
          <a:xfrm>
            <a:off x="3200400" y="1524000"/>
            <a:ext cx="1744662" cy="1630186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r="24403"/>
          <a:stretch/>
        </p:blipFill>
        <p:spPr bwMode="auto">
          <a:xfrm>
            <a:off x="533400" y="4876800"/>
            <a:ext cx="1219200" cy="1752600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0"/>
            <a:ext cx="2286000" cy="3810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/>
          <p:cNvSpPr/>
          <p:nvPr/>
        </p:nvSpPr>
        <p:spPr>
          <a:xfrm rot="10800000">
            <a:off x="3352800" y="4845628"/>
            <a:ext cx="1300776" cy="1600200"/>
          </a:xfrm>
          <a:prstGeom prst="trapezoid">
            <a:avLst/>
          </a:prstGeom>
          <a:solidFill>
            <a:srgbClr val="E18FD5"/>
          </a:solidFill>
          <a:ln>
            <a:solidFill>
              <a:srgbClr val="9424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0800000">
            <a:off x="7010400" y="4845628"/>
            <a:ext cx="1300776" cy="1600200"/>
          </a:xfrm>
          <a:prstGeom prst="trapezoi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85800"/>
            <a:ext cx="7239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Giải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thích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thí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nghiệm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:</a:t>
            </a:r>
          </a:p>
          <a:p>
            <a:endParaRPr lang="en-US" sz="2800" b="1" i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cho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vào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bắp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cải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tím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không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bị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đổi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màu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là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do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có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tính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chất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trong</a:t>
            </a:r>
            <a:r>
              <a:rPr lang="en-US" sz="2800" b="1" i="1" u="sng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suốt</a:t>
            </a:r>
            <a:r>
              <a:rPr lang="en-US" sz="2800" b="1" i="1" u="sng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,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không</a:t>
            </a:r>
            <a:r>
              <a:rPr lang="en-US" sz="2800" b="1" i="1" u="sng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màu</a:t>
            </a:r>
            <a:r>
              <a:rPr lang="en-US" sz="2800" b="1" i="1" u="sng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Chanh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chứa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axit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nên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làm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cho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bắp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cải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tím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chuyển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thành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màu</a:t>
            </a:r>
            <a:r>
              <a:rPr lang="en-US" sz="2800" b="1" i="1" u="sng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hồng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Xà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phồng</a:t>
            </a:r>
            <a:r>
              <a:rPr lang="en-US" sz="2800" b="1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chứa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bajo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nên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làm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cho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bắp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cải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tím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chuyển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thành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nước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màu</a:t>
            </a:r>
            <a:r>
              <a:rPr lang="en-US" sz="2800" b="1" i="1" u="sng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xanh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.</a:t>
            </a:r>
            <a:endParaRPr lang="en-US" sz="2800" b="1" i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i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  <a:p>
            <a:endParaRPr lang="en-US" sz="28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2133600"/>
            <a:ext cx="5638800" cy="1676400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BÉ LÀM THÍ NGHIỆM</a:t>
            </a:r>
            <a:endParaRPr lang="en-US" sz="40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1145" y="685800"/>
            <a:ext cx="5638800" cy="1676400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Trò</a:t>
            </a:r>
            <a:r>
              <a:rPr lang="en-US" sz="4000" b="1" i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en-US" sz="4000" b="1" i="1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chơi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  <a:p>
            <a:pPr algn="ctr"/>
            <a:r>
              <a:rPr lang="en-US" sz="6000" b="1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“CHUNG SỨC”</a:t>
            </a:r>
            <a:endParaRPr lang="en-US" sz="6000" b="1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Picture 3" descr="caryn_holding_hands_w_a_h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" y="2600325"/>
            <a:ext cx="14859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86" y="2600325"/>
            <a:ext cx="1655273" cy="28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ireworks-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86" y="2894239"/>
            <a:ext cx="3675920" cy="27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44" y="3375745"/>
            <a:ext cx="221994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ireworks-0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" y="780615"/>
            <a:ext cx="2219948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reworks-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62" y="3377909"/>
            <a:ext cx="1655273" cy="28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6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782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50718"/>
            <a:ext cx="1524000" cy="1295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1</a:t>
            </a:r>
            <a:endParaRPr lang="en-US" sz="60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19400" y="550718"/>
            <a:ext cx="1524000" cy="1295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620491" y="505691"/>
            <a:ext cx="1524000" cy="1295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6705600" y="550718"/>
            <a:ext cx="1524000" cy="12954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38200" y="2667000"/>
            <a:ext cx="7848600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Hôm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nay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các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bạn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được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tìm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hiểu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hoạt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động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gì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8200" y="3581400"/>
            <a:ext cx="78486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Khi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cho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lọc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vào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bắp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cải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tím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thì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hiện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tượng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gì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xảy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ra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?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8200" y="4495800"/>
            <a:ext cx="78486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bắp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cải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tím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chuyển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thành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màu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xanh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khi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cho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gì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vào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?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8200" y="5410200"/>
            <a:ext cx="78486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Cho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chanh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vào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nước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bắp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cải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tím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thì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sẽ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như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thế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nào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ambria" pitchFamily="18" charset="0"/>
              </a:rPr>
              <a:t>?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nut 4"/>
          <p:cNvSpPr/>
          <p:nvPr/>
        </p:nvSpPr>
        <p:spPr>
          <a:xfrm>
            <a:off x="533400" y="0"/>
            <a:ext cx="7467600" cy="6781800"/>
          </a:xfrm>
          <a:prstGeom prst="donu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462357" y="2290263"/>
            <a:ext cx="1609685" cy="2088233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18774" y="5531046"/>
            <a:ext cx="1272826" cy="132695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Công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tắc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&quot;No&quot; Symbol 7"/>
          <p:cNvSpPr/>
          <p:nvPr/>
        </p:nvSpPr>
        <p:spPr>
          <a:xfrm>
            <a:off x="-990600" y="334842"/>
            <a:ext cx="823686" cy="767712"/>
          </a:xfrm>
          <a:prstGeom prst="noSmoking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5" idx="0"/>
          </p:cNvCxnSpPr>
          <p:nvPr/>
        </p:nvCxnSpPr>
        <p:spPr>
          <a:xfrm>
            <a:off x="4267200" y="0"/>
            <a:ext cx="19050" cy="1704501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1"/>
          </p:cNvCxnSpPr>
          <p:nvPr/>
        </p:nvCxnSpPr>
        <p:spPr>
          <a:xfrm>
            <a:off x="1627005" y="993172"/>
            <a:ext cx="1344795" cy="107186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45573" y="933520"/>
            <a:ext cx="1333636" cy="1131512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20278" y="3334380"/>
            <a:ext cx="1680722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3334380"/>
            <a:ext cx="1688683" cy="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38164" y="4627537"/>
            <a:ext cx="1228116" cy="1131512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4"/>
          </p:cNvCxnSpPr>
          <p:nvPr/>
        </p:nvCxnSpPr>
        <p:spPr>
          <a:xfrm flipV="1">
            <a:off x="4267200" y="5030593"/>
            <a:ext cx="19050" cy="1751207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68120" y="4627537"/>
            <a:ext cx="1304316" cy="1131512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81945" y="598025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Kẹo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cam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41260" y="5281995"/>
            <a:ext cx="182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Thêm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lượt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5925" y="4104317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Kẹo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cam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0197" y="2065032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Kẹo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dâu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6970" y="3962400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Kẹo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sữa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99402" y="840944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Kẹo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sữa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52222" y="5281995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Kẹo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dâu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925" y="2079591"/>
            <a:ext cx="182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+ 1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1279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1063176" y="1066800"/>
            <a:ext cx="7371024" cy="5578452"/>
            <a:chOff x="204" y="0"/>
            <a:chExt cx="2457" cy="2087"/>
          </a:xfrm>
        </p:grpSpPr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14" name="Picture 14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16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6000" b="1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Tiết</a:t>
                  </a:r>
                  <a:r>
                    <a:rPr lang="en-US" sz="6000" b="1" dirty="0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học</a:t>
                  </a:r>
                  <a:r>
                    <a:rPr lang="en-US" sz="6000" b="1" dirty="0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kết</a:t>
                  </a:r>
                  <a:r>
                    <a:rPr lang="en-US" sz="6000" b="1" dirty="0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itchFamily="18" charset="0"/>
                    </a:rPr>
                    <a:t>thúc</a:t>
                  </a:r>
                  <a:endParaRPr lang="en-US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itchFamily="18" charset="0"/>
                  </a:endParaRPr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" name="Picture 24" descr="1176167rdbhxhae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2667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" name="Picture 24" descr="1176167rdbhxhae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343900" y="4191000"/>
            <a:ext cx="800100" cy="2667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163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6629399" cy="454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838200" y="1219200"/>
            <a:ext cx="3505200" cy="2209799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smtClean="0">
                <a:solidFill>
                  <a:srgbClr val="0070C0"/>
                </a:solidFill>
              </a:rPr>
              <a:t>1</a:t>
            </a:r>
            <a:endParaRPr lang="vi-VN" sz="100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343400" y="1219200"/>
            <a:ext cx="3429001" cy="22097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smtClean="0">
                <a:solidFill>
                  <a:srgbClr val="0070C0"/>
                </a:solidFill>
              </a:rPr>
              <a:t>2</a:t>
            </a:r>
            <a:endParaRPr lang="vi-VN" sz="100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838200" y="3447791"/>
            <a:ext cx="3505200" cy="2648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smtClean="0">
                <a:solidFill>
                  <a:srgbClr val="0070C0"/>
                </a:solidFill>
              </a:rPr>
              <a:t>3</a:t>
            </a:r>
            <a:endParaRPr lang="vi-VN" sz="100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343400" y="3457186"/>
            <a:ext cx="3429001" cy="26388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dirty="0" smtClean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6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5362" y="1523998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sè</a:t>
            </a:r>
            <a:r>
              <a:rPr lang="en-US" sz="4800" b="1" dirty="0" smtClean="0">
                <a:latin typeface=".VnAvant" pitchFamily="34" charset="0"/>
              </a:rPr>
              <a:t> 1:</a:t>
            </a:r>
          </a:p>
          <a:p>
            <a:pPr algn="ctr"/>
            <a:r>
              <a:rPr lang="en-US" sz="4800" b="1" dirty="0" err="1" smtClean="0">
                <a:latin typeface=".VnAvant" pitchFamily="34" charset="0"/>
              </a:rPr>
              <a:t>Cñ</a:t>
            </a:r>
            <a:r>
              <a:rPr lang="en-US" sz="4800" b="1" dirty="0" smtClean="0">
                <a:latin typeface=".VnAvant" pitchFamily="34" charset="0"/>
              </a:rPr>
              <a:t> g× ®o ®á, </a:t>
            </a:r>
          </a:p>
          <a:p>
            <a:pPr algn="ctr"/>
            <a:r>
              <a:rPr lang="en-US" sz="4800" b="1" dirty="0" smtClean="0">
                <a:latin typeface=".VnAvant" pitchFamily="34" charset="0"/>
              </a:rPr>
              <a:t>con </a:t>
            </a:r>
            <a:r>
              <a:rPr lang="en-US" sz="4800" b="1" dirty="0" err="1" smtClean="0">
                <a:latin typeface=".VnAvant" pitchFamily="34" charset="0"/>
              </a:rPr>
              <a:t>thá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thÝch</a:t>
            </a:r>
            <a:r>
              <a:rPr lang="en-US" sz="4800" b="1" dirty="0" smtClean="0">
                <a:latin typeface=".VnAvant" pitchFamily="34" charset="0"/>
              </a:rPr>
              <a:t> ¨n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5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01000" y="6174929"/>
            <a:ext cx="685800" cy="533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981200"/>
            <a:ext cx="7174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</a:rPr>
              <a:t>C©u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hái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sè</a:t>
            </a:r>
            <a:r>
              <a:rPr lang="en-US" sz="3600" b="1" dirty="0" smtClean="0">
                <a:latin typeface=".VnAvant" pitchFamily="34" charset="0"/>
              </a:rPr>
              <a:t> 2:</a:t>
            </a:r>
          </a:p>
          <a:p>
            <a:pPr algn="ctr"/>
            <a:r>
              <a:rPr lang="en-US" sz="3600" b="1" dirty="0" err="1" smtClean="0">
                <a:latin typeface=".VnAvant" pitchFamily="34" charset="0"/>
              </a:rPr>
              <a:t>Tªn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em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còng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gäi</a:t>
            </a:r>
            <a:r>
              <a:rPr lang="en-US" sz="3600" b="1" dirty="0" smtClean="0">
                <a:latin typeface=".VnAvant" pitchFamily="34" charset="0"/>
              </a:rPr>
              <a:t> lµ cµ. </a:t>
            </a:r>
            <a:r>
              <a:rPr lang="en-US" sz="3600" b="1" dirty="0" err="1" smtClean="0">
                <a:latin typeface=".VnAvant" pitchFamily="34" charset="0"/>
              </a:rPr>
              <a:t>M×nh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trßn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vá</a:t>
            </a:r>
            <a:r>
              <a:rPr lang="en-US" sz="3600" b="1" dirty="0" smtClean="0">
                <a:latin typeface=".VnAvant" pitchFamily="34" charset="0"/>
              </a:rPr>
              <a:t> ®á, </a:t>
            </a:r>
            <a:r>
              <a:rPr lang="en-US" sz="3600" b="1" dirty="0" err="1" smtClean="0">
                <a:latin typeface=".VnAvant" pitchFamily="34" charset="0"/>
              </a:rPr>
              <a:t>chÝn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võa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nÊu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canh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9177" cy="815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153400" y="6248400"/>
            <a:ext cx="609600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893246"/>
            <a:ext cx="6800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C©u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hái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sè</a:t>
            </a:r>
            <a:r>
              <a:rPr lang="en-US" sz="4400" b="1" dirty="0" smtClean="0">
                <a:latin typeface=".VnAvant" pitchFamily="34" charset="0"/>
              </a:rPr>
              <a:t> 3: </a:t>
            </a:r>
          </a:p>
          <a:p>
            <a:pPr lvl="2"/>
            <a:r>
              <a:rPr lang="en-US" sz="4400" b="1" dirty="0" err="1" smtClean="0">
                <a:latin typeface=".VnAvant" pitchFamily="34" charset="0"/>
              </a:rPr>
              <a:t>Còng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gäi</a:t>
            </a:r>
            <a:r>
              <a:rPr lang="en-US" sz="4400" b="1" dirty="0" smtClean="0">
                <a:latin typeface=".VnAvant" pitchFamily="34" charset="0"/>
              </a:rPr>
              <a:t> lµ b¾p</a:t>
            </a:r>
          </a:p>
          <a:p>
            <a:pPr lvl="2"/>
            <a:r>
              <a:rPr lang="en-US" sz="4400" b="1" dirty="0" smtClean="0">
                <a:latin typeface=".VnAvant" pitchFamily="34" charset="0"/>
              </a:rPr>
              <a:t>L¸ s¾p </a:t>
            </a:r>
            <a:r>
              <a:rPr lang="en-US" sz="4400" b="1" dirty="0" err="1" smtClean="0">
                <a:latin typeface=".VnAvant" pitchFamily="34" charset="0"/>
              </a:rPr>
              <a:t>vßng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quanh</a:t>
            </a:r>
            <a:endParaRPr lang="en-US" sz="4400" b="1" dirty="0" smtClean="0">
              <a:latin typeface=".VnAvant" pitchFamily="34" charset="0"/>
            </a:endParaRPr>
          </a:p>
          <a:p>
            <a:pPr lvl="2"/>
            <a:r>
              <a:rPr lang="en-US" sz="4400" b="1" dirty="0" smtClean="0">
                <a:latin typeface=".VnAvant" pitchFamily="34" charset="0"/>
              </a:rPr>
              <a:t>L¸ </a:t>
            </a:r>
            <a:r>
              <a:rPr lang="en-US" sz="4400" b="1" dirty="0" err="1" smtClean="0">
                <a:latin typeface=".VnAvant" pitchFamily="34" charset="0"/>
              </a:rPr>
              <a:t>ngoµi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th</a:t>
            </a:r>
            <a:r>
              <a:rPr lang="en-US" sz="4400" b="1" dirty="0" smtClean="0">
                <a:latin typeface=".VnAvant" pitchFamily="34" charset="0"/>
              </a:rPr>
              <a:t>× </a:t>
            </a:r>
            <a:r>
              <a:rPr lang="en-US" sz="4400" b="1" dirty="0" err="1" smtClean="0">
                <a:latin typeface=".VnAvant" pitchFamily="34" charset="0"/>
              </a:rPr>
              <a:t>xanh</a:t>
            </a:r>
            <a:r>
              <a:rPr lang="en-US" sz="4400" b="1" dirty="0" smtClean="0">
                <a:latin typeface=".VnAvant" pitchFamily="34" charset="0"/>
              </a:rPr>
              <a:t> </a:t>
            </a:r>
          </a:p>
          <a:p>
            <a:pPr lvl="2"/>
            <a:r>
              <a:rPr lang="en-US" sz="4400" b="1" dirty="0" smtClean="0">
                <a:latin typeface=".VnAvant" pitchFamily="34" charset="0"/>
              </a:rPr>
              <a:t>L¸ </a:t>
            </a:r>
            <a:r>
              <a:rPr lang="en-US" sz="4400" b="1" dirty="0" err="1" smtClean="0">
                <a:latin typeface=".VnAvant" pitchFamily="34" charset="0"/>
              </a:rPr>
              <a:t>trong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th</a:t>
            </a:r>
            <a:r>
              <a:rPr lang="en-US" sz="4400" b="1" dirty="0" smtClean="0">
                <a:latin typeface=".VnAvant" pitchFamily="34" charset="0"/>
              </a:rPr>
              <a:t>× tr¾ng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0" dirty="0" smtClean="0">
                <a:solidFill>
                  <a:srgbClr val="0070C0"/>
                </a:solidFill>
              </a:rPr>
              <a:t>3</a:t>
            </a:r>
            <a:endParaRPr lang="vi-VN" sz="30000" dirty="0">
              <a:solidFill>
                <a:srgbClr val="0070C0"/>
              </a:solidFill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848600" y="6248400"/>
            <a:ext cx="762000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1377863"/>
            <a:ext cx="6629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C©u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hái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sè</a:t>
            </a:r>
            <a:r>
              <a:rPr lang="en-US" sz="4000" b="1" dirty="0" smtClean="0">
                <a:latin typeface=".VnAvant" pitchFamily="34" charset="0"/>
              </a:rPr>
              <a:t> 4: </a:t>
            </a:r>
          </a:p>
          <a:p>
            <a:pPr lvl="2"/>
            <a:r>
              <a:rPr lang="en-US" sz="4000" b="1" dirty="0" err="1" smtClean="0">
                <a:latin typeface=".VnAvant" pitchFamily="34" charset="0"/>
              </a:rPr>
              <a:t>Th©n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h×nh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mòm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mÜm</a:t>
            </a:r>
            <a:endParaRPr lang="en-US" sz="4000" b="1" dirty="0" smtClean="0">
              <a:latin typeface=".VnAvant" pitchFamily="34" charset="0"/>
            </a:endParaRPr>
          </a:p>
          <a:p>
            <a:pPr lvl="2"/>
            <a:r>
              <a:rPr lang="en-US" sz="4000" b="1" dirty="0" smtClean="0">
                <a:latin typeface=".VnAvant" pitchFamily="34" charset="0"/>
              </a:rPr>
              <a:t>Da </a:t>
            </a:r>
            <a:r>
              <a:rPr lang="en-US" sz="4000" b="1" dirty="0" err="1" smtClean="0">
                <a:latin typeface=".VnAvant" pitchFamily="34" charset="0"/>
              </a:rPr>
              <a:t>thÞt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mÞn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mµng</a:t>
            </a:r>
            <a:endParaRPr lang="en-US" sz="4000" b="1" dirty="0" smtClean="0">
              <a:latin typeface=".VnAvant" pitchFamily="34" charset="0"/>
            </a:endParaRPr>
          </a:p>
          <a:p>
            <a:pPr lvl="2"/>
            <a:r>
              <a:rPr lang="en-US" sz="4000" b="1" dirty="0" err="1" smtClean="0">
                <a:latin typeface=".VnAvant" pitchFamily="34" charset="0"/>
              </a:rPr>
              <a:t>Sinh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trªn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ång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lµng</a:t>
            </a:r>
            <a:endParaRPr lang="en-US" sz="4000" b="1" dirty="0" smtClean="0">
              <a:latin typeface=".VnAvant" pitchFamily="34" charset="0"/>
            </a:endParaRPr>
          </a:p>
          <a:p>
            <a:pPr lvl="2"/>
            <a:r>
              <a:rPr lang="en-US" sz="4000" b="1" dirty="0" smtClean="0">
                <a:latin typeface=".VnAvant" pitchFamily="34" charset="0"/>
              </a:rPr>
              <a:t>Sao lµ </a:t>
            </a:r>
            <a:r>
              <a:rPr lang="en-US" sz="4000" b="1" dirty="0" err="1" smtClean="0">
                <a:latin typeface=".VnAvant" pitchFamily="34" charset="0"/>
              </a:rPr>
              <a:t>T©y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nhØ</a:t>
            </a:r>
            <a:r>
              <a:rPr lang="en-US" sz="4000" b="1" dirty="0" smtClean="0">
                <a:latin typeface=".VnAvant" pitchFamily="34" charset="0"/>
              </a:rPr>
              <a:t> ? 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-36392"/>
            <a:ext cx="9147131" cy="742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7958725" y="6096000"/>
            <a:ext cx="877866" cy="533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6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1" y="457200"/>
            <a:ext cx="8859149" cy="5787025"/>
          </a:xfrm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01000" y="6172200"/>
            <a:ext cx="762000" cy="4572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8229600" cy="5463381"/>
          </a:xfrm>
        </p:spPr>
      </p:pic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8001000" y="6324600"/>
            <a:ext cx="762000" cy="4572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311</Words>
  <Application>Microsoft Office PowerPoint</Application>
  <PresentationFormat>On-screen Show (4:3)</PresentationFormat>
  <Paragraphs>89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NH'Computer</cp:lastModifiedBy>
  <cp:revision>46</cp:revision>
  <dcterms:created xsi:type="dcterms:W3CDTF">2016-12-20T13:39:57Z</dcterms:created>
  <dcterms:modified xsi:type="dcterms:W3CDTF">2021-09-03T16:28:16Z</dcterms:modified>
</cp:coreProperties>
</file>