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9" d="100"/>
          <a:sy n="69" d="100"/>
        </p:scale>
        <p:origin x="3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8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780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244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44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9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1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8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24-Oct-21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5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1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2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24-Oct-21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0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3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24-Oct-21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0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65221" y="433138"/>
            <a:ext cx="11117179" cy="17274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28603" cy="1320800"/>
          </a:xfrm>
        </p:spPr>
        <p:txBody>
          <a:bodyPr>
            <a:prstTxWarp prst="textDeflateBottom">
              <a:avLst/>
            </a:prstTxWarp>
            <a:noAutofit/>
          </a:bodyPr>
          <a:lstStyle/>
          <a:p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4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433011"/>
            <a:ext cx="8596668" cy="29036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Dề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tài</a:t>
            </a:r>
            <a:r>
              <a:rPr lang="en-US" sz="2400" b="1" dirty="0" smtClean="0">
                <a:solidFill>
                  <a:srgbClr val="7030A0"/>
                </a:solidFill>
              </a:rPr>
              <a:t>: </a:t>
            </a:r>
            <a:r>
              <a:rPr lang="en-US" sz="2400" b="1" dirty="0" err="1" smtClean="0">
                <a:solidFill>
                  <a:srgbClr val="7030A0"/>
                </a:solidFill>
              </a:rPr>
              <a:t>Các</a:t>
            </a:r>
            <a:r>
              <a:rPr lang="en-US" sz="2400" b="1" dirty="0" smtClean="0">
                <a:solidFill>
                  <a:srgbClr val="7030A0"/>
                </a:solidFill>
              </a:rPr>
              <a:t> con </a:t>
            </a:r>
            <a:r>
              <a:rPr lang="en-US" sz="2400" b="1" dirty="0" err="1" smtClean="0">
                <a:solidFill>
                  <a:srgbClr val="7030A0"/>
                </a:solidFill>
              </a:rPr>
              <a:t>vật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sống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tronmg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rừng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Chủ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đề</a:t>
            </a:r>
            <a:r>
              <a:rPr lang="en-US" sz="2400" b="1" dirty="0" smtClean="0">
                <a:solidFill>
                  <a:srgbClr val="7030A0"/>
                </a:solidFill>
              </a:rPr>
              <a:t>: </a:t>
            </a:r>
            <a:r>
              <a:rPr lang="en-US" sz="2400" b="1" dirty="0" err="1" smtClean="0">
                <a:solidFill>
                  <a:srgbClr val="7030A0"/>
                </a:solidFill>
              </a:rPr>
              <a:t>Động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vật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Tên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bài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dạy</a:t>
            </a:r>
            <a:r>
              <a:rPr lang="en-US" sz="2400" b="1" dirty="0" smtClean="0">
                <a:solidFill>
                  <a:srgbClr val="7030A0"/>
                </a:solidFill>
              </a:rPr>
              <a:t>: </a:t>
            </a:r>
            <a:r>
              <a:rPr lang="en-US" sz="2400" b="1" dirty="0" err="1" smtClean="0">
                <a:solidFill>
                  <a:srgbClr val="7030A0"/>
                </a:solidFill>
              </a:rPr>
              <a:t>CÁc</a:t>
            </a:r>
            <a:r>
              <a:rPr lang="en-US" sz="2400" b="1" dirty="0" smtClean="0">
                <a:solidFill>
                  <a:srgbClr val="7030A0"/>
                </a:solidFill>
              </a:rPr>
              <a:t> con </a:t>
            </a:r>
            <a:r>
              <a:rPr lang="en-US" sz="2400" b="1" dirty="0" err="1" smtClean="0">
                <a:solidFill>
                  <a:srgbClr val="7030A0"/>
                </a:solidFill>
              </a:rPr>
              <a:t>vật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sống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trong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rừng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Thời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gian</a:t>
            </a:r>
            <a:r>
              <a:rPr lang="en-US" sz="2400" b="1" dirty="0" smtClean="0">
                <a:solidFill>
                  <a:srgbClr val="7030A0"/>
                </a:solidFill>
              </a:rPr>
              <a:t>: 30-35 </a:t>
            </a:r>
            <a:r>
              <a:rPr lang="en-US" sz="2400" b="1" dirty="0" err="1" smtClean="0">
                <a:solidFill>
                  <a:srgbClr val="7030A0"/>
                </a:solidFill>
              </a:rPr>
              <a:t>phút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Số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lượng</a:t>
            </a:r>
            <a:r>
              <a:rPr lang="en-US" sz="2400" b="1" dirty="0" smtClean="0">
                <a:solidFill>
                  <a:srgbClr val="7030A0"/>
                </a:solidFill>
              </a:rPr>
              <a:t>: 30-35 </a:t>
            </a:r>
            <a:r>
              <a:rPr lang="en-US" sz="2400" b="1" dirty="0" err="1" smtClean="0">
                <a:solidFill>
                  <a:srgbClr val="7030A0"/>
                </a:solidFill>
              </a:rPr>
              <a:t>trẻ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45872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860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1.Hoạt </a:t>
            </a:r>
            <a:r>
              <a:rPr lang="en-US" b="1" dirty="0" err="1" smtClean="0">
                <a:solidFill>
                  <a:srgbClr val="C00000"/>
                </a:solidFill>
              </a:rPr>
              <a:t>động</a:t>
            </a:r>
            <a:r>
              <a:rPr lang="en-US" b="1" dirty="0" smtClean="0">
                <a:solidFill>
                  <a:srgbClr val="C00000"/>
                </a:solidFill>
              </a:rPr>
              <a:t> 1: </a:t>
            </a:r>
            <a:r>
              <a:rPr lang="en-US" b="1" dirty="0" err="1" smtClean="0">
                <a:solidFill>
                  <a:srgbClr val="C00000"/>
                </a:solidFill>
              </a:rPr>
              <a:t>Gây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hứng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thú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8" y="994611"/>
            <a:ext cx="7010399" cy="5743072"/>
          </a:xfrm>
        </p:spPr>
      </p:pic>
      <p:sp>
        <p:nvSpPr>
          <p:cNvPr id="8" name="Wave 7"/>
          <p:cNvSpPr/>
          <p:nvPr/>
        </p:nvSpPr>
        <p:spPr>
          <a:xfrm>
            <a:off x="7748336" y="2502568"/>
            <a:ext cx="3561347" cy="962527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con </a:t>
            </a:r>
            <a:r>
              <a:rPr lang="en-US" sz="2000" dirty="0" err="1" smtClean="0"/>
              <a:t>vật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10" name="6-Point Star 9"/>
          <p:cNvSpPr/>
          <p:nvPr/>
        </p:nvSpPr>
        <p:spPr>
          <a:xfrm>
            <a:off x="7379368" y="3673643"/>
            <a:ext cx="4315326" cy="2759241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GD: </a:t>
            </a:r>
            <a:r>
              <a:rPr lang="en-US" sz="2000" dirty="0" err="1" smtClean="0"/>
              <a:t>phải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bảo</a:t>
            </a:r>
            <a:r>
              <a:rPr lang="en-US" sz="2000" dirty="0" smtClean="0"/>
              <a:t> </a:t>
            </a:r>
            <a:r>
              <a:rPr lang="en-US" sz="2000" dirty="0" err="1" smtClean="0"/>
              <a:t>vệ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lạo</a:t>
            </a:r>
            <a:r>
              <a:rPr lang="en-US" sz="2000" dirty="0" smtClean="0"/>
              <a:t> </a:t>
            </a:r>
            <a:r>
              <a:rPr lang="en-US" sz="2000" dirty="0" err="1" smtClean="0"/>
              <a:t>động</a:t>
            </a:r>
            <a:r>
              <a:rPr lang="en-US" sz="2000" dirty="0" smtClean="0"/>
              <a:t> </a:t>
            </a:r>
            <a:r>
              <a:rPr lang="en-US" sz="2000" dirty="0" err="1" smtClean="0"/>
              <a:t>vật</a:t>
            </a:r>
            <a:r>
              <a:rPr lang="en-US" sz="2000" dirty="0" smtClean="0"/>
              <a:t> </a:t>
            </a:r>
            <a:r>
              <a:rPr lang="en-US" sz="2000" dirty="0" err="1" smtClean="0"/>
              <a:t>sống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rừng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săn</a:t>
            </a:r>
            <a:r>
              <a:rPr lang="en-US" sz="2000" dirty="0" smtClean="0"/>
              <a:t> </a:t>
            </a:r>
            <a:r>
              <a:rPr lang="en-US" sz="2000" dirty="0" err="1" smtClean="0"/>
              <a:t>bắt</a:t>
            </a:r>
            <a:endParaRPr lang="en-US" sz="2000" dirty="0"/>
          </a:p>
        </p:txBody>
      </p:sp>
      <p:sp>
        <p:nvSpPr>
          <p:cNvPr id="12" name="Double Wave 11"/>
          <p:cNvSpPr/>
          <p:nvPr/>
        </p:nvSpPr>
        <p:spPr>
          <a:xfrm>
            <a:off x="7748336" y="1002631"/>
            <a:ext cx="3416968" cy="93044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Bức</a:t>
            </a:r>
            <a:r>
              <a:rPr lang="en-US" sz="2400" dirty="0" smtClean="0"/>
              <a:t> </a:t>
            </a:r>
            <a:r>
              <a:rPr lang="en-US" sz="2400" dirty="0" err="1" smtClean="0"/>
              <a:t>tranh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982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sz="4900" b="1" u="sng" dirty="0" smtClean="0">
                <a:solidFill>
                  <a:srgbClr val="C00000"/>
                </a:solidFill>
              </a:rPr>
              <a:t>1.Con </a:t>
            </a:r>
            <a:r>
              <a:rPr lang="en-US" sz="4900" b="1" u="sng" dirty="0" err="1" smtClean="0">
                <a:solidFill>
                  <a:srgbClr val="C00000"/>
                </a:solidFill>
              </a:rPr>
              <a:t>hổ</a:t>
            </a:r>
            <a:endParaRPr lang="en-US" sz="4900" b="1" u="sng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0019"/>
            <a:ext cx="6272462" cy="6087980"/>
          </a:xfrm>
        </p:spPr>
      </p:pic>
      <p:sp>
        <p:nvSpPr>
          <p:cNvPr id="5" name="Oval 4"/>
          <p:cNvSpPr/>
          <p:nvPr/>
        </p:nvSpPr>
        <p:spPr>
          <a:xfrm>
            <a:off x="677334" y="5678905"/>
            <a:ext cx="4298334" cy="1179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Con </a:t>
            </a:r>
            <a:r>
              <a:rPr lang="en-US" sz="6000" b="1" dirty="0" err="1" smtClean="0">
                <a:solidFill>
                  <a:srgbClr val="7030A0"/>
                </a:solidFill>
              </a:rPr>
              <a:t>hổ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7" name="Double Wave 6"/>
          <p:cNvSpPr/>
          <p:nvPr/>
        </p:nvSpPr>
        <p:spPr>
          <a:xfrm>
            <a:off x="7507705" y="609600"/>
            <a:ext cx="2903620" cy="818147"/>
          </a:xfrm>
          <a:prstGeom prst="doubleWav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Bức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</a:p>
        </p:txBody>
      </p:sp>
      <p:sp>
        <p:nvSpPr>
          <p:cNvPr id="8" name="Double Wave 7"/>
          <p:cNvSpPr/>
          <p:nvPr/>
        </p:nvSpPr>
        <p:spPr>
          <a:xfrm>
            <a:off x="7491663" y="1604209"/>
            <a:ext cx="2903620" cy="802106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 </a:t>
            </a:r>
            <a:r>
              <a:rPr lang="en-US" dirty="0" err="1" smtClean="0"/>
              <a:t>hổ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Double Wave 8"/>
          <p:cNvSpPr/>
          <p:nvPr/>
        </p:nvSpPr>
        <p:spPr>
          <a:xfrm>
            <a:off x="7491663" y="2711116"/>
            <a:ext cx="2903620" cy="802105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 </a:t>
            </a:r>
            <a:r>
              <a:rPr lang="en-US" dirty="0" err="1" smtClean="0"/>
              <a:t>hổ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Double Wave 9"/>
          <p:cNvSpPr/>
          <p:nvPr/>
        </p:nvSpPr>
        <p:spPr>
          <a:xfrm>
            <a:off x="7491663" y="3657600"/>
            <a:ext cx="2903620" cy="73793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1" name="Explosion 2 10"/>
          <p:cNvSpPr/>
          <p:nvPr/>
        </p:nvSpPr>
        <p:spPr>
          <a:xfrm>
            <a:off x="6833936" y="4539916"/>
            <a:ext cx="5053263" cy="2318084"/>
          </a:xfrm>
          <a:prstGeom prst="irregularSeal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sóc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4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32" y="-224055"/>
            <a:ext cx="8322287" cy="83312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2.Con </a:t>
            </a:r>
            <a:r>
              <a:rPr lang="en-US" sz="4800" dirty="0" err="1" smtClean="0">
                <a:solidFill>
                  <a:srgbClr val="C00000"/>
                </a:solidFill>
              </a:rPr>
              <a:t>voi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5829"/>
            <a:ext cx="6224337" cy="6122171"/>
          </a:xfrm>
        </p:spPr>
      </p:pic>
      <p:sp>
        <p:nvSpPr>
          <p:cNvPr id="5" name="Oval 4"/>
          <p:cNvSpPr/>
          <p:nvPr/>
        </p:nvSpPr>
        <p:spPr>
          <a:xfrm>
            <a:off x="834189" y="5678906"/>
            <a:ext cx="3609474" cy="1179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Con </a:t>
            </a:r>
            <a:r>
              <a:rPr lang="en-US" sz="4800" b="1" dirty="0" err="1" smtClean="0">
                <a:solidFill>
                  <a:srgbClr val="7030A0"/>
                </a:solidFill>
              </a:rPr>
              <a:t>voi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7202905" y="609599"/>
            <a:ext cx="4267200" cy="101065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Bưc</a:t>
            </a:r>
            <a:r>
              <a:rPr lang="en-US" dirty="0" smtClean="0"/>
              <a:t> </a:t>
            </a:r>
            <a:r>
              <a:rPr lang="en-US" dirty="0" err="1" smtClean="0"/>
              <a:t>stranh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Flowchart: Punched Tape 7"/>
          <p:cNvSpPr/>
          <p:nvPr/>
        </p:nvSpPr>
        <p:spPr>
          <a:xfrm>
            <a:off x="7202905" y="1796716"/>
            <a:ext cx="4267200" cy="1058779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Flowchart: Punched Tape 8"/>
          <p:cNvSpPr/>
          <p:nvPr/>
        </p:nvSpPr>
        <p:spPr>
          <a:xfrm>
            <a:off x="7202905" y="3272589"/>
            <a:ext cx="4267200" cy="109086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endParaRPr lang="en-US" dirty="0"/>
          </a:p>
        </p:txBody>
      </p:sp>
      <p:sp>
        <p:nvSpPr>
          <p:cNvPr id="10" name="6-Point Star 9"/>
          <p:cNvSpPr/>
          <p:nvPr/>
        </p:nvSpPr>
        <p:spPr>
          <a:xfrm>
            <a:off x="7202905" y="4491789"/>
            <a:ext cx="4475748" cy="236621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sóc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2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284" y="0"/>
            <a:ext cx="4974718" cy="54543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3.Con </a:t>
            </a:r>
            <a:r>
              <a:rPr lang="en-US" sz="4000" dirty="0" err="1" smtClean="0">
                <a:solidFill>
                  <a:srgbClr val="C00000"/>
                </a:solidFill>
              </a:rPr>
              <a:t>khỉ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816"/>
            <a:ext cx="5566611" cy="5943183"/>
          </a:xfrm>
        </p:spPr>
      </p:pic>
      <p:sp>
        <p:nvSpPr>
          <p:cNvPr id="6" name="Flowchart: Punched Tape 5"/>
          <p:cNvSpPr/>
          <p:nvPr/>
        </p:nvSpPr>
        <p:spPr>
          <a:xfrm>
            <a:off x="6513096" y="449179"/>
            <a:ext cx="5181598" cy="110690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Đây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con </a:t>
            </a:r>
            <a:r>
              <a:rPr lang="en-US" sz="2800" dirty="0" err="1" smtClean="0">
                <a:solidFill>
                  <a:schemeClr val="bg1"/>
                </a:solidFill>
              </a:rPr>
              <a:t>gì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Double Wave 6"/>
          <p:cNvSpPr/>
          <p:nvPr/>
        </p:nvSpPr>
        <p:spPr>
          <a:xfrm>
            <a:off x="6513096" y="1892968"/>
            <a:ext cx="5117432" cy="113940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Con </a:t>
            </a:r>
            <a:r>
              <a:rPr lang="en-US" sz="2400" dirty="0" err="1" smtClean="0">
                <a:solidFill>
                  <a:schemeClr val="bg1"/>
                </a:solidFill>
              </a:rPr>
              <a:t>khỉ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thích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ăn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gì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Double Wave 7"/>
          <p:cNvSpPr/>
          <p:nvPr/>
        </p:nvSpPr>
        <p:spPr>
          <a:xfrm>
            <a:off x="6513096" y="3313112"/>
            <a:ext cx="5069304" cy="102627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Loiwk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endParaRPr lang="en-US" dirty="0"/>
          </a:p>
        </p:txBody>
      </p:sp>
      <p:sp>
        <p:nvSpPr>
          <p:cNvPr id="9" name="6-Point Star 8"/>
          <p:cNvSpPr/>
          <p:nvPr/>
        </p:nvSpPr>
        <p:spPr>
          <a:xfrm>
            <a:off x="6561224" y="4620124"/>
            <a:ext cx="5069304" cy="2237875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baỏ</a:t>
            </a:r>
            <a:r>
              <a:rPr lang="en-US" dirty="0" smtClean="0"/>
              <a:t> </a:t>
            </a:r>
            <a:r>
              <a:rPr lang="en-US" dirty="0" err="1" smtClean="0"/>
              <a:t>vệ</a:t>
            </a:r>
            <a:r>
              <a:rPr lang="en-US" dirty="0" smtClean="0"/>
              <a:t>, 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sóc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166648" y="5896303"/>
            <a:ext cx="3132636" cy="9616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u="sng" dirty="0" smtClean="0">
                <a:solidFill>
                  <a:srgbClr val="C00000"/>
                </a:solidFill>
              </a:rPr>
              <a:t>Con </a:t>
            </a:r>
            <a:r>
              <a:rPr lang="en-US" sz="4000" b="1" u="sng" dirty="0" err="1" smtClean="0">
                <a:solidFill>
                  <a:srgbClr val="C00000"/>
                </a:solidFill>
              </a:rPr>
              <a:t>khỉ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73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4" y="0"/>
            <a:ext cx="9147878" cy="740979"/>
          </a:xfrm>
        </p:spPr>
        <p:txBody>
          <a:bodyPr>
            <a:normAutofit/>
          </a:bodyPr>
          <a:lstStyle/>
          <a:p>
            <a:r>
              <a:rPr lang="en-US" dirty="0" smtClean="0"/>
              <a:t>2.Luyện </a:t>
            </a:r>
            <a:r>
              <a:rPr lang="en-US" dirty="0" err="1" smtClean="0"/>
              <a:t>tập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8" y="892750"/>
            <a:ext cx="2389734" cy="27490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23" y="740980"/>
            <a:ext cx="2284194" cy="2371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199" y="3641834"/>
            <a:ext cx="2426084" cy="2946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94" y="2265307"/>
            <a:ext cx="2223621" cy="13765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247" y="1844566"/>
            <a:ext cx="2158070" cy="15239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66" y="5123793"/>
            <a:ext cx="1885950" cy="146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7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70654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158</TotalTime>
  <Words>160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Facet</vt:lpstr>
      <vt:lpstr>Lĩnh vực phát triển nhận thức</vt:lpstr>
      <vt:lpstr>1.Hoạt động 1: Gây hứng thú</vt:lpstr>
      <vt:lpstr> 1.Con hổ</vt:lpstr>
      <vt:lpstr>2.Con voi</vt:lpstr>
      <vt:lpstr>3.Con khỉ</vt:lpstr>
      <vt:lpstr>2.Luyện tập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thầy cô đến với buổi học ngày hôm nay</dc:title>
  <dc:creator>Admin</dc:creator>
  <cp:lastModifiedBy>Mr Viet</cp:lastModifiedBy>
  <cp:revision>20</cp:revision>
  <dcterms:created xsi:type="dcterms:W3CDTF">2021-05-11T01:58:31Z</dcterms:created>
  <dcterms:modified xsi:type="dcterms:W3CDTF">2021-10-24T01:39:29Z</dcterms:modified>
</cp:coreProperties>
</file>