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1" r:id="rId6"/>
    <p:sldId id="262" r:id="rId7"/>
    <p:sldId id="272"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11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F132A7-5EDD-4CDC-B2A1-65AC84EDBDAF}"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121728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132A7-5EDD-4CDC-B2A1-65AC84EDBDAF}"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22468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132A7-5EDD-4CDC-B2A1-65AC84EDBDAF}"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35496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132A7-5EDD-4CDC-B2A1-65AC84EDBDAF}"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148936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132A7-5EDD-4CDC-B2A1-65AC84EDBDAF}"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326390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F132A7-5EDD-4CDC-B2A1-65AC84EDBDAF}"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317153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F132A7-5EDD-4CDC-B2A1-65AC84EDBDAF}"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349780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F132A7-5EDD-4CDC-B2A1-65AC84EDBDAF}"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2529630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132A7-5EDD-4CDC-B2A1-65AC84EDBDAF}"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106274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132A7-5EDD-4CDC-B2A1-65AC84EDBDAF}"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79094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132A7-5EDD-4CDC-B2A1-65AC84EDBDAF}"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BC8C-AA84-4636-9405-6E8913D66CEB}" type="slidenum">
              <a:rPr lang="en-US" smtClean="0"/>
              <a:t>‹#›</a:t>
            </a:fld>
            <a:endParaRPr lang="en-US"/>
          </a:p>
        </p:txBody>
      </p:sp>
    </p:spTree>
    <p:extLst>
      <p:ext uri="{BB962C8B-B14F-4D97-AF65-F5344CB8AC3E}">
        <p14:creationId xmlns:p14="http://schemas.microsoft.com/office/powerpoint/2010/main" val="223234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132A7-5EDD-4CDC-B2A1-65AC84EDBDAF}" type="datetimeFigureOut">
              <a:rPr lang="en-US" smtClean="0"/>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BC8C-AA84-4636-9405-6E8913D66CEB}" type="slidenum">
              <a:rPr lang="en-US" smtClean="0"/>
              <a:t>‹#›</a:t>
            </a:fld>
            <a:endParaRPr lang="en-US"/>
          </a:p>
        </p:txBody>
      </p:sp>
    </p:spTree>
    <p:extLst>
      <p:ext uri="{BB962C8B-B14F-4D97-AF65-F5344CB8AC3E}">
        <p14:creationId xmlns:p14="http://schemas.microsoft.com/office/powerpoint/2010/main" val="2045475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jpg"/><Relationship Id="rId5" Type="http://schemas.openxmlformats.org/officeDocument/2006/relationships/image" Target="../media/image15.jp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15.jp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0.jpg"/><Relationship Id="rId5" Type="http://schemas.openxmlformats.org/officeDocument/2006/relationships/image" Target="../media/image19.gif"/><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g"/><Relationship Id="rId5" Type="http://schemas.openxmlformats.org/officeDocument/2006/relationships/image" Target="../media/image15.jp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449116" y="108305"/>
            <a:ext cx="11486508" cy="7357868"/>
          </a:xfrm>
        </p:spPr>
        <p:txBody>
          <a:bodyPr>
            <a:normAutofit/>
          </a:bodyPr>
          <a:lstStyle/>
          <a:p>
            <a:pPr algn="ctr"/>
            <a:r>
              <a:rPr lang="en-US" sz="24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PHÒNG </a:t>
            </a:r>
            <a:r>
              <a:rPr lang="en-US" sz="2000" b="1" dirty="0">
                <a:latin typeface="Times New Roman" panose="02020603050405020304" pitchFamily="18" charset="0"/>
                <a:cs typeface="Times New Roman" panose="02020603050405020304" pitchFamily="18" charset="0"/>
              </a:rPr>
              <a:t>GIÁO DỤC </a:t>
            </a:r>
            <a:r>
              <a:rPr lang="en-US" sz="2000" b="1">
                <a:latin typeface="Times New Roman" panose="02020603050405020304" pitchFamily="18" charset="0"/>
                <a:cs typeface="Times New Roman" panose="02020603050405020304" pitchFamily="18" charset="0"/>
              </a:rPr>
              <a:t>VÀ </a:t>
            </a:r>
            <a:r>
              <a:rPr lang="en-US" sz="2000" b="1" smtClean="0">
                <a:latin typeface="Times New Roman" panose="02020603050405020304" pitchFamily="18" charset="0"/>
                <a:cs typeface="Times New Roman" panose="02020603050405020304" pitchFamily="18" charset="0"/>
              </a:rPr>
              <a:t>ĐÀO </a:t>
            </a:r>
            <a:r>
              <a:rPr lang="en-US" sz="2000" b="1" dirty="0">
                <a:latin typeface="Times New Roman" panose="02020603050405020304" pitchFamily="18" charset="0"/>
                <a:cs typeface="Times New Roman" panose="02020603050405020304" pitchFamily="18" charset="0"/>
              </a:rPr>
              <a:t>TẠO QUẬN LONG BIÊN </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TRƯỜNG MẦM NON HOA SỮA </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smtClean="0">
                <a:latin typeface="Times New Roman" panose="02020603050405020304" pitchFamily="18" charset="0"/>
                <a:cs typeface="Times New Roman" panose="02020603050405020304" pitchFamily="18" charset="0"/>
              </a:rPr>
              <a:t/>
            </a:r>
            <a:br>
              <a:rPr lang="en-US" sz="4000" smtClean="0">
                <a:latin typeface="Times New Roman" panose="02020603050405020304" pitchFamily="18" charset="0"/>
                <a:cs typeface="Times New Roman" panose="02020603050405020304" pitchFamily="18" charset="0"/>
              </a:rPr>
            </a:br>
            <a:r>
              <a:rPr lang="en-US" sz="4000" smtClean="0">
                <a:latin typeface="Times New Roman" panose="02020603050405020304" pitchFamily="18" charset="0"/>
                <a:cs typeface="Times New Roman" panose="02020603050405020304" pitchFamily="18" charset="0"/>
              </a:rPr>
              <a:t/>
            </a:r>
            <a:br>
              <a:rPr lang="en-US" sz="4000" smtClean="0">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
            </a:r>
            <a:br>
              <a:rPr lang="en-US" sz="4000">
                <a:latin typeface="Times New Roman" panose="02020603050405020304" pitchFamily="18" charset="0"/>
                <a:cs typeface="Times New Roman" panose="02020603050405020304" pitchFamily="18" charset="0"/>
              </a:rPr>
            </a:br>
            <a:r>
              <a:rPr lang="en-US" sz="4000" smtClean="0">
                <a:latin typeface="Times New Roman" panose="02020603050405020304" pitchFamily="18" charset="0"/>
                <a:cs typeface="Times New Roman" panose="02020603050405020304" pitchFamily="18" charset="0"/>
              </a:rPr>
              <a:t/>
            </a:r>
            <a:br>
              <a:rPr lang="en-US" sz="4000" smtClean="0">
                <a:latin typeface="Times New Roman" panose="02020603050405020304" pitchFamily="18" charset="0"/>
                <a:cs typeface="Times New Roman" panose="02020603050405020304" pitchFamily="18" charset="0"/>
              </a:rPr>
            </a:br>
            <a:r>
              <a:rPr lang="en-US" sz="2700">
                <a:latin typeface="Times New Roman" panose="02020603050405020304" pitchFamily="18" charset="0"/>
                <a:cs typeface="Times New Roman" panose="02020603050405020304" pitchFamily="18" charset="0"/>
              </a:rPr>
              <a:t/>
            </a:r>
            <a:br>
              <a:rPr lang="en-US" sz="2700">
                <a:latin typeface="Times New Roman" panose="02020603050405020304" pitchFamily="18" charset="0"/>
                <a:cs typeface="Times New Roman" panose="02020603050405020304" pitchFamily="18" charset="0"/>
              </a:rPr>
            </a:br>
            <a:r>
              <a:rPr lang="en-US" sz="2700" smtClean="0">
                <a:latin typeface="Times New Roman" panose="02020603050405020304" pitchFamily="18" charset="0"/>
                <a:cs typeface="Times New Roman" panose="02020603050405020304" pitchFamily="18" charset="0"/>
              </a:rPr>
              <a:t/>
            </a:r>
            <a:br>
              <a:rPr lang="en-US" sz="2700" smtClean="0">
                <a:latin typeface="Times New Roman" panose="02020603050405020304" pitchFamily="18" charset="0"/>
                <a:cs typeface="Times New Roman" panose="02020603050405020304" pitchFamily="18" charset="0"/>
              </a:rPr>
            </a:br>
            <a:r>
              <a:rPr lang="en-US" sz="2700">
                <a:latin typeface="Times New Roman" panose="02020603050405020304" pitchFamily="18" charset="0"/>
                <a:cs typeface="Times New Roman" panose="02020603050405020304" pitchFamily="18" charset="0"/>
              </a:rPr>
              <a:t/>
            </a:r>
            <a:br>
              <a:rPr lang="en-US" sz="2700">
                <a:latin typeface="Times New Roman" panose="02020603050405020304" pitchFamily="18" charset="0"/>
                <a:cs typeface="Times New Roman" panose="02020603050405020304" pitchFamily="18" charset="0"/>
              </a:rPr>
            </a:br>
            <a:r>
              <a:rPr lang="en-US" sz="4000">
                <a:solidFill>
                  <a:srgbClr val="006600"/>
                </a:solidFill>
                <a:latin typeface="Times New Roman" panose="02020603050405020304" pitchFamily="18" charset="0"/>
                <a:cs typeface="Times New Roman" panose="02020603050405020304" pitchFamily="18" charset="0"/>
              </a:rPr>
              <a:t/>
            </a:r>
            <a:br>
              <a:rPr lang="en-US" sz="4000">
                <a:solidFill>
                  <a:srgbClr val="006600"/>
                </a:solidFill>
                <a:latin typeface="Times New Roman" panose="02020603050405020304" pitchFamily="18" charset="0"/>
                <a:cs typeface="Times New Roman" panose="02020603050405020304" pitchFamily="18" charset="0"/>
              </a:rPr>
            </a:br>
            <a:r>
              <a:rPr lang="en-US" sz="1600" smtClean="0">
                <a:solidFill>
                  <a:srgbClr val="006600"/>
                </a:solidFill>
                <a:latin typeface="Times New Roman" panose="02020603050405020304" pitchFamily="18" charset="0"/>
                <a:cs typeface="Times New Roman" panose="02020603050405020304" pitchFamily="18" charset="0"/>
              </a:rPr>
              <a:t>Năm học 2021 - 2022</a:t>
            </a:r>
            <a:r>
              <a:rPr lang="en-US" sz="4000" dirty="0">
                <a:solidFill>
                  <a:srgbClr val="006600"/>
                </a:solidFill>
                <a:latin typeface="Times New Roman" panose="02020603050405020304" pitchFamily="18" charset="0"/>
                <a:cs typeface="Times New Roman" panose="02020603050405020304" pitchFamily="18" charset="0"/>
              </a:rPr>
              <a:t/>
            </a:r>
            <a:br>
              <a:rPr lang="en-US" sz="4000" dirty="0">
                <a:solidFill>
                  <a:srgbClr val="006600"/>
                </a:solidFill>
                <a:latin typeface="Times New Roman" panose="02020603050405020304" pitchFamily="18" charset="0"/>
                <a:cs typeface="Times New Roman" panose="02020603050405020304" pitchFamily="18" charset="0"/>
              </a:rPr>
            </a:br>
            <a:endParaRPr lang="en-US" sz="4000" dirty="0">
              <a:solidFill>
                <a:srgbClr val="006600"/>
              </a:solidFill>
              <a:latin typeface="Times New Roman" panose="02020603050405020304" pitchFamily="18" charset="0"/>
              <a:cs typeface="Times New Roman" panose="02020603050405020304" pitchFamily="18" charset="0"/>
            </a:endParaRPr>
          </a:p>
        </p:txBody>
      </p:sp>
      <p:pic>
        <p:nvPicPr>
          <p:cNvPr id="6" name="Picture 2" descr="C:\Users\Welcome\Downloads\logo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3944" y="1103478"/>
            <a:ext cx="931494" cy="1020375"/>
          </a:xfrm>
          <a:prstGeom prst="ellipse">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29870" y="3297941"/>
            <a:ext cx="9525000" cy="6620838"/>
          </a:xfrm>
          <a:prstGeom prst="rect">
            <a:avLst/>
          </a:prstGeom>
          <a:noFill/>
        </p:spPr>
        <p:txBody>
          <a:bodyPr spcFirstLastPara="1" wrap="square" lIns="91440" tIns="45720" rIns="91440" bIns="45720" numCol="1">
            <a:prstTxWarp prst="textArchUp">
              <a:avLst/>
            </a:prstTxWarp>
            <a:spAutoFit/>
          </a:bodyPr>
          <a:lstStyle/>
          <a:p>
            <a:pPr algn="ctr"/>
            <a:r>
              <a:rPr lang="en-US" sz="2800" b="1" smtClean="0">
                <a:solidFill>
                  <a:srgbClr val="0000FF"/>
                </a:solidFill>
                <a:latin typeface="Times New Roman" panose="02020603050405020304" pitchFamily="18" charset="0"/>
                <a:cs typeface="Times New Roman" panose="02020603050405020304" pitchFamily="18" charset="0"/>
              </a:rPr>
              <a:t>LÀM QUEN VỚI TÁC PHẨM VĂN HỌC</a:t>
            </a:r>
          </a:p>
          <a:p>
            <a:pPr algn="ctr"/>
            <a:endParaRPr lang="en-US" sz="2400" b="1" smtClean="0">
              <a:solidFill>
                <a:srgbClr val="0000FF"/>
              </a:solidFill>
              <a:latin typeface="Times New Roman" panose="02020603050405020304" pitchFamily="18" charset="0"/>
              <a:cs typeface="Times New Roman" panose="02020603050405020304" pitchFamily="18" charset="0"/>
            </a:endParaRPr>
          </a:p>
          <a:p>
            <a:pPr algn="ctr"/>
            <a:endPar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1429870" y="4313345"/>
            <a:ext cx="8915400" cy="1107996"/>
          </a:xfrm>
          <a:prstGeom prst="rect">
            <a:avLst/>
          </a:prstGeom>
          <a:noFill/>
        </p:spPr>
        <p:txBody>
          <a:bodyPr wrap="square" rtlCol="0">
            <a:spAutoFit/>
          </a:bodyPr>
          <a:lstStyle/>
          <a:p>
            <a:pPr algn="ctr"/>
            <a:r>
              <a:rPr lang="en-US" sz="4800">
                <a:latin typeface="Times New Roman" panose="02020603050405020304" pitchFamily="18" charset="0"/>
                <a:cs typeface="Times New Roman" panose="02020603050405020304" pitchFamily="18" charset="0"/>
              </a:rPr>
              <a:t>   </a:t>
            </a:r>
            <a:endParaRPr lang="en-US" b="1" smtClean="0">
              <a:solidFill>
                <a:srgbClr val="006600"/>
              </a:solidFill>
              <a:latin typeface="Times New Roman" panose="02020603050405020304" pitchFamily="18" charset="0"/>
              <a:cs typeface="Times New Roman" panose="02020603050405020304" pitchFamily="18" charset="0"/>
            </a:endParaRPr>
          </a:p>
          <a:p>
            <a:pPr algn="ctr"/>
            <a:endParaRPr lang="en-US" b="1" dirty="0" smtClean="0">
              <a:solidFill>
                <a:srgbClr val="0066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044874" y="2174161"/>
            <a:ext cx="4249270" cy="1938992"/>
          </a:xfrm>
          <a:prstGeom prst="rect">
            <a:avLst/>
          </a:prstGeom>
          <a:noFill/>
        </p:spPr>
        <p:txBody>
          <a:bodyPr wrap="square" rtlCol="0">
            <a:spAutoFit/>
          </a:bodyPr>
          <a:lstStyle/>
          <a:p>
            <a:pPr algn="ctr"/>
            <a:endParaRPr lang="en-US" smtClean="0">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sz="2400" b="1" smtClean="0">
                <a:solidFill>
                  <a:srgbClr val="FF0000"/>
                </a:solidFill>
                <a:latin typeface="Times New Roman" panose="02020603050405020304" pitchFamily="18" charset="0"/>
                <a:cs typeface="Times New Roman" panose="02020603050405020304" pitchFamily="18" charset="0"/>
              </a:rPr>
              <a:t>Đề tài: Thơ: Ước mơ của bé</a:t>
            </a:r>
          </a:p>
          <a:p>
            <a:pPr algn="ctr"/>
            <a:r>
              <a:rPr lang="en-US" sz="2400" b="1" i="1" smtClean="0">
                <a:solidFill>
                  <a:srgbClr val="FF0000"/>
                </a:solidFill>
                <a:latin typeface="Times New Roman" panose="02020603050405020304" pitchFamily="18" charset="0"/>
                <a:cs typeface="Times New Roman" panose="02020603050405020304" pitchFamily="18" charset="0"/>
              </a:rPr>
              <a:t>Lứa tuổi: 3 – 4 tuổi</a:t>
            </a:r>
            <a:endParaRPr lang="en-US" sz="2400" b="1" i="1">
              <a:solidFill>
                <a:srgbClr val="FF0000"/>
              </a:solidFill>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a:p>
        </p:txBody>
      </p:sp>
      <p:sp>
        <p:nvSpPr>
          <p:cNvPr id="9" name="TextBox 8"/>
          <p:cNvSpPr txBox="1"/>
          <p:nvPr/>
        </p:nvSpPr>
        <p:spPr>
          <a:xfrm>
            <a:off x="6260951" y="4927002"/>
            <a:ext cx="184731" cy="369332"/>
          </a:xfrm>
          <a:prstGeom prst="rect">
            <a:avLst/>
          </a:prstGeom>
          <a:noFill/>
        </p:spPr>
        <p:txBody>
          <a:bodyPr wrap="none" rtlCol="0">
            <a:spAutoFit/>
          </a:bodyPr>
          <a:lstStyle/>
          <a:p>
            <a:endParaRPr lang="en-US"/>
          </a:p>
        </p:txBody>
      </p:sp>
      <p:sp>
        <p:nvSpPr>
          <p:cNvPr id="11" name="TextBox 10"/>
          <p:cNvSpPr txBox="1"/>
          <p:nvPr/>
        </p:nvSpPr>
        <p:spPr>
          <a:xfrm>
            <a:off x="4512383" y="4069155"/>
            <a:ext cx="4236352" cy="1015663"/>
          </a:xfrm>
          <a:prstGeom prst="rect">
            <a:avLst/>
          </a:prstGeom>
          <a:noFill/>
        </p:spPr>
        <p:txBody>
          <a:bodyPr wrap="square" rtlCol="0">
            <a:spAutoFit/>
          </a:bodyPr>
          <a:lstStyle/>
          <a:p>
            <a:r>
              <a:rPr lang="en-US" sz="2000" smtClean="0">
                <a:solidFill>
                  <a:srgbClr val="0070C0"/>
                </a:solidFill>
                <a:latin typeface="Times New Roman" panose="02020603050405020304" pitchFamily="18" charset="0"/>
                <a:cs typeface="Times New Roman" panose="02020603050405020304" pitchFamily="18" charset="0"/>
              </a:rPr>
              <a:t>Giáo viên: Nguyễn Lê Hảo</a:t>
            </a:r>
          </a:p>
          <a:p>
            <a:r>
              <a:rPr lang="en-US" sz="2000" smtClean="0">
                <a:solidFill>
                  <a:srgbClr val="0070C0"/>
                </a:solidFill>
                <a:latin typeface="Times New Roman" panose="02020603050405020304" pitchFamily="18" charset="0"/>
                <a:cs typeface="Times New Roman" panose="02020603050405020304" pitchFamily="18" charset="0"/>
              </a:rPr>
              <a:t>                  Nguyễn Thị Kim Dung</a:t>
            </a:r>
            <a:r>
              <a:rPr lang="en-US" sz="4000" smtClean="0">
                <a:latin typeface="Times New Roman" panose="02020603050405020304" pitchFamily="18" charset="0"/>
                <a:cs typeface="Times New Roman" panose="02020603050405020304" pitchFamily="18" charset="0"/>
              </a:rPr>
              <a:t/>
            </a:r>
            <a:br>
              <a:rPr lang="en-US" sz="4000" smtClean="0">
                <a:latin typeface="Times New Roman" panose="02020603050405020304" pitchFamily="18" charset="0"/>
                <a:cs typeface="Times New Roman" panose="02020603050405020304" pitchFamily="18" charset="0"/>
              </a:rPr>
            </a:br>
            <a:endParaRPr lang="en-US" sz="2000"/>
          </a:p>
        </p:txBody>
      </p:sp>
      <p:sp>
        <p:nvSpPr>
          <p:cNvPr id="2" name="TextBox 1"/>
          <p:cNvSpPr txBox="1"/>
          <p:nvPr/>
        </p:nvSpPr>
        <p:spPr>
          <a:xfrm>
            <a:off x="9070428" y="4867343"/>
            <a:ext cx="2543503" cy="779482"/>
          </a:xfrm>
          <a:prstGeom prst="rect">
            <a:avLst/>
          </a:prstGeom>
          <a:noFill/>
        </p:spPr>
        <p:txBody>
          <a:bodyPr wrap="square" rtlCol="0">
            <a:spAutoFit/>
          </a:bodyPr>
          <a:lstStyle/>
          <a:p>
            <a:endParaRPr lang="en-US"/>
          </a:p>
        </p:txBody>
      </p:sp>
      <p:pic>
        <p:nvPicPr>
          <p:cNvPr id="10" name="Recorded_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1850" y="5342025"/>
            <a:ext cx="609600" cy="609600"/>
          </a:xfrm>
          <a:prstGeom prst="rect">
            <a:avLst/>
          </a:prstGeom>
        </p:spPr>
      </p:pic>
    </p:spTree>
    <p:extLst>
      <p:ext uri="{BB962C8B-B14F-4D97-AF65-F5344CB8AC3E}">
        <p14:creationId xmlns:p14="http://schemas.microsoft.com/office/powerpoint/2010/main" val="30700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787"/>
          <a:stretch/>
        </p:blipFill>
        <p:spPr>
          <a:xfrm>
            <a:off x="1" y="-225911"/>
            <a:ext cx="12192000" cy="7159937"/>
          </a:xfrm>
          <a:prstGeom prst="rect">
            <a:avLst/>
          </a:prstGeom>
        </p:spPr>
      </p:pic>
      <p:sp>
        <p:nvSpPr>
          <p:cNvPr id="2" name="Title 1"/>
          <p:cNvSpPr>
            <a:spLocks noGrp="1"/>
          </p:cNvSpPr>
          <p:nvPr>
            <p:ph type="title"/>
          </p:nvPr>
        </p:nvSpPr>
        <p:spPr>
          <a:xfrm>
            <a:off x="4561114" y="2422525"/>
            <a:ext cx="10515600" cy="1325563"/>
          </a:xfrm>
        </p:spPr>
        <p:txBody>
          <a:bodyPr>
            <a:normAutofit/>
          </a:bodyPr>
          <a:lstStyle/>
          <a:p>
            <a:r>
              <a:rPr lang="en-US" sz="3600" b="1" smtClean="0">
                <a:solidFill>
                  <a:srgbClr val="FF0000"/>
                </a:solidFill>
                <a:latin typeface="Times New Roman" panose="02020603050405020304" pitchFamily="18" charset="0"/>
                <a:cs typeface="Times New Roman" panose="02020603050405020304" pitchFamily="18" charset="0"/>
              </a:rPr>
              <a:t>Cậu </a:t>
            </a:r>
            <a:r>
              <a:rPr lang="en-US" sz="3600" b="1">
                <a:solidFill>
                  <a:srgbClr val="FF0000"/>
                </a:solidFill>
                <a:latin typeface="Times New Roman" panose="02020603050405020304" pitchFamily="18" charset="0"/>
                <a:cs typeface="Times New Roman" panose="02020603050405020304" pitchFamily="18" charset="0"/>
              </a:rPr>
              <a:t>bé đã ước điều gì?</a:t>
            </a:r>
          </a:p>
        </p:txBody>
      </p:sp>
      <p:sp>
        <p:nvSpPr>
          <p:cNvPr id="3" name="Content Placeholder 2"/>
          <p:cNvSpPr>
            <a:spLocks noGrp="1"/>
          </p:cNvSpPr>
          <p:nvPr>
            <p:ph idx="1"/>
          </p:nvPr>
        </p:nvSpPr>
        <p:spPr>
          <a:xfrm>
            <a:off x="3592285" y="3632654"/>
            <a:ext cx="10515600" cy="4351338"/>
          </a:xfrm>
        </p:spPr>
        <p:txBody>
          <a:bodyPr/>
          <a:lstStyle/>
          <a:p>
            <a:pPr marL="0" indent="0">
              <a:buNone/>
            </a:pPr>
            <a:r>
              <a:rPr lang="en-US" smtClean="0">
                <a:solidFill>
                  <a:srgbClr val="002060"/>
                </a:solidFill>
              </a:rPr>
              <a:t>a</a:t>
            </a:r>
            <a:r>
              <a:rPr lang="en-US" smtClean="0"/>
              <a:t>. </a:t>
            </a:r>
            <a:r>
              <a:rPr lang="en-US">
                <a:solidFill>
                  <a:srgbClr val="002060"/>
                </a:solidFill>
              </a:rPr>
              <a:t>Bay vào vũ </a:t>
            </a:r>
            <a:r>
              <a:rPr lang="en-US" smtClean="0">
                <a:solidFill>
                  <a:srgbClr val="002060"/>
                </a:solidFill>
              </a:rPr>
              <a:t>trụ</a:t>
            </a:r>
          </a:p>
          <a:p>
            <a:pPr marL="0" indent="0">
              <a:buNone/>
            </a:pPr>
            <a:r>
              <a:rPr lang="en-US" smtClean="0">
                <a:solidFill>
                  <a:srgbClr val="002060"/>
                </a:solidFill>
              </a:rPr>
              <a:t>b. Được đi chơi</a:t>
            </a:r>
          </a:p>
          <a:p>
            <a:pPr marL="0" indent="0">
              <a:buNone/>
            </a:pPr>
            <a:r>
              <a:rPr lang="en-US" smtClean="0">
                <a:solidFill>
                  <a:srgbClr val="002060"/>
                </a:solidFill>
              </a:rPr>
              <a:t>c. Được cho quà</a:t>
            </a:r>
            <a:endParaRPr lang="en-US">
              <a:solidFill>
                <a:srgbClr val="002060"/>
              </a:solidFill>
            </a:endParaRPr>
          </a:p>
        </p:txBody>
      </p:sp>
      <p:pic>
        <p:nvPicPr>
          <p:cNvPr id="5" name="Content Placeholder 6"/>
          <p:cNvPicPr>
            <a:picLocks noChangeAspect="1"/>
          </p:cNvPicPr>
          <p:nvPr/>
        </p:nvPicPr>
        <p:blipFill>
          <a:blip r:embed="rId6" cstate="print">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7613744" y="3585728"/>
            <a:ext cx="2575284" cy="2744977"/>
          </a:xfrm>
          <a:prstGeom prst="rect">
            <a:avLst/>
          </a:prstGeom>
        </p:spPr>
      </p:pic>
      <p:pic>
        <p:nvPicPr>
          <p:cNvPr id="6" name="Recorded_71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1628" y="3632654"/>
            <a:ext cx="609600" cy="609600"/>
          </a:xfrm>
          <a:prstGeom prst="rect">
            <a:avLst/>
          </a:prstGeom>
        </p:spPr>
      </p:pic>
    </p:spTree>
    <p:extLst>
      <p:ext uri="{BB962C8B-B14F-4D97-AF65-F5344CB8AC3E}">
        <p14:creationId xmlns:p14="http://schemas.microsoft.com/office/powerpoint/2010/main" val="93821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4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9" presetClass="emph" presetSubtype="0" fill="hold" nodeType="clickEffect">
                                  <p:stCondLst>
                                    <p:cond delay="0"/>
                                  </p:stCondLst>
                                  <p:childTnLst>
                                    <p:animClr clrSpc="rgb" dir="cw">
                                      <p:cBhvr override="childStyle">
                                        <p:cTn id="38" dur="500" fill="hold"/>
                                        <p:tgtEl>
                                          <p:spTgt spid="3">
                                            <p:txEl>
                                              <p:pRg st="0" end="0"/>
                                            </p:txEl>
                                          </p:spTgt>
                                        </p:tgtEl>
                                        <p:attrNameLst>
                                          <p:attrName>style.color</p:attrName>
                                        </p:attrNameLst>
                                      </p:cBhvr>
                                      <p:to>
                                        <a:srgbClr val="F73B27"/>
                                      </p:to>
                                    </p:animClr>
                                    <p:animClr clrSpc="rgb" dir="cw">
                                      <p:cBhvr>
                                        <p:cTn id="39" dur="500" fill="hold"/>
                                        <p:tgtEl>
                                          <p:spTgt spid="3">
                                            <p:txEl>
                                              <p:pRg st="0" end="0"/>
                                            </p:txEl>
                                          </p:spTgt>
                                        </p:tgtEl>
                                        <p:attrNameLst>
                                          <p:attrName>fillcolor</p:attrName>
                                        </p:attrNameLst>
                                      </p:cBhvr>
                                      <p:to>
                                        <a:srgbClr val="F73B27"/>
                                      </p:to>
                                    </p:animClr>
                                    <p:set>
                                      <p:cBhvr>
                                        <p:cTn id="40" dur="500" fill="hold"/>
                                        <p:tgtEl>
                                          <p:spTgt spid="3">
                                            <p:txEl>
                                              <p:pRg st="0" end="0"/>
                                            </p:txEl>
                                          </p:spTgt>
                                        </p:tgtEl>
                                        <p:attrNameLst>
                                          <p:attrName>fill.type</p:attrName>
                                        </p:attrNameLst>
                                      </p:cBhvr>
                                      <p:to>
                                        <p:strVal val="solid"/>
                                      </p:to>
                                    </p:set>
                                    <p:set>
                                      <p:cBhvr>
                                        <p:cTn id="41" dur="500" fill="hold"/>
                                        <p:tgtEl>
                                          <p:spTgt spid="3">
                                            <p:txEl>
                                              <p:pRg st="0" end="0"/>
                                            </p:txEl>
                                          </p:spTgt>
                                        </p:tgtEl>
                                        <p:attrNameLst>
                                          <p:attrName>fill.on</p:attrName>
                                        </p:attrNameLst>
                                      </p:cBhvr>
                                      <p:to>
                                        <p:strVal val="true"/>
                                      </p:to>
                                    </p:set>
                                  </p:childTnLst>
                                  <p:subTnLst>
                                    <p:audio>
                                      <p:cMediaNode vol="20000">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787"/>
          <a:stretch/>
        </p:blipFill>
        <p:spPr>
          <a:xfrm>
            <a:off x="0" y="-87085"/>
            <a:ext cx="12192000" cy="6844364"/>
          </a:xfrm>
          <a:prstGeom prst="rect">
            <a:avLst/>
          </a:prstGeom>
        </p:spPr>
      </p:pic>
      <p:sp>
        <p:nvSpPr>
          <p:cNvPr id="2" name="Title 1"/>
          <p:cNvSpPr>
            <a:spLocks noGrp="1"/>
          </p:cNvSpPr>
          <p:nvPr>
            <p:ph type="title"/>
          </p:nvPr>
        </p:nvSpPr>
        <p:spPr>
          <a:xfrm>
            <a:off x="4093028" y="2411639"/>
            <a:ext cx="10515600" cy="1325563"/>
          </a:xfrm>
        </p:spPr>
        <p:txBody>
          <a:bodyPr>
            <a:normAutofit/>
          </a:bodyPr>
          <a:lstStyle/>
          <a:p>
            <a:r>
              <a:rPr lang="en-US" sz="3200" b="1" smtClean="0">
                <a:solidFill>
                  <a:srgbClr val="FF0000"/>
                </a:solidFill>
                <a:latin typeface="Times New Roman" panose="02020603050405020304" pitchFamily="18" charset="0"/>
                <a:cs typeface="Times New Roman" panose="02020603050405020304" pitchFamily="18" charset="0"/>
              </a:rPr>
              <a:t>Trên </a:t>
            </a:r>
            <a:r>
              <a:rPr lang="en-US" sz="3200" b="1">
                <a:solidFill>
                  <a:srgbClr val="FF0000"/>
                </a:solidFill>
                <a:latin typeface="Times New Roman" panose="02020603050405020304" pitchFamily="18" charset="0"/>
                <a:cs typeface="Times New Roman" panose="02020603050405020304" pitchFamily="18" charset="0"/>
              </a:rPr>
              <a:t>vũ trụ cậu bé muốn làm gì </a:t>
            </a:r>
            <a:r>
              <a:rPr lang="en-US" sz="3200" b="1" smtClean="0">
                <a:solidFill>
                  <a:srgbClr val="FF0000"/>
                </a:solidFill>
                <a:latin typeface="Times New Roman" panose="02020603050405020304" pitchFamily="18" charset="0"/>
                <a:cs typeface="Times New Roman" panose="02020603050405020304" pitchFamily="18" charset="0"/>
              </a:rPr>
              <a:t>?</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26972" y="3458482"/>
            <a:ext cx="10515600" cy="4351338"/>
          </a:xfrm>
        </p:spPr>
        <p:txBody>
          <a:bodyPr/>
          <a:lstStyle/>
          <a:p>
            <a:pPr marL="0" indent="0">
              <a:buNone/>
            </a:pPr>
            <a:r>
              <a:rPr lang="en-US" sz="2400" smtClean="0">
                <a:solidFill>
                  <a:srgbClr val="0070C0"/>
                </a:solidFill>
              </a:rPr>
              <a:t>a. Muốn được đi bơi</a:t>
            </a:r>
          </a:p>
          <a:p>
            <a:pPr marL="0" indent="0">
              <a:buNone/>
            </a:pPr>
            <a:r>
              <a:rPr lang="en-US" sz="2400" smtClean="0">
                <a:solidFill>
                  <a:srgbClr val="0070C0"/>
                </a:solidFill>
              </a:rPr>
              <a:t>b.</a:t>
            </a:r>
            <a:r>
              <a:rPr lang="en-US" sz="2400">
                <a:solidFill>
                  <a:srgbClr val="0070C0"/>
                </a:solidFill>
              </a:rPr>
              <a:t> Bé xây nhà </a:t>
            </a:r>
            <a:r>
              <a:rPr lang="en-US" sz="2400" smtClean="0">
                <a:solidFill>
                  <a:srgbClr val="0070C0"/>
                </a:solidFill>
              </a:rPr>
              <a:t>máy, Làm </a:t>
            </a:r>
            <a:r>
              <a:rPr lang="en-US" sz="2400">
                <a:solidFill>
                  <a:srgbClr val="0070C0"/>
                </a:solidFill>
              </a:rPr>
              <a:t>cả bể </a:t>
            </a:r>
            <a:r>
              <a:rPr lang="en-US" sz="2400" smtClean="0">
                <a:solidFill>
                  <a:srgbClr val="0070C0"/>
                </a:solidFill>
              </a:rPr>
              <a:t>bơi</a:t>
            </a:r>
          </a:p>
          <a:p>
            <a:pPr marL="0" indent="0">
              <a:buNone/>
            </a:pPr>
            <a:r>
              <a:rPr lang="en-US" sz="2400" smtClean="0">
                <a:solidFill>
                  <a:srgbClr val="0070C0"/>
                </a:solidFill>
              </a:rPr>
              <a:t>c. Bé muốn đi học</a:t>
            </a:r>
            <a:endParaRPr lang="en-US" sz="2400">
              <a:solidFill>
                <a:srgbClr val="0070C0"/>
              </a:solidFill>
            </a:endParaRPr>
          </a:p>
          <a:p>
            <a:endParaRPr lang="en-US"/>
          </a:p>
        </p:txBody>
      </p:sp>
      <p:pic>
        <p:nvPicPr>
          <p:cNvPr id="5" name="Picture 4"/>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898996" y="3589111"/>
            <a:ext cx="3565993" cy="3565993"/>
          </a:xfrm>
          <a:prstGeom prst="rect">
            <a:avLst/>
          </a:prstGeom>
        </p:spPr>
      </p:pic>
      <p:pic>
        <p:nvPicPr>
          <p:cNvPr id="6" name="Picture 5"/>
          <p:cNvPicPr>
            <a:picLocks noChangeAspect="1"/>
          </p:cNvPicPr>
          <p:nvPr/>
        </p:nvPicPr>
        <p:blipFill>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157061" y="3942605"/>
            <a:ext cx="2492513" cy="2492513"/>
          </a:xfrm>
          <a:prstGeom prst="rect">
            <a:avLst/>
          </a:prstGeom>
        </p:spPr>
      </p:pic>
      <p:pic>
        <p:nvPicPr>
          <p:cNvPr id="7" name="Recorded_72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397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3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heel(1)">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9" presetClass="emph" presetSubtype="0" fill="hold" nodeType="clickEffect">
                                  <p:stCondLst>
                                    <p:cond delay="0"/>
                                  </p:stCondLst>
                                  <p:childTnLst>
                                    <p:animClr clrSpc="rgb" dir="cw">
                                      <p:cBhvr override="childStyle">
                                        <p:cTn id="44" dur="500" fill="hold"/>
                                        <p:tgtEl>
                                          <p:spTgt spid="3">
                                            <p:txEl>
                                              <p:pRg st="1" end="1"/>
                                            </p:txEl>
                                          </p:spTgt>
                                        </p:tgtEl>
                                        <p:attrNameLst>
                                          <p:attrName>style.color</p:attrName>
                                        </p:attrNameLst>
                                      </p:cBhvr>
                                      <p:to>
                                        <a:srgbClr val="F73B27"/>
                                      </p:to>
                                    </p:animClr>
                                    <p:animClr clrSpc="rgb" dir="cw">
                                      <p:cBhvr>
                                        <p:cTn id="45" dur="500" fill="hold"/>
                                        <p:tgtEl>
                                          <p:spTgt spid="3">
                                            <p:txEl>
                                              <p:pRg st="1" end="1"/>
                                            </p:txEl>
                                          </p:spTgt>
                                        </p:tgtEl>
                                        <p:attrNameLst>
                                          <p:attrName>fillcolor</p:attrName>
                                        </p:attrNameLst>
                                      </p:cBhvr>
                                      <p:to>
                                        <a:srgbClr val="F73B27"/>
                                      </p:to>
                                    </p:animClr>
                                    <p:set>
                                      <p:cBhvr>
                                        <p:cTn id="46" dur="500" fill="hold"/>
                                        <p:tgtEl>
                                          <p:spTgt spid="3">
                                            <p:txEl>
                                              <p:pRg st="1" end="1"/>
                                            </p:txEl>
                                          </p:spTgt>
                                        </p:tgtEl>
                                        <p:attrNameLst>
                                          <p:attrName>fill.type</p:attrName>
                                        </p:attrNameLst>
                                      </p:cBhvr>
                                      <p:to>
                                        <p:strVal val="solid"/>
                                      </p:to>
                                    </p:set>
                                    <p:set>
                                      <p:cBhvr>
                                        <p:cTn id="47" dur="500" fill="hold"/>
                                        <p:tgtEl>
                                          <p:spTgt spid="3">
                                            <p:txEl>
                                              <p:pRg st="1" end="1"/>
                                            </p:txEl>
                                          </p:spTgt>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787"/>
          <a:stretch/>
        </p:blipFill>
        <p:spPr>
          <a:xfrm>
            <a:off x="76200" y="0"/>
            <a:ext cx="12192000" cy="6844364"/>
          </a:xfrm>
          <a:prstGeom prst="rect">
            <a:avLst/>
          </a:prstGeom>
        </p:spPr>
      </p:pic>
      <p:sp>
        <p:nvSpPr>
          <p:cNvPr id="2" name="Title 1"/>
          <p:cNvSpPr>
            <a:spLocks noGrp="1"/>
          </p:cNvSpPr>
          <p:nvPr>
            <p:ph type="title"/>
          </p:nvPr>
        </p:nvSpPr>
        <p:spPr>
          <a:xfrm>
            <a:off x="3581400" y="2675731"/>
            <a:ext cx="7249886" cy="1325563"/>
          </a:xfrm>
        </p:spPr>
        <p:txBody>
          <a:bodyPr>
            <a:normAutofit/>
          </a:bodyPr>
          <a:lstStyle/>
          <a:p>
            <a:r>
              <a:rPr lang="en-US" sz="2800" b="1" smtClean="0">
                <a:solidFill>
                  <a:srgbClr val="FF0000"/>
                </a:solidFill>
                <a:latin typeface="Times New Roman" panose="02020603050405020304" pitchFamily="18" charset="0"/>
                <a:cs typeface="Times New Roman" panose="02020603050405020304" pitchFamily="18" charset="0"/>
              </a:rPr>
              <a:t>Khi </a:t>
            </a:r>
            <a:r>
              <a:rPr lang="en-US" sz="2800" b="1">
                <a:solidFill>
                  <a:srgbClr val="FF0000"/>
                </a:solidFill>
                <a:latin typeface="Times New Roman" panose="02020603050405020304" pitchFamily="18" charset="0"/>
                <a:cs typeface="Times New Roman" panose="02020603050405020304" pitchFamily="18" charset="0"/>
              </a:rPr>
              <a:t>được bay vào vũ </a:t>
            </a:r>
            <a:r>
              <a:rPr lang="en-US" sz="2800" b="1" smtClean="0">
                <a:solidFill>
                  <a:srgbClr val="FF0000"/>
                </a:solidFill>
                <a:latin typeface="Times New Roman" panose="02020603050405020304" pitchFamily="18" charset="0"/>
                <a:cs typeface="Times New Roman" panose="02020603050405020304" pitchFamily="18" charset="0"/>
              </a:rPr>
              <a:t>trụ thì </a:t>
            </a:r>
            <a:r>
              <a:rPr lang="en-US" sz="2800" b="1">
                <a:solidFill>
                  <a:srgbClr val="FF0000"/>
                </a:solidFill>
                <a:latin typeface="Times New Roman" panose="02020603050405020304" pitchFamily="18" charset="0"/>
                <a:cs typeface="Times New Roman" panose="02020603050405020304" pitchFamily="18" charset="0"/>
              </a:rPr>
              <a:t>cậu bé muốn có ai bên </a:t>
            </a:r>
            <a:r>
              <a:rPr lang="en-US" sz="2800" b="1" smtClean="0">
                <a:solidFill>
                  <a:srgbClr val="FF0000"/>
                </a:solidFill>
                <a:latin typeface="Times New Roman" panose="02020603050405020304" pitchFamily="18" charset="0"/>
                <a:cs typeface="Times New Roman" panose="02020603050405020304" pitchFamily="18" charset="0"/>
              </a:rPr>
              <a:t>cạnh? </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10743" y="3914561"/>
            <a:ext cx="10515600" cy="4351338"/>
          </a:xfrm>
        </p:spPr>
        <p:txBody>
          <a:bodyPr/>
          <a:lstStyle/>
          <a:p>
            <a:pPr marL="0" indent="0">
              <a:buNone/>
            </a:pPr>
            <a:r>
              <a:rPr lang="en-US" b="1" smtClean="0">
                <a:latin typeface="Times New Roman" panose="02020603050405020304" pitchFamily="18" charset="0"/>
                <a:cs typeface="Times New Roman" panose="02020603050405020304" pitchFamily="18" charset="0"/>
              </a:rPr>
              <a:t>a. Bạn bè</a:t>
            </a:r>
          </a:p>
          <a:p>
            <a:pPr marL="0" indent="0">
              <a:buNone/>
            </a:pPr>
            <a:r>
              <a:rPr lang="en-US" b="1" smtClean="0">
                <a:latin typeface="Times New Roman" panose="02020603050405020304" pitchFamily="18" charset="0"/>
                <a:cs typeface="Times New Roman" panose="02020603050405020304" pitchFamily="18" charset="0"/>
              </a:rPr>
              <a:t>b. Đồ chơi</a:t>
            </a:r>
          </a:p>
          <a:p>
            <a:pPr marL="0" indent="0">
              <a:buNone/>
            </a:pPr>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4931" y="3481613"/>
            <a:ext cx="3733325" cy="2887104"/>
          </a:xfrm>
          <a:prstGeom prst="rect">
            <a:avLst/>
          </a:prstGeom>
        </p:spPr>
      </p:pic>
      <p:pic>
        <p:nvPicPr>
          <p:cNvPr id="6" name="Recorded_73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3914561"/>
            <a:ext cx="609600" cy="609600"/>
          </a:xfrm>
          <a:prstGeom prst="rect">
            <a:avLst/>
          </a:prstGeom>
        </p:spPr>
      </p:pic>
    </p:spTree>
    <p:extLst>
      <p:ext uri="{BB962C8B-B14F-4D97-AF65-F5344CB8AC3E}">
        <p14:creationId xmlns:p14="http://schemas.microsoft.com/office/powerpoint/2010/main" val="13244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8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heel(1)">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3">
                                            <p:txEl>
                                              <p:pRg st="0" end="0"/>
                                            </p:txEl>
                                          </p:spTgt>
                                        </p:tgtEl>
                                        <p:attrNameLst>
                                          <p:attrName>style.color</p:attrName>
                                        </p:attrNameLst>
                                      </p:cBhvr>
                                      <p:to>
                                        <a:srgbClr val="F73B27"/>
                                      </p:to>
                                    </p:animClr>
                                    <p:animClr clrSpc="rgb" dir="cw">
                                      <p:cBhvr>
                                        <p:cTn id="33" dur="500" fill="hold"/>
                                        <p:tgtEl>
                                          <p:spTgt spid="3">
                                            <p:txEl>
                                              <p:pRg st="0" end="0"/>
                                            </p:txEl>
                                          </p:spTgt>
                                        </p:tgtEl>
                                        <p:attrNameLst>
                                          <p:attrName>fillcolor</p:attrName>
                                        </p:attrNameLst>
                                      </p:cBhvr>
                                      <p:to>
                                        <a:srgbClr val="F73B27"/>
                                      </p:to>
                                    </p:animClr>
                                    <p:set>
                                      <p:cBhvr>
                                        <p:cTn id="34" dur="500" fill="hold"/>
                                        <p:tgtEl>
                                          <p:spTgt spid="3">
                                            <p:txEl>
                                              <p:pRg st="0" end="0"/>
                                            </p:txEl>
                                          </p:spTgt>
                                        </p:tgtEl>
                                        <p:attrNameLst>
                                          <p:attrName>fill.type</p:attrName>
                                        </p:attrNameLst>
                                      </p:cBhvr>
                                      <p:to>
                                        <p:strVal val="solid"/>
                                      </p:to>
                                    </p:set>
                                    <p:set>
                                      <p:cBhvr>
                                        <p:cTn id="35" dur="500" fill="hold"/>
                                        <p:tgtEl>
                                          <p:spTgt spid="3">
                                            <p:txEl>
                                              <p:pRg st="0" end="0"/>
                                            </p:txEl>
                                          </p:spTgt>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2787"/>
          <a:stretch/>
        </p:blipFill>
        <p:spPr>
          <a:xfrm>
            <a:off x="76200" y="0"/>
            <a:ext cx="12192000" cy="6844364"/>
          </a:xfrm>
          <a:prstGeom prst="rect">
            <a:avLst/>
          </a:prstGeom>
        </p:spPr>
      </p:pic>
      <p:sp>
        <p:nvSpPr>
          <p:cNvPr id="2" name="Title 1"/>
          <p:cNvSpPr>
            <a:spLocks noGrp="1"/>
          </p:cNvSpPr>
          <p:nvPr>
            <p:ph type="title"/>
          </p:nvPr>
        </p:nvSpPr>
        <p:spPr>
          <a:xfrm>
            <a:off x="3581400" y="3052067"/>
            <a:ext cx="10515600" cy="1325563"/>
          </a:xfrm>
        </p:spPr>
        <p:txBody>
          <a:bodyPr>
            <a:normAutofit fontScale="90000"/>
          </a:bodyPr>
          <a:lstStyle/>
          <a:p>
            <a:r>
              <a:rPr lang="en-US" sz="3100" b="1" smtClean="0">
                <a:solidFill>
                  <a:srgbClr val="FF0000"/>
                </a:solidFill>
                <a:latin typeface="Times New Roman" panose="02020603050405020304" pitchFamily="18" charset="0"/>
                <a:cs typeface="Times New Roman" panose="02020603050405020304" pitchFamily="18" charset="0"/>
              </a:rPr>
              <a:t>Bạn </a:t>
            </a:r>
            <a:r>
              <a:rPr lang="en-US" sz="3100" b="1">
                <a:solidFill>
                  <a:srgbClr val="FF0000"/>
                </a:solidFill>
                <a:latin typeface="Times New Roman" panose="02020603050405020304" pitchFamily="18" charset="0"/>
                <a:cs typeface="Times New Roman" panose="02020603050405020304" pitchFamily="18" charset="0"/>
              </a:rPr>
              <a:t>đã ước mơ điều gì cho các bạn nhỏ</a:t>
            </a:r>
            <a:r>
              <a:rPr lang="en-US" sz="3100" b="1" smtClean="0">
                <a:solidFill>
                  <a:srgbClr val="FF0000"/>
                </a:solidFill>
                <a:latin typeface="Times New Roman" panose="02020603050405020304" pitchFamily="18" charset="0"/>
                <a:cs typeface="Times New Roman" panose="02020603050405020304" pitchFamily="18" charset="0"/>
              </a:rPr>
              <a:t>? </a:t>
            </a:r>
            <a:br>
              <a:rPr lang="en-US" sz="3100" b="1" smtClean="0">
                <a:solidFill>
                  <a:srgbClr val="FF0000"/>
                </a:solidFill>
                <a:latin typeface="Times New Roman" panose="02020603050405020304" pitchFamily="18" charset="0"/>
                <a:cs typeface="Times New Roman" panose="02020603050405020304" pitchFamily="18" charset="0"/>
              </a:rPr>
            </a:br>
            <a:r>
              <a:rPr lang="en-US" sz="3100" b="1" smtClean="0">
                <a:solidFill>
                  <a:srgbClr val="FF0000"/>
                </a:solidFill>
                <a:latin typeface="Times New Roman" panose="02020603050405020304" pitchFamily="18" charset="0"/>
                <a:cs typeface="Times New Roman" panose="02020603050405020304" pitchFamily="18" charset="0"/>
              </a:rPr>
              <a:t>Được </a:t>
            </a:r>
            <a:r>
              <a:rPr lang="en-US" sz="3100" b="1">
                <a:solidFill>
                  <a:srgbClr val="FF0000"/>
                </a:solidFill>
                <a:latin typeface="Times New Roman" panose="02020603050405020304" pitchFamily="18" charset="0"/>
                <a:cs typeface="Times New Roman" panose="02020603050405020304" pitchFamily="18" charset="0"/>
              </a:rPr>
              <a:t>chơi cùng bé</a:t>
            </a:r>
            <a:br>
              <a:rPr lang="en-US" sz="3100" b="1">
                <a:solidFill>
                  <a:srgbClr val="FF0000"/>
                </a:solidFill>
                <a:latin typeface="Times New Roman" panose="02020603050405020304" pitchFamily="18" charset="0"/>
                <a:cs typeface="Times New Roman" panose="02020603050405020304" pitchFamily="18" charset="0"/>
              </a:rPr>
            </a:br>
            <a:r>
              <a:rPr lang="en-US" sz="3100" b="1">
                <a:solidFill>
                  <a:srgbClr val="FF0000"/>
                </a:solidFill>
                <a:latin typeface="Times New Roman" panose="02020603050405020304" pitchFamily="18" charset="0"/>
                <a:cs typeface="Times New Roman" panose="02020603050405020304" pitchFamily="18" charset="0"/>
              </a:rPr>
              <a:t>Giữa bầu trời sao</a:t>
            </a:r>
            <a:r>
              <a:rPr lang="en-US"/>
              <a:t/>
            </a:r>
            <a:br>
              <a:rPr lang="en-US"/>
            </a:b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894" y="3419541"/>
            <a:ext cx="4057649" cy="2872815"/>
          </a:xfrm>
          <a:prstGeom prst="rect">
            <a:avLst/>
          </a:prstGeom>
        </p:spPr>
      </p:pic>
      <p:pic>
        <p:nvPicPr>
          <p:cNvPr id="7" name="Recorded_74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9685" y="4389942"/>
            <a:ext cx="609600" cy="609600"/>
          </a:xfrm>
          <a:prstGeom prst="rect">
            <a:avLst/>
          </a:prstGeom>
        </p:spPr>
      </p:pic>
    </p:spTree>
    <p:extLst>
      <p:ext uri="{BB962C8B-B14F-4D97-AF65-F5344CB8AC3E}">
        <p14:creationId xmlns:p14="http://schemas.microsoft.com/office/powerpoint/2010/main" val="30563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966857"/>
          </a:xfrm>
          <a:prstGeom prst="rect">
            <a:avLst/>
          </a:prstGeom>
        </p:spPr>
      </p:pic>
      <p:sp>
        <p:nvSpPr>
          <p:cNvPr id="2" name="Title 1"/>
          <p:cNvSpPr>
            <a:spLocks noGrp="1"/>
          </p:cNvSpPr>
          <p:nvPr>
            <p:ph type="title"/>
          </p:nvPr>
        </p:nvSpPr>
        <p:spPr>
          <a:xfrm>
            <a:off x="1230086" y="761114"/>
            <a:ext cx="4789714" cy="2405742"/>
          </a:xfrm>
        </p:spPr>
        <p:txBody>
          <a:bodyPr>
            <a:noAutofit/>
          </a:bodyPr>
          <a:lstStyle/>
          <a:p>
            <a:r>
              <a:rPr lang="en-US" sz="2000">
                <a:latin typeface="Times New Roman" panose="02020603050405020304" pitchFamily="18" charset="0"/>
                <a:cs typeface="Times New Roman" panose="02020603050405020304" pitchFamily="18" charset="0"/>
              </a:rPr>
              <a:t>Ư</a:t>
            </a:r>
            <a:r>
              <a:rPr lang="en-US" sz="2000" smtClean="0">
                <a:latin typeface="Times New Roman" panose="02020603050405020304" pitchFamily="18" charset="0"/>
                <a:cs typeface="Times New Roman" panose="02020603050405020304" pitchFamily="18" charset="0"/>
              </a:rPr>
              <a:t>ớc </a:t>
            </a:r>
            <a:r>
              <a:rPr lang="en-US" sz="2000">
                <a:latin typeface="Times New Roman" panose="02020603050405020304" pitchFamily="18" charset="0"/>
                <a:cs typeface="Times New Roman" panose="02020603050405020304" pitchFamily="18" charset="0"/>
              </a:rPr>
              <a:t>mơ </a:t>
            </a:r>
            <a:r>
              <a:rPr lang="en-US" sz="2000" smtClean="0">
                <a:latin typeface="Times New Roman" panose="02020603050405020304" pitchFamily="18" charset="0"/>
                <a:cs typeface="Times New Roman" panose="02020603050405020304" pitchFamily="18" charset="0"/>
              </a:rPr>
              <a:t> của cậu bé rất là trong sáng và hồn nhiên. Sau này lớn lên các con mơ ước được làm điều gì?</a:t>
            </a:r>
            <a:br>
              <a:rPr lang="en-US" sz="2000" smtClean="0">
                <a:latin typeface="Times New Roman" panose="02020603050405020304" pitchFamily="18" charset="0"/>
                <a:cs typeface="Times New Roman" panose="02020603050405020304" pitchFamily="18" charset="0"/>
              </a:rPr>
            </a:br>
            <a:r>
              <a:rPr lang="en-US" sz="2000" smtClean="0">
                <a:latin typeface="Times New Roman" panose="02020603050405020304" pitchFamily="18" charset="0"/>
                <a:cs typeface="Times New Roman" panose="02020603050405020304" pitchFamily="18" charset="0"/>
              </a:rPr>
              <a:t>- Để điều ước trở thành hiện thực các con phải làm gì?</a:t>
            </a:r>
            <a:br>
              <a:rPr lang="en-US" sz="2000" smtClean="0">
                <a:latin typeface="Times New Roman" panose="02020603050405020304" pitchFamily="18" charset="0"/>
                <a:cs typeface="Times New Roman" panose="02020603050405020304" pitchFamily="18" charset="0"/>
              </a:rPr>
            </a:br>
            <a:r>
              <a:rPr lang="en-US" sz="2000" smtClean="0">
                <a:latin typeface="Times New Roman" panose="02020603050405020304" pitchFamily="18" charset="0"/>
                <a:cs typeface="Times New Roman" panose="02020603050405020304" pitchFamily="18" charset="0"/>
              </a:rPr>
              <a:t>- Các con ngoan vâng lời người lớn, chăm ngoan học giỏi.</a:t>
            </a:r>
            <a:r>
              <a:rPr lang="en-US" sz="2400">
                <a:latin typeface="Times New Roman" panose="02020603050405020304" pitchFamily="18" charset="0"/>
                <a:cs typeface="Times New Roman" panose="02020603050405020304" pitchFamily="18" charset="0"/>
              </a:rPr>
              <a:t/>
            </a:r>
            <a:br>
              <a:rPr lang="en-US"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4054" b="5609"/>
          <a:stretch/>
        </p:blipFill>
        <p:spPr>
          <a:xfrm>
            <a:off x="9675115" y="3624941"/>
            <a:ext cx="2486512" cy="256903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42527"/>
          <a:stretch/>
        </p:blipFill>
        <p:spPr>
          <a:xfrm>
            <a:off x="9557656" y="761114"/>
            <a:ext cx="2663055" cy="2569916"/>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36551" r="25138"/>
          <a:stretch/>
        </p:blipFill>
        <p:spPr>
          <a:xfrm>
            <a:off x="6293699" y="761114"/>
            <a:ext cx="3249707" cy="2569916"/>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33617" b="9243"/>
          <a:stretch/>
        </p:blipFill>
        <p:spPr>
          <a:xfrm>
            <a:off x="6380784" y="3624941"/>
            <a:ext cx="3263958" cy="2569031"/>
          </a:xfrm>
          <a:prstGeom prst="rect">
            <a:avLst/>
          </a:prstGeom>
        </p:spPr>
      </p:pic>
      <p:pic>
        <p:nvPicPr>
          <p:cNvPr id="9" name="Picture 8"/>
          <p:cNvPicPr>
            <a:picLocks noChangeAspect="1"/>
          </p:cNvPicPr>
          <p:nvPr/>
        </p:nvPicPr>
        <p:blipFill>
          <a:blip r:embed="rId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999098" y="2793756"/>
            <a:ext cx="3400216" cy="3400216"/>
          </a:xfrm>
          <a:prstGeom prst="rect">
            <a:avLst/>
          </a:prstGeom>
        </p:spPr>
      </p:pic>
      <p:pic>
        <p:nvPicPr>
          <p:cNvPr id="10" name="Recorded_75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6829" y="3884264"/>
            <a:ext cx="609600" cy="609600"/>
          </a:xfrm>
          <a:prstGeom prst="rect">
            <a:avLst/>
          </a:prstGeom>
        </p:spPr>
      </p:pic>
    </p:spTree>
    <p:extLst>
      <p:ext uri="{BB962C8B-B14F-4D97-AF65-F5344CB8AC3E}">
        <p14:creationId xmlns:p14="http://schemas.microsoft.com/office/powerpoint/2010/main" val="328791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
        <p:nvSpPr>
          <p:cNvPr id="7" name="TextBox 6"/>
          <p:cNvSpPr txBox="1"/>
          <p:nvPr/>
        </p:nvSpPr>
        <p:spPr>
          <a:xfrm>
            <a:off x="1709057" y="2705725"/>
            <a:ext cx="8381999" cy="1446550"/>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Bài học đến đây là hết.</a:t>
            </a:r>
          </a:p>
          <a:p>
            <a:pPr algn="ctr"/>
            <a:r>
              <a:rPr lang="en-US" sz="4400" b="1" smtClean="0">
                <a:solidFill>
                  <a:srgbClr val="FF0000"/>
                </a:solidFill>
                <a:latin typeface="Times New Roman" panose="02020603050405020304" pitchFamily="18" charset="0"/>
                <a:cs typeface="Times New Roman" panose="02020603050405020304" pitchFamily="18" charset="0"/>
              </a:rPr>
              <a:t> Xin chào và hẹn gặp lại các con</a:t>
            </a:r>
            <a:endParaRPr lang="en-US" sz="4400" b="1">
              <a:solidFill>
                <a:srgbClr val="FF0000"/>
              </a:solidFill>
              <a:latin typeface="Times New Roman" panose="02020603050405020304" pitchFamily="18" charset="0"/>
              <a:cs typeface="Times New Roman" panose="02020603050405020304" pitchFamily="18" charset="0"/>
            </a:endParaRPr>
          </a:p>
        </p:txBody>
      </p:sp>
      <p:pic>
        <p:nvPicPr>
          <p:cNvPr id="8" name="Recorded_76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347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corded_63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493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193" y="1156137"/>
            <a:ext cx="7888702" cy="4792717"/>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4760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688" t="12874" r="1379" b="3908"/>
          <a:stretch/>
        </p:blipFill>
        <p:spPr>
          <a:xfrm>
            <a:off x="-73573" y="0"/>
            <a:ext cx="12265573" cy="6858000"/>
          </a:xfrm>
        </p:spPr>
      </p:pic>
      <p:pic>
        <p:nvPicPr>
          <p:cNvPr id="3" name="Recorded_64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9086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103" y="-1"/>
            <a:ext cx="12381185" cy="6968359"/>
          </a:xfrm>
        </p:spPr>
      </p:pic>
      <p:pic>
        <p:nvPicPr>
          <p:cNvPr id="3" name="Recorded_65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625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pic>
        <p:nvPicPr>
          <p:cNvPr id="3" name="Recorded_67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6185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20"/>
            <a:ext cx="12192000" cy="6879020"/>
          </a:xfrm>
          <a:prstGeom prst="rect">
            <a:avLst/>
          </a:prstGeom>
        </p:spPr>
      </p:pic>
      <p:pic>
        <p:nvPicPr>
          <p:cNvPr id="7" name="Content Placeholder 6"/>
          <p:cNvPicPr>
            <a:picLocks noGrp="1" noChangeAspect="1"/>
          </p:cNvPicPr>
          <p:nvPr>
            <p:ph idx="1"/>
          </p:nvPr>
        </p:nvPicPr>
        <p:blipFill>
          <a:blip r:embed="rId5">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91916" y="1844458"/>
            <a:ext cx="4038542" cy="4304654"/>
          </a:xfrm>
        </p:spPr>
      </p:pic>
      <p:pic>
        <p:nvPicPr>
          <p:cNvPr id="10" name="Picture 9"/>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303257" y="2314638"/>
            <a:ext cx="5026894" cy="5026894"/>
          </a:xfrm>
          <a:prstGeom prst="rect">
            <a:avLst/>
          </a:prstGeom>
        </p:spPr>
      </p:pic>
      <p:pic>
        <p:nvPicPr>
          <p:cNvPr id="11" name="Picture 10"/>
          <p:cNvPicPr>
            <a:picLocks noChangeAspect="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926288" y="-29169"/>
            <a:ext cx="3475864" cy="3475864"/>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014" t="18164" r="22223" b="35804"/>
          <a:stretch/>
        </p:blipFill>
        <p:spPr>
          <a:xfrm>
            <a:off x="1882387" y="723966"/>
            <a:ext cx="3657600" cy="984797"/>
          </a:xfrm>
          <a:prstGeom prst="rect">
            <a:avLst/>
          </a:prstGeom>
        </p:spPr>
      </p:pic>
      <p:pic>
        <p:nvPicPr>
          <p:cNvPr id="3" name="Recorded_65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37229" y="3574241"/>
            <a:ext cx="609600" cy="609600"/>
          </a:xfrm>
          <a:prstGeom prst="rect">
            <a:avLst/>
          </a:prstGeom>
        </p:spPr>
      </p:pic>
    </p:spTree>
    <p:extLst>
      <p:ext uri="{BB962C8B-B14F-4D97-AF65-F5344CB8AC3E}">
        <p14:creationId xmlns:p14="http://schemas.microsoft.com/office/powerpoint/2010/main" val="181564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 name="Title 1"/>
          <p:cNvSpPr>
            <a:spLocks noGrp="1"/>
          </p:cNvSpPr>
          <p:nvPr>
            <p:ph type="title"/>
          </p:nvPr>
        </p:nvSpPr>
        <p:spPr/>
        <p:txBody>
          <a:bodyPr>
            <a:normAutofit/>
          </a:bodyPr>
          <a:lstStyle/>
          <a:p>
            <a:pPr algn="ctr"/>
            <a:r>
              <a:rPr lang="en-US" sz="5400" b="1">
                <a:solidFill>
                  <a:srgbClr val="FF0000"/>
                </a:solidFill>
                <a:latin typeface="Times New Roman" panose="02020603050405020304" pitchFamily="18" charset="0"/>
                <a:cs typeface="Times New Roman" panose="02020603050405020304" pitchFamily="18" charset="0"/>
              </a:rPr>
              <a:t>Nội dung bài thơ</a:t>
            </a:r>
            <a:endParaRPr lang="en-US" sz="5400"/>
          </a:p>
        </p:txBody>
      </p:sp>
      <p:sp>
        <p:nvSpPr>
          <p:cNvPr id="3" name="Content Placeholder 2"/>
          <p:cNvSpPr>
            <a:spLocks noGrp="1"/>
          </p:cNvSpPr>
          <p:nvPr>
            <p:ph idx="1"/>
          </p:nvPr>
        </p:nvSpPr>
        <p:spPr>
          <a:xfrm>
            <a:off x="1295400" y="2903311"/>
            <a:ext cx="10515600" cy="4351338"/>
          </a:xfrm>
        </p:spPr>
        <p:txBody>
          <a:bodyPr/>
          <a:lstStyle/>
          <a:p>
            <a:pPr marL="0" indent="0">
              <a:buNone/>
            </a:pPr>
            <a:r>
              <a:rPr lang="en-US" sz="3200" b="1" smtClean="0">
                <a:solidFill>
                  <a:srgbClr val="FF0000"/>
                </a:solidFill>
                <a:latin typeface="Times New Roman" panose="02020603050405020304" pitchFamily="18" charset="0"/>
                <a:cs typeface="Times New Roman" panose="02020603050405020304" pitchFamily="18" charset="0"/>
              </a:rPr>
              <a:t>Bài </a:t>
            </a:r>
            <a:r>
              <a:rPr lang="en-US" sz="3200" b="1">
                <a:solidFill>
                  <a:srgbClr val="FF0000"/>
                </a:solidFill>
                <a:latin typeface="Times New Roman" panose="02020603050405020304" pitchFamily="18" charset="0"/>
                <a:cs typeface="Times New Roman" panose="02020603050405020304" pitchFamily="18" charset="0"/>
              </a:rPr>
              <a:t>thơ nói về ước mơ của một bạn nhỏ vào đêm trăng sáng. Em bé nhìn lên bầu trời và ước mơ được lên vũ trụ và rủ bạn bè mình cùng lên chơi.</a:t>
            </a:r>
          </a:p>
          <a:p>
            <a:endParaRPr lang="en-US"/>
          </a:p>
        </p:txBody>
      </p:sp>
      <p:pic>
        <p:nvPicPr>
          <p:cNvPr id="6" name="Recorded_68_denoi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690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787"/>
          <a:stretch/>
        </p:blipFill>
        <p:spPr>
          <a:xfrm>
            <a:off x="97973" y="22069"/>
            <a:ext cx="12192000" cy="7159937"/>
          </a:xfrm>
          <a:prstGeom prst="rect">
            <a:avLst/>
          </a:prstGeom>
        </p:spPr>
      </p:pic>
      <p:sp>
        <p:nvSpPr>
          <p:cNvPr id="2" name="Title 1"/>
          <p:cNvSpPr>
            <a:spLocks noGrp="1"/>
          </p:cNvSpPr>
          <p:nvPr>
            <p:ph type="ctrTitle"/>
          </p:nvPr>
        </p:nvSpPr>
        <p:spPr>
          <a:xfrm>
            <a:off x="2710542" y="2042319"/>
            <a:ext cx="9144000" cy="2387600"/>
          </a:xfrm>
        </p:spPr>
        <p:txBody>
          <a:bodyPr>
            <a:noAutofit/>
          </a:bodyPr>
          <a:lstStyle/>
          <a:p>
            <a:r>
              <a:rPr lang="en-US" sz="2600" b="1" smtClean="0">
                <a:solidFill>
                  <a:srgbClr val="FF0000"/>
                </a:solidFill>
                <a:latin typeface="Times New Roman" panose="02020603050405020304" pitchFamily="18" charset="0"/>
                <a:cs typeface="Times New Roman" panose="02020603050405020304" pitchFamily="18" charset="0"/>
              </a:rPr>
              <a:t>Cậu </a:t>
            </a:r>
            <a:r>
              <a:rPr lang="en-US" sz="2600" b="1">
                <a:solidFill>
                  <a:srgbClr val="FF0000"/>
                </a:solidFill>
                <a:latin typeface="Times New Roman" panose="02020603050405020304" pitchFamily="18" charset="0"/>
                <a:cs typeface="Times New Roman" panose="02020603050405020304" pitchFamily="18" charset="0"/>
              </a:rPr>
              <a:t>bé nói lên mơ ước của mình vào lúc nào?</a:t>
            </a:r>
            <a:r>
              <a:rPr lang="en-US" sz="3600"/>
              <a:t/>
            </a:r>
            <a:br>
              <a:rPr lang="en-US" sz="3600"/>
            </a:br>
            <a:r>
              <a:rPr lang="en-US" sz="3600" smtClean="0"/>
              <a:t/>
            </a:r>
            <a:br>
              <a:rPr lang="en-US" sz="3600" smtClean="0"/>
            </a:br>
            <a:endParaRPr lang="en-US" sz="3600"/>
          </a:p>
        </p:txBody>
      </p:sp>
      <p:sp>
        <p:nvSpPr>
          <p:cNvPr id="11" name="Subtitle 10"/>
          <p:cNvSpPr>
            <a:spLocks noGrp="1"/>
          </p:cNvSpPr>
          <p:nvPr>
            <p:ph type="subTitle" idx="1"/>
          </p:nvPr>
        </p:nvSpPr>
        <p:spPr/>
        <p:txBody>
          <a:bodyPr/>
          <a:lstStyle/>
          <a:p>
            <a:endParaRPr lang="en-US"/>
          </a:p>
        </p:txBody>
      </p:sp>
      <p:pic>
        <p:nvPicPr>
          <p:cNvPr id="5"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21284" y="4407251"/>
            <a:ext cx="3531243" cy="1946330"/>
          </a:xfrm>
          <a:prstGeom prst="rect">
            <a:avLst/>
          </a:prstGeom>
        </p:spPr>
      </p:pic>
      <p:pic>
        <p:nvPicPr>
          <p:cNvPr id="8" name="Recorded_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9" name="TextBox 8"/>
          <p:cNvSpPr txBox="1"/>
          <p:nvPr/>
        </p:nvSpPr>
        <p:spPr>
          <a:xfrm>
            <a:off x="3929743" y="3907971"/>
            <a:ext cx="2667000" cy="1200329"/>
          </a:xfrm>
          <a:prstGeom prst="rect">
            <a:avLst/>
          </a:prstGeom>
          <a:noFill/>
        </p:spPr>
        <p:txBody>
          <a:bodyPr wrap="square" rtlCol="0">
            <a:spAutoFit/>
          </a:bodyPr>
          <a:lstStyle/>
          <a:p>
            <a:pPr marL="342900" indent="-342900">
              <a:buAutoNum type="alphaLcPeriod"/>
            </a:pPr>
            <a:r>
              <a:rPr lang="en-US" sz="2400" b="1" smtClean="0">
                <a:solidFill>
                  <a:srgbClr val="002060"/>
                </a:solidFill>
                <a:latin typeface="Times New Roman" panose="02020603050405020304" pitchFamily="18" charset="0"/>
                <a:cs typeface="Times New Roman" panose="02020603050405020304" pitchFamily="18" charset="0"/>
              </a:rPr>
              <a:t>Đêm trăng sáng</a:t>
            </a:r>
          </a:p>
          <a:p>
            <a:pPr marL="342900" indent="-342900">
              <a:buAutoNum type="alphaLcPeriod"/>
            </a:pPr>
            <a:r>
              <a:rPr lang="en-US" sz="2400" b="1" smtClean="0">
                <a:solidFill>
                  <a:srgbClr val="002060"/>
                </a:solidFill>
                <a:latin typeface="Times New Roman" panose="02020603050405020304" pitchFamily="18" charset="0"/>
                <a:cs typeface="Times New Roman" panose="02020603050405020304" pitchFamily="18" charset="0"/>
              </a:rPr>
              <a:t>Ngày trời nắng</a:t>
            </a:r>
          </a:p>
          <a:p>
            <a:pPr marL="342900" indent="-342900">
              <a:buAutoNum type="alphaLcPeriod"/>
            </a:pPr>
            <a:r>
              <a:rPr lang="en-US" sz="2400" b="1" smtClean="0">
                <a:solidFill>
                  <a:srgbClr val="002060"/>
                </a:solidFill>
                <a:latin typeface="Times New Roman" panose="02020603050405020304" pitchFamily="18" charset="0"/>
                <a:cs typeface="Times New Roman" panose="02020603050405020304" pitchFamily="18" charset="0"/>
              </a:rPr>
              <a:t>Ngày trời mưa</a:t>
            </a:r>
            <a:endParaRPr lang="en-US" sz="24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75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3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4.375E-6 -7.40741E-7 L 4.375E-6 -0.07222 " pathEditMode="relative" rAng="0" ptsTypes="AA">
                                      <p:cBhvr>
                                        <p:cTn id="10" dur="500" accel="50000" decel="50000" autoRev="1" fill="hold">
                                          <p:stCondLst>
                                            <p:cond delay="0"/>
                                          </p:stCondLst>
                                        </p:cTn>
                                        <p:tgtEl>
                                          <p:spTgt spid="2"/>
                                        </p:tgtEl>
                                        <p:attrNameLst>
                                          <p:attrName>ppt_x</p:attrName>
                                          <p:attrName>ppt_y</p:attrName>
                                        </p:attrNameLst>
                                      </p:cBhvr>
                                      <p:rCtr x="0" y="-3611"/>
                                    </p:animMotion>
                                    <p:animRot by="1500000">
                                      <p:cBhvr>
                                        <p:cTn id="11" dur="250" fill="hold">
                                          <p:stCondLst>
                                            <p:cond delay="0"/>
                                          </p:stCondLst>
                                        </p:cTn>
                                        <p:tgtEl>
                                          <p:spTgt spid="2"/>
                                        </p:tgtEl>
                                        <p:attrNameLst>
                                          <p:attrName>r</p:attrName>
                                        </p:attrNameLst>
                                      </p:cBhvr>
                                    </p:animRot>
                                    <p:animRot by="-1500000">
                                      <p:cBhvr>
                                        <p:cTn id="12" dur="250" fill="hold">
                                          <p:stCondLst>
                                            <p:cond delay="250"/>
                                          </p:stCondLst>
                                        </p:cTn>
                                        <p:tgtEl>
                                          <p:spTgt spid="2"/>
                                        </p:tgtEl>
                                        <p:attrNameLst>
                                          <p:attrName>r</p:attrName>
                                        </p:attrNameLst>
                                      </p:cBhvr>
                                    </p:animRot>
                                    <p:animRot by="-1500000">
                                      <p:cBhvr>
                                        <p:cTn id="13" dur="250" fill="hold">
                                          <p:stCondLst>
                                            <p:cond delay="500"/>
                                          </p:stCondLst>
                                        </p:cTn>
                                        <p:tgtEl>
                                          <p:spTgt spid="2"/>
                                        </p:tgtEl>
                                        <p:attrNameLst>
                                          <p:attrName>r</p:attrName>
                                        </p:attrNameLst>
                                      </p:cBhvr>
                                    </p:animRot>
                                    <p:animRot by="1500000">
                                      <p:cBhvr>
                                        <p:cTn id="14" dur="250" fill="hold">
                                          <p:stCondLst>
                                            <p:cond delay="75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circle(in)">
                                      <p:cBhvr>
                                        <p:cTn id="19" dur="20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heel(1)">
                                      <p:cBhvr>
                                        <p:cTn id="29" dur="20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9" presetClass="emph" presetSubtype="0" fill="hold" nodeType="clickEffect">
                                  <p:stCondLst>
                                    <p:cond delay="0"/>
                                  </p:stCondLst>
                                  <p:childTnLst>
                                    <p:animClr clrSpc="rgb" dir="cw">
                                      <p:cBhvr override="childStyle">
                                        <p:cTn id="38" dur="500" fill="hold"/>
                                        <p:tgtEl>
                                          <p:spTgt spid="9">
                                            <p:txEl>
                                              <p:pRg st="0" end="0"/>
                                            </p:txEl>
                                          </p:spTgt>
                                        </p:tgtEl>
                                        <p:attrNameLst>
                                          <p:attrName>style.color</p:attrName>
                                        </p:attrNameLst>
                                      </p:cBhvr>
                                      <p:to>
                                        <a:srgbClr val="F73B27"/>
                                      </p:to>
                                    </p:animClr>
                                    <p:animClr clrSpc="rgb" dir="cw">
                                      <p:cBhvr>
                                        <p:cTn id="39" dur="500" fill="hold"/>
                                        <p:tgtEl>
                                          <p:spTgt spid="9">
                                            <p:txEl>
                                              <p:pRg st="0" end="0"/>
                                            </p:txEl>
                                          </p:spTgt>
                                        </p:tgtEl>
                                        <p:attrNameLst>
                                          <p:attrName>fillcolor</p:attrName>
                                        </p:attrNameLst>
                                      </p:cBhvr>
                                      <p:to>
                                        <a:srgbClr val="F73B27"/>
                                      </p:to>
                                    </p:animClr>
                                    <p:set>
                                      <p:cBhvr>
                                        <p:cTn id="40" dur="500" fill="hold"/>
                                        <p:tgtEl>
                                          <p:spTgt spid="9">
                                            <p:txEl>
                                              <p:pRg st="0" end="0"/>
                                            </p:txEl>
                                          </p:spTgt>
                                        </p:tgtEl>
                                        <p:attrNameLst>
                                          <p:attrName>fill.type</p:attrName>
                                        </p:attrNameLst>
                                      </p:cBhvr>
                                      <p:to>
                                        <p:strVal val="solid"/>
                                      </p:to>
                                    </p:set>
                                    <p:set>
                                      <p:cBhvr>
                                        <p:cTn id="41" dur="500" fill="hold"/>
                                        <p:tgtEl>
                                          <p:spTgt spid="9">
                                            <p:txEl>
                                              <p:pRg st="0" end="0"/>
                                            </p:txEl>
                                          </p:spTgt>
                                        </p:tgtEl>
                                        <p:attrNameLst>
                                          <p:attrName>fill.on</p:attrName>
                                        </p:attrNameLst>
                                      </p:cBhvr>
                                      <p:to>
                                        <p:strVal val="true"/>
                                      </p:to>
                                    </p:set>
                                  </p:childTnLst>
                                  <p:subTnLst>
                                    <p:audio>
                                      <p:cMediaNode vol="7000">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222</Words>
  <Application>Microsoft Office PowerPoint</Application>
  <PresentationFormat>Widescreen</PresentationFormat>
  <Paragraphs>30</Paragraphs>
  <Slides>15</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         PHÒNG GIÁO DỤC VÀ ĐÀO TẠO QUẬN LONG BIÊN  TRƯỜNG MẦM NON HOA SỮA             Năm học 2021 - 2022 </vt:lpstr>
      <vt:lpstr>PowerPoint Presentation</vt:lpstr>
      <vt:lpstr>PowerPoint Presentation</vt:lpstr>
      <vt:lpstr>PowerPoint Presentation</vt:lpstr>
      <vt:lpstr>PowerPoint Presentation</vt:lpstr>
      <vt:lpstr>PowerPoint Presentation</vt:lpstr>
      <vt:lpstr>PowerPoint Presentation</vt:lpstr>
      <vt:lpstr>Nội dung bài thơ</vt:lpstr>
      <vt:lpstr>Cậu bé nói lên mơ ước của mình vào lúc nào?  </vt:lpstr>
      <vt:lpstr>Cậu bé đã ước điều gì?</vt:lpstr>
      <vt:lpstr>Trên vũ trụ cậu bé muốn làm gì ?</vt:lpstr>
      <vt:lpstr>Khi được bay vào vũ trụ thì cậu bé muốn có ai bên cạnh? </vt:lpstr>
      <vt:lpstr>Bạn đã ước mơ điều gì cho các bạn nhỏ?  Được chơi cùng bé Giữa bầu trời sao </vt:lpstr>
      <vt:lpstr>Ước mơ  của cậu bé rất là trong sáng và hồn nhiên. Sau này lớn lên các con mơ ước được làm điều gì? - Để điều ước trở thành hiện thực các con phải làm gì? - Các con ngoan vâng lời người lớn, chăm ngoan học giỏi.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HOA SỮA</dc:title>
  <dc:creator>BUITI</dc:creator>
  <cp:lastModifiedBy>BUITI</cp:lastModifiedBy>
  <cp:revision>39</cp:revision>
  <dcterms:created xsi:type="dcterms:W3CDTF">2021-11-12T03:36:14Z</dcterms:created>
  <dcterms:modified xsi:type="dcterms:W3CDTF">2021-11-12T13:26:06Z</dcterms:modified>
</cp:coreProperties>
</file>