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83" r:id="rId1"/>
  </p:sldMasterIdLst>
  <p:sldIdLst>
    <p:sldId id="339" r:id="rId2"/>
    <p:sldId id="346" r:id="rId3"/>
    <p:sldId id="347" r:id="rId4"/>
    <p:sldId id="358" r:id="rId5"/>
    <p:sldId id="348" r:id="rId6"/>
    <p:sldId id="303" r:id="rId7"/>
    <p:sldId id="334" r:id="rId8"/>
    <p:sldId id="349" r:id="rId9"/>
    <p:sldId id="350" r:id="rId10"/>
    <p:sldId id="359" r:id="rId11"/>
    <p:sldId id="351" r:id="rId12"/>
    <p:sldId id="332" r:id="rId13"/>
    <p:sldId id="352" r:id="rId14"/>
    <p:sldId id="305" r:id="rId15"/>
    <p:sldId id="330" r:id="rId16"/>
    <p:sldId id="353" r:id="rId17"/>
    <p:sldId id="335" r:id="rId18"/>
    <p:sldId id="360" r:id="rId19"/>
    <p:sldId id="354" r:id="rId20"/>
    <p:sldId id="333" r:id="rId21"/>
    <p:sldId id="355" r:id="rId22"/>
    <p:sldId id="315" r:id="rId23"/>
    <p:sldId id="338" r:id="rId24"/>
    <p:sldId id="342" r:id="rId25"/>
    <p:sldId id="343" r:id="rId26"/>
    <p:sldId id="344" r:id="rId27"/>
    <p:sldId id="345" r:id="rId28"/>
    <p:sldId id="356" r:id="rId29"/>
    <p:sldId id="336" r:id="rId30"/>
    <p:sldId id="337" r:id="rId31"/>
    <p:sldId id="357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%"/>
      </a:spcBef>
      <a:spcAft>
        <a:spcPct val="0%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  <a:srgbClr val="FF0000"/>
    <a:srgbClr val="00FF00"/>
    <a:srgbClr val="0000FF"/>
    <a:srgbClr val="FF00FF"/>
    <a:srgbClr val="FF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27.461%" autoAdjust="0"/>
    <p:restoredTop sz="94.66%"/>
  </p:normalViewPr>
  <p:slideViewPr>
    <p:cSldViewPr>
      <p:cViewPr varScale="1">
        <p:scale>
          <a:sx n="69" d="100"/>
          <a:sy n="69" d="100"/>
        </p:scale>
        <p:origin x="43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" Type="http://purl.oclc.org/ooxml/officeDocument/relationships/slide" Target="slides/slide2.xml"/><Relationship Id="rId21" Type="http://purl.oclc.org/ooxml/officeDocument/relationships/slide" Target="slides/slide20.xml"/><Relationship Id="rId34" Type="http://purl.oclc.org/ooxml/officeDocument/relationships/viewProps" Target="viewProps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presProps" Target="presProps.xml"/><Relationship Id="rId2" Type="http://purl.oclc.org/ooxml/officeDocument/relationships/slide" Target="slides/slide1.xml"/><Relationship Id="rId16" Type="http://purl.oclc.org/ooxml/officeDocument/relationships/slide" Target="slides/slide15.xml"/><Relationship Id="rId20" Type="http://purl.oclc.org/ooxml/officeDocument/relationships/slide" Target="slides/slide19.xml"/><Relationship Id="rId29" Type="http://purl.oclc.org/ooxml/officeDocument/relationships/slide" Target="slides/slide28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tableStyles" Target="tableStyles.xml"/><Relationship Id="rId10" Type="http://purl.oclc.org/ooxml/officeDocument/relationships/slide" Target="slides/slide9.xml"/><Relationship Id="rId19" Type="http://purl.oclc.org/ooxml/officeDocument/relationships/slide" Target="slides/slide18.xml"/><Relationship Id="rId31" Type="http://purl.oclc.org/ooxml/officeDocument/relationships/slide" Target="slides/slide30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theme" Target="theme/theme1.xml"/><Relationship Id="rId8" Type="http://purl.oclc.org/ooxml/officeDocument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purl.oclc.org/ooxml/officeDocument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E3345-3F0E-4367-BE16-CD0F1CD314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423097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5B337-3A7C-400A-9CBD-2DD3A1241E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083951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54E2-46A7-4825-8DC2-34671FAC9B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02272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B52DA-AE29-46FF-ACD9-64F1AB802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693907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25BDE-37D9-459D-87E3-8683C30217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2758658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F8DA2-F0D8-4B72-AF86-38F61E82FD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745560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CB7EE-7227-4737-A79C-00604DE9B8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039546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A727E-20CF-4F75-AFFE-E1A795D7CD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2678315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B5247-6ECA-4A8C-BD44-70B379F814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70776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8CDBE-7E69-473D-B1C3-EE2BB9575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060963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DA5ED-E5F1-4CF7-B0CB-5F2603B1A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4041457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theme" Target="../theme/theme1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92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2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92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7AD5BD3-186B-4FC0-8E6A-69ED91480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%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%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-90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%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%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%" fill="hold"/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%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%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%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2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2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2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4" grpId="0"/>
      <p:bldP spid="192515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5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25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%">
                          <p:val>
                            <p:strVal val="#ppt_x"/>
                          </p:val>
                        </p:tav>
                        <p:tav tm="100%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%">
                          <p:val>
                            <p:strVal val="#ppt_y-.1"/>
                          </p:val>
                        </p:tav>
                        <p:tav tm="100%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5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25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%">
                          <p:val>
                            <p:strVal val="#ppt_x"/>
                          </p:val>
                        </p:tav>
                        <p:tav tm="100%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%">
                          <p:val>
                            <p:strVal val="#ppt_y-.1"/>
                          </p:val>
                        </p:tav>
                        <p:tav tm="100%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5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25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%">
                          <p:val>
                            <p:strVal val="#ppt_x"/>
                          </p:val>
                        </p:tav>
                        <p:tav tm="100%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%">
                          <p:val>
                            <p:strVal val="#ppt_y-.1"/>
                          </p:val>
                        </p:tav>
                        <p:tav tm="100%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5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25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%">
                          <p:val>
                            <p:strVal val="#ppt_x"/>
                          </p:val>
                        </p:tav>
                        <p:tav tm="100%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%">
                          <p:val>
                            <p:strVal val="#ppt_y-.1"/>
                          </p:val>
                        </p:tav>
                        <p:tav tm="100%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25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2515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%">
                          <p:val>
                            <p:strVal val="#ppt_x"/>
                          </p:val>
                        </p:tav>
                        <p:tav tm="100%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925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%">
                          <p:val>
                            <p:strVal val="#ppt_y-.1"/>
                          </p:val>
                        </p:tav>
                        <p:tav tm="100%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%"/>
        </a:spcBef>
        <a:spcAft>
          <a:spcPct val="0%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%"/>
        </a:spcBef>
        <a:spcAft>
          <a:spcPct val="0%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%"/>
        </a:spcBef>
        <a:spcAft>
          <a:spcPct val="0%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%"/>
        </a:spcBef>
        <a:spcAft>
          <a:spcPct val="0%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%"/>
        </a:spcBef>
        <a:spcAft>
          <a:spcPct val="0%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%"/>
        </a:spcBef>
        <a:spcAft>
          <a:spcPct val="0%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%"/>
        </a:spcBef>
        <a:spcAft>
          <a:spcPct val="0%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2.gif"/><Relationship Id="rId2" Type="http://purl.oclc.org/ooxml/officeDocument/relationships/image" Target="../media/image1.jpeg"/><Relationship Id="rId1" Type="http://purl.oclc.org/ooxml/officeDocument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7.xml"/><Relationship Id="rId2" Type="http://purl.oclc.org/ooxml/officeDocument/relationships/video" Target="../media/media2.mp4"/><Relationship Id="rId1" Type="http://schemas.microsoft.com/office/2007/relationships/media" Target="../media/media2.mp4"/><Relationship Id="rId4" Type="http://purl.oclc.org/ooxml/officeDocument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purl.oclc.org/ooxml/officeDocument/relationships/image" Target="../media/image13.jpeg"/><Relationship Id="rId1" Type="http://purl.oclc.org/ooxml/officeDocument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purl.oclc.org/ooxml/officeDocument/relationships/image" Target="../media/image14.jpeg"/><Relationship Id="rId1" Type="http://purl.oclc.org/ooxml/officeDocument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oleObject" Target="../embeddings/oleObject1.bin"/><Relationship Id="rId2" Type="http://purl.oclc.org/ooxml/officeDocument/relationships/slideLayout" Target="../slideLayouts/slideLayout2.xml"/><Relationship Id="rId1" Type="http://schemas.openxmlformats.org/officeDocument/2006/relationships/vmlDrawing" Target="../drawings/vmlDrawing1.vml"/><Relationship Id="rId5" Type="http://purl.oclc.org/ooxml/officeDocument/relationships/image" Target="../media/image16.png"/><Relationship Id="rId4" Type="http://purl.oclc.org/ooxml/officeDocument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purl.oclc.org/ooxml/officeDocument/relationships/image" Target="../media/image17.jpeg"/><Relationship Id="rId1" Type="http://purl.oclc.org/ooxml/officeDocument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19.png"/><Relationship Id="rId2" Type="http://purl.oclc.org/ooxml/officeDocument/relationships/image" Target="../media/image18.png"/><Relationship Id="rId1" Type="http://purl.oclc.org/ooxml/officeDocument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7.xml"/><Relationship Id="rId2" Type="http://purl.oclc.org/ooxml/officeDocument/relationships/video" Target="../media/media3.mp4"/><Relationship Id="rId1" Type="http://schemas.microsoft.com/office/2007/relationships/media" Target="../media/media3.mp4"/><Relationship Id="rId4" Type="http://purl.oclc.org/ooxml/officeDocument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purl.oclc.org/ooxml/officeDocument/relationships/image" Target="../media/image21.jpeg"/><Relationship Id="rId1" Type="http://purl.oclc.org/ooxml/officeDocument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image" Target="../media/image22.png"/><Relationship Id="rId1" Type="http://purl.oclc.org/ooxml/officeDocument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image" Target="../media/image23.jpeg"/><Relationship Id="rId1" Type="http://purl.oclc.org/ooxml/officeDocument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image" Target="../media/image25.png"/><Relationship Id="rId2" Type="http://purl.oclc.org/ooxml/officeDocument/relationships/image" Target="../media/image24.png"/><Relationship Id="rId1" Type="http://purl.oclc.org/ooxml/officeDocument/relationships/slideLayout" Target="../slideLayouts/slideLayout2.xml"/><Relationship Id="rId5" Type="http://purl.oclc.org/ooxml/officeDocument/relationships/image" Target="../media/image19.png"/><Relationship Id="rId4" Type="http://purl.oclc.org/ooxml/officeDocument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purl.oclc.org/ooxml/officeDocument/relationships/image" Target="../media/image26.jpeg"/><Relationship Id="rId1" Type="http://purl.oclc.org/ooxml/officeDocument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purl.oclc.org/ooxml/officeDocument/relationships/image" Target="../media/image27.jpeg"/><Relationship Id="rId1" Type="http://purl.oclc.org/ooxml/officeDocument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purl.oclc.org/ooxml/officeDocument/relationships/image" Target="../media/image28.jpeg"/><Relationship Id="rId1" Type="http://purl.oclc.org/ooxml/officeDocument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purl.oclc.org/ooxml/officeDocument/relationships/image" Target="../media/image29.jpeg"/><Relationship Id="rId1" Type="http://purl.oclc.org/ooxml/officeDocument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purl.oclc.org/ooxml/officeDocument/relationships/image" Target="../media/image30.jpeg"/><Relationship Id="rId1" Type="http://purl.oclc.org/ooxml/officeDocument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purl.oclc.org/ooxml/officeDocument/relationships/image" Target="../media/image31.png"/><Relationship Id="rId1" Type="http://purl.oclc.org/ooxml/officeDocument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image" Target="../media/image33.jpeg"/><Relationship Id="rId2" Type="http://purl.oclc.org/ooxml/officeDocument/relationships/image" Target="../media/image32.jpeg"/><Relationship Id="rId1" Type="http://purl.oclc.org/ooxml/officeDocument/relationships/slideLayout" Target="../slideLayouts/slideLayout7.xml"/><Relationship Id="rId5" Type="http://purl.oclc.org/ooxml/officeDocument/relationships/image" Target="../media/image35.jpeg"/><Relationship Id="rId4" Type="http://purl.oclc.org/ooxml/officeDocument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purl.oclc.org/ooxml/officeDocument/relationships/image" Target="../media/image4.png"/><Relationship Id="rId1" Type="http://purl.oclc.org/ooxml/officeDocument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purl.oclc.org/ooxml/officeDocument/relationships/image" Target="../media/image37.jpeg"/><Relationship Id="rId2" Type="http://purl.oclc.org/ooxml/officeDocument/relationships/image" Target="../media/image36.jpeg"/><Relationship Id="rId1" Type="http://purl.oclc.org/ooxml/officeDocument/relationships/slideLayout" Target="../slideLayouts/slideLayout7.xml"/><Relationship Id="rId5" Type="http://purl.oclc.org/ooxml/officeDocument/relationships/image" Target="../media/image39.png"/><Relationship Id="rId4" Type="http://purl.oclc.org/ooxml/officeDocument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purl.oclc.org/ooxml/officeDocument/relationships/image" Target="../media/image40.jpeg"/><Relationship Id="rId1" Type="http://purl.oclc.org/ooxml/officeDocument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7.xml"/><Relationship Id="rId2" Type="http://purl.oclc.org/ooxml/officeDocument/relationships/audio" Target="../media/media1.mp3"/><Relationship Id="rId1" Type="http://schemas.microsoft.com/office/2007/relationships/media" Target="../media/media1.mp3"/><Relationship Id="rId5" Type="http://purl.oclc.org/ooxml/officeDocument/relationships/image" Target="../media/image6.png"/><Relationship Id="rId4" Type="http://purl.oclc.org/ooxml/officeDocument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image" Target="../media/image7.png"/><Relationship Id="rId1" Type="http://purl.oclc.org/ooxml/officeDocument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purl.oclc.org/ooxml/officeDocument/relationships/image" Target="../media/image8.jpeg"/><Relationship Id="rId1" Type="http://purl.oclc.org/ooxml/officeDocument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purl.oclc.org/ooxml/officeDocument/relationships/image" Target="../media/image9.png"/><Relationship Id="rId1" Type="http://purl.oclc.org/ooxml/officeDocument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11.png"/><Relationship Id="rId2" Type="http://purl.oclc.org/ooxml/officeDocument/relationships/image" Target="../media/image10.png"/><Relationship Id="rId1" Type="http://purl.oclc.org/ooxml/officeDocument/relationships/slideLayout" Target="../slideLayouts/slideLayout7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0297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051" name="Picture 3" descr="sunflowers_wave_hb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4800600"/>
            <a:ext cx="1757363" cy="1431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1447800" y="5059363"/>
            <a:ext cx="533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</a:rPr>
              <a:t>Giáo viên: Nguyễn Hải Yến</a:t>
            </a:r>
          </a:p>
        </p:txBody>
      </p:sp>
      <p:sp>
        <p:nvSpPr>
          <p:cNvPr id="2053" name="WordArt 7"/>
          <p:cNvSpPr>
            <a:spLocks noChangeArrowheads="1" noChangeShapeType="1" noTextEdit="1"/>
          </p:cNvSpPr>
          <p:nvPr/>
        </p:nvSpPr>
        <p:spPr bwMode="auto">
          <a:xfrm>
            <a:off x="3332163" y="746125"/>
            <a:ext cx="50292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.195%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vi-VN" sz="36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0000FF">
                    <a:alpha val="50.195%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THỦY TIÊN</a:t>
            </a:r>
            <a:endParaRPr lang="en-US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0000FF">
                  <a:alpha val="50.195%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9788" y="2487831"/>
            <a:ext cx="7675457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%"/>
                    <a:lumOff val="15%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ĐỀ TÀI :</a:t>
            </a:r>
          </a:p>
          <a:p>
            <a:pPr algn="ctr" eaLnBrk="1" hangingPunct="1">
              <a:defRPr/>
            </a:pPr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%"/>
                    <a:lumOff val="15%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LÀM QUEN CHỮ CÁI G-Y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0200" y="4441677"/>
            <a:ext cx="459613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Chủ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đề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: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</a:t>
            </a:r>
            <a:r>
              <a:rPr lang="en-US" sz="3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6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thông</a:t>
            </a:r>
            <a:endParaRPr lang="en-US" sz="36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1081" y="1752600"/>
            <a:ext cx="7503319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LĨNH VỰC : PHÁT </a:t>
            </a:r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TRIỂN</a:t>
            </a:r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NGÔN NGỮ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762000"/>
            <a:ext cx="9076267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179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2209800" y="1676400"/>
            <a:ext cx="4953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7200" b="1">
                <a:latin typeface=".VnAvant" panose="020B7200000000000000" pitchFamily="34" charset="0"/>
              </a:rPr>
              <a:t>Giíi thiÖu c¸c kiÓu ch÷ </a:t>
            </a:r>
            <a:r>
              <a:rPr lang="en-US" alt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WordArt 2"/>
          <p:cNvSpPr>
            <a:spLocks noChangeArrowheads="1" noChangeShapeType="1" noTextEdit="1"/>
          </p:cNvSpPr>
          <p:nvPr/>
        </p:nvSpPr>
        <p:spPr bwMode="auto">
          <a:xfrm>
            <a:off x="381000" y="1295400"/>
            <a:ext cx="2895600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AvantH" panose="020B7200000000000000" pitchFamily="34" charset="0"/>
              </a:rPr>
              <a:t>g</a:t>
            </a:r>
          </a:p>
        </p:txBody>
      </p:sp>
      <p:sp>
        <p:nvSpPr>
          <p:cNvPr id="12291" name="WordArt 3"/>
          <p:cNvSpPr>
            <a:spLocks noChangeArrowheads="1" noChangeShapeType="1" noTextEdit="1"/>
          </p:cNvSpPr>
          <p:nvPr/>
        </p:nvSpPr>
        <p:spPr bwMode="auto">
          <a:xfrm>
            <a:off x="3886200" y="17526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71012" name="WordArt 4"/>
          <p:cNvSpPr>
            <a:spLocks noChangeArrowheads="1" noChangeShapeType="1" noTextEdit="1"/>
          </p:cNvSpPr>
          <p:nvPr/>
        </p:nvSpPr>
        <p:spPr bwMode="auto">
          <a:xfrm>
            <a:off x="6705600" y="1676400"/>
            <a:ext cx="1905000" cy="2590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.VnLinus" panose="020B7200000000000000" pitchFamily="34" charset="0"/>
              </a:rPr>
              <a:t>g</a:t>
            </a: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8382000" y="3124200"/>
            <a:ext cx="5334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%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54292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Lµm quen víi </a:t>
            </a:r>
          </a:p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ch÷ </a:t>
            </a:r>
            <a:r>
              <a:rPr lang="en-US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619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5184775"/>
        </p:xfrm>
        <a:graphic>
          <a:graphicData uri="http://purl.oclc.org/ooxml/officeDocument/oleObject">
            <mc:AlternateContent xmlns:mc="http://schemas.openxmlformats.org/markup-compatibility/2006">
              <mc:Choice xmlns:v="urn:schemas-microsoft-com:vml" Requires="v">
                <p:oleObj spid="_x0000_s14350" name="Image" r:id="rId3" imgW="5961905" imgH="3380952" progId="Photoshop.Image.7">
                  <p:embed/>
                </p:oleObj>
              </mc:Choice>
              <mc:Fallback>
                <p:oleObj name="Image" r:id="rId3" imgW="5961905" imgH="3380952" progId="Photoshop.Image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%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6195" name="Picture 3" descr="may bay xanh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838200"/>
            <a:ext cx="44386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36196" name="Rectangle 4"/>
          <p:cNvSpPr>
            <a:spLocks noChangeArrowheads="1"/>
          </p:cNvSpPr>
          <p:nvPr/>
        </p:nvSpPr>
        <p:spPr bwMode="auto">
          <a:xfrm>
            <a:off x="2590800" y="5486400"/>
            <a:ext cx="76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9000" b="1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36197" name="Picture 5" descr="may bay xanh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85800"/>
            <a:ext cx="44386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36198" name="Picture 6" descr="may bay xanh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44386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685800" y="5334000"/>
            <a:ext cx="14478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1828800" y="5334000"/>
            <a:ext cx="9144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.VnAvant" panose="020B7200000000000000" pitchFamily="34" charset="0"/>
              </a:rPr>
              <a:t>¸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3886200" y="5334000"/>
            <a:ext cx="762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.VnAvant" panose="020B7200000000000000" pitchFamily="34" charset="0"/>
              </a:rPr>
              <a:t>b</a:t>
            </a:r>
          </a:p>
        </p:txBody>
      </p:sp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4648200" y="5334000"/>
            <a:ext cx="9906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8800" b="1">
                <a:solidFill>
                  <a:srgbClr val="0000FF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136210" name="Text Box 18"/>
          <p:cNvSpPr txBox="1">
            <a:spLocks noChangeArrowheads="1"/>
          </p:cNvSpPr>
          <p:nvPr/>
        </p:nvSpPr>
        <p:spPr bwMode="auto">
          <a:xfrm>
            <a:off x="5486400" y="5334000"/>
            <a:ext cx="762000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8800" b="1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9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%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-3.06358E-6 L -1.85938 -0.10034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.969%" y="-5.016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%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-3.06358E-6 L -1.85938 -0.10034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.969%" y="-5.016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%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0.0222 L -0.92604 0.04393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.302%" y="1.08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%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6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%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51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52" dur="250" decel="50%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53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36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136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4" grpId="0" build="p"/>
      <p:bldP spid="136196" grpId="0" build="allAtOnce"/>
      <p:bldP spid="136201" grpId="0"/>
      <p:bldP spid="136201" grpId="1"/>
      <p:bldP spid="136203" grpId="0"/>
      <p:bldP spid="136203" grpId="1"/>
      <p:bldP spid="136204" grpId="0"/>
      <p:bldP spid="136204" grpId="1"/>
      <p:bldP spid="136205" grpId="0"/>
      <p:bldP spid="136205" grpId="1"/>
      <p:bldP spid="136210" grpId="0"/>
    </p:bld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7" name="Text Box 5"/>
          <p:cNvSpPr txBox="1">
            <a:spLocks noChangeArrowheads="1"/>
          </p:cNvSpPr>
          <p:nvPr/>
        </p:nvSpPr>
        <p:spPr bwMode="auto">
          <a:xfrm>
            <a:off x="2819400" y="-685800"/>
            <a:ext cx="281940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44800" b="1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7" grpId="0"/>
    </p:bld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1828800" y="1490663"/>
            <a:ext cx="59102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Ch÷ </a:t>
            </a:r>
            <a:r>
              <a:rPr lang="en-US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  <a:r>
              <a:rPr lang="en-US" altLang="en-US" sz="6000" b="1">
                <a:latin typeface=".VnAvant" panose="020B7200000000000000" pitchFamily="34" charset="0"/>
              </a:rPr>
              <a:t> gåm nh÷ng nÐt g×?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895600" y="1295400"/>
            <a:ext cx="36449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45000" b="1">
                <a:solidFill>
                  <a:srgbClr val="FF33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75107" name="Picture 3" descr="net-xien-ng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88" y="1046163"/>
            <a:ext cx="26209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75108" name="Picture 4" descr="net-xien-d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8" y="1566863"/>
            <a:ext cx="26574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75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27" y="685800"/>
            <a:ext cx="9075470" cy="5105400"/>
          </a:xfrm>
        </p:spPr>
      </p:pic>
    </p:spTree>
    <p:extLst>
      <p:ext uri="{BB962C8B-B14F-4D97-AF65-F5344CB8AC3E}">
        <p14:creationId xmlns:p14="http://schemas.microsoft.com/office/powerpoint/2010/main" val="324167214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152400"/>
            <a:ext cx="9039225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447800" y="2209800"/>
            <a:ext cx="57658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Giíi thiÖu </a:t>
            </a:r>
          </a:p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c¸c kiÓu ch÷ </a:t>
            </a:r>
            <a:r>
              <a:rPr lang="en-US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635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457200" y="1160463"/>
            <a:ext cx="80772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 b="1" i="1" u="sng"/>
              <a:t>I. Mục đích-Yêu cầu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1. Kiến thức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     + Trẻ nhận biết chữ g-y trong các từ chỉ tên các loại phương tiện giao thông </a:t>
            </a:r>
            <a:endParaRPr lang="en-US" altLang="en-US" sz="1800"/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     </a:t>
            </a:r>
            <a:r>
              <a:rPr lang="vi-VN" altLang="en-US" sz="1800"/>
              <a:t>+ Biết được đặc điểm cấu tạo của chữ g-y. 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     + Trẻ biết được trong xã hội có rất nhiều loại phương tiện giao thông khác nhau, mỗi loại phương tiện giao thông lại có ích lợi riêng. 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2. Kỹ năng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     + Trẻ phát âm rõ ràng đúng chữ cái g,y, giúp trẻ làm quen với việc đọc thông qua việc đọc rõ từ chỉ tên các phương tiện giao thông. 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     + Biết phân biệt sự giống và khác nhau của các chữ g-y thông qua đặc điểm cấu tạo các nét chữ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     + Trẻ tìm được chữ g-y trong từ chỉ tên các phương tiện giao thông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3. Thái độ  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     + Trẻ biết được mỗi loại phương tiên giao thông có ích lợi khác nhau. 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/>
              <a:t>     + Trẻ hứng thú tham gia hoạt động.     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WordArt 2"/>
          <p:cNvSpPr>
            <a:spLocks noChangeArrowheads="1" noChangeShapeType="1" noTextEdit="1"/>
          </p:cNvSpPr>
          <p:nvPr/>
        </p:nvSpPr>
        <p:spPr bwMode="auto">
          <a:xfrm>
            <a:off x="685800" y="1600200"/>
            <a:ext cx="2276475" cy="3276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.VnAvantH" panose="020B7200000000000000" pitchFamily="34" charset="0"/>
              </a:rPr>
              <a:t>y</a:t>
            </a:r>
          </a:p>
        </p:txBody>
      </p:sp>
      <p:sp>
        <p:nvSpPr>
          <p:cNvPr id="19459" name="WordArt 3"/>
          <p:cNvSpPr>
            <a:spLocks noChangeArrowheads="1" noChangeShapeType="1" noTextEdit="1"/>
          </p:cNvSpPr>
          <p:nvPr/>
        </p:nvSpPr>
        <p:spPr bwMode="auto">
          <a:xfrm>
            <a:off x="3886200" y="2057400"/>
            <a:ext cx="20574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362200"/>
            <a:ext cx="17811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fltVal val="0"/>
                                          </p:val>
                                        </p:tav>
                                        <p:tav tm="100%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40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509713" y="1752600"/>
            <a:ext cx="60737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C¸c con h·y </a:t>
            </a:r>
          </a:p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so s¸nh cho c« </a:t>
            </a:r>
          </a:p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2 ch÷ </a:t>
            </a:r>
            <a:r>
              <a:rPr lang="en-US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altLang="en-US" sz="6000" b="1">
                <a:latin typeface=".VnAvant" panose="020B7200000000000000" pitchFamily="34" charset="0"/>
              </a:rPr>
              <a:t> vµ </a:t>
            </a:r>
            <a:r>
              <a:rPr lang="en-US" altLang="en-US" sz="6000" b="1">
                <a:solidFill>
                  <a:srgbClr val="FF0000"/>
                </a:solidFill>
                <a:latin typeface=".VnAvant" panose="020B7200000000000000" pitchFamily="34" charset="0"/>
              </a:rPr>
              <a:t>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-52388" y="684213"/>
            <a:ext cx="586740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30700" b="1">
                <a:solidFill>
                  <a:srgbClr val="0000FF"/>
                </a:solidFill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146435" name="Picture 3" descr="net 1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25" y="1763713"/>
            <a:ext cx="23622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46436" name="Picture 4" descr="net chu 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98625"/>
            <a:ext cx="18748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041900" y="1524000"/>
            <a:ext cx="31115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30900" b="1">
                <a:solidFill>
                  <a:srgbClr val="FF66FF"/>
                </a:solidFill>
                <a:latin typeface=".VnAvant" panose="020B7200000000000000" pitchFamily="34" charset="0"/>
              </a:rPr>
              <a:t>y</a:t>
            </a:r>
          </a:p>
        </p:txBody>
      </p:sp>
      <p:pic>
        <p:nvPicPr>
          <p:cNvPr id="146438" name="Picture 6" descr="net-xien-ng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1512888"/>
            <a:ext cx="18065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46439" name="Picture 7" descr="net-xien-d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388" y="1851025"/>
            <a:ext cx="180181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3000"/>
                                        <p:tgtEl>
                                          <p:spTgt spid="14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14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24888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81000" y="381000"/>
            <a:ext cx="91440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%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.VnTime" panose="020B7200000000000000" pitchFamily="34" charset="0"/>
              </a:rPr>
              <a:t>T</a:t>
            </a: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rò chơi 1 :</a:t>
            </a:r>
          </a:p>
          <a:p>
            <a:pPr algn="ctr">
              <a:spcBef>
                <a:spcPct val="0%"/>
              </a:spcBef>
              <a:buFontTx/>
              <a:buNone/>
            </a:pPr>
            <a:r>
              <a:rPr lang="en-US" altLang="en-US" sz="5400" b="1">
                <a:solidFill>
                  <a:srgbClr val="FF3300"/>
                </a:solidFill>
                <a:latin typeface="Times New Roman" panose="02020603050405020304" pitchFamily="18" charset="0"/>
              </a:rPr>
              <a:t>Ai nhanh nhất</a:t>
            </a:r>
            <a:endParaRPr lang="en-US" altLang="en-US" sz="5400" b="1">
              <a:solidFill>
                <a:srgbClr val="FF33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438400"/>
            <a:ext cx="640080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Tx/>
              <a:buChar char="-"/>
              <a:defRPr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 </a:t>
            </a:r>
            <a:r>
              <a:rPr lang="en-US" dirty="0" err="1"/>
              <a:t>tiện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,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.</a:t>
            </a:r>
          </a:p>
          <a:p>
            <a:pPr marL="285750" indent="-285750" eaLnBrk="1" hangingPunct="1">
              <a:buFontTx/>
              <a:buChar char="-"/>
              <a:defRPr/>
            </a:pP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   </a:t>
            </a:r>
          </a:p>
          <a:p>
            <a:pPr eaLnBrk="1" hangingPunct="1">
              <a:defRPr/>
            </a:pPr>
            <a:r>
              <a:rPr lang="en-US" dirty="0"/>
              <a:t>    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Boat012293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-304800" y="136525"/>
            <a:ext cx="6019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  <a:latin typeface="VNI-Avo" pitchFamily="2" charset="0"/>
              </a:rPr>
              <a:t>Thuyeàn buoàm</a:t>
            </a: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3048000" y="5851525"/>
            <a:ext cx="6019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VNI-Avo" pitchFamily="2" charset="0"/>
              </a:rPr>
              <a:t>Thu…..eàn buoàm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295400" y="136525"/>
            <a:ext cx="609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33CC33"/>
                </a:solidFill>
                <a:latin typeface="VNI-Avo" pitchFamily="2" charset="0"/>
              </a:rPr>
              <a:t>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-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06543 C -0.02448 0.07746 -0.05729 0.08948 -0.07083 0.12462 C -0.08437 0.15977 -0.18646 0.2978 -0.0724 0.27699 C 0.04167 0.25618 0.48142 -0.01064 0.61337 8.09249E-7 C 0.74531 0.01064 0.78576 0.27191 0.71962 0.34035 C 0.65347 0.40879 0.27465 0.32786 0.21649 0.41017 C 0.15833 0.49248 0.34427 0.763 0.37049 0.83491 " pathEditMode="relative" rAng="0" ptsTypes="aaaaaaA">
                                      <p:cBhvr>
                                        <p:cTn id="15" dur="5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.115%" y="34.659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4" grpId="0"/>
      <p:bldP spid="14344" grpId="1"/>
    </p:bldLst>
  </p:timing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933mui%20b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42988"/>
            <a:ext cx="60960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0" y="76200"/>
            <a:ext cx="594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33CC33"/>
                </a:solidFill>
                <a:latin typeface="VNI-Avo" pitchFamily="2" charset="0"/>
              </a:rPr>
              <a:t>Xe chôû haøng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52400" y="5470525"/>
            <a:ext cx="594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FF0066"/>
                </a:solidFill>
                <a:latin typeface="VNI-Avo" pitchFamily="2" charset="0"/>
              </a:rPr>
              <a:t>Xe chôû haøn…..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419600" y="76200"/>
            <a:ext cx="1600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VNI-Avo" pitchFamily="2" charset="0"/>
              </a:rPr>
              <a:t>g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4" presetClass="path" presetSubtype="0" accel="50%" decel="50%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61 0.03056 C 0.05174 0.00463 0.04966 -0.0213 0.04896 -0.0213 C 0.04445 -0.0213 0.03959 0.38565 0.03959 0.79329 C 0.03959 0.5875 0.03716 0.38565 0.0349 0.38565 C 0.03264 0.38565 0.03039 0.59074 0.03039 0.79329 C 0.03039 0.69167 0.02934 0.5875 0.02795 0.5875 C 0.02674 0.5875 0.0257 0.68866 0.0257 0.79329 C 0.0257 0.74074 0.02518 0.69167 0.02431 0.69167 C 0.02379 0.69167 0.02327 0.74375 0.02327 0.79329 C 0.02327 0.76667 0.02309 0.74074 0.02257 0.74074 C 0.0224 0.74074 0.02205 0.76667 0.02205 0.79329 C 0.02205 0.77986 0.02188 0.76667 0.0217 0.76667 C 0.0217 0.77037 0.02153 0.77986 0.02153 0.79329 C 0.02153 0.78611 0.02153 0.77986 0.02136 0.77986 C 0.02136 0.78333 0.02118 0.78704 0.02118 0.79329 C 0.02118 0.78958 0.02118 0.78611 0.02118 0.78333 C 0.02101 0.78333 0.02101 0.78704 0.02101 0.79028 C 0.02084 0.79028 0.02084 0.78704 0.02084 0.78333 C 0.02084 0.78357 0.02084 0.78704 0.02084 0.79028 " pathEditMode="relative" rAng="0" ptsTypes="AAAAAAAAAAAAAAAAAAA">
                                      <p:cBhvr>
                                        <p:cTn id="9" dur="5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.597%" y="35.532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15367" grpId="1"/>
    </p:bld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14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629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2514600" y="5775325"/>
            <a:ext cx="4114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A50021"/>
                </a:solidFill>
                <a:latin typeface="VNI-Avo" pitchFamily="2" charset="0"/>
              </a:rPr>
              <a:t>xe maù</a:t>
            </a:r>
          </a:p>
        </p:txBody>
      </p:sp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514600" y="0"/>
            <a:ext cx="594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FF0066"/>
                </a:solidFill>
                <a:latin typeface="VNI-Avo" pitchFamily="2" charset="0"/>
              </a:rPr>
              <a:t>xe maùy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4953000" y="5807075"/>
            <a:ext cx="68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chemeClr val="accent2"/>
                </a:solidFill>
                <a:latin typeface="VNI-Avo" pitchFamily="2" charset="0"/>
              </a:rPr>
              <a:t>y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7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1.11111E-6 L -0.05 1.11111E-6 L -0.08698 0.0493 L -0.12292 1.11111E-6 L -0.175 1.11111E-6 L -0.175 -0.06945 L -0.21094 -0.11852 L -0.175 -0.16644 L -0.175 -0.23588 L -0.12292 -0.23588 L -0.08698 -0.2838 L -0.05 -0.23588 L 0.00208 -0.23588 L 0.00208 -0.16644 L 0.03906 -0.11852 L 0.00208 -0.06945 L 0.00208 1.11111E-6 Z " pathEditMode="relative" rAng="10800000" ptsTypes="AAAAAAAAAAAAAAAAA">
                                      <p:cBhvr>
                                        <p:cTn id="8" dur="2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.802%" y="-11.713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3" grpId="0"/>
      <p:bldP spid="16393" grpId="1"/>
    </p:bld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xeng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81000" y="212725"/>
            <a:ext cx="5943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FF3300"/>
                </a:solidFill>
                <a:latin typeface="VNI-Avo" pitchFamily="2" charset="0"/>
              </a:rPr>
              <a:t>xe ngöïa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5334000" y="5638800"/>
            <a:ext cx="3429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0000FF"/>
                </a:solidFill>
                <a:latin typeface="VNI-Avo" pitchFamily="2" charset="0"/>
              </a:rPr>
              <a:t>xe n  öïa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685800" y="3200400"/>
            <a:ext cx="6858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%"/>
              </a:spcBef>
              <a:buFontTx/>
              <a:buNone/>
            </a:pPr>
            <a:r>
              <a:rPr lang="en-US" altLang="en-US" sz="6000" b="1">
                <a:solidFill>
                  <a:srgbClr val="33CC33"/>
                </a:solidFill>
                <a:latin typeface="VNI-Avo" pitchFamily="2" charset="0"/>
              </a:rPr>
              <a:t>g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4" presetClass="path" presetSubtype="0" accel="50%" decel="50%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69 0.05804 C 0.03785 0.04786 0.08108 0.03769 0.09601 0.03769 C 0.19132 0.03769 0.28941 0.19861 0.28941 0.35954 C 0.28941 0.27838 0.33854 0.19861 0.3849 0.19861 C 0.43385 0.19861 0.48021 0.27954 0.48021 0.35954 C 0.48021 0.31931 0.50469 0.27838 0.52899 0.27838 C 0.55295 0.27838 0.5783 0.31838 0.5783 0.35954 C 0.5783 0.33896 0.59063 0.31931 0.60278 0.31931 C 0.61476 0.31931 0.62743 0.33989 0.62743 0.35954 C 0.62743 0.34913 0.63368 0.33896 0.63958 0.33896 C 0.64288 0.33896 0.65191 0.34913 0.65191 0.35954 C 0.65191 0.35422 0.65503 0.34913 0.65833 0.34913 C 0.65833 0.35052 0.66458 0.35422 0.66458 0.35954 C 0.66458 0.35676 0.66458 0.35422 0.66788 0.35422 C 0.66788 0.35561 0.67101 0.357 0.67101 0.35954 C 0.67101 0.35815 0.67101 0.35676 0.67101 0.35561 C 0.67431 0.35561 0.67431 0.357 0.67431 0.35838 C 0.67743 0.35838 0.67743 0.357 0.67743 0.35561 C 0.68073 0.35561 0.68073 0.357 0.68073 0.35838 " pathEditMode="relative" rAng="0" ptsTypes="fffffffffffffffffff">
                                      <p:cBhvr>
                                        <p:cTn id="8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.743%" y="14.058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6" grpId="1"/>
    </p:bldLst>
  </p:timing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2520950" y="685800"/>
            <a:ext cx="441801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5400" b="1"/>
              <a:t>Trò chơi 2 : </a:t>
            </a:r>
          </a:p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5400" b="1"/>
              <a:t>Ô cửa bí mật</a:t>
            </a:r>
          </a:p>
        </p:txBody>
      </p:sp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990600" y="2727325"/>
            <a:ext cx="7162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Trên màn hình sẽ có 4 hình ảnh, đằng sau mỗi hình ảnh là 1 chữ cái, các con sẽ chọn 1 hình ảnh bát kỳ, khi ảnh mở ra, con phải đọc thật to và thật nhanh tên chữ cái đó. Nếu trả lời đúng, con sẽ được thưởng 1 ngôi sao, nếu trả lời sai, rất tiếc, con hãy trả lời lại nhé!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Hộp_Văn_Bản 10"/>
          <p:cNvSpPr txBox="1">
            <a:spLocks noChangeArrowheads="1"/>
          </p:cNvSpPr>
          <p:nvPr/>
        </p:nvSpPr>
        <p:spPr bwMode="auto">
          <a:xfrm>
            <a:off x="1524000" y="381000"/>
            <a:ext cx="198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9900" b="1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28675" name="Hộp_Văn_Bản 11"/>
          <p:cNvSpPr txBox="1">
            <a:spLocks noChangeArrowheads="1"/>
          </p:cNvSpPr>
          <p:nvPr/>
        </p:nvSpPr>
        <p:spPr bwMode="auto">
          <a:xfrm>
            <a:off x="5638800" y="381000"/>
            <a:ext cx="198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9900" b="1">
                <a:solidFill>
                  <a:srgbClr val="0066FF"/>
                </a:solidFill>
                <a:latin typeface="VNI-Avo" pitchFamily="2" charset="0"/>
              </a:rPr>
              <a:t>g</a:t>
            </a:r>
          </a:p>
        </p:txBody>
      </p:sp>
      <p:sp>
        <p:nvSpPr>
          <p:cNvPr id="28676" name="Hộp_Văn_Bản 12"/>
          <p:cNvSpPr txBox="1">
            <a:spLocks noChangeArrowheads="1"/>
          </p:cNvSpPr>
          <p:nvPr/>
        </p:nvSpPr>
        <p:spPr bwMode="auto">
          <a:xfrm>
            <a:off x="5638800" y="3200400"/>
            <a:ext cx="1981200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9900" b="1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  <p:sp>
        <p:nvSpPr>
          <p:cNvPr id="28677" name="Hộp_Văn_Bản 13"/>
          <p:cNvSpPr txBox="1">
            <a:spLocks noChangeArrowheads="1"/>
          </p:cNvSpPr>
          <p:nvPr/>
        </p:nvSpPr>
        <p:spPr bwMode="auto">
          <a:xfrm>
            <a:off x="1371600" y="3703638"/>
            <a:ext cx="1981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9900" b="1">
                <a:solidFill>
                  <a:schemeClr val="hlink"/>
                </a:solidFill>
                <a:latin typeface="VNI-Avo" pitchFamily="2" charset="0"/>
              </a:rPr>
              <a:t>k</a:t>
            </a:r>
          </a:p>
        </p:txBody>
      </p:sp>
      <p:pic>
        <p:nvPicPr>
          <p:cNvPr id="24579" name="Picture 3" descr="H:\thuba\kk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3962400"/>
            <a:ext cx="35845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vu huong duong\Desktop\thu ba\354635033[1]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.318%" b="8.116%"/>
          <a:stretch>
            <a:fillRect/>
          </a:stretch>
        </p:blipFill>
        <p:spPr>
          <a:xfrm>
            <a:off x="4800600" y="1295400"/>
            <a:ext cx="3581400" cy="2362200"/>
          </a:xfrm>
        </p:spPr>
      </p:pic>
      <p:pic>
        <p:nvPicPr>
          <p:cNvPr id="7" name="Picture 1" descr="C:\Documents and Settings\Administrator\My Documents\thuy\cruise_shi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.346%"/>
          <a:stretch>
            <a:fillRect/>
          </a:stretch>
        </p:blipFill>
        <p:spPr bwMode="auto">
          <a:xfrm>
            <a:off x="530225" y="1160463"/>
            <a:ext cx="358140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4580" name="Picture 4" descr="C:\Documents and Settings\Administrator\My Documents\thuy\787_Boe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962400"/>
            <a:ext cx="35814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w"/>
                                          </p:val>
                                        </p:tav>
                                        <p:tav tm="5%">
                                          <p:val>
                                            <p:strVal val="0.92*ppt_w"/>
                                          </p:val>
                                        </p:tav>
                                        <p:tav tm="10%">
                                          <p:val>
                                            <p:strVal val="0.71*ppt_w"/>
                                          </p:val>
                                        </p:tav>
                                        <p:tav tm="15%">
                                          <p:val>
                                            <p:strVal val="0.38*ppt_w"/>
                                          </p:val>
                                        </p:tav>
                                        <p:tav tm="20%">
                                          <p:val>
                                            <p:fltVal val="0"/>
                                          </p:val>
                                        </p:tav>
                                        <p:tav tm="25%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%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%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%">
                                          <p:val>
                                            <p:strVal val="-ppt_w"/>
                                          </p:val>
                                        </p:tav>
                                        <p:tav tm="45%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%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%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%">
                                          <p:val>
                                            <p:fltVal val="0"/>
                                          </p:val>
                                        </p:tav>
                                        <p:tav tm="65%">
                                          <p:val>
                                            <p:strVal val="0.38*ppt_w"/>
                                          </p:val>
                                        </p:tav>
                                        <p:tav tm="70%">
                                          <p:val>
                                            <p:strVal val="0.71*ppt_w"/>
                                          </p:val>
                                        </p:tav>
                                        <p:tav tm="75%">
                                          <p:val>
                                            <p:strVal val="0.92*ppt_w"/>
                                          </p:val>
                                        </p:tav>
                                        <p:tav tm="80%">
                                          <p:val>
                                            <p:strVal val="ppt_w"/>
                                          </p:val>
                                        </p:tav>
                                        <p:tav tm="85%">
                                          <p:val>
                                            <p:strVal val="0.92*ppt_w"/>
                                          </p:val>
                                        </p:tav>
                                        <p:tav tm="90%">
                                          <p:val>
                                            <p:strVal val="0.71*ppt_w"/>
                                          </p:val>
                                        </p:tav>
                                        <p:tav tm="95%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h"/>
                                          </p:val>
                                        </p:tav>
                                        <p:tav tm="100%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29712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600200" y="2209800"/>
            <a:ext cx="5181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vi-VN" altLang="en-US" sz="1800" b="1" i="1" u="sng"/>
              <a:t>II. Chuẩn bị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</a:t>
            </a:r>
            <a:r>
              <a:rPr lang="vi-VN" altLang="en-US" sz="1800"/>
              <a:t>Máy chiếu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</a:t>
            </a:r>
            <a:r>
              <a:rPr lang="vi-VN" altLang="en-US" sz="1800"/>
              <a:t>Máy vi tính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</a:t>
            </a:r>
            <a:r>
              <a:rPr lang="vi-VN" altLang="en-US" sz="1800"/>
              <a:t>Tư liệu làm giáo án điện tử chữ g-y 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</a:t>
            </a:r>
            <a:r>
              <a:rPr lang="vi-VN" altLang="en-US" sz="1800"/>
              <a:t>Đĩa nhạc bài cô dạy em bài học giao thông, 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</a:t>
            </a:r>
            <a:r>
              <a:rPr lang="vi-VN" altLang="en-US" sz="1800"/>
              <a:t>Nam châm để gắn các chữ g- y</a:t>
            </a:r>
          </a:p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1800"/>
              <a:t>- </a:t>
            </a:r>
            <a:r>
              <a:rPr lang="vi-VN" altLang="en-US" sz="1800"/>
              <a:t> Hình ảnh các loại phương tiện giao thông có chứa chữ g-y  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Hộp_Văn_Bản 10"/>
          <p:cNvSpPr txBox="1">
            <a:spLocks noChangeArrowheads="1"/>
          </p:cNvSpPr>
          <p:nvPr/>
        </p:nvSpPr>
        <p:spPr bwMode="auto">
          <a:xfrm>
            <a:off x="1066800" y="-685800"/>
            <a:ext cx="3192463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41300" b="1">
                <a:solidFill>
                  <a:srgbClr val="0066FF"/>
                </a:solidFill>
                <a:latin typeface="VNI-Avo" pitchFamily="2" charset="0"/>
              </a:rPr>
              <a:t>y</a:t>
            </a:r>
            <a:endParaRPr lang="en-US" altLang="en-US" sz="19900" b="1">
              <a:solidFill>
                <a:srgbClr val="0066FF"/>
              </a:solidFill>
              <a:latin typeface="VNI-Avo" pitchFamily="2" charset="0"/>
            </a:endParaRPr>
          </a:p>
        </p:txBody>
      </p:sp>
      <p:sp>
        <p:nvSpPr>
          <p:cNvPr id="29699" name="Hộp_Văn_Bản 11"/>
          <p:cNvSpPr txBox="1">
            <a:spLocks noChangeArrowheads="1"/>
          </p:cNvSpPr>
          <p:nvPr/>
        </p:nvSpPr>
        <p:spPr bwMode="auto">
          <a:xfrm>
            <a:off x="5029200" y="-533400"/>
            <a:ext cx="35052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41300" b="1">
                <a:solidFill>
                  <a:srgbClr val="FF0000"/>
                </a:solidFill>
                <a:latin typeface="VNI-Avo" pitchFamily="2" charset="0"/>
              </a:rPr>
              <a:t>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990600"/>
            <a:ext cx="398145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600"/>
            <a:ext cx="3657600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389313"/>
            <a:ext cx="398145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.129%" b="14.2%"/>
          <a:stretch>
            <a:fillRect/>
          </a:stretch>
        </p:blipFill>
        <p:spPr bwMode="auto">
          <a:xfrm>
            <a:off x="4953000" y="3389313"/>
            <a:ext cx="3657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w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h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80" accel="50%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5%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%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%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%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%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%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%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%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%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%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%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%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%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%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%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%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%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%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%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%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%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%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%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%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%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%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%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%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%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%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%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%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%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%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%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%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%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%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%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%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%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%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" accel="50%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60%"/>
                                    </p:animScale>
                                    <p:animScale>
                                      <p:cBhvr>
                                        <p:cTn id="27" dur="166" decel="50%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80%"/>
                                    </p:animScale>
                                    <p:animScale>
                                      <p:cBhvr>
                                        <p:cTn id="29" dur="166" decel="50%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90%"/>
                                    </p:animScale>
                                    <p:animScale>
                                      <p:cBhvr>
                                        <p:cTn id="31" dur="166" decel="50%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100%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95%"/>
                                    </p:animScale>
                                    <p:animScale>
                                      <p:cBhvr>
                                        <p:cTn id="33" dur="166" decel="50%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%" y="100%"/>
                                    </p:animScale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w"/>
                                          </p:val>
                                        </p:tav>
                                        <p:tav tm="5%">
                                          <p:val>
                                            <p:strVal val="0.92*ppt_w"/>
                                          </p:val>
                                        </p:tav>
                                        <p:tav tm="10%">
                                          <p:val>
                                            <p:strVal val="0.71*ppt_w"/>
                                          </p:val>
                                        </p:tav>
                                        <p:tav tm="15%">
                                          <p:val>
                                            <p:strVal val="0.38*ppt_w"/>
                                          </p:val>
                                        </p:tav>
                                        <p:tav tm="20%">
                                          <p:val>
                                            <p:fltVal val="0"/>
                                          </p:val>
                                        </p:tav>
                                        <p:tav tm="25%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%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%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%">
                                          <p:val>
                                            <p:strVal val="-ppt_w"/>
                                          </p:val>
                                        </p:tav>
                                        <p:tav tm="45%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%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%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%">
                                          <p:val>
                                            <p:fltVal val="0"/>
                                          </p:val>
                                        </p:tav>
                                        <p:tav tm="65%">
                                          <p:val>
                                            <p:strVal val="0.38*ppt_w"/>
                                          </p:val>
                                        </p:tav>
                                        <p:tav tm="70%">
                                          <p:val>
                                            <p:strVal val="0.71*ppt_w"/>
                                          </p:val>
                                        </p:tav>
                                        <p:tav tm="75%">
                                          <p:val>
                                            <p:strVal val="0.92*ppt_w"/>
                                          </p:val>
                                        </p:tav>
                                        <p:tav tm="80%">
                                          <p:val>
                                            <p:strVal val="ppt_w"/>
                                          </p:val>
                                        </p:tav>
                                        <p:tav tm="85%">
                                          <p:val>
                                            <p:strVal val="0.92*ppt_w"/>
                                          </p:val>
                                        </p:tav>
                                        <p:tav tm="90%">
                                          <p:val>
                                            <p:strVal val="0.71*ppt_w"/>
                                          </p:val>
                                        </p:tav>
                                        <p:tav tm="95%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%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h"/>
                                          </p:val>
                                        </p:tav>
                                        <p:tav tm="100%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0723" name="TextBox 2"/>
          <p:cNvSpPr txBox="1">
            <a:spLocks noChangeArrowheads="1"/>
          </p:cNvSpPr>
          <p:nvPr/>
        </p:nvSpPr>
        <p:spPr bwMode="auto">
          <a:xfrm>
            <a:off x="1487488" y="2667000"/>
            <a:ext cx="59086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/>
              <a:t>Xin chân thành </a:t>
            </a:r>
          </a:p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6000" b="1"/>
              <a:t>cảm ơn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6350"/>
            <a:ext cx="9158288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1751013" y="1524000"/>
            <a:ext cx="5627687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/>
              <a:t>Hát cùng cô bài hát </a:t>
            </a:r>
          </a:p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/>
              <a:t>Cô dạy em bài học giao thông</a:t>
            </a:r>
          </a:p>
        </p:txBody>
      </p:sp>
      <p:pic>
        <p:nvPicPr>
          <p:cNvPr id="3" name="Co-Day-Be-Bai-Hoc-Giao-Thong-ok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%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.774%" t="5.556%" r="3.401%" b="4.445%"/>
          <a:stretch>
            <a:fillRect/>
          </a:stretch>
        </p:blipFill>
        <p:spPr bwMode="auto">
          <a:xfrm>
            <a:off x="50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6147" name="TextBox 6"/>
          <p:cNvSpPr txBox="1">
            <a:spLocks noChangeArrowheads="1"/>
          </p:cNvSpPr>
          <p:nvPr/>
        </p:nvSpPr>
        <p:spPr bwMode="auto">
          <a:xfrm>
            <a:off x="838200" y="2819400"/>
            <a:ext cx="77835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6000" b="1">
                <a:latin typeface=".VnAvant" panose="020B7200000000000000" pitchFamily="34" charset="0"/>
              </a:rPr>
              <a:t>Lµm quen víi ch÷ g 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6413" y="5194300"/>
            <a:ext cx="99695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7171" name="TextBox 16"/>
          <p:cNvSpPr txBox="1">
            <a:spLocks noChangeArrowheads="1"/>
          </p:cNvSpPr>
          <p:nvPr/>
        </p:nvSpPr>
        <p:spPr bwMode="auto">
          <a:xfrm>
            <a:off x="5638800" y="5218113"/>
            <a:ext cx="184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7172" name="TextBox 17"/>
          <p:cNvSpPr txBox="1">
            <a:spLocks noChangeArrowheads="1"/>
          </p:cNvSpPr>
          <p:nvPr/>
        </p:nvSpPr>
        <p:spPr bwMode="auto">
          <a:xfrm>
            <a:off x="5719763" y="5319713"/>
            <a:ext cx="184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64038" y="5192713"/>
            <a:ext cx="5540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209800" y="5211763"/>
            <a:ext cx="996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latin typeface=".VnAvant" panose="020B7200000000000000" pitchFamily="34" charset="0"/>
              </a:rPr>
              <a:t>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4811713" y="5151438"/>
            <a:ext cx="99853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638800" y="5165725"/>
            <a:ext cx="923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786313" y="5140325"/>
            <a:ext cx="9985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040063" y="5202238"/>
            <a:ext cx="9969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solidFill>
                  <a:srgbClr val="00B050"/>
                </a:solidFill>
                <a:latin typeface=".VnAvant" panose="020B7200000000000000" pitchFamily="34" charset="0"/>
              </a:rPr>
              <a:t>a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638800" y="5181600"/>
            <a:ext cx="923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solidFill>
                  <a:srgbClr val="00B050"/>
                </a:solidFill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398963" y="5181600"/>
            <a:ext cx="5540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9600" b="1">
                <a:solidFill>
                  <a:srgbClr val="00B050"/>
                </a:solidFill>
                <a:latin typeface=".VnAvant" panose="020B7200000000000000" pitchFamily="34" charset="0"/>
              </a:rPr>
              <a:t>t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1295400" y="1524000"/>
            <a:ext cx="5867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%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%"/>
              </a:spcBef>
              <a:buFontTx/>
              <a:buNone/>
            </a:pPr>
            <a:r>
              <a:rPr lang="en-US" altLang="en-US" sz="30700" b="1">
                <a:solidFill>
                  <a:srgbClr val="0000FF"/>
                </a:solidFill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1447800" y="381000"/>
            <a:ext cx="6143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4400" u="sng"/>
              <a:t>Con hãy đọc với cô nào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/>
    </p:bld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1066800" y="3200400"/>
            <a:ext cx="76962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%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%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%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%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%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%"/>
              </a:spcBef>
              <a:spcAft>
                <a:spcPct val="0%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%"/>
              </a:spcBef>
              <a:buFontTx/>
              <a:buNone/>
            </a:pPr>
            <a:r>
              <a:rPr lang="en-US" altLang="en-US" sz="6600" b="1">
                <a:latin typeface=".VnAvant" panose="020B7200000000000000" pitchFamily="34" charset="0"/>
              </a:rPr>
              <a:t>Ch÷ </a:t>
            </a:r>
            <a:r>
              <a:rPr lang="en-US" alt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g</a:t>
            </a:r>
            <a:r>
              <a:rPr lang="en-US" altLang="en-US" sz="6600" b="1">
                <a:latin typeface=".VnAvant" panose="020B7200000000000000" pitchFamily="34" charset="0"/>
              </a:rPr>
              <a:t> gåm nh÷ng nÐt g× nµo?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685800"/>
            <a:ext cx="5187950" cy="534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1905000"/>
            <a:ext cx="22923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%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85185E-6 L 0.30799 -0.0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.399%" y="-0.023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%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-2.22222E-6 L -0.19201 -2.22222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.934%" y="0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purl.oclc.org/ooxml/drawingml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Facet</Template>
  <TotalTime>38409</TotalTime>
  <Words>552</Words>
  <Application>Microsoft Office PowerPoint</Application>
  <PresentationFormat>On-screen Show (4:3)</PresentationFormat>
  <Paragraphs>95</Paragraphs>
  <Slides>31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.VnAvant</vt:lpstr>
      <vt:lpstr>.VnAvantH</vt:lpstr>
      <vt:lpstr>.VnLinus</vt:lpstr>
      <vt:lpstr>.VnTime</vt:lpstr>
      <vt:lpstr>Arial</vt:lpstr>
      <vt:lpstr>Times New Roman</vt:lpstr>
      <vt:lpstr>VNI-Avo</vt:lpstr>
      <vt:lpstr>Default Design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 Nang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Hong</dc:creator>
  <cp:lastModifiedBy>Windows User</cp:lastModifiedBy>
  <cp:revision>118</cp:revision>
  <dcterms:created xsi:type="dcterms:W3CDTF">2008-12-02T12:15:04Z</dcterms:created>
  <dcterms:modified xsi:type="dcterms:W3CDTF">2021-09-02T05:31:55Z</dcterms:modified>
</cp:coreProperties>
</file>