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5" r:id="rId9"/>
    <p:sldId id="264" r:id="rId10"/>
    <p:sldId id="265" r:id="rId11"/>
    <p:sldId id="287" r:id="rId12"/>
    <p:sldId id="289" r:id="rId13"/>
    <p:sldId id="269" r:id="rId14"/>
    <p:sldId id="270" r:id="rId15"/>
    <p:sldId id="271" r:id="rId16"/>
    <p:sldId id="272" r:id="rId17"/>
    <p:sldId id="281" r:id="rId18"/>
    <p:sldId id="283" r:id="rId19"/>
    <p:sldId id="275" r:id="rId20"/>
    <p:sldId id="276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A5C7-1C19-4C48-9028-20FFB8564029}" type="datetimeFigureOut">
              <a:rPr lang="vi-VN" smtClean="0"/>
              <a:pPr/>
              <a:t>26/03/2020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moi/Giao%20an%20M%20non/The%20Gioi%20Quanh%20Be/cacfile/chua%20dung.wav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AM%20NON\phuong%20ch&#7885;n\qua%20gi%20be%20the.wav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</p:txBody>
      </p:sp>
      <p:pic>
        <p:nvPicPr>
          <p:cNvPr id="3075" name="Picture 24" descr="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096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8" descr="GARLANBE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381000"/>
            <a:ext cx="1219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0" descr="GARLANBEL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1" descr="GARLANBEL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6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2" descr="GARLANBEL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-228600"/>
            <a:ext cx="12192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381000" y="1981200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rgbClr val="6600CC"/>
                </a:solidFill>
              </a:rPr>
              <a:t> </a:t>
            </a:r>
            <a:r>
              <a:rPr lang="en-US" sz="4000" b="1" i="1">
                <a:solidFill>
                  <a:srgbClr val="9900CC"/>
                </a:solidFill>
              </a:rPr>
              <a:t>Chào mừng các cô về dự </a:t>
            </a:r>
          </a:p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srgbClr val="9900CC"/>
                </a:solidFill>
              </a:rPr>
              <a:t>Giờ học ngày hôm nay.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5852" y="1571611"/>
          <a:ext cx="208280" cy="483393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83393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6</a:t>
            </a: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928662" y="5786454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1</a:t>
            </a: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52416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401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9558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6715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1016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5330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0.06497 L -0.08056 -0.267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15 0.08462 L -0.24115 -0.248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794" y="1357298"/>
          <a:ext cx="214314" cy="4691058"/>
        </p:xfrm>
        <a:graphic>
          <a:graphicData uri="http://schemas.openxmlformats.org/drawingml/2006/table">
            <a:tbl>
              <a:tblPr/>
              <a:tblGrid>
                <a:gridCol w="214314"/>
              </a:tblGrid>
              <a:tr h="469105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2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1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5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250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9830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528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7284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029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8186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13 0.03353 L -0.67413 -0.299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3 0.0111 L 0.50313 -0.32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8992" y="928670"/>
          <a:ext cx="208280" cy="53340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334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3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2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3333FF"/>
                  </a:solidFill>
                </a:rPr>
                <a:t>1</a:t>
              </a:r>
              <a:endParaRPr lang="en-US" sz="6600" dirty="0">
                <a:solidFill>
                  <a:srgbClr val="3333FF"/>
                </a:solidFill>
              </a:endParaRP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chemeClr val="hlink"/>
                  </a:solidFill>
                </a:rPr>
                <a:t>5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4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8" y="80978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762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76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27 0.04393 L -0.54827 -0.289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97 0.04254 L 0.64497 -0.29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5707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/>
            <a:endParaRPr lang="en-US" sz="48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6000" b="1">
                <a:solidFill>
                  <a:srgbClr val="8D22DE"/>
                </a:solidFill>
                <a:latin typeface="Constantia" pitchFamily="18" charset="0"/>
              </a:rPr>
              <a:t>III.Hoạt động 3: Mở rộng</a:t>
            </a: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6600" b="1">
                <a:solidFill>
                  <a:srgbClr val="8D22DE"/>
                </a:solidFill>
                <a:latin typeface="Constantia" pitchFamily="18" charset="0"/>
              </a:rPr>
              <a:t>       </a:t>
            </a:r>
            <a:r>
              <a:rPr lang="en-US" sz="5400" b="1">
                <a:solidFill>
                  <a:srgbClr val="8D22DE"/>
                </a:solidFill>
                <a:latin typeface="Constantia" pitchFamily="18" charset="0"/>
              </a:rPr>
              <a:t>Chia các nhóm có số lượng 7 thành 3  phần</a:t>
            </a: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5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36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3600" b="1">
                <a:solidFill>
                  <a:srgbClr val="8D22DE"/>
                </a:solidFill>
                <a:latin typeface="Constantia" pitchFamily="18" charset="0"/>
              </a:rPr>
              <a:t>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1752600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0" y="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8001000" y="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chemeClr val="hlink"/>
                </a:solidFill>
              </a:rPr>
              <a:t>3</a:t>
            </a: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0" y="37161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956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311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555 L 0.3875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555 L 0.37083 -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-0.00555 L 0.37084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01665 L 0.44583 -0.31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857356" y="450057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1714480" y="235743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1785918" y="21429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36" y="2143116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6215074" y="50004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6215074" y="2643182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6286512" y="478632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2143108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3143240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4071934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785794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57422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3306" y="71435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3306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5" grpId="0" animBg="1"/>
      <p:bldP spid="14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40" y="1500174"/>
            <a:ext cx="107157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4357686" y="285728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7358082" y="200024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1</a:t>
            </a:r>
          </a:p>
        </p:txBody>
      </p:sp>
      <p:pic>
        <p:nvPicPr>
          <p:cNvPr id="2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857364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7187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192880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3643314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5918" y="521495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514351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28926" y="3571876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5134 L 0.42083 0.05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405 L 0.00538 -0.308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3446 L -0.00382 -0.29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486 L -0.00139 -0.328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1087 L 0.5691 -0.441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429388" y="3786190"/>
            <a:ext cx="2428892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357158" y="3643314"/>
            <a:ext cx="6000792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6643702" y="357166"/>
            <a:ext cx="2071702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0"/>
            <a:ext cx="6500826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6248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8638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768" y="50004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71736" y="207167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1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28572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7215206" y="1857364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488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8618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76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8794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6578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15272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tent Placeholder 12"/>
          <p:cNvSpPr txBox="1">
            <a:spLocks/>
          </p:cNvSpPr>
          <p:nvPr/>
        </p:nvSpPr>
        <p:spPr>
          <a:xfrm>
            <a:off x="285748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5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ontent Placeholder 12"/>
          <p:cNvSpPr txBox="1">
            <a:spLocks/>
          </p:cNvSpPr>
          <p:nvPr/>
        </p:nvSpPr>
        <p:spPr>
          <a:xfrm>
            <a:off x="714376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7" grpId="0" animBg="1"/>
      <p:bldP spid="16" grpId="0" animBg="1"/>
      <p:bldP spid="13" grpId="0" build="p" animBg="1"/>
      <p:bldP spid="15" grpId="0" animBg="1"/>
      <p:bldP spid="15" grpId="1" animBg="1"/>
      <p:bldP spid="20" grpId="0" build="allAtOnce" animBg="1"/>
      <p:bldP spid="33" grpId="0" build="allAtOnce" animBg="1"/>
      <p:bldP spid="3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786314" y="357166"/>
            <a:ext cx="3857652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214290"/>
            <a:ext cx="4714876" cy="2285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50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2198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71670" y="278605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100010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643702" y="2857496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build="p" animBg="1"/>
      <p:bldP spid="15" grpId="0" animBg="1"/>
      <p:bldP spid="15" grpId="1" animBg="1"/>
      <p:bldP spid="2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 smtClean="0"/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p:oleObj spid="_x0000_s1026" name="Clip" r:id="rId3" imgW="1999440" imgH="1831320" progId="">
              <p:embed/>
            </p:oleObj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0" y="0"/>
          <a:ext cx="1277938" cy="1274763"/>
        </p:xfrm>
        <a:graphic>
          <a:graphicData uri="http://schemas.openxmlformats.org/presentationml/2006/ole">
            <p:oleObj spid="_x0000_s1027" name="Clip" r:id="rId4" imgW="1278360" imgH="1274040" progId="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1524000"/>
            <a:ext cx="77724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lnSpc>
                <a:spcPct val="150000"/>
              </a:lnSpc>
              <a:buFontTx/>
              <a:buAutoNum type="romanUcPeriod" startAt="3"/>
              <a:defRPr/>
            </a:pP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3:    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1.Trò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: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Tìm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bạn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2.Trò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:  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“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Khoanh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2-3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7”</a:t>
            </a:r>
            <a:endParaRPr lang="en-US" sz="3600" b="1" dirty="0">
              <a:solidFill>
                <a:srgbClr val="00206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-228600" y="0"/>
            <a:ext cx="9372600" cy="7324725"/>
            <a:chOff x="-144" y="0"/>
            <a:chExt cx="5904" cy="4614"/>
          </a:xfrm>
        </p:grpSpPr>
        <p:pic>
          <p:nvPicPr>
            <p:cNvPr id="4100" name="Picture 54" descr="Aml0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5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3024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56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8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57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44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8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9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48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60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0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61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88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2" descr="blumen-pflanzen085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0" y="1680"/>
              <a:ext cx="1029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63"/>
            <p:cNvSpPr txBox="1">
              <a:spLocks noChangeArrowheads="1"/>
            </p:cNvSpPr>
            <p:nvPr/>
          </p:nvSpPr>
          <p:spPr bwMode="auto">
            <a:xfrm>
              <a:off x="624" y="740"/>
              <a:ext cx="2208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600CC"/>
                  </a:solidFill>
                </a:rPr>
                <a:t>PTNT : </a:t>
              </a:r>
              <a:r>
                <a:rPr lang="en-US" sz="2400" b="1" dirty="0" smtClean="0">
                  <a:solidFill>
                    <a:srgbClr val="6600CC"/>
                  </a:solidFill>
                </a:rPr>
                <a:t>LQVT</a:t>
              </a:r>
              <a:endParaRPr lang="en-US" sz="2400" b="1" dirty="0">
                <a:solidFill>
                  <a:srgbClr val="6600CC"/>
                </a:solidFill>
              </a:endParaRPr>
            </a:p>
            <a:p>
              <a:pPr algn="ctr"/>
              <a:r>
                <a:rPr lang="en-US" sz="2400" b="1" dirty="0" err="1">
                  <a:solidFill>
                    <a:srgbClr val="6600CC"/>
                  </a:solidFill>
                </a:rPr>
                <a:t>Thêm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bớt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chia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nhóm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vi-VN" sz="2400" b="1" dirty="0">
                  <a:solidFill>
                    <a:srgbClr val="6600CC"/>
                  </a:solidFill>
                </a:rPr>
                <a:t>đồ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vật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có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số</a:t>
              </a:r>
              <a:r>
                <a:rPr lang="en-US" sz="2400" b="1" dirty="0">
                  <a:solidFill>
                    <a:srgbClr val="6600CC"/>
                  </a:solidFill>
                </a:rPr>
                <a:t> l</a:t>
              </a:r>
              <a:r>
                <a:rPr lang="vi-VN" sz="2400" b="1" dirty="0">
                  <a:solidFill>
                    <a:srgbClr val="6600CC"/>
                  </a:solidFill>
                </a:rPr>
                <a:t>ượng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6600CC"/>
                  </a:solidFill>
                </a:rPr>
                <a:t>là</a:t>
              </a:r>
              <a:r>
                <a:rPr lang="en-US" sz="2400" b="1" dirty="0" smtClean="0">
                  <a:solidFill>
                    <a:srgbClr val="6600CC"/>
                  </a:solidFill>
                </a:rPr>
                <a:t> 7 </a:t>
              </a:r>
              <a:r>
                <a:rPr lang="en-US" sz="2400" b="1" dirty="0" err="1">
                  <a:solidFill>
                    <a:srgbClr val="6600CC"/>
                  </a:solidFill>
                </a:rPr>
                <a:t>thành</a:t>
              </a:r>
              <a:r>
                <a:rPr lang="en-US" sz="2400" b="1" dirty="0">
                  <a:solidFill>
                    <a:srgbClr val="6600CC"/>
                  </a:solidFill>
                </a:rPr>
                <a:t> 2-3 </a:t>
              </a:r>
              <a:r>
                <a:rPr lang="en-US" sz="2400" b="1" dirty="0" err="1">
                  <a:solidFill>
                    <a:srgbClr val="6600CC"/>
                  </a:solidFill>
                </a:rPr>
                <a:t>phần</a:t>
              </a:r>
              <a:r>
                <a:rPr lang="en-US" sz="2400" b="1" dirty="0">
                  <a:solidFill>
                    <a:srgbClr val="6600CC"/>
                  </a:solidFill>
                </a:rPr>
                <a:t> .</a:t>
              </a:r>
            </a:p>
          </p:txBody>
        </p:sp>
        <p:pic>
          <p:nvPicPr>
            <p:cNvPr id="4110" name="Picture 64" descr="1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0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Text Box 65"/>
            <p:cNvSpPr txBox="1">
              <a:spLocks noChangeArrowheads="1"/>
            </p:cNvSpPr>
            <p:nvPr/>
          </p:nvSpPr>
          <p:spPr bwMode="auto">
            <a:xfrm>
              <a:off x="2610" y="2025"/>
              <a:ext cx="218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D60093"/>
                  </a:solidFill>
                </a:rPr>
                <a:t>Người</a:t>
              </a:r>
              <a:r>
                <a:rPr lang="en-US" b="1" dirty="0">
                  <a:solidFill>
                    <a:srgbClr val="D60093"/>
                  </a:solidFill>
                </a:rPr>
                <a:t> </a:t>
              </a:r>
              <a:r>
                <a:rPr lang="en-US" b="1" dirty="0" err="1">
                  <a:solidFill>
                    <a:srgbClr val="D60093"/>
                  </a:solidFill>
                </a:rPr>
                <a:t>thực</a:t>
              </a:r>
              <a:r>
                <a:rPr lang="en-US" b="1" dirty="0">
                  <a:solidFill>
                    <a:srgbClr val="D60093"/>
                  </a:solidFill>
                </a:rPr>
                <a:t> </a:t>
              </a:r>
              <a:r>
                <a:rPr lang="en-US" b="1" dirty="0" err="1">
                  <a:solidFill>
                    <a:srgbClr val="D60093"/>
                  </a:solidFill>
                </a:rPr>
                <a:t>hiện</a:t>
              </a:r>
              <a:r>
                <a:rPr lang="en-US" b="1" dirty="0">
                  <a:solidFill>
                    <a:srgbClr val="D60093"/>
                  </a:solidFill>
                </a:rPr>
                <a:t> :</a:t>
              </a:r>
            </a:p>
            <a:p>
              <a:pPr algn="ctr"/>
              <a:r>
                <a:rPr lang="en-US" b="1" dirty="0" err="1" smtClean="0">
                  <a:solidFill>
                    <a:srgbClr val="D60093"/>
                  </a:solidFill>
                  <a:latin typeface="Arial" charset="0"/>
                </a:rPr>
                <a:t>Đinh</a:t>
              </a:r>
              <a:r>
                <a:rPr lang="en-US" b="1" dirty="0" smtClean="0">
                  <a:solidFill>
                    <a:srgbClr val="D60093"/>
                  </a:solidFill>
                  <a:latin typeface="Arial" charset="0"/>
                </a:rPr>
                <a:t> </a:t>
              </a:r>
              <a:r>
                <a:rPr lang="en-US" b="1" dirty="0" err="1" smtClean="0">
                  <a:solidFill>
                    <a:srgbClr val="D60093"/>
                  </a:solidFill>
                  <a:latin typeface="Arial" charset="0"/>
                </a:rPr>
                <a:t>Thị</a:t>
              </a:r>
              <a:r>
                <a:rPr lang="en-US" b="1" dirty="0" smtClean="0">
                  <a:solidFill>
                    <a:srgbClr val="D60093"/>
                  </a:solidFill>
                  <a:latin typeface="Arial" charset="0"/>
                </a:rPr>
                <a:t> </a:t>
              </a:r>
              <a:r>
                <a:rPr lang="en-US" b="1" dirty="0" err="1" smtClean="0">
                  <a:solidFill>
                    <a:srgbClr val="D60093"/>
                  </a:solidFill>
                  <a:latin typeface="Arial" charset="0"/>
                </a:rPr>
                <a:t>NGuyệt</a:t>
              </a:r>
              <a:r>
                <a:rPr lang="en-US" b="1" dirty="0" smtClean="0">
                  <a:solidFill>
                    <a:srgbClr val="D60093"/>
                  </a:solidFill>
                  <a:latin typeface="Arial" charset="0"/>
                </a:rPr>
                <a:t> Minh</a:t>
              </a:r>
              <a:r>
                <a:rPr lang="en-US" b="1" dirty="0" smtClean="0">
                  <a:solidFill>
                    <a:srgbClr val="CC3399"/>
                  </a:solidFill>
                  <a:latin typeface="Arial" charset="0"/>
                </a:rPr>
                <a:t>.</a:t>
              </a:r>
              <a:endParaRPr lang="en-US" b="1" dirty="0">
                <a:solidFill>
                  <a:srgbClr val="CC3399"/>
                </a:solidFill>
              </a:endParaRPr>
            </a:p>
          </p:txBody>
        </p:sp>
        <p:pic>
          <p:nvPicPr>
            <p:cNvPr id="4112" name="Picture 66" descr="H0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67" descr="H0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4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AN4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AN4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AN4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Tuan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3721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AN4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phong-thuy-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250" y="-2324100"/>
            <a:ext cx="1567815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>
            <a:off x="574675" y="1143000"/>
            <a:ext cx="8001000" cy="3486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 descr="Copy of 793fco52_l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qua gi be th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295400" y="762000"/>
            <a:ext cx="640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9900CC"/>
                </a:solidFill>
              </a:rPr>
              <a:t>1, </a:t>
            </a:r>
            <a:r>
              <a:rPr lang="en-US" sz="6000" b="1" dirty="0" err="1">
                <a:solidFill>
                  <a:srgbClr val="9900CC"/>
                </a:solidFill>
              </a:rPr>
              <a:t>Ôn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thêm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bớt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trong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phạm</a:t>
            </a:r>
            <a:r>
              <a:rPr lang="en-US" sz="6000" b="1" dirty="0">
                <a:solidFill>
                  <a:srgbClr val="9900CC"/>
                </a:solidFill>
              </a:rPr>
              <a:t> vi </a:t>
            </a:r>
            <a:r>
              <a:rPr lang="en-US" sz="6000" b="1" dirty="0" smtClean="0">
                <a:solidFill>
                  <a:srgbClr val="9900CC"/>
                </a:solidFill>
              </a:rPr>
              <a:t>7</a:t>
            </a:r>
            <a:endParaRPr lang="en-US" sz="6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16" fill="hold"/>
                                        <p:tgtEl>
                                          <p:spTgt spid="84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84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147" name="Oval 194"/>
          <p:cNvSpPr>
            <a:spLocks noChangeArrowheads="1"/>
          </p:cNvSpPr>
          <p:nvPr/>
        </p:nvSpPr>
        <p:spPr bwMode="auto">
          <a:xfrm>
            <a:off x="3962400" y="2590800"/>
            <a:ext cx="5181600" cy="426720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1023328" y="4495800"/>
            <a:ext cx="1932877" cy="2057400"/>
            <a:chOff x="816" y="2688"/>
            <a:chExt cx="1248" cy="1248"/>
          </a:xfrm>
        </p:grpSpPr>
        <p:sp>
          <p:nvSpPr>
            <p:cNvPr id="6171" name="Rectangle 204"/>
            <p:cNvSpPr>
              <a:spLocks noChangeArrowheads="1"/>
            </p:cNvSpPr>
            <p:nvPr/>
          </p:nvSpPr>
          <p:spPr bwMode="auto">
            <a:xfrm>
              <a:off x="827" y="2688"/>
              <a:ext cx="528" cy="528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172" name="Rectangle 205"/>
            <p:cNvSpPr>
              <a:spLocks noChangeArrowheads="1"/>
            </p:cNvSpPr>
            <p:nvPr/>
          </p:nvSpPr>
          <p:spPr bwMode="auto">
            <a:xfrm>
              <a:off x="1447" y="2688"/>
              <a:ext cx="585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173" name="Rectangle 206"/>
            <p:cNvSpPr>
              <a:spLocks noChangeArrowheads="1"/>
            </p:cNvSpPr>
            <p:nvPr/>
          </p:nvSpPr>
          <p:spPr bwMode="auto">
            <a:xfrm>
              <a:off x="816" y="3408"/>
              <a:ext cx="528" cy="52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6174" name="Rectangle 207"/>
            <p:cNvSpPr>
              <a:spLocks noChangeArrowheads="1"/>
            </p:cNvSpPr>
            <p:nvPr/>
          </p:nvSpPr>
          <p:spPr bwMode="auto">
            <a:xfrm>
              <a:off x="1536" y="3408"/>
              <a:ext cx="528" cy="528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chemeClr val="hlink"/>
                  </a:solidFill>
                </a:rPr>
                <a:t>5</a:t>
              </a:r>
            </a:p>
          </p:txBody>
        </p:sp>
      </p:grpSp>
      <p:grpSp>
        <p:nvGrpSpPr>
          <p:cNvPr id="3" name="Group 217"/>
          <p:cNvGrpSpPr>
            <a:grpSpLocks/>
          </p:cNvGrpSpPr>
          <p:nvPr/>
        </p:nvGrpSpPr>
        <p:grpSpPr bwMode="auto">
          <a:xfrm>
            <a:off x="6500826" y="357166"/>
            <a:ext cx="1981200" cy="1905000"/>
            <a:chOff x="4080" y="336"/>
            <a:chExt cx="1248" cy="1200"/>
          </a:xfrm>
        </p:grpSpPr>
        <p:sp>
          <p:nvSpPr>
            <p:cNvPr id="6169" name="Rectangle 208"/>
            <p:cNvSpPr>
              <a:spLocks noChangeArrowheads="1"/>
            </p:cNvSpPr>
            <p:nvPr/>
          </p:nvSpPr>
          <p:spPr bwMode="auto">
            <a:xfrm>
              <a:off x="4080" y="336"/>
              <a:ext cx="528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3</a:t>
              </a:r>
            </a:p>
          </p:txBody>
        </p:sp>
        <p:sp>
          <p:nvSpPr>
            <p:cNvPr id="6170" name="Rectangle 209"/>
            <p:cNvSpPr>
              <a:spLocks noChangeArrowheads="1"/>
            </p:cNvSpPr>
            <p:nvPr/>
          </p:nvSpPr>
          <p:spPr bwMode="auto">
            <a:xfrm>
              <a:off x="4800" y="1008"/>
              <a:ext cx="528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CC3300"/>
                  </a:solidFill>
                </a:rPr>
                <a:t>6</a:t>
              </a:r>
            </a:p>
          </p:txBody>
        </p:sp>
      </p:grpSp>
      <p:sp>
        <p:nvSpPr>
          <p:cNvPr id="6151" name="Rectangle 213"/>
          <p:cNvSpPr>
            <a:spLocks noGrp="1" noChangeArrowheads="1"/>
          </p:cNvSpPr>
          <p:nvPr>
            <p:ph type="ctrTitle"/>
          </p:nvPr>
        </p:nvSpPr>
        <p:spPr>
          <a:xfrm>
            <a:off x="-1828800" y="0"/>
            <a:ext cx="1981200" cy="1431925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53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67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5962" y="2714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1962" y="18716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09762" y="15001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51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66822" y="278605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214311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15140" y="314324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450057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378619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72396" y="421481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5143512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43636" y="5715016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29520" y="528638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05"/>
          <p:cNvSpPr>
            <a:spLocks noChangeArrowheads="1"/>
          </p:cNvSpPr>
          <p:nvPr/>
        </p:nvSpPr>
        <p:spPr bwMode="auto">
          <a:xfrm>
            <a:off x="7572396" y="285728"/>
            <a:ext cx="906037" cy="870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Rectangle 207"/>
          <p:cNvSpPr>
            <a:spLocks noChangeArrowheads="1"/>
          </p:cNvSpPr>
          <p:nvPr/>
        </p:nvSpPr>
        <p:spPr bwMode="auto">
          <a:xfrm>
            <a:off x="6540326" y="1344116"/>
            <a:ext cx="817756" cy="870438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5</a:t>
            </a:r>
          </a:p>
        </p:txBody>
      </p:sp>
      <p:pic>
        <p:nvPicPr>
          <p:cNvPr id="35" name="Picture 34" descr="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3857628"/>
            <a:ext cx="1262058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7"/>
          <p:cNvSpPr>
            <a:spLocks noChangeArrowheads="1"/>
          </p:cNvSpPr>
          <p:nvPr/>
        </p:nvSpPr>
        <p:spPr bwMode="auto">
          <a:xfrm>
            <a:off x="3143240" y="5715016"/>
            <a:ext cx="817756" cy="87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9256" y="142873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38" name="Picture 37" descr="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78035E-7 L -0.02361 -0.3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6913 L 0.0217 0.26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118"/>
          <p:cNvSpPr>
            <a:spLocks noChangeArrowheads="1"/>
          </p:cNvSpPr>
          <p:nvPr/>
        </p:nvSpPr>
        <p:spPr bwMode="auto">
          <a:xfrm>
            <a:off x="3581400" y="3124200"/>
            <a:ext cx="55626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6" name="Oval 58"/>
          <p:cNvSpPr>
            <a:spLocks noChangeArrowheads="1"/>
          </p:cNvSpPr>
          <p:nvPr/>
        </p:nvSpPr>
        <p:spPr bwMode="auto">
          <a:xfrm>
            <a:off x="0" y="0"/>
            <a:ext cx="5029200" cy="42672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7177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57422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14546" y="171448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278605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3000372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7930" y="5357826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72376" y="514351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868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72178" y="364970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0938" y="400689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14790" y="4506960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2046" y="550070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6294" y="3649704"/>
            <a:ext cx="931033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ubtitle 48"/>
          <p:cNvSpPr>
            <a:spLocks noGrp="1"/>
          </p:cNvSpPr>
          <p:nvPr>
            <p:ph type="subTitle" idx="1"/>
          </p:nvPr>
        </p:nvSpPr>
        <p:spPr>
          <a:xfrm>
            <a:off x="3786182" y="2643182"/>
            <a:ext cx="78581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86446" y="4500570"/>
            <a:ext cx="71438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Grp="1" noChangeArrowheads="1"/>
          </p:cNvSpPr>
          <p:nvPr>
            <p:ph idx="1"/>
          </p:nvPr>
        </p:nvSpPr>
        <p:spPr>
          <a:prstGeom prst="wedgeEllipseCallout">
            <a:avLst>
              <a:gd name="adj1" fmla="val 30690"/>
              <a:gd name="adj2" fmla="val -62120"/>
            </a:avLst>
          </a:prstGeom>
          <a:solidFill>
            <a:srgbClr val="FFFF00"/>
          </a:solidFill>
          <a:ln w="76200">
            <a:solidFill>
              <a:srgbClr val="6600CC"/>
            </a:solidFill>
          </a:ln>
        </p:spPr>
        <p:txBody>
          <a:bodyPr/>
          <a:lstStyle/>
          <a:p>
            <a:endParaRPr lang="vi-VN" dirty="0" smtClean="0">
              <a:latin typeface="Calibri" pitchFamily="34" charset="0"/>
            </a:endParaRPr>
          </a:p>
        </p:txBody>
      </p:sp>
      <p:pic>
        <p:nvPicPr>
          <p:cNvPr id="1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242886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7572375" y="285750"/>
            <a:ext cx="914400" cy="830263"/>
            <a:chOff x="5202" y="429"/>
            <a:chExt cx="576" cy="523"/>
          </a:xfrm>
        </p:grpSpPr>
        <p:sp>
          <p:nvSpPr>
            <p:cNvPr id="8204" name="AutoShape 134"/>
            <p:cNvSpPr>
              <a:spLocks noChangeArrowheads="1"/>
            </p:cNvSpPr>
            <p:nvPr/>
          </p:nvSpPr>
          <p:spPr bwMode="auto">
            <a:xfrm>
              <a:off x="5202" y="429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8205" name="Text Box 135"/>
            <p:cNvSpPr txBox="1">
              <a:spLocks noChangeArrowheads="1"/>
            </p:cNvSpPr>
            <p:nvPr/>
          </p:nvSpPr>
          <p:spPr bwMode="auto">
            <a:xfrm>
              <a:off x="5382" y="429"/>
              <a:ext cx="3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</a:rPr>
                <a:t>7</a:t>
              </a:r>
            </a:p>
          </p:txBody>
        </p:sp>
      </p:grpSp>
      <p:pic>
        <p:nvPicPr>
          <p:cNvPr id="19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407194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4286256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2214554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504" y="4143380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16" y="300037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3504" y="207167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328612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0364" y="185736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1785926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371475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378619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2198" y="192880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2264" y="34290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344385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00364" y="201509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562" y="1943655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387248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394391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72198" y="208653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2264" y="358672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17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II.   </a:t>
            </a:r>
            <a:r>
              <a:rPr lang="en-US" sz="6000" b="1" dirty="0" err="1">
                <a:solidFill>
                  <a:srgbClr val="FF0000"/>
                </a:solidFill>
                <a:latin typeface="Constantia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onstantia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 2: </a:t>
            </a:r>
          </a:p>
          <a:p>
            <a:pPr marL="857250" indent="-857250">
              <a:defRPr/>
            </a:pPr>
            <a:endParaRPr lang="en-US" sz="4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Chia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lượng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Constantia" pitchFamily="18" charset="0"/>
              </a:rPr>
              <a:t>7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2 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phần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66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r>
              <a:rPr lang="en-US" sz="3600" b="1" dirty="0">
                <a:solidFill>
                  <a:srgbClr val="8D22DE"/>
                </a:solidFill>
                <a:latin typeface="Constantia" pitchFamily="18" charset="0"/>
              </a:rPr>
              <a:t>    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184</Words>
  <Application>Microsoft Office PowerPoint</Application>
  <PresentationFormat>On-screen Show (4:3)</PresentationFormat>
  <Paragraphs>90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7</vt:lpstr>
      <vt:lpstr> 7</vt:lpstr>
      <vt:lpstr> 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33</cp:revision>
  <dcterms:created xsi:type="dcterms:W3CDTF">2016-11-08T06:03:23Z</dcterms:created>
  <dcterms:modified xsi:type="dcterms:W3CDTF">2020-03-26T12:17:55Z</dcterms:modified>
</cp:coreProperties>
</file>