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91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1" r:id="rId12"/>
    <p:sldId id="302" r:id="rId13"/>
    <p:sldId id="300" r:id="rId14"/>
    <p:sldId id="303" r:id="rId15"/>
    <p:sldId id="304" r:id="rId16"/>
    <p:sldId id="29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B2E8"/>
    <a:srgbClr val="FDFEFF"/>
    <a:srgbClr val="00B050"/>
    <a:srgbClr val="F05E30"/>
    <a:srgbClr val="4F4216"/>
    <a:srgbClr val="CBA300"/>
    <a:srgbClr val="504415"/>
    <a:srgbClr val="FFFFFF"/>
    <a:srgbClr val="AA8800"/>
    <a:srgbClr val="846B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8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64589-6BF3-471A-84BA-D3BE9BB0E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74DDE-1E9B-40AA-9C41-29E49B1018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4B085-0EAD-463B-A10F-E600EF47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C8CC-8DF7-4E5A-91EA-F0DEC76C951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A357C-86B5-4950-818D-2DFEEA603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F8416-DBCB-42C4-87AC-EA75298E8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E337F-1449-40C7-BF64-74E4C5B7D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4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3A7A4-64F9-41FE-9AED-9F65C0B4E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9320B8-2A8F-4CE1-B88E-1E3B5B43E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A68EF-0541-48C5-8C33-FA234BAFE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C8CC-8DF7-4E5A-91EA-F0DEC76C951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52458-C90E-40B4-AEC6-66A12876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8742E-29D1-4AFA-8AC9-C2DF0DDC5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E337F-1449-40C7-BF64-74E4C5B7D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5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92976-EDFC-46E3-B742-E5FC4FC18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D7D455-E69D-46FE-888F-CC6DBEB868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D5B90-CF6A-4B7F-AD30-CB667C503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C8CC-8DF7-4E5A-91EA-F0DEC76C951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828A6-40EC-412E-A880-DAEBA76EF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EB2C3-69C7-459C-AE3C-F3E3CBB2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E337F-1449-40C7-BF64-74E4C5B7D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46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46948-B314-4344-88FC-06610BAC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51A19-657C-42D8-A0A9-BEA982F22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D92B6-2FC2-4CD3-A04C-90220DA61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C8CC-8DF7-4E5A-91EA-F0DEC76C951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229CB-408E-448A-B8F5-5E29081DC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6186E-3094-412E-A765-10593DEF8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E337F-1449-40C7-BF64-74E4C5B7D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1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81B78-C39E-43A4-A1F4-EF30787F3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E99C1-70B4-42B9-AF5E-420323A41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666D3-11BD-4995-B445-FE29847D6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C8CC-8DF7-4E5A-91EA-F0DEC76C951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EB92F-D6B9-44A0-9767-F27FFB37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9C3B7A-227C-40D7-BA58-6B01A97FA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E337F-1449-40C7-BF64-74E4C5B7D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94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AE59B-7E5A-4A94-A09D-86B77DBBA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DC4AC-68F1-4D6E-B38C-EF86A38E7C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8690F-1E0A-4554-A3B0-9FF439E98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F70F62-12A2-4C0A-B0D6-FF3A2AD85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C8CC-8DF7-4E5A-91EA-F0DEC76C951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2144B1-6B3E-4D70-9A1C-E628884D5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DF3BE6-6593-425C-9BBC-F8E7F01E9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E337F-1449-40C7-BF64-74E4C5B7D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60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465D5-6EC4-4130-BA61-D9184B542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937297-7BAD-4350-A32F-FE1B39F88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9B75E-6374-4DA9-B40B-A49A83A36F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C36C8A-144A-475A-836E-C4EBE41C31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5CA357-3F92-4B6C-A53C-B78D3AD8A1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9AA761-1E9E-4872-997F-0E4A813BC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C8CC-8DF7-4E5A-91EA-F0DEC76C951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DCAB94-7E08-4635-8134-3DB6CCCEC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64E68D-6BA5-4F24-A713-8CB1727F3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E337F-1449-40C7-BF64-74E4C5B7D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9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1D782-2144-4905-A318-C3D316598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1C11D0-6449-4473-B8F2-FDC34A229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C8CC-8DF7-4E5A-91EA-F0DEC76C951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EA30E6-839B-46AC-AF25-47B5BDB45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0EEA9D-F906-4622-B77D-75F0500BB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E337F-1449-40C7-BF64-74E4C5B7D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78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A10176-81BD-4CDE-BB37-D08C95FF7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C8CC-8DF7-4E5A-91EA-F0DEC76C951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D3A0D6-D966-4F94-81F0-34711B1C0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4BED0-6CAF-4687-B649-DB36927DD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E337F-1449-40C7-BF64-74E4C5B7D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20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7D689-B685-478D-A7F0-62E34DA7B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C7303-2D02-4C68-BE82-8C6A72229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86EF2-0D90-4650-9D79-08794C60A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B7DDBC-8D7A-4F8D-B2BA-F8F62382E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C8CC-8DF7-4E5A-91EA-F0DEC76C951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3E4430-58BD-4B16-8F34-9583C625A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F810A8-0AEB-4890-BB44-145AE9B07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E337F-1449-40C7-BF64-74E4C5B7D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80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99795-F5B1-46B7-AE92-2EC408DBD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ACF303-8AE9-4FF5-B1F6-A9191C537A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61AE19-8552-4F2B-B4A7-AD522BD57F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06E12B-A2C2-4842-A629-2BA7ECED0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C8CC-8DF7-4E5A-91EA-F0DEC76C951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FF00CF-7803-4565-A74D-707E2F650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439BE1-6926-4062-8D32-2A084E1E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E337F-1449-40C7-BF64-74E4C5B7D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0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9D50C1-F4B9-4B9A-B802-76716BEB3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C40659-58FA-47C9-B8B7-20054D746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F6D82-A285-4383-BC9A-9D2A9F4A1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DC8CC-8DF7-4E5A-91EA-F0DEC76C951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FAE01-68F4-40BD-9316-0E75AD397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BCA4C-2B84-4F5A-8F74-56A27C1F50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E337F-1449-40C7-BF64-74E4C5B7D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259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jpg"/><Relationship Id="rId7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jpg"/><Relationship Id="rId7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3173" y="3526831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KHÁM PHÁ XÃ HỘI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35931" y="4119589"/>
            <a:ext cx="8720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( 4- 5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19500" y="1246243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9652" y="5710275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7030A0"/>
                </a:solidFill>
              </a:rPr>
              <a:t>Năm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học</a:t>
            </a:r>
            <a:r>
              <a:rPr lang="en-US" b="1" dirty="0">
                <a:solidFill>
                  <a:srgbClr val="7030A0"/>
                </a:solidFill>
              </a:rPr>
              <a:t> 2021 - 2022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479" y="1932039"/>
            <a:ext cx="1841189" cy="155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54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228B6E1-FFF8-DA93-1BB2-3AF2E439A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101"/>
            <a:ext cx="12192000" cy="6982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C153C9-2EF4-5288-77A0-CA6E018C4DBF}"/>
              </a:ext>
            </a:extLst>
          </p:cNvPr>
          <p:cNvSpPr txBox="1"/>
          <p:nvPr/>
        </p:nvSpPr>
        <p:spPr>
          <a:xfrm>
            <a:off x="2294021" y="-62101"/>
            <a:ext cx="79880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UVN Sang Song Nang" panose="03030802040007090B04" pitchFamily="66" charset="0"/>
              </a:rPr>
              <a:t>Các món ăn đặc sản Hà Nội</a:t>
            </a:r>
          </a:p>
        </p:txBody>
      </p:sp>
      <p:pic>
        <p:nvPicPr>
          <p:cNvPr id="6" name="Picture 5" descr="A picture containing food, plate, dish, fresh&#10;&#10;Description automatically generated">
            <a:extLst>
              <a:ext uri="{FF2B5EF4-FFF2-40B4-BE49-F238E27FC236}">
                <a16:creationId xmlns:a16="http://schemas.microsoft.com/office/drawing/2014/main" id="{100B8A8C-5206-EF1C-3030-C0C8603A8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211" y="766186"/>
            <a:ext cx="4813650" cy="2830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0F662A0D-90C8-54E3-F37C-73C85C817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09" y="766186"/>
            <a:ext cx="4808282" cy="2830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 descr="A picture containing green, plant, vegetable&#10;&#10;Description automatically generated">
            <a:extLst>
              <a:ext uri="{FF2B5EF4-FFF2-40B4-BE49-F238E27FC236}">
                <a16:creationId xmlns:a16="http://schemas.microsoft.com/office/drawing/2014/main" id="{D8840AA9-DA30-7A10-83A6-EA2551C1D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10" y="3851821"/>
            <a:ext cx="4808279" cy="2830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 descr="A picture containing items, different, arranged, several&#10;&#10;Description automatically generated">
            <a:extLst>
              <a:ext uri="{FF2B5EF4-FFF2-40B4-BE49-F238E27FC236}">
                <a16:creationId xmlns:a16="http://schemas.microsoft.com/office/drawing/2014/main" id="{7080385C-8A1E-3D60-224A-0057A2896C6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02" y="3841209"/>
            <a:ext cx="4808277" cy="2830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A8AB264-2CFB-6C2D-4F6E-DE1E1C70DC0E}"/>
              </a:ext>
            </a:extLst>
          </p:cNvPr>
          <p:cNvSpPr txBox="1"/>
          <p:nvPr/>
        </p:nvSpPr>
        <p:spPr>
          <a:xfrm>
            <a:off x="828149" y="3152001"/>
            <a:ext cx="1991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UVN Sang Song Nang" panose="03030802040007090B04" pitchFamily="66" charset="0"/>
              </a:rPr>
              <a:t>Phở Hà Nội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D5995C-2A04-851F-1E81-14305CDAFB88}"/>
              </a:ext>
            </a:extLst>
          </p:cNvPr>
          <p:cNvSpPr txBox="1"/>
          <p:nvPr/>
        </p:nvSpPr>
        <p:spPr>
          <a:xfrm>
            <a:off x="729509" y="6197037"/>
            <a:ext cx="2416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UVN Sang Song Nang" panose="03030802040007090B04" pitchFamily="66" charset="0"/>
              </a:rPr>
              <a:t>Cốm Làng Vòng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A07E30-64BA-0E53-8123-DAAB5EA3C219}"/>
              </a:ext>
            </a:extLst>
          </p:cNvPr>
          <p:cNvSpPr txBox="1"/>
          <p:nvPr/>
        </p:nvSpPr>
        <p:spPr>
          <a:xfrm>
            <a:off x="6684802" y="3105484"/>
            <a:ext cx="1378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UVN Sang Song Nang" panose="03030802040007090B04" pitchFamily="66" charset="0"/>
              </a:rPr>
              <a:t>Bún chả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02BD2A-7DC6-0467-D220-E2896514BF9F}"/>
              </a:ext>
            </a:extLst>
          </p:cNvPr>
          <p:cNvSpPr txBox="1"/>
          <p:nvPr/>
        </p:nvSpPr>
        <p:spPr>
          <a:xfrm>
            <a:off x="6684802" y="6219534"/>
            <a:ext cx="2622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UVN Sang Song Nang" panose="03030802040007090B04" pitchFamily="66" charset="0"/>
              </a:rPr>
              <a:t>Kem Tràng Tiền</a:t>
            </a:r>
          </a:p>
        </p:txBody>
      </p:sp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0AA191C1-DACE-C194-3E35-34BFA42D364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7" y="0"/>
            <a:ext cx="837062" cy="84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57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7E2D11F-1FC7-708D-FE71-E7F1C73DF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7"/>
            <a:ext cx="12191999" cy="68550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EACCDE-B94C-BF5E-E6CA-09F0E2E273B6}"/>
              </a:ext>
            </a:extLst>
          </p:cNvPr>
          <p:cNvSpPr txBox="1"/>
          <p:nvPr/>
        </p:nvSpPr>
        <p:spPr>
          <a:xfrm>
            <a:off x="5232072" y="1329500"/>
            <a:ext cx="35060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UVN Ly Do" panose="03020702040505070503" pitchFamily="66" charset="0"/>
              </a:rPr>
              <a:t>HOẠT ĐỘNG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EA2F1-D3DD-2811-84C3-7F348BF88E16}"/>
              </a:ext>
            </a:extLst>
          </p:cNvPr>
          <p:cNvSpPr txBox="1"/>
          <p:nvPr/>
        </p:nvSpPr>
        <p:spPr>
          <a:xfrm>
            <a:off x="6049935" y="1909049"/>
            <a:ext cx="15969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UVN Ly Do" panose="03020702040505070503" pitchFamily="66" charset="0"/>
              </a:rPr>
              <a:t>Củng cố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94A1EF9-941B-5A60-F2D6-F8E942E944F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25" y="178937"/>
            <a:ext cx="1008001" cy="102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618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E892A8-6442-8CE0-38DD-9FC11F757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"/>
            <a:ext cx="12192000" cy="6857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56E358-F6C9-B371-F654-35DD5DD7388A}"/>
              </a:ext>
            </a:extLst>
          </p:cNvPr>
          <p:cNvSpPr txBox="1"/>
          <p:nvPr/>
        </p:nvSpPr>
        <p:spPr>
          <a:xfrm>
            <a:off x="4148191" y="1363579"/>
            <a:ext cx="3895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#9Slide05 Dancing Script" panose="03080800040507000D00" pitchFamily="66" charset="0"/>
              </a:rPr>
              <a:t>TRÒ CHƠI 1: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65E8CC-CDB5-1E3F-5FD0-3778AEB1D180}"/>
              </a:ext>
            </a:extLst>
          </p:cNvPr>
          <p:cNvSpPr txBox="1"/>
          <p:nvPr/>
        </p:nvSpPr>
        <p:spPr>
          <a:xfrm>
            <a:off x="3384884" y="2623463"/>
            <a:ext cx="50978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  <a:latin typeface="UVN Sang Song Nang" panose="03030802040007090B04" pitchFamily="66" charset="0"/>
              </a:rPr>
              <a:t>Ai thông minh nhất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098A52E0-6A1B-AD28-C1E9-9B351228487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1" y="130811"/>
            <a:ext cx="1008001" cy="102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8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228B6E1-FFF8-DA93-1BB2-3AF2E439A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101"/>
            <a:ext cx="12192000" cy="69822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08E999-B58E-0535-B580-7601C60D2B89}"/>
              </a:ext>
            </a:extLst>
          </p:cNvPr>
          <p:cNvSpPr txBox="1"/>
          <p:nvPr/>
        </p:nvSpPr>
        <p:spPr>
          <a:xfrm>
            <a:off x="1764631" y="-62101"/>
            <a:ext cx="891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UVN Sang Song Nang" panose="03030802040007090B04" pitchFamily="66" charset="0"/>
              </a:rPr>
              <a:t>Đâu là danh làm thắng cảnh của Hà Nội?</a:t>
            </a:r>
          </a:p>
        </p:txBody>
      </p:sp>
      <p:pic>
        <p:nvPicPr>
          <p:cNvPr id="7" name="Picture 6" descr="A picture containing road, sky, outdoor&#10;&#10;Description automatically generated">
            <a:extLst>
              <a:ext uri="{FF2B5EF4-FFF2-40B4-BE49-F238E27FC236}">
                <a16:creationId xmlns:a16="http://schemas.microsoft.com/office/drawing/2014/main" id="{99751602-92EE-E1C8-33B0-172420DE5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52" y="727090"/>
            <a:ext cx="3818021" cy="22494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A picture containing sky, building, outdoor, place of worship&#10;&#10;Description automatically generated">
            <a:extLst>
              <a:ext uri="{FF2B5EF4-FFF2-40B4-BE49-F238E27FC236}">
                <a16:creationId xmlns:a16="http://schemas.microsoft.com/office/drawing/2014/main" id="{8FED7E7F-3D25-7AC1-7499-1E7765973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726" y="727090"/>
            <a:ext cx="3818021" cy="22494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picture containing sky, outdoor, mountain, nature&#10;&#10;Description automatically generated">
            <a:extLst>
              <a:ext uri="{FF2B5EF4-FFF2-40B4-BE49-F238E27FC236}">
                <a16:creationId xmlns:a16="http://schemas.microsoft.com/office/drawing/2014/main" id="{7CF5EC9A-2507-6475-2AEB-F146E8C102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78" y="3980393"/>
            <a:ext cx="3818022" cy="22494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A body of water with trees around it and buildings in the back&#10;&#10;Description automatically generated with medium confidence">
            <a:extLst>
              <a:ext uri="{FF2B5EF4-FFF2-40B4-BE49-F238E27FC236}">
                <a16:creationId xmlns:a16="http://schemas.microsoft.com/office/drawing/2014/main" id="{7C0A88E7-8DDC-9329-CD68-441C6A7898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726" y="3980393"/>
            <a:ext cx="3818022" cy="22494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E9029A-3511-E09E-6DB2-D8AD2DDD7112}"/>
              </a:ext>
            </a:extLst>
          </p:cNvPr>
          <p:cNvSpPr txBox="1"/>
          <p:nvPr/>
        </p:nvSpPr>
        <p:spPr>
          <a:xfrm>
            <a:off x="1650259" y="3020370"/>
            <a:ext cx="1927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Lăng Bác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CEADE5-E478-EF62-AE94-B89B9432B94F}"/>
              </a:ext>
            </a:extLst>
          </p:cNvPr>
          <p:cNvSpPr txBox="1"/>
          <p:nvPr/>
        </p:nvSpPr>
        <p:spPr>
          <a:xfrm>
            <a:off x="8427507" y="6313344"/>
            <a:ext cx="1994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Hồ Gươm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D659DE-2C52-F3B2-FC67-570F32BCF73C}"/>
              </a:ext>
            </a:extLst>
          </p:cNvPr>
          <p:cNvSpPr txBox="1"/>
          <p:nvPr/>
        </p:nvSpPr>
        <p:spPr>
          <a:xfrm>
            <a:off x="7981457" y="3028218"/>
            <a:ext cx="2600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Nhà Thờ Sapa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C0FB82-878B-CB0B-F8A9-0D22CA43F201}"/>
              </a:ext>
            </a:extLst>
          </p:cNvPr>
          <p:cNvSpPr txBox="1"/>
          <p:nvPr/>
        </p:nvSpPr>
        <p:spPr>
          <a:xfrm>
            <a:off x="1595822" y="6313344"/>
            <a:ext cx="1981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Cầu Vàng</a:t>
            </a:r>
          </a:p>
        </p:txBody>
      </p:sp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7B334F45-FF2F-E154-5515-E7B8EC453AF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1" y="9629"/>
            <a:ext cx="759347" cy="77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8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1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228B6E1-FFF8-DA93-1BB2-3AF2E439A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1" y="-62101"/>
            <a:ext cx="12192000" cy="69822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08E999-B58E-0535-B580-7601C60D2B89}"/>
              </a:ext>
            </a:extLst>
          </p:cNvPr>
          <p:cNvSpPr txBox="1"/>
          <p:nvPr/>
        </p:nvSpPr>
        <p:spPr>
          <a:xfrm>
            <a:off x="1764631" y="-62101"/>
            <a:ext cx="7813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UVN Sang Song Nang" panose="03030802040007090B04" pitchFamily="66" charset="0"/>
              </a:rPr>
              <a:t>Đâu là món ăn đặc sản của Hà Nội?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E9029A-3511-E09E-6DB2-D8AD2DDD7112}"/>
              </a:ext>
            </a:extLst>
          </p:cNvPr>
          <p:cNvSpPr txBox="1"/>
          <p:nvPr/>
        </p:nvSpPr>
        <p:spPr>
          <a:xfrm>
            <a:off x="2004001" y="3020370"/>
            <a:ext cx="2375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Bánh bột lọc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CEADE5-E478-EF62-AE94-B89B9432B94F}"/>
              </a:ext>
            </a:extLst>
          </p:cNvPr>
          <p:cNvSpPr txBox="1"/>
          <p:nvPr/>
        </p:nvSpPr>
        <p:spPr>
          <a:xfrm>
            <a:off x="8096268" y="6277671"/>
            <a:ext cx="1907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Bánh xèo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D659DE-2C52-F3B2-FC67-570F32BCF73C}"/>
              </a:ext>
            </a:extLst>
          </p:cNvPr>
          <p:cNvSpPr txBox="1"/>
          <p:nvPr/>
        </p:nvSpPr>
        <p:spPr>
          <a:xfrm>
            <a:off x="8063895" y="3028218"/>
            <a:ext cx="2249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Phở Hà Nội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C0FB82-878B-CB0B-F8A9-0D22CA43F201}"/>
              </a:ext>
            </a:extLst>
          </p:cNvPr>
          <p:cNvSpPr txBox="1"/>
          <p:nvPr/>
        </p:nvSpPr>
        <p:spPr>
          <a:xfrm>
            <a:off x="1689222" y="6188106"/>
            <a:ext cx="2829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Cốm làng Vòng</a:t>
            </a:r>
          </a:p>
        </p:txBody>
      </p:sp>
      <p:pic>
        <p:nvPicPr>
          <p:cNvPr id="4" name="Picture 3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9FF52CB1-B12C-1FF6-3EE1-EC1F9F83E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965" y="622256"/>
            <a:ext cx="3530045" cy="2360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E084981E-32F6-699B-B02A-3B0153ECA8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193" y="668131"/>
            <a:ext cx="3530046" cy="2360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 descr="A picture containing food, dish, different&#10;&#10;Description automatically generated">
            <a:extLst>
              <a:ext uri="{FF2B5EF4-FFF2-40B4-BE49-F238E27FC236}">
                <a16:creationId xmlns:a16="http://schemas.microsoft.com/office/drawing/2014/main" id="{DE646E9E-7E4F-C4F8-3BC6-78AEEFA03D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193" y="3869720"/>
            <a:ext cx="3530046" cy="2360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 descr="A picture containing green, plant, vegetable&#10;&#10;Description automatically generated">
            <a:extLst>
              <a:ext uri="{FF2B5EF4-FFF2-40B4-BE49-F238E27FC236}">
                <a16:creationId xmlns:a16="http://schemas.microsoft.com/office/drawing/2014/main" id="{27B559EE-D7F0-7304-3CFA-62B171795D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965" y="3748423"/>
            <a:ext cx="3530045" cy="2360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DAD13E28-548F-6D33-35C7-92B47677B81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1" y="9629"/>
            <a:ext cx="759347" cy="77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1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E892A8-6442-8CE0-38DD-9FC11F757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"/>
            <a:ext cx="12192000" cy="6857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56E358-F6C9-B371-F654-35DD5DD7388A}"/>
              </a:ext>
            </a:extLst>
          </p:cNvPr>
          <p:cNvSpPr txBox="1"/>
          <p:nvPr/>
        </p:nvSpPr>
        <p:spPr>
          <a:xfrm>
            <a:off x="4148191" y="1363579"/>
            <a:ext cx="40398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#9Slide05 Dancing Script" panose="03080800040507000D00" pitchFamily="66" charset="0"/>
              </a:rPr>
              <a:t>TRÒ CHƠI 2: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65E8CC-CDB5-1E3F-5FD0-3778AEB1D180}"/>
              </a:ext>
            </a:extLst>
          </p:cNvPr>
          <p:cNvSpPr txBox="1"/>
          <p:nvPr/>
        </p:nvSpPr>
        <p:spPr>
          <a:xfrm>
            <a:off x="4700337" y="2286909"/>
            <a:ext cx="32672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  <a:latin typeface="UVN Sang Song Nang" panose="03030802040007090B04" pitchFamily="66" charset="0"/>
              </a:rPr>
              <a:t>Bé khéo tay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068075B-03AD-777C-07A8-C61066F035D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1" y="130811"/>
            <a:ext cx="1008001" cy="102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5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7400" y="838200"/>
            <a:ext cx="7848601" cy="156966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endParaRPr lang="en-US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399" y="2687598"/>
            <a:ext cx="8229600" cy="1107996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25577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9D1AF5B2-A1D1-7486-6EE7-C386D0AC1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6868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1EF125-1445-50AF-14C0-9D41FF5D2C76}"/>
              </a:ext>
            </a:extLst>
          </p:cNvPr>
          <p:cNvSpPr txBox="1"/>
          <p:nvPr/>
        </p:nvSpPr>
        <p:spPr>
          <a:xfrm>
            <a:off x="3906770" y="1974771"/>
            <a:ext cx="4378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#9Slide05 Dancing Script" panose="03080800040507000D00" pitchFamily="66" charset="0"/>
              </a:rPr>
              <a:t>HOẠT ĐỘNG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8C4002-00A4-76DA-3B60-B1261089E745}"/>
              </a:ext>
            </a:extLst>
          </p:cNvPr>
          <p:cNvSpPr txBox="1"/>
          <p:nvPr/>
        </p:nvSpPr>
        <p:spPr>
          <a:xfrm>
            <a:off x="4279765" y="2971800"/>
            <a:ext cx="4378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UVN Ly Do" panose="03020702040505070503" pitchFamily="66" charset="0"/>
              </a:rPr>
              <a:t>Bài hát: Yêu Hà Nội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99056EA3-9CF5-EBC6-075F-0A7FEA5B5FF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2" y="0"/>
            <a:ext cx="870038" cy="88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54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7E2D11F-1FC7-708D-FE71-E7F1C73DF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7"/>
            <a:ext cx="12191999" cy="68550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EACCDE-B94C-BF5E-E6CA-09F0E2E273B6}"/>
              </a:ext>
            </a:extLst>
          </p:cNvPr>
          <p:cNvSpPr txBox="1"/>
          <p:nvPr/>
        </p:nvSpPr>
        <p:spPr>
          <a:xfrm>
            <a:off x="5216029" y="1201163"/>
            <a:ext cx="35060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UVN Ly Do" panose="03020702040505070503" pitchFamily="66" charset="0"/>
              </a:rPr>
              <a:t>HOẠT ĐỘNG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EA2F1-D3DD-2811-84C3-7F348BF88E16}"/>
              </a:ext>
            </a:extLst>
          </p:cNvPr>
          <p:cNvSpPr txBox="1"/>
          <p:nvPr/>
        </p:nvSpPr>
        <p:spPr>
          <a:xfrm>
            <a:off x="4295448" y="1909049"/>
            <a:ext cx="51058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UVN Ly Do" panose="03020702040505070503" pitchFamily="66" charset="0"/>
              </a:rPr>
              <a:t>Tìm hiểu về thủ đô Hà Nội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41F6E2C-4491-4FE7-2CF6-774319FE22A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63" y="160421"/>
            <a:ext cx="822580" cy="83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382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228B6E1-FFF8-DA93-1BB2-3AF2E439A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101"/>
            <a:ext cx="12192000" cy="6982202"/>
          </a:xfrm>
          <a:prstGeom prst="rect">
            <a:avLst/>
          </a:prstGeom>
        </p:spPr>
      </p:pic>
      <p:pic>
        <p:nvPicPr>
          <p:cNvPr id="7" name="Picture 6" descr="A body of water with trees around it and buildings in the back&#10;&#10;Description automatically generated with medium confidence">
            <a:extLst>
              <a:ext uri="{FF2B5EF4-FFF2-40B4-BE49-F238E27FC236}">
                <a16:creationId xmlns:a16="http://schemas.microsoft.com/office/drawing/2014/main" id="{CFF5DB36-235F-571F-A242-883CF079F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101"/>
            <a:ext cx="12192000" cy="6982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B1F5A5-0637-F9EB-F9B2-FE998A509B81}"/>
              </a:ext>
            </a:extLst>
          </p:cNvPr>
          <p:cNvSpPr txBox="1"/>
          <p:nvPr/>
        </p:nvSpPr>
        <p:spPr>
          <a:xfrm>
            <a:off x="9272587" y="5822156"/>
            <a:ext cx="25715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UVN Ly Do" panose="03020702040505070503" pitchFamily="66" charset="0"/>
              </a:rPr>
              <a:t>Hồ Gươm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3B79F980-0107-5C4F-FE93-F85CFBC235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1" y="1"/>
            <a:ext cx="885856" cy="89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78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228B6E1-FFF8-DA93-1BB2-3AF2E439A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101"/>
            <a:ext cx="12192000" cy="6982202"/>
          </a:xfrm>
          <a:prstGeom prst="rect">
            <a:avLst/>
          </a:prstGeom>
        </p:spPr>
      </p:pic>
      <p:pic>
        <p:nvPicPr>
          <p:cNvPr id="3" name="Picture 2" descr="A red bridge over water&#10;&#10;Description automatically generated with low confidence">
            <a:extLst>
              <a:ext uri="{FF2B5EF4-FFF2-40B4-BE49-F238E27FC236}">
                <a16:creationId xmlns:a16="http://schemas.microsoft.com/office/drawing/2014/main" id="{BA1B75C9-B909-2029-A3B3-574901087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0"/>
            <a:ext cx="12191999" cy="6984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F6CC4-963B-2433-3F10-2D8FDEA6A025}"/>
              </a:ext>
            </a:extLst>
          </p:cNvPr>
          <p:cNvSpPr txBox="1"/>
          <p:nvPr/>
        </p:nvSpPr>
        <p:spPr>
          <a:xfrm>
            <a:off x="9043987" y="128588"/>
            <a:ext cx="294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UVN Ly Do" panose="03020702040505070503" pitchFamily="66" charset="0"/>
              </a:rPr>
              <a:t>Cầu Thê Húc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8ABB967-D4C8-74D2-832E-73702380A41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0" y="1"/>
            <a:ext cx="824833" cy="83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56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228B6E1-FFF8-DA93-1BB2-3AF2E439A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101"/>
            <a:ext cx="12192000" cy="6982202"/>
          </a:xfrm>
          <a:prstGeom prst="rect">
            <a:avLst/>
          </a:prstGeom>
        </p:spPr>
      </p:pic>
      <p:pic>
        <p:nvPicPr>
          <p:cNvPr id="6" name="Picture 5" descr="A picture containing tree, outdoor, garden, several&#10;&#10;Description automatically generated">
            <a:extLst>
              <a:ext uri="{FF2B5EF4-FFF2-40B4-BE49-F238E27FC236}">
                <a16:creationId xmlns:a16="http://schemas.microsoft.com/office/drawing/2014/main" id="{8183DD11-CA0B-60DA-7F13-EC5DD8F84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438"/>
            <a:ext cx="12192000" cy="6982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1A83CC-4609-1260-66C6-C3D913061FDB}"/>
              </a:ext>
            </a:extLst>
          </p:cNvPr>
          <p:cNvSpPr txBox="1"/>
          <p:nvPr/>
        </p:nvSpPr>
        <p:spPr>
          <a:xfrm>
            <a:off x="157162" y="5934670"/>
            <a:ext cx="3728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UVN Ly Do" panose="03020702040505070503" pitchFamily="66" charset="0"/>
              </a:rPr>
              <a:t>Chùa Một Cột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C26F185-678F-76FF-AE57-EB46BD1624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0" y="0"/>
            <a:ext cx="910481" cy="9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99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228B6E1-FFF8-DA93-1BB2-3AF2E439A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101"/>
            <a:ext cx="12192000" cy="6982202"/>
          </a:xfrm>
          <a:prstGeom prst="rect">
            <a:avLst/>
          </a:prstGeom>
        </p:spPr>
      </p:pic>
      <p:pic>
        <p:nvPicPr>
          <p:cNvPr id="3" name="Picture 2" descr="A picture containing tree, outdoor, building, house&#10;&#10;Description automatically generated">
            <a:extLst>
              <a:ext uri="{FF2B5EF4-FFF2-40B4-BE49-F238E27FC236}">
                <a16:creationId xmlns:a16="http://schemas.microsoft.com/office/drawing/2014/main" id="{17F18E58-5AD5-E331-0A09-E193B702D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101"/>
            <a:ext cx="12191999" cy="69822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751406-089E-0F14-EA7D-CE4426AA059B}"/>
              </a:ext>
            </a:extLst>
          </p:cNvPr>
          <p:cNvSpPr txBox="1"/>
          <p:nvPr/>
        </p:nvSpPr>
        <p:spPr>
          <a:xfrm>
            <a:off x="6615113" y="5957888"/>
            <a:ext cx="5800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UVN Ly Do" panose="03020702040505070503" pitchFamily="66" charset="0"/>
              </a:rPr>
              <a:t>Văn Miếu Quốc Tử Giám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142DE7D-51A7-7362-6720-7BF900C7043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1" y="0"/>
            <a:ext cx="933312" cy="94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2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228B6E1-FFF8-DA93-1BB2-3AF2E439A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101"/>
            <a:ext cx="12192000" cy="6982202"/>
          </a:xfrm>
          <a:prstGeom prst="rect">
            <a:avLst/>
          </a:prstGeom>
        </p:spPr>
      </p:pic>
      <p:pic>
        <p:nvPicPr>
          <p:cNvPr id="4" name="Picture 3" descr="A picture containing road, sky, outdoor&#10;&#10;Description automatically generated">
            <a:extLst>
              <a:ext uri="{FF2B5EF4-FFF2-40B4-BE49-F238E27FC236}">
                <a16:creationId xmlns:a16="http://schemas.microsoft.com/office/drawing/2014/main" id="{8CAAFDA2-7335-4DE6-C9EF-CD17762E7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101"/>
            <a:ext cx="12192000" cy="6982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C3BF40-818D-BF59-8405-986275F41C7C}"/>
              </a:ext>
            </a:extLst>
          </p:cNvPr>
          <p:cNvSpPr txBox="1"/>
          <p:nvPr/>
        </p:nvSpPr>
        <p:spPr>
          <a:xfrm>
            <a:off x="8836818" y="-62101"/>
            <a:ext cx="35218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  <a:latin typeface="UVN Ly Do" panose="03020702040505070503" pitchFamily="66" charset="0"/>
              </a:rPr>
              <a:t>Lăng Bác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D7088B1-0B52-A176-A1E0-FFD95933301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0" y="1"/>
            <a:ext cx="940291" cy="95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61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228B6E1-FFF8-DA93-1BB2-3AF2E439A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101"/>
            <a:ext cx="12192000" cy="6982202"/>
          </a:xfrm>
          <a:prstGeom prst="rect">
            <a:avLst/>
          </a:prstGeom>
        </p:spPr>
      </p:pic>
      <p:pic>
        <p:nvPicPr>
          <p:cNvPr id="3" name="Picture 2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37033AD9-58D0-7AD3-1CBF-296CEC70B7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00" y="910976"/>
            <a:ext cx="4917254" cy="27992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tall tower with a flag on top&#10;&#10;Description automatically generated with medium confidence">
            <a:extLst>
              <a:ext uri="{FF2B5EF4-FFF2-40B4-BE49-F238E27FC236}">
                <a16:creationId xmlns:a16="http://schemas.microsoft.com/office/drawing/2014/main" id="{C7AD8D12-0CA3-9B08-1E42-98800E3B0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00" y="4058751"/>
            <a:ext cx="4917253" cy="27992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picture containing building, bridge&#10;&#10;Description automatically generated">
            <a:extLst>
              <a:ext uri="{FF2B5EF4-FFF2-40B4-BE49-F238E27FC236}">
                <a16:creationId xmlns:a16="http://schemas.microsoft.com/office/drawing/2014/main" id="{629869A2-14EA-B3DD-472C-3B2FAF31E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746" y="4058752"/>
            <a:ext cx="4917254" cy="27992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large white building with columns and a flag on top&#10;&#10;Description automatically generated with medium confidence">
            <a:extLst>
              <a:ext uri="{FF2B5EF4-FFF2-40B4-BE49-F238E27FC236}">
                <a16:creationId xmlns:a16="http://schemas.microsoft.com/office/drawing/2014/main" id="{18D6E8EB-1580-A727-5B32-723B8E7BD1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746" y="910976"/>
            <a:ext cx="4917254" cy="2799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3D357B-B4C4-F8B3-43EA-2E298B3A2F86}"/>
              </a:ext>
            </a:extLst>
          </p:cNvPr>
          <p:cNvSpPr txBox="1"/>
          <p:nvPr/>
        </p:nvSpPr>
        <p:spPr>
          <a:xfrm>
            <a:off x="2087079" y="0"/>
            <a:ext cx="77716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UVN Ly Do" panose="03020702040505070503" pitchFamily="66" charset="0"/>
              </a:rPr>
              <a:t>Một số danh lam thắng cảnh khác ở Thủ đô Hà Nội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5B0BCF-7370-0FEF-26FB-E10394D95219}"/>
              </a:ext>
            </a:extLst>
          </p:cNvPr>
          <p:cNvSpPr txBox="1"/>
          <p:nvPr/>
        </p:nvSpPr>
        <p:spPr>
          <a:xfrm>
            <a:off x="2621288" y="910976"/>
            <a:ext cx="3042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UVN Sang Song Nang" panose="03030802040007090B04" pitchFamily="66" charset="0"/>
              </a:rPr>
              <a:t>Hoàng Thành Thăng Long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B35D3A-705A-DDBC-38DA-A55AD113FF7B}"/>
              </a:ext>
            </a:extLst>
          </p:cNvPr>
          <p:cNvSpPr txBox="1"/>
          <p:nvPr/>
        </p:nvSpPr>
        <p:spPr>
          <a:xfrm>
            <a:off x="9973914" y="910976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UVN Sang Song Nang" panose="03030802040007090B04" pitchFamily="66" charset="0"/>
              </a:rPr>
              <a:t>Nhà hát lớn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726EA8-35CD-E93F-46EC-4A6995FEC51F}"/>
              </a:ext>
            </a:extLst>
          </p:cNvPr>
          <p:cNvSpPr txBox="1"/>
          <p:nvPr/>
        </p:nvSpPr>
        <p:spPr>
          <a:xfrm>
            <a:off x="3503463" y="4154011"/>
            <a:ext cx="172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UVN Sang Song Nang" panose="03030802040007090B04" pitchFamily="66" charset="0"/>
              </a:rPr>
              <a:t>Cột cờ Hà Nội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2A6615-753B-6031-49AA-15D488C86F53}"/>
              </a:ext>
            </a:extLst>
          </p:cNvPr>
          <p:cNvSpPr txBox="1"/>
          <p:nvPr/>
        </p:nvSpPr>
        <p:spPr>
          <a:xfrm>
            <a:off x="9400674" y="4058751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UVN Sang Song Nang" panose="03030802040007090B04" pitchFamily="66" charset="0"/>
              </a:rPr>
              <a:t>Cầu Long Biên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CA16A442-FDFD-37BF-777B-191F9B02470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1" y="0"/>
            <a:ext cx="837062" cy="84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2022</TotalTime>
  <Words>218</Words>
  <Application>Microsoft Office PowerPoint</Application>
  <PresentationFormat>Widescreen</PresentationFormat>
  <Paragraphs>44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#9Slide05 Dancing Script</vt:lpstr>
      <vt:lpstr>Arial</vt:lpstr>
      <vt:lpstr>Calibri</vt:lpstr>
      <vt:lpstr>Calibri Light</vt:lpstr>
      <vt:lpstr>Times New Roman</vt:lpstr>
      <vt:lpstr>UVN Ly Do</vt:lpstr>
      <vt:lpstr>UVN Sang Song Nang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130</cp:revision>
  <dcterms:created xsi:type="dcterms:W3CDTF">2022-01-06T10:53:07Z</dcterms:created>
  <dcterms:modified xsi:type="dcterms:W3CDTF">2022-05-28T05:09:30Z</dcterms:modified>
</cp:coreProperties>
</file>