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16" y="11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0F60E-9A27-4D39-A08E-7E23295653AA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D72DE-F4D8-4263-9967-3A6242E5AE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elay 4"/>
          <p:cNvSpPr/>
          <p:nvPr/>
        </p:nvSpPr>
        <p:spPr>
          <a:xfrm rot="5400000">
            <a:off x="990600" y="-685799"/>
            <a:ext cx="1295400" cy="2667000"/>
          </a:xfrm>
          <a:prstGeom prst="flowChartDelay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elay 5"/>
          <p:cNvSpPr/>
          <p:nvPr/>
        </p:nvSpPr>
        <p:spPr>
          <a:xfrm rot="5400000">
            <a:off x="4419600" y="-761999"/>
            <a:ext cx="1295400" cy="2667000"/>
          </a:xfrm>
          <a:prstGeom prst="flowChartDelay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-76199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 b="1">
                <a:solidFill>
                  <a:srgbClr val="0070C0"/>
                </a:solidFill>
              </a:rPr>
              <a:t>H</a:t>
            </a:r>
            <a:endParaRPr lang="en-US" sz="4800" b="1">
              <a:solidFill>
                <a:srgbClr val="0070C0"/>
              </a:solidFill>
              <a:latin typeface=".VnAvantH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-7619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 smtClean="0">
                <a:solidFill>
                  <a:srgbClr val="0070C0"/>
                </a:solidFill>
              </a:rPr>
              <a:t>h</a:t>
            </a:r>
            <a:endParaRPr lang="en-US" sz="4800">
              <a:solidFill>
                <a:srgbClr val="0070C0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152401"/>
            <a:ext cx="5437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 smtClean="0">
                <a:solidFill>
                  <a:srgbClr val="0070C0"/>
                </a:solidFill>
                <a:latin typeface="HP001 4 hàng" pitchFamily="34" charset="0"/>
              </a:rPr>
              <a:t>h</a:t>
            </a:r>
            <a:endParaRPr lang="en-US" sz="480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-7619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 b="1" smtClean="0">
                <a:solidFill>
                  <a:srgbClr val="0070C0"/>
                </a:solidFill>
              </a:rPr>
              <a:t>k</a:t>
            </a:r>
            <a:endParaRPr lang="en-US" sz="4800" b="1">
              <a:solidFill>
                <a:srgbClr val="0070C0"/>
              </a:solidFill>
              <a:latin typeface=".VnAvantH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-76199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>
                <a:solidFill>
                  <a:srgbClr val="0070C0"/>
                </a:solidFill>
              </a:rPr>
              <a:t>k</a:t>
            </a:r>
            <a:endParaRPr lang="en-US" sz="4800">
              <a:solidFill>
                <a:srgbClr val="0070C0"/>
              </a:solidFill>
              <a:latin typeface=".VnAvan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83404"/>
            <a:ext cx="53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>
                <a:solidFill>
                  <a:srgbClr val="0070C0"/>
                </a:solidFill>
                <a:latin typeface="HP001 4 hàng" pitchFamily="34" charset="0"/>
              </a:rPr>
              <a:t>k</a:t>
            </a:r>
            <a:endParaRPr lang="en-US" sz="480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685801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.VnAvant" pitchFamily="34" charset="0"/>
              </a:rPr>
              <a:t>Ph¸t ©m: “hê”</a:t>
            </a:r>
            <a:endParaRPr lang="en-US" sz="2000"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8600" y="609601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.VnAvant" pitchFamily="34" charset="0"/>
              </a:rPr>
              <a:t>Ph¸t ©m: “ca”</a:t>
            </a:r>
            <a:endParaRPr lang="en-US" sz="2000">
              <a:latin typeface=".VnAvant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79374" y="1447801"/>
            <a:ext cx="8114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8000" b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</a:t>
            </a:r>
            <a:endParaRPr lang="en-US" sz="8000" b="1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.VnAvant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2438401"/>
            <a:ext cx="75533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8000" b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k</a:t>
            </a:r>
            <a:endParaRPr lang="en-US" sz="8000" b="1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.VnAvant" pitchFamily="34" charset="0"/>
            </a:endParaRPr>
          </a:p>
        </p:txBody>
      </p:sp>
      <p:pic>
        <p:nvPicPr>
          <p:cNvPr id="20" name="Picture 19" descr="51fbC8HIbzL._SY300_QL70_ML2_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1524001"/>
            <a:ext cx="121920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838200" y="2743201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>
                <a:latin typeface=".VnAvant" pitchFamily="34" charset="0"/>
              </a:rPr>
              <a:t>hoa hång</a:t>
            </a:r>
            <a:endParaRPr lang="en-US">
              <a:latin typeface=".VnAvant" pitchFamily="34" charset="0"/>
            </a:endParaRPr>
          </a:p>
        </p:txBody>
      </p:sp>
      <p:pic>
        <p:nvPicPr>
          <p:cNvPr id="22" name="Picture 21" descr="6cc5eb6f3c4cc9616f7c31334d9ba849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4043605">
            <a:off x="810849" y="2853067"/>
            <a:ext cx="1447800" cy="206177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752600" y="4343401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>
                <a:latin typeface=".VnAvant" pitchFamily="34" charset="0"/>
              </a:rPr>
              <a:t>hoa ®µo</a:t>
            </a:r>
            <a:endParaRPr lang="en-US">
              <a:latin typeface=".VnAvant" pitchFamily="34" charset="0"/>
            </a:endParaRPr>
          </a:p>
        </p:txBody>
      </p:sp>
      <p:pic>
        <p:nvPicPr>
          <p:cNvPr id="24" name="Picture 23" descr="27e83dee46692eb4651ee9c801c4cf76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400" y="1295401"/>
            <a:ext cx="1066800" cy="140959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648200" y="2743201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>
                <a:latin typeface=".VnAvant" pitchFamily="34" charset="0"/>
              </a:rPr>
              <a:t>hoa loa kÌn</a:t>
            </a:r>
            <a:endParaRPr lang="en-US">
              <a:latin typeface=".VnAvant" pitchFamily="34" charset="0"/>
            </a:endParaRPr>
          </a:p>
        </p:txBody>
      </p:sp>
      <p:pic>
        <p:nvPicPr>
          <p:cNvPr id="27" name="Picture 26" descr="unnamed (1)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0600" y="2895601"/>
            <a:ext cx="1066800" cy="150607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334000" y="4343401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>
                <a:latin typeface=".VnAvant" pitchFamily="34" charset="0"/>
              </a:rPr>
              <a:t>hoa cóc</a:t>
            </a:r>
            <a:endParaRPr lang="en-US">
              <a:latin typeface=".VnAvant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124272"/>
            <a:ext cx="724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4 hàng" pitchFamily="34" charset="0"/>
              </a:rPr>
              <a:t>h</a:t>
            </a:r>
            <a:endParaRPr lang="en-US" sz="7200">
              <a:latin typeface="HP001 4 hàng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6400" y="51242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h</a:t>
            </a:r>
            <a:endParaRPr lang="en-US" sz="7200">
              <a:latin typeface="HP001 TD 4H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762000" y="4953001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" y="5867401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08686" y="51242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h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99286" y="51242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h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89886" y="51242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h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400" y="51242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h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2000" y="6419672"/>
            <a:ext cx="7168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>
                <a:latin typeface="HP001 4 hàng" pitchFamily="34" charset="0"/>
              </a:rPr>
              <a:t>k</a:t>
            </a:r>
            <a:endParaRPr lang="en-US" sz="7200">
              <a:latin typeface="HP001 4 hàng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52600" y="64196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>
                <a:latin typeface="HP001 TD 4H" pitchFamily="34" charset="0"/>
              </a:rPr>
              <a:t>k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84886" y="64196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>
                <a:latin typeface="HP001 TD 4H" pitchFamily="34" charset="0"/>
              </a:rPr>
              <a:t>k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75486" y="64196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>
                <a:latin typeface="HP001 TD 4H" pitchFamily="34" charset="0"/>
              </a:rPr>
              <a:t>k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66086" y="64196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k</a:t>
            </a:r>
            <a:endParaRPr lang="en-US" sz="7200">
              <a:latin typeface="HP001 TD 4H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2600" y="6419672"/>
            <a:ext cx="74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smtClean="0">
                <a:latin typeface="HP001 TD 4H" pitchFamily="34" charset="0"/>
              </a:rPr>
              <a:t>k</a:t>
            </a:r>
            <a:endParaRPr lang="en-US" sz="7200">
              <a:latin typeface="HP001 TD 4H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62000" y="6248401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2000" y="7162801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7200" y="7772400"/>
            <a:ext cx="43267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vi-VN" sz="1400" smtClean="0">
                <a:latin typeface="+mj-lt"/>
              </a:rPr>
              <a:t>Nhận biết, phát âm các chữ cái h,k</a:t>
            </a:r>
          </a:p>
          <a:p>
            <a:pPr>
              <a:buFontTx/>
              <a:buChar char="-"/>
            </a:pPr>
            <a:r>
              <a:rPr lang="vi-VN" sz="1400" smtClean="0">
                <a:latin typeface="+mj-lt"/>
              </a:rPr>
              <a:t> Tìm và nối chữ cái h.k trong từ dưới hình vẽ với chữ cái</a:t>
            </a:r>
          </a:p>
          <a:p>
            <a:pPr>
              <a:buFontTx/>
              <a:buChar char="-"/>
            </a:pPr>
            <a:r>
              <a:rPr lang="vi-VN" sz="1400" smtClean="0">
                <a:latin typeface="+mj-lt"/>
              </a:rPr>
              <a:t>Tô màu chữ cái           </a:t>
            </a:r>
          </a:p>
          <a:p>
            <a:pPr>
              <a:buFontTx/>
              <a:buChar char="-"/>
            </a:pPr>
            <a:r>
              <a:rPr lang="vi-VN" sz="1400">
                <a:latin typeface="+mj-lt"/>
              </a:rPr>
              <a:t> </a:t>
            </a:r>
            <a:r>
              <a:rPr lang="vi-VN" sz="1400" smtClean="0">
                <a:latin typeface="+mj-lt"/>
              </a:rPr>
              <a:t>Tô chữ cái h, k theo nét chấm mờ</a:t>
            </a:r>
            <a:endParaRPr lang="en-US" sz="1400"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648200" y="8001000"/>
            <a:ext cx="4572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1400" b="0" cap="none" spc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h, k</a:t>
            </a:r>
            <a:endParaRPr lang="en-US" sz="1400" b="0" cap="none" spc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52600" y="8153400"/>
            <a:ext cx="4572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1400" b="0" cap="none" spc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h, k</a:t>
            </a:r>
            <a:endParaRPr lang="en-US" sz="1400" b="0" cap="none" spc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3400" y="7391400"/>
            <a:ext cx="1813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600" smtClean="0"/>
              <a:t>Gợi ý hướng dẫn:</a:t>
            </a:r>
            <a:endParaRPr lang="en-US" sz="16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94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ALEX_TRAN</dc:creator>
  <cp:lastModifiedBy>ALEX_TRAN</cp:lastModifiedBy>
  <cp:revision>9</cp:revision>
  <dcterms:created xsi:type="dcterms:W3CDTF">2020-04-03T14:52:06Z</dcterms:created>
  <dcterms:modified xsi:type="dcterms:W3CDTF">2020-04-03T16:46:37Z</dcterms:modified>
</cp:coreProperties>
</file>