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04" y="-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30BEF-B0DF-4946-A3F5-E9ECDD3B4F4A}" type="datetimeFigureOut">
              <a:rPr lang="en-US" smtClean="0"/>
              <a:t>12/16/2021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3CEA3-05D8-41BD-8ABD-175DBA6A3F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18226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30BEF-B0DF-4946-A3F5-E9ECDD3B4F4A}" type="datetimeFigureOut">
              <a:rPr lang="en-US" smtClean="0"/>
              <a:t>12/16/2021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3CEA3-05D8-41BD-8ABD-175DBA6A3F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01902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30BEF-B0DF-4946-A3F5-E9ECDD3B4F4A}" type="datetimeFigureOut">
              <a:rPr lang="en-US" smtClean="0"/>
              <a:t>12/16/2021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3CEA3-05D8-41BD-8ABD-175DBA6A3F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07660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30BEF-B0DF-4946-A3F5-E9ECDD3B4F4A}" type="datetimeFigureOut">
              <a:rPr lang="en-US" smtClean="0"/>
              <a:t>12/16/2021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3CEA3-05D8-41BD-8ABD-175DBA6A3F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9659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30BEF-B0DF-4946-A3F5-E9ECDD3B4F4A}" type="datetimeFigureOut">
              <a:rPr lang="en-US" smtClean="0"/>
              <a:t>12/16/2021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3CEA3-05D8-41BD-8ABD-175DBA6A3F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2790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30BEF-B0DF-4946-A3F5-E9ECDD3B4F4A}" type="datetimeFigureOut">
              <a:rPr lang="en-US" smtClean="0"/>
              <a:t>12/16/2021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3CEA3-05D8-41BD-8ABD-175DBA6A3F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5356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30BEF-B0DF-4946-A3F5-E9ECDD3B4F4A}" type="datetimeFigureOut">
              <a:rPr lang="en-US" smtClean="0"/>
              <a:t>12/16/2021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3CEA3-05D8-41BD-8ABD-175DBA6A3F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9662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30BEF-B0DF-4946-A3F5-E9ECDD3B4F4A}" type="datetimeFigureOut">
              <a:rPr lang="en-US" smtClean="0"/>
              <a:t>12/16/2021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3CEA3-05D8-41BD-8ABD-175DBA6A3F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0841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30BEF-B0DF-4946-A3F5-E9ECDD3B4F4A}" type="datetimeFigureOut">
              <a:rPr lang="en-US" smtClean="0"/>
              <a:t>12/16/2021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3CEA3-05D8-41BD-8ABD-175DBA6A3F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79415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30BEF-B0DF-4946-A3F5-E9ECDD3B4F4A}" type="datetimeFigureOut">
              <a:rPr lang="en-US" smtClean="0"/>
              <a:t>12/16/2021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3CEA3-05D8-41BD-8ABD-175DBA6A3F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7245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30BEF-B0DF-4946-A3F5-E9ECDD3B4F4A}" type="datetimeFigureOut">
              <a:rPr lang="en-US" smtClean="0"/>
              <a:t>12/16/2021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3CEA3-05D8-41BD-8ABD-175DBA6A3F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29041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230BEF-B0DF-4946-A3F5-E9ECDD3B4F4A}" type="datetimeFigureOut">
              <a:rPr lang="en-US" smtClean="0"/>
              <a:t>12/16/2021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73CEA3-05D8-41BD-8ABD-175DBA6A3F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2832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1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Text Box 8"/>
          <p:cNvSpPr txBox="1">
            <a:spLocks noChangeArrowheads="1"/>
          </p:cNvSpPr>
          <p:nvPr/>
        </p:nvSpPr>
        <p:spPr bwMode="auto">
          <a:xfrm>
            <a:off x="152400" y="1524000"/>
            <a:ext cx="7848600" cy="563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4000" b="1" u="sng" dirty="0" err="1">
                <a:solidFill>
                  <a:srgbClr val="0070C0"/>
                </a:solidFill>
                <a:latin typeface="Times New Roman" pitchFamily="18" charset="0"/>
              </a:rPr>
              <a:t>Đề</a:t>
            </a:r>
            <a:r>
              <a:rPr lang="en-US" altLang="en-US" sz="4000" b="1" u="sng" dirty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4000" b="1" u="sng" dirty="0" err="1">
                <a:solidFill>
                  <a:srgbClr val="0070C0"/>
                </a:solidFill>
                <a:latin typeface="Times New Roman" pitchFamily="18" charset="0"/>
              </a:rPr>
              <a:t>tài</a:t>
            </a:r>
            <a:r>
              <a:rPr lang="en-US" altLang="en-US" sz="4000" b="1" u="sng" dirty="0">
                <a:solidFill>
                  <a:srgbClr val="0070C0"/>
                </a:solidFill>
                <a:latin typeface="Times New Roman" pitchFamily="18" charset="0"/>
              </a:rPr>
              <a:t>  : </a:t>
            </a:r>
            <a:r>
              <a:rPr lang="en-US" altLang="en-US" sz="4000" b="1" dirty="0" err="1">
                <a:solidFill>
                  <a:srgbClr val="0070C0"/>
                </a:solidFill>
                <a:latin typeface="Times New Roman" pitchFamily="18" charset="0"/>
              </a:rPr>
              <a:t>Tách</a:t>
            </a:r>
            <a:r>
              <a:rPr lang="en-US" altLang="en-US" sz="4000" b="1" dirty="0">
                <a:solidFill>
                  <a:srgbClr val="0070C0"/>
                </a:solidFill>
                <a:latin typeface="Times New Roman" pitchFamily="18" charset="0"/>
              </a:rPr>
              <a:t>  </a:t>
            </a:r>
            <a:r>
              <a:rPr lang="en-US" altLang="en-US" sz="4000" b="1" dirty="0" err="1">
                <a:solidFill>
                  <a:srgbClr val="0070C0"/>
                </a:solidFill>
                <a:latin typeface="Times New Roman" pitchFamily="18" charset="0"/>
              </a:rPr>
              <a:t>gộp</a:t>
            </a:r>
            <a:r>
              <a:rPr lang="en-US" altLang="en-US" sz="4000" b="1" dirty="0">
                <a:solidFill>
                  <a:srgbClr val="0070C0"/>
                </a:solidFill>
                <a:latin typeface="Times New Roman" pitchFamily="18" charset="0"/>
              </a:rPr>
              <a:t> 10 </a:t>
            </a:r>
            <a:r>
              <a:rPr lang="en-US" altLang="en-US" sz="4000" b="1" dirty="0" err="1">
                <a:solidFill>
                  <a:srgbClr val="0070C0"/>
                </a:solidFill>
                <a:latin typeface="Times New Roman" pitchFamily="18" charset="0"/>
              </a:rPr>
              <a:t>đối</a:t>
            </a:r>
            <a:r>
              <a:rPr lang="en-US" altLang="en-US" sz="4000" b="1" dirty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4000" b="1" dirty="0" err="1">
                <a:solidFill>
                  <a:srgbClr val="0070C0"/>
                </a:solidFill>
                <a:latin typeface="Times New Roman" pitchFamily="18" charset="0"/>
              </a:rPr>
              <a:t>tượng</a:t>
            </a:r>
            <a:r>
              <a:rPr lang="en-US" altLang="en-US" sz="4000" b="1" dirty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4000" b="1" dirty="0" err="1">
                <a:solidFill>
                  <a:srgbClr val="0070C0"/>
                </a:solidFill>
                <a:latin typeface="Times New Roman" pitchFamily="18" charset="0"/>
              </a:rPr>
              <a:t>thành</a:t>
            </a:r>
            <a:r>
              <a:rPr lang="en-US" altLang="en-US" sz="4000" b="1" dirty="0">
                <a:solidFill>
                  <a:srgbClr val="0070C0"/>
                </a:solidFill>
                <a:latin typeface="Times New Roman" pitchFamily="18" charset="0"/>
              </a:rPr>
              <a:t> 2 </a:t>
            </a:r>
            <a:r>
              <a:rPr lang="en-US" altLang="en-US" sz="4000" b="1" dirty="0" err="1">
                <a:solidFill>
                  <a:srgbClr val="0070C0"/>
                </a:solidFill>
                <a:latin typeface="Times New Roman" pitchFamily="18" charset="0"/>
              </a:rPr>
              <a:t>phần</a:t>
            </a:r>
            <a:r>
              <a:rPr lang="en-US" altLang="en-US" sz="4000" b="1" dirty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4000" b="1" dirty="0" err="1">
                <a:solidFill>
                  <a:srgbClr val="0070C0"/>
                </a:solidFill>
                <a:latin typeface="Times New Roman" pitchFamily="18" charset="0"/>
              </a:rPr>
              <a:t>bằng</a:t>
            </a:r>
            <a:r>
              <a:rPr lang="en-US" altLang="en-US" sz="4000" b="1" dirty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4000" b="1" dirty="0" err="1" smtClean="0">
                <a:solidFill>
                  <a:srgbClr val="0070C0"/>
                </a:solidFill>
                <a:latin typeface="Times New Roman" pitchFamily="18" charset="0"/>
              </a:rPr>
              <a:t>các</a:t>
            </a:r>
            <a:r>
              <a:rPr lang="en-US" altLang="en-US" sz="40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4000" b="1" dirty="0" err="1">
                <a:solidFill>
                  <a:srgbClr val="0070C0"/>
                </a:solidFill>
                <a:latin typeface="Times New Roman" pitchFamily="18" charset="0"/>
              </a:rPr>
              <a:t>cách</a:t>
            </a:r>
            <a:r>
              <a:rPr lang="en-US" altLang="en-US" sz="4000" b="1" dirty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4000" b="1" dirty="0" err="1">
                <a:solidFill>
                  <a:srgbClr val="0070C0"/>
                </a:solidFill>
                <a:latin typeface="Times New Roman" pitchFamily="18" charset="0"/>
              </a:rPr>
              <a:t>khác</a:t>
            </a:r>
            <a:r>
              <a:rPr lang="en-US" altLang="en-US" sz="4000" b="1" dirty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4000" b="1" dirty="0" err="1">
                <a:solidFill>
                  <a:srgbClr val="0070C0"/>
                </a:solidFill>
                <a:latin typeface="Times New Roman" pitchFamily="18" charset="0"/>
              </a:rPr>
              <a:t>nhau</a:t>
            </a:r>
            <a:r>
              <a:rPr lang="en-US" altLang="en-US" sz="4000" b="1" dirty="0">
                <a:solidFill>
                  <a:srgbClr val="0070C0"/>
                </a:solidFill>
                <a:latin typeface="Times New Roman" pitchFamily="18" charset="0"/>
              </a:rPr>
              <a:t>.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4000" b="1" dirty="0">
                <a:latin typeface="Times New Roman" pitchFamily="18" charset="0"/>
              </a:rPr>
              <a:t>   </a:t>
            </a:r>
            <a:r>
              <a:rPr lang="en-US" altLang="en-US" sz="4000" b="1" dirty="0" err="1">
                <a:solidFill>
                  <a:srgbClr val="FF0000"/>
                </a:solidFill>
                <a:latin typeface="Times New Roman" pitchFamily="18" charset="0"/>
              </a:rPr>
              <a:t>Đối</a:t>
            </a:r>
            <a:r>
              <a:rPr lang="en-US" altLang="en-US" sz="40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en-US" sz="4000" b="1" dirty="0" err="1">
                <a:solidFill>
                  <a:srgbClr val="FF0000"/>
                </a:solidFill>
                <a:latin typeface="Times New Roman" pitchFamily="18" charset="0"/>
              </a:rPr>
              <a:t>tượng</a:t>
            </a:r>
            <a:r>
              <a:rPr lang="en-US" altLang="en-US" sz="4000" b="1" dirty="0">
                <a:solidFill>
                  <a:srgbClr val="FF0000"/>
                </a:solidFill>
                <a:latin typeface="Times New Roman" pitchFamily="18" charset="0"/>
              </a:rPr>
              <a:t> : 5 – 6 </a:t>
            </a:r>
            <a:r>
              <a:rPr lang="en-US" altLang="en-US" sz="4000" b="1" dirty="0" err="1">
                <a:solidFill>
                  <a:srgbClr val="FF0000"/>
                </a:solidFill>
                <a:latin typeface="Times New Roman" pitchFamily="18" charset="0"/>
              </a:rPr>
              <a:t>tuổi</a:t>
            </a:r>
            <a:r>
              <a:rPr lang="en-US" altLang="en-US" sz="40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40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en-US" sz="4000" b="1" dirty="0" err="1">
                <a:solidFill>
                  <a:srgbClr val="FF0000"/>
                </a:solidFill>
                <a:latin typeface="Times New Roman" pitchFamily="18" charset="0"/>
              </a:rPr>
              <a:t>Giáo</a:t>
            </a:r>
            <a:r>
              <a:rPr lang="en-US" altLang="en-US" sz="40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en-US" sz="4000" b="1" dirty="0" err="1">
                <a:solidFill>
                  <a:srgbClr val="FF0000"/>
                </a:solidFill>
                <a:latin typeface="Times New Roman" pitchFamily="18" charset="0"/>
              </a:rPr>
              <a:t>viên</a:t>
            </a:r>
            <a:r>
              <a:rPr lang="en-US" altLang="en-US" sz="4000" b="1" dirty="0">
                <a:solidFill>
                  <a:srgbClr val="FF0000"/>
                </a:solidFill>
                <a:latin typeface="Times New Roman" pitchFamily="18" charset="0"/>
              </a:rPr>
              <a:t> : </a:t>
            </a:r>
            <a:r>
              <a:rPr lang="en-US" altLang="en-US" sz="4000" b="1" dirty="0" err="1">
                <a:solidFill>
                  <a:srgbClr val="FF0000"/>
                </a:solidFill>
                <a:latin typeface="Times New Roman" pitchFamily="18" charset="0"/>
              </a:rPr>
              <a:t>Dương</a:t>
            </a:r>
            <a:r>
              <a:rPr lang="en-US" altLang="en-US" sz="40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en-US" sz="4000" b="1" dirty="0" err="1">
                <a:solidFill>
                  <a:srgbClr val="FF0000"/>
                </a:solidFill>
                <a:latin typeface="Times New Roman" pitchFamily="18" charset="0"/>
              </a:rPr>
              <a:t>Thị</a:t>
            </a:r>
            <a:r>
              <a:rPr lang="en-US" altLang="en-US" sz="4000" b="1" dirty="0">
                <a:solidFill>
                  <a:srgbClr val="FF0000"/>
                </a:solidFill>
                <a:latin typeface="Times New Roman" pitchFamily="18" charset="0"/>
              </a:rPr>
              <a:t> Minh Thu  </a:t>
            </a:r>
          </a:p>
          <a:p>
            <a:pPr algn="ctr" eaLnBrk="1" hangingPunct="1">
              <a:spcBef>
                <a:spcPct val="50000"/>
              </a:spcBef>
            </a:pPr>
            <a:endParaRPr lang="en-US" altLang="en-US" sz="4000" b="1" dirty="0">
              <a:latin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</a:pPr>
            <a:endParaRPr lang="en-US" altLang="en-US" sz="4000" b="1" dirty="0">
              <a:latin typeface="Times New Roman" pitchFamily="18" charset="0"/>
            </a:endParaRPr>
          </a:p>
        </p:txBody>
      </p:sp>
      <p:sp>
        <p:nvSpPr>
          <p:cNvPr id="2052" name="TextBox 2"/>
          <p:cNvSpPr txBox="1">
            <a:spLocks noChangeArrowheads="1"/>
          </p:cNvSpPr>
          <p:nvPr/>
        </p:nvSpPr>
        <p:spPr bwMode="auto">
          <a:xfrm>
            <a:off x="1143000" y="304800"/>
            <a:ext cx="7129463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US" altLang="en-US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PHÒNG GIÁO DỤC VÀ ĐÀO TẠO QUẬN LONG BIÊN</a:t>
            </a:r>
          </a:p>
          <a:p>
            <a:r>
              <a:rPr lang="en-US" altLang="en-US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TRƯỜNG MẦM NON THẠCH CẦU</a:t>
            </a:r>
          </a:p>
        </p:txBody>
      </p:sp>
    </p:spTree>
    <p:extLst>
      <p:ext uri="{BB962C8B-B14F-4D97-AF65-F5344CB8AC3E}">
        <p14:creationId xmlns:p14="http://schemas.microsoft.com/office/powerpoint/2010/main" val="184243565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/>
      <p:bldP spid="205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xanh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286000"/>
            <a:ext cx="4572000" cy="458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vang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2247900"/>
            <a:ext cx="4572001" cy="458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14"/>
          <p:cNvSpPr/>
          <p:nvPr/>
        </p:nvSpPr>
        <p:spPr>
          <a:xfrm>
            <a:off x="3202404" y="5105400"/>
            <a:ext cx="2021671" cy="156966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9</a:t>
            </a:r>
          </a:p>
        </p:txBody>
      </p:sp>
      <p:sp>
        <p:nvSpPr>
          <p:cNvPr id="16" name="Rectangle 15"/>
          <p:cNvSpPr/>
          <p:nvPr/>
        </p:nvSpPr>
        <p:spPr>
          <a:xfrm>
            <a:off x="5897061" y="2439811"/>
            <a:ext cx="2021671" cy="156966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1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5775" y="-100013"/>
            <a:ext cx="1143000" cy="2362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8038" y="-92075"/>
            <a:ext cx="11430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9038" y="-84138"/>
            <a:ext cx="1143000" cy="2362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2300" y="-84138"/>
            <a:ext cx="1143000" cy="2362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450" y="-76200"/>
            <a:ext cx="11430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488" y="-76200"/>
            <a:ext cx="11430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-76200"/>
            <a:ext cx="11430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0488" y="-76200"/>
            <a:ext cx="11430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3138" y="-80963"/>
            <a:ext cx="1143000" cy="2362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9875" y="-76200"/>
            <a:ext cx="11430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97656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1.11111E-6 L 0.00069 0.31667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15833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11111E-6 L -0.00174 0.32778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" y="16389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11111E-6 L 0.00017 0.32778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389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11111E-6 L 0.00052 0.31667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5833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3.33333E-6 L 0.00434 0.31736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15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3.7037E-6 L -0.48889 0.68449 " pathEditMode="relative" rAng="0" ptsTypes="AA">
                                      <p:cBhvr>
                                        <p:cTn id="7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444" y="34213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11111E-6 L -0.49757 0.67222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878" y="33611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3.7037E-6 L -0.49809 0.67338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913" y="33657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7037E-6 L -0.48212 0.67453 " pathEditMode="relative" rAng="0" ptsTypes="AA">
                                      <p:cBhvr>
                                        <p:cTn id="7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115" y="33727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11111E-6 L -0.00712 0.66458 " pathEditMode="relative" rAng="0" ptsTypes="AA">
                                      <p:cBhvr>
                                        <p:cTn id="8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" y="332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304800" y="1524000"/>
            <a:ext cx="2667000" cy="35052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457200" y="1981200"/>
            <a:ext cx="2335897" cy="240065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hangingPunct="1">
              <a:defRPr/>
            </a:pPr>
            <a:r>
              <a:rPr lang="en-US" sz="15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10</a:t>
            </a:r>
          </a:p>
        </p:txBody>
      </p:sp>
      <p:sp>
        <p:nvSpPr>
          <p:cNvPr id="4" name="Rectangle 3"/>
          <p:cNvSpPr/>
          <p:nvPr/>
        </p:nvSpPr>
        <p:spPr>
          <a:xfrm>
            <a:off x="4038600" y="5257800"/>
            <a:ext cx="2971800" cy="9144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3962400" y="1371600"/>
            <a:ext cx="2971800" cy="9144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886200" y="152400"/>
            <a:ext cx="2971800" cy="9144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962400" y="2743200"/>
            <a:ext cx="2971800" cy="9144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4038600" y="3962400"/>
            <a:ext cx="2971800" cy="9144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9" name="Right Arrow 8"/>
          <p:cNvSpPr/>
          <p:nvPr/>
        </p:nvSpPr>
        <p:spPr>
          <a:xfrm rot="19676579">
            <a:off x="2157413" y="1130300"/>
            <a:ext cx="1901825" cy="274638"/>
          </a:xfrm>
          <a:prstGeom prst="rightArrow">
            <a:avLst>
              <a:gd name="adj1" fmla="val 59204"/>
              <a:gd name="adj2" fmla="val 142694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0" name="Right Arrow 9"/>
          <p:cNvSpPr/>
          <p:nvPr/>
        </p:nvSpPr>
        <p:spPr>
          <a:xfrm rot="20404544">
            <a:off x="2736850" y="1957388"/>
            <a:ext cx="1265238" cy="339725"/>
          </a:xfrm>
          <a:prstGeom prst="rightArrow">
            <a:avLst>
              <a:gd name="adj1" fmla="val 50000"/>
              <a:gd name="adj2" fmla="val 119532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1" name="Right Arrow 10"/>
          <p:cNvSpPr/>
          <p:nvPr/>
        </p:nvSpPr>
        <p:spPr>
          <a:xfrm>
            <a:off x="2971800" y="3048000"/>
            <a:ext cx="977900" cy="304800"/>
          </a:xfrm>
          <a:prstGeom prst="rightArrow">
            <a:avLst>
              <a:gd name="adj1" fmla="val 50000"/>
              <a:gd name="adj2" fmla="val 119512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2" name="Right Arrow 11"/>
          <p:cNvSpPr/>
          <p:nvPr/>
        </p:nvSpPr>
        <p:spPr>
          <a:xfrm rot="1519781">
            <a:off x="2109788" y="5114925"/>
            <a:ext cx="1990725" cy="336550"/>
          </a:xfrm>
          <a:prstGeom prst="rightArrow">
            <a:avLst>
              <a:gd name="adj1" fmla="val 50000"/>
              <a:gd name="adj2" fmla="val 116728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3" name="Right Arrow 12"/>
          <p:cNvSpPr/>
          <p:nvPr/>
        </p:nvSpPr>
        <p:spPr>
          <a:xfrm rot="644412">
            <a:off x="2725738" y="4108450"/>
            <a:ext cx="1316037" cy="314325"/>
          </a:xfrm>
          <a:prstGeom prst="rightArrow">
            <a:avLst>
              <a:gd name="adj1" fmla="val 50000"/>
              <a:gd name="adj2" fmla="val 13931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343400" y="0"/>
            <a:ext cx="2133600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6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1 - 9</a:t>
            </a:r>
          </a:p>
        </p:txBody>
      </p:sp>
      <p:sp>
        <p:nvSpPr>
          <p:cNvPr id="15" name="Rectangle 14"/>
          <p:cNvSpPr/>
          <p:nvPr/>
        </p:nvSpPr>
        <p:spPr>
          <a:xfrm>
            <a:off x="4572000" y="1219200"/>
            <a:ext cx="1880643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6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2 - 8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648200" y="2667000"/>
            <a:ext cx="1880643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6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3 - 7</a:t>
            </a:r>
          </a:p>
        </p:txBody>
      </p:sp>
      <p:sp>
        <p:nvSpPr>
          <p:cNvPr id="17" name="Rectangle 16"/>
          <p:cNvSpPr/>
          <p:nvPr/>
        </p:nvSpPr>
        <p:spPr>
          <a:xfrm>
            <a:off x="4648200" y="3886200"/>
            <a:ext cx="1880643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sz="6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4 - 6</a:t>
            </a:r>
          </a:p>
        </p:txBody>
      </p:sp>
      <p:sp>
        <p:nvSpPr>
          <p:cNvPr id="18" name="Rectangle 17"/>
          <p:cNvSpPr/>
          <p:nvPr/>
        </p:nvSpPr>
        <p:spPr>
          <a:xfrm>
            <a:off x="4800600" y="5181600"/>
            <a:ext cx="1880643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sz="6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5 - 5</a:t>
            </a:r>
          </a:p>
        </p:txBody>
      </p:sp>
    </p:spTree>
    <p:extLst>
      <p:ext uri="{BB962C8B-B14F-4D97-AF65-F5344CB8AC3E}">
        <p14:creationId xmlns:p14="http://schemas.microsoft.com/office/powerpoint/2010/main" val="2574253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9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9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0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 nodeType="clickPar">
                      <p:stCondLst>
                        <p:cond delay="indefinite"/>
                      </p:stCondLst>
                      <p:childTnLst>
                        <p:par>
                          <p:cTn id="10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4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77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7" dur="770" decel="100000"/>
                                        <p:tgtEl>
                                          <p:spTgt spid="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0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9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1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1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3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77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6" dur="770" decel="100000"/>
                                        <p:tgtEl>
                                          <p:spTgt spid="1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18" dur="77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0" dur="77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 nodeType="clickPar">
                      <p:stCondLst>
                        <p:cond delay="indefinite"/>
                      </p:stCondLst>
                      <p:childTnLst>
                        <p:par>
                          <p:cTn id="1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 nodeType="clickPar">
                      <p:stCondLst>
                        <p:cond delay="indefinite"/>
                      </p:stCondLst>
                      <p:childTnLst>
                        <p:par>
                          <p:cTn id="1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2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3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3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3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8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4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4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TextBox 3"/>
          <p:cNvSpPr txBox="1">
            <a:spLocks noChangeArrowheads="1"/>
          </p:cNvSpPr>
          <p:nvPr/>
        </p:nvSpPr>
        <p:spPr bwMode="auto">
          <a:xfrm>
            <a:off x="531813" y="2362200"/>
            <a:ext cx="81597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US" sz="3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Ôn nhận biết số lượng trong phạm vi 10 </a:t>
            </a:r>
          </a:p>
        </p:txBody>
      </p:sp>
    </p:spTree>
    <p:extLst>
      <p:ext uri="{BB962C8B-B14F-4D97-AF65-F5344CB8AC3E}">
        <p14:creationId xmlns:p14="http://schemas.microsoft.com/office/powerpoint/2010/main" val="2781701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6610883" y="3945174"/>
            <a:ext cx="2335897" cy="240065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hangingPunct="1">
              <a:defRPr/>
            </a:pPr>
            <a:r>
              <a:rPr lang="en-US" sz="15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10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138" y="671513"/>
            <a:ext cx="16002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8213" y="46038"/>
            <a:ext cx="16002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1173163"/>
            <a:ext cx="16002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0150" y="0"/>
            <a:ext cx="16002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1135063"/>
            <a:ext cx="16002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3" y="2735263"/>
            <a:ext cx="16002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0663" y="3144838"/>
            <a:ext cx="16002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500" y="2405063"/>
            <a:ext cx="16002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513263"/>
            <a:ext cx="16002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2088" y="5265738"/>
            <a:ext cx="16002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4561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4327525"/>
            <a:ext cx="1762125" cy="176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2263" y="2282825"/>
            <a:ext cx="1762125" cy="176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2263" y="4381500"/>
            <a:ext cx="1762125" cy="176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0013" y="295275"/>
            <a:ext cx="1762125" cy="176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2550" y="4381500"/>
            <a:ext cx="1762125" cy="176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2550" y="2236788"/>
            <a:ext cx="1762125" cy="176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8238" y="279400"/>
            <a:ext cx="1762125" cy="176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5" y="2236788"/>
            <a:ext cx="1762125" cy="176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775" y="4543425"/>
            <a:ext cx="1762125" cy="176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5" y="295275"/>
            <a:ext cx="1762125" cy="176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6924415" y="1371600"/>
            <a:ext cx="2335897" cy="240065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hangingPunct="1">
              <a:defRPr/>
            </a:pPr>
            <a:r>
              <a:rPr lang="en-US" sz="15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630474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</p:stCondLst>
                      <p:childTnLst>
                        <p:par>
                          <p:cTn id="1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 nodeType="clickPar">
                      <p:stCondLst>
                        <p:cond delay="indefinite"/>
                      </p:stCondLst>
                      <p:childTnLst>
                        <p:par>
                          <p:cTn id="1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 nodeType="clickPar">
                      <p:stCondLst>
                        <p:cond delay="indefinite"/>
                      </p:stCondLst>
                      <p:childTnLst>
                        <p:par>
                          <p:cTn id="1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 nodeType="clickPar">
                      <p:stCondLst>
                        <p:cond delay="indefinite"/>
                      </p:stCondLst>
                      <p:childTnLst>
                        <p:par>
                          <p:cTn id="1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 nodeType="clickPar">
                      <p:stCondLst>
                        <p:cond delay="indefinite"/>
                      </p:stCondLst>
                      <p:childTnLst>
                        <p:par>
                          <p:cTn id="1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1950" y="3962400"/>
            <a:ext cx="1524000" cy="275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3978275"/>
            <a:ext cx="1524000" cy="275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9550" y="3975100"/>
            <a:ext cx="1524000" cy="275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2700" y="3975100"/>
            <a:ext cx="1524000" cy="275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813" y="3962400"/>
            <a:ext cx="1524001" cy="275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0838" y="493713"/>
            <a:ext cx="1524000" cy="275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9700" y="493713"/>
            <a:ext cx="1524000" cy="275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7638" y="417513"/>
            <a:ext cx="1524000" cy="275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2700" y="404813"/>
            <a:ext cx="1524000" cy="275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813" y="341313"/>
            <a:ext cx="1524001" cy="275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6845969" y="2407022"/>
            <a:ext cx="2335897" cy="240065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hangingPunct="1">
              <a:defRPr/>
            </a:pPr>
            <a:r>
              <a:rPr lang="en-US" sz="15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1573175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xanh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776538"/>
            <a:ext cx="4572000" cy="409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vang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67013"/>
            <a:ext cx="4572000" cy="410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3"/>
          <p:cNvSpPr/>
          <p:nvPr/>
        </p:nvSpPr>
        <p:spPr>
          <a:xfrm>
            <a:off x="3429560" y="2415748"/>
            <a:ext cx="2335897" cy="240065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hangingPunct="1">
              <a:defRPr/>
            </a:pPr>
            <a:r>
              <a:rPr lang="en-US" sz="15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10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163535" y="5638800"/>
            <a:ext cx="2021671" cy="156966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5</a:t>
            </a:r>
          </a:p>
        </p:txBody>
      </p:sp>
      <p:sp>
        <p:nvSpPr>
          <p:cNvPr id="16" name="Rectangle 15"/>
          <p:cNvSpPr/>
          <p:nvPr/>
        </p:nvSpPr>
        <p:spPr>
          <a:xfrm>
            <a:off x="5897061" y="2439811"/>
            <a:ext cx="2021671" cy="156966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5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5775" y="-100013"/>
            <a:ext cx="1143000" cy="2362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8038" y="-92075"/>
            <a:ext cx="11430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9038" y="-84138"/>
            <a:ext cx="1143000" cy="2362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2300" y="-84138"/>
            <a:ext cx="1143000" cy="2362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450" y="-76200"/>
            <a:ext cx="11430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488" y="-80963"/>
            <a:ext cx="1143000" cy="2362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-76200"/>
            <a:ext cx="11430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0488" y="-76200"/>
            <a:ext cx="11430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3138" y="-80963"/>
            <a:ext cx="1143000" cy="2362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9875" y="-76200"/>
            <a:ext cx="11430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0393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7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1.11111E-6 L -0.00417 0.48333 " pathEditMode="relative" rAng="0" ptsTypes="AA">
                                      <p:cBhvr>
                                        <p:cTn id="8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" y="24167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11111E-6 L -0.00208 0.49445 " pathEditMode="relative" rAng="0" ptsTypes="AA">
                                      <p:cBhvr>
                                        <p:cTn id="9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" y="24722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11111E-6 L 0.00017 0.48333 " pathEditMode="relative" rAng="0" ptsTypes="AA">
                                      <p:cBhvr>
                                        <p:cTn id="9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4167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11111E-6 L 0.00052 0.48333 " pathEditMode="relative" rAng="0" ptsTypes="AA">
                                      <p:cBhvr>
                                        <p:cTn id="9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24167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3.33333E-6 L 0.00434 0.48402 " pathEditMode="relative" rAng="0" ptsTypes="AA">
                                      <p:cBhvr>
                                        <p:cTn id="9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241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3.7037E-6 L 0.01719 0.66227 " pathEditMode="relative" rAng="0" ptsTypes="AA">
                                      <p:cBhvr>
                                        <p:cTn id="10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1" y="33102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11111E-6 L -0.0026 0.66111 " pathEditMode="relative" rAng="0" ptsTypes="AA">
                                      <p:cBhvr>
                                        <p:cTn id="10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" y="33056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3.7037E-6 L 0.01319 0.66227 " pathEditMode="relative" rAng="0" ptsTypes="AA">
                                      <p:cBhvr>
                                        <p:cTn id="10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0" y="33102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7037E-6 L 0.00469 0.66342 " pathEditMode="relative" rAng="0" ptsTypes="AA">
                                      <p:cBhvr>
                                        <p:cTn id="10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6" y="33171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11111E-6 L -0.00712 0.66458 " pathEditMode="relative" rAng="0" ptsTypes="AA">
                                      <p:cBhvr>
                                        <p:cTn id="10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" y="332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 nodeType="clickPar">
                      <p:stCondLst>
                        <p:cond delay="indefinite"/>
                      </p:stCondLst>
                      <p:childTnLst>
                        <p:par>
                          <p:cTn id="1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 nodeType="clickPar">
                      <p:stCondLst>
                        <p:cond delay="indefinite"/>
                      </p:stCondLst>
                      <p:childTnLst>
                        <p:par>
                          <p:cTn id="1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xanh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286000"/>
            <a:ext cx="4572000" cy="458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vang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2247900"/>
            <a:ext cx="4572001" cy="458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14"/>
          <p:cNvSpPr/>
          <p:nvPr/>
        </p:nvSpPr>
        <p:spPr>
          <a:xfrm>
            <a:off x="2857502" y="5105400"/>
            <a:ext cx="2021671" cy="156966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6</a:t>
            </a:r>
          </a:p>
        </p:txBody>
      </p:sp>
      <p:sp>
        <p:nvSpPr>
          <p:cNvPr id="16" name="Rectangle 15"/>
          <p:cNvSpPr/>
          <p:nvPr/>
        </p:nvSpPr>
        <p:spPr>
          <a:xfrm>
            <a:off x="5897061" y="2439811"/>
            <a:ext cx="2021671" cy="156966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4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5775" y="-100013"/>
            <a:ext cx="1143000" cy="2362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8038" y="-92075"/>
            <a:ext cx="11430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9038" y="-84138"/>
            <a:ext cx="1143000" cy="2362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2300" y="-84138"/>
            <a:ext cx="1143000" cy="2362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450" y="-76200"/>
            <a:ext cx="11430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488" y="-76200"/>
            <a:ext cx="11430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-76200"/>
            <a:ext cx="11430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0488" y="-76200"/>
            <a:ext cx="11430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3138" y="-80963"/>
            <a:ext cx="1143000" cy="2362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9875" y="-76200"/>
            <a:ext cx="11430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65470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1.11111E-6 L 0.00191 0.33889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" y="16944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11111E-6 L -0.00174 0.32778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" y="16389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11111E-6 L 0.00017 0.32778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389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11111E-6 L 0.00052 0.31667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5833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3.33333E-6 L 0.00434 0.31736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15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3.7037E-6 L -0.48889 0.68449 " pathEditMode="relative" rAng="0" ptsTypes="AA">
                                      <p:cBhvr>
                                        <p:cTn id="7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444" y="34213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11111E-6 L -0.0026 0.66111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" y="33056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3.7037E-6 L 0.01319 0.66227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0" y="33102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7037E-6 L 0.00469 0.66342 " pathEditMode="relative" rAng="0" ptsTypes="AA">
                                      <p:cBhvr>
                                        <p:cTn id="7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6" y="33171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11111E-6 L -0.00712 0.66458 " pathEditMode="relative" rAng="0" ptsTypes="AA">
                                      <p:cBhvr>
                                        <p:cTn id="8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" y="332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xanh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286000"/>
            <a:ext cx="4572000" cy="458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vang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2247900"/>
            <a:ext cx="4572001" cy="458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14"/>
          <p:cNvSpPr/>
          <p:nvPr/>
        </p:nvSpPr>
        <p:spPr>
          <a:xfrm>
            <a:off x="2857502" y="5105400"/>
            <a:ext cx="2021671" cy="156966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7</a:t>
            </a:r>
          </a:p>
        </p:txBody>
      </p:sp>
      <p:sp>
        <p:nvSpPr>
          <p:cNvPr id="16" name="Rectangle 15"/>
          <p:cNvSpPr/>
          <p:nvPr/>
        </p:nvSpPr>
        <p:spPr>
          <a:xfrm>
            <a:off x="5897061" y="2439811"/>
            <a:ext cx="2021671" cy="156966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3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5775" y="-100013"/>
            <a:ext cx="1143000" cy="2362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8038" y="-92075"/>
            <a:ext cx="11430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9038" y="-84138"/>
            <a:ext cx="1143000" cy="2362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2300" y="-84138"/>
            <a:ext cx="1143000" cy="2362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450" y="-76200"/>
            <a:ext cx="11430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488" y="-76200"/>
            <a:ext cx="11430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-76200"/>
            <a:ext cx="11430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0488" y="-76200"/>
            <a:ext cx="11430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3138" y="-80963"/>
            <a:ext cx="1143000" cy="2362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9875" y="-76200"/>
            <a:ext cx="11430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48420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1.11111E-6 L 0.00069 0.31667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15833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11111E-6 L -0.00174 0.32778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" y="16389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11111E-6 L 0.00017 0.32778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389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11111E-6 L 0.00052 0.31667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5833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3.33333E-6 L 0.00434 0.31736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15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3.7037E-6 L -0.48889 0.68449 " pathEditMode="relative" rAng="0" ptsTypes="AA">
                                      <p:cBhvr>
                                        <p:cTn id="7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444" y="34213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11111E-6 L -0.49757 0.67222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878" y="33611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3.7037E-6 L 0.01319 0.66227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0" y="33102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7037E-6 L 0.00469 0.66342 " pathEditMode="relative" rAng="0" ptsTypes="AA">
                                      <p:cBhvr>
                                        <p:cTn id="7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6" y="33171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11111E-6 L -0.00712 0.66458 " pathEditMode="relative" rAng="0" ptsTypes="AA">
                                      <p:cBhvr>
                                        <p:cTn id="8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" y="332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xanh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286000"/>
            <a:ext cx="4572000" cy="458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vang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2247900"/>
            <a:ext cx="4572001" cy="458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14"/>
          <p:cNvSpPr/>
          <p:nvPr/>
        </p:nvSpPr>
        <p:spPr>
          <a:xfrm>
            <a:off x="2857502" y="5105400"/>
            <a:ext cx="2021671" cy="156966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8</a:t>
            </a:r>
          </a:p>
        </p:txBody>
      </p:sp>
      <p:sp>
        <p:nvSpPr>
          <p:cNvPr id="16" name="Rectangle 15"/>
          <p:cNvSpPr/>
          <p:nvPr/>
        </p:nvSpPr>
        <p:spPr>
          <a:xfrm>
            <a:off x="5897061" y="2439811"/>
            <a:ext cx="2021671" cy="156966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2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5775" y="-100013"/>
            <a:ext cx="1143000" cy="2362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8038" y="-92075"/>
            <a:ext cx="11430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9038" y="-84138"/>
            <a:ext cx="1143000" cy="2362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2300" y="-84138"/>
            <a:ext cx="1143000" cy="2362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450" y="-76200"/>
            <a:ext cx="11430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488" y="-76200"/>
            <a:ext cx="11430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-76200"/>
            <a:ext cx="11430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0488" y="-76200"/>
            <a:ext cx="11430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3138" y="-80963"/>
            <a:ext cx="1143000" cy="2362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9875" y="-76200"/>
            <a:ext cx="11430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01972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1.11111E-6 L 0.00069 0.31667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15833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11111E-6 L -0.00174 0.32778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" y="16389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11111E-6 L 0.00017 0.32778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389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11111E-6 L 0.00052 0.31667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5833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3.33333E-6 L 0.00434 0.31736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15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3.7037E-6 L -0.48889 0.68449 " pathEditMode="relative" rAng="0" ptsTypes="AA">
                                      <p:cBhvr>
                                        <p:cTn id="7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444" y="34213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11111E-6 L -0.49757 0.67222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878" y="33611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3.7037E-6 L -0.49809 0.67338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913" y="33657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7037E-6 L 0.00469 0.66342 " pathEditMode="relative" rAng="0" ptsTypes="AA">
                                      <p:cBhvr>
                                        <p:cTn id="7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6" y="33171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11111E-6 L -0.00712 0.66458 " pathEditMode="relative" rAng="0" ptsTypes="AA">
                                      <p:cBhvr>
                                        <p:cTn id="8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" y="332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87</Words>
  <Application>Microsoft Office PowerPoint</Application>
  <PresentationFormat>On-screen Show (4:3)</PresentationFormat>
  <Paragraphs>26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2</cp:revision>
  <dcterms:created xsi:type="dcterms:W3CDTF">2021-12-16T13:47:14Z</dcterms:created>
  <dcterms:modified xsi:type="dcterms:W3CDTF">2021-12-16T13:49:07Z</dcterms:modified>
</cp:coreProperties>
</file>