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B63E9-936D-4A47-AC2C-A01AF6BECFE2}"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3291365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B63E9-936D-4A47-AC2C-A01AF6BECFE2}"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3320923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B63E9-936D-4A47-AC2C-A01AF6BECFE2}"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253612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B63E9-936D-4A47-AC2C-A01AF6BECFE2}"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120758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B63E9-936D-4A47-AC2C-A01AF6BECFE2}"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4267987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0B63E9-936D-4A47-AC2C-A01AF6BECFE2}"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419443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0B63E9-936D-4A47-AC2C-A01AF6BECFE2}" type="datetimeFigureOut">
              <a:rPr lang="en-US" smtClean="0"/>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246525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B63E9-936D-4A47-AC2C-A01AF6BECFE2}" type="datetimeFigureOut">
              <a:rPr lang="en-US" smtClean="0"/>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394976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B63E9-936D-4A47-AC2C-A01AF6BECFE2}" type="datetimeFigureOut">
              <a:rPr lang="en-US" smtClean="0"/>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132303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B63E9-936D-4A47-AC2C-A01AF6BECFE2}"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71095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B63E9-936D-4A47-AC2C-A01AF6BECFE2}"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B4C1D-0757-4C12-A528-84080AD0CAC2}" type="slidenum">
              <a:rPr lang="en-US" smtClean="0"/>
              <a:t>‹#›</a:t>
            </a:fld>
            <a:endParaRPr lang="en-US"/>
          </a:p>
        </p:txBody>
      </p:sp>
    </p:spTree>
    <p:extLst>
      <p:ext uri="{BB962C8B-B14F-4D97-AF65-F5344CB8AC3E}">
        <p14:creationId xmlns:p14="http://schemas.microsoft.com/office/powerpoint/2010/main" val="88074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B63E9-936D-4A47-AC2C-A01AF6BECFE2}" type="datetimeFigureOut">
              <a:rPr lang="en-US" smtClean="0"/>
              <a:t>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B4C1D-0757-4C12-A528-84080AD0CAC2}" type="slidenum">
              <a:rPr lang="en-US" smtClean="0"/>
              <a:t>‹#›</a:t>
            </a:fld>
            <a:endParaRPr lang="en-US"/>
          </a:p>
        </p:txBody>
      </p:sp>
    </p:spTree>
    <p:extLst>
      <p:ext uri="{BB962C8B-B14F-4D97-AF65-F5344CB8AC3E}">
        <p14:creationId xmlns:p14="http://schemas.microsoft.com/office/powerpoint/2010/main" val="2644272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ormAutofit/>
          </a:bodyPr>
          <a:lstStyle/>
          <a:p>
            <a:r>
              <a:rPr lang="en-US" sz="3000" b="1" dirty="0" smtClean="0">
                <a:latin typeface="Times New Roman" pitchFamily="18" charset="0"/>
                <a:cs typeface="Times New Roman" pitchFamily="18" charset="0"/>
              </a:rPr>
              <a:t>SỞ Y TẾ HÀ NỘI</a:t>
            </a:r>
            <a:br>
              <a:rPr lang="en-US" sz="3000" b="1" dirty="0" smtClean="0">
                <a:latin typeface="Times New Roman" pitchFamily="18" charset="0"/>
                <a:cs typeface="Times New Roman" pitchFamily="18" charset="0"/>
              </a:rPr>
            </a:br>
            <a:r>
              <a:rPr lang="en-US" sz="3000" b="1" dirty="0" smtClean="0">
                <a:latin typeface="Times New Roman" pitchFamily="18" charset="0"/>
                <a:cs typeface="Times New Roman" pitchFamily="18" charset="0"/>
              </a:rPr>
              <a:t>TTYT QUẬN LONG BIÊN</a:t>
            </a:r>
            <a:endParaRPr lang="en-US" sz="3000" b="1" dirty="0">
              <a:latin typeface="Times New Roman" pitchFamily="18" charset="0"/>
              <a:cs typeface="Times New Roman" pitchFamily="18" charset="0"/>
            </a:endParaRPr>
          </a:p>
        </p:txBody>
      </p:sp>
      <p:sp>
        <p:nvSpPr>
          <p:cNvPr id="3" name="Subtitle 2"/>
          <p:cNvSpPr>
            <a:spLocks noGrp="1"/>
          </p:cNvSpPr>
          <p:nvPr>
            <p:ph type="subTitle" idx="1"/>
          </p:nvPr>
        </p:nvSpPr>
        <p:spPr>
          <a:xfrm>
            <a:off x="152400" y="2514600"/>
            <a:ext cx="8763000" cy="2438400"/>
          </a:xfrm>
        </p:spPr>
        <p:txBody>
          <a:bodyPr>
            <a:noAutofit/>
          </a:bodyPr>
          <a:lstStyle/>
          <a:p>
            <a:r>
              <a:rPr lang="en-US" sz="4000" b="1" dirty="0" smtClean="0">
                <a:solidFill>
                  <a:schemeClr val="tx1"/>
                </a:solidFill>
                <a:latin typeface="Times New Roman" pitchFamily="18" charset="0"/>
                <a:cs typeface="Times New Roman" pitchFamily="18" charset="0"/>
              </a:rPr>
              <a:t>HƯỚNG DẪN </a:t>
            </a:r>
          </a:p>
          <a:p>
            <a:r>
              <a:rPr lang="en-US" sz="4000" b="1" dirty="0" smtClean="0">
                <a:solidFill>
                  <a:schemeClr val="tx1"/>
                </a:solidFill>
                <a:latin typeface="Times New Roman" pitchFamily="18" charset="0"/>
                <a:cs typeface="Times New Roman" pitchFamily="18" charset="0"/>
              </a:rPr>
              <a:t>TỔNG VỆ SINH, KHỬ TRÙNG </a:t>
            </a:r>
          </a:p>
          <a:p>
            <a:r>
              <a:rPr lang="en-US" sz="4000" b="1" dirty="0" smtClean="0">
                <a:solidFill>
                  <a:schemeClr val="tx1"/>
                </a:solidFill>
                <a:latin typeface="Times New Roman" pitchFamily="18" charset="0"/>
                <a:cs typeface="Times New Roman" pitchFamily="18" charset="0"/>
              </a:rPr>
              <a:t>PHÒNG CHỐNG NCOV</a:t>
            </a:r>
            <a:endParaRPr lang="en-US" sz="4000" b="1" dirty="0">
              <a:solidFill>
                <a:schemeClr val="tx1"/>
              </a:solidFill>
              <a:latin typeface="Times New Roman" pitchFamily="18" charset="0"/>
              <a:cs typeface="Times New Roman" pitchFamily="18" charset="0"/>
            </a:endParaRPr>
          </a:p>
        </p:txBody>
      </p:sp>
      <p:sp>
        <p:nvSpPr>
          <p:cNvPr id="4" name="TextBox 3"/>
          <p:cNvSpPr txBox="1"/>
          <p:nvPr/>
        </p:nvSpPr>
        <p:spPr>
          <a:xfrm>
            <a:off x="3276600" y="5486400"/>
            <a:ext cx="5562600" cy="461665"/>
          </a:xfrm>
          <a:prstGeom prst="rect">
            <a:avLst/>
          </a:prstGeom>
          <a:noFill/>
        </p:spPr>
        <p:txBody>
          <a:bodyPr wrap="square" rtlCol="0">
            <a:spAutoFit/>
          </a:bodyPr>
          <a:lstStyle/>
          <a:p>
            <a:r>
              <a:rPr lang="en-US" sz="2400" b="1" i="1" dirty="0" smtClean="0">
                <a:latin typeface="Times New Roman" pitchFamily="18" charset="0"/>
                <a:cs typeface="Times New Roman" pitchFamily="18" charset="0"/>
              </a:rPr>
              <a:t>Long </a:t>
            </a:r>
            <a:r>
              <a:rPr lang="en-US" sz="2400" b="1" i="1" dirty="0" err="1" smtClean="0">
                <a:latin typeface="Times New Roman" pitchFamily="18" charset="0"/>
                <a:cs typeface="Times New Roman" pitchFamily="18" charset="0"/>
              </a:rPr>
              <a:t>Biên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ngày</a:t>
            </a:r>
            <a:r>
              <a:rPr lang="en-US" sz="2400" b="1" i="1" dirty="0" smtClean="0">
                <a:latin typeface="Times New Roman" pitchFamily="18" charset="0"/>
                <a:cs typeface="Times New Roman" pitchFamily="18" charset="0"/>
              </a:rPr>
              <a:t> 04 </a:t>
            </a:r>
            <a:r>
              <a:rPr lang="en-US" sz="2400" b="1" i="1" dirty="0" err="1" smtClean="0">
                <a:latin typeface="Times New Roman" pitchFamily="18" charset="0"/>
                <a:cs typeface="Times New Roman" pitchFamily="18" charset="0"/>
              </a:rPr>
              <a:t>tháng</a:t>
            </a:r>
            <a:r>
              <a:rPr lang="en-US" sz="2400" b="1" i="1" dirty="0" smtClean="0">
                <a:latin typeface="Times New Roman" pitchFamily="18" charset="0"/>
                <a:cs typeface="Times New Roman" pitchFamily="18" charset="0"/>
              </a:rPr>
              <a:t> 02 </a:t>
            </a:r>
            <a:r>
              <a:rPr lang="en-US" sz="2400" b="1" i="1" dirty="0" err="1" smtClean="0">
                <a:latin typeface="Times New Roman" pitchFamily="18" charset="0"/>
                <a:cs typeface="Times New Roman" pitchFamily="18" charset="0"/>
              </a:rPr>
              <a:t>năm</a:t>
            </a:r>
            <a:r>
              <a:rPr lang="en-US" sz="2400" b="1" i="1" dirty="0" smtClean="0">
                <a:latin typeface="Times New Roman" pitchFamily="18" charset="0"/>
                <a:cs typeface="Times New Roman" pitchFamily="18" charset="0"/>
              </a:rPr>
              <a:t> 2020</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3491093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3.Khi </a:t>
            </a:r>
            <a:r>
              <a:rPr lang="en-US" dirty="0" err="1" smtClean="0"/>
              <a:t>có</a:t>
            </a:r>
            <a:r>
              <a:rPr lang="en-US" dirty="0" smtClean="0"/>
              <a:t> </a:t>
            </a:r>
            <a:r>
              <a:rPr lang="en-US" dirty="0" err="1" smtClean="0"/>
              <a:t>ca</a:t>
            </a:r>
            <a:r>
              <a:rPr lang="en-US" dirty="0" smtClean="0"/>
              <a:t> </a:t>
            </a:r>
            <a:r>
              <a:rPr lang="en-US" dirty="0" err="1" smtClean="0"/>
              <a:t>bệnh</a:t>
            </a:r>
            <a:r>
              <a:rPr lang="en-US" dirty="0" smtClean="0"/>
              <a:t>, ổ </a:t>
            </a:r>
            <a:r>
              <a:rPr lang="en-US" dirty="0" err="1" smtClean="0"/>
              <a:t>dịch</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pt-BR" b="1" i="1" dirty="0"/>
              <a:t>3.4. Khu vực nhà ăn:</a:t>
            </a:r>
            <a:endParaRPr lang="en-US" dirty="0"/>
          </a:p>
          <a:p>
            <a:pPr marL="0" indent="0" algn="just">
              <a:buNone/>
            </a:pPr>
            <a:r>
              <a:rPr lang="en-US" dirty="0"/>
              <a:t>- </a:t>
            </a:r>
            <a:r>
              <a:rPr lang="vi-VN" dirty="0"/>
              <a:t>Bàn ăn và dụng cụ chế biến: Hàng ngày và khi bị bẩn tiến hành lau bằng nước sạch. Sau đó lau bằng chất tẩy rửa thông thường hoặc dung dịch Clo 0,5% hoạt tính ít nhất 30 phút. Lau lại bằng nước sạch. </a:t>
            </a:r>
            <a:endParaRPr lang="en-US" dirty="0"/>
          </a:p>
          <a:p>
            <a:pPr marL="0" indent="0">
              <a:buNone/>
            </a:pPr>
            <a:r>
              <a:rPr lang="pt-BR" b="1" i="1" dirty="0"/>
              <a:t>3.5. Đối với công trình vệ sinh: </a:t>
            </a:r>
            <a:r>
              <a:rPr lang="en-US" dirty="0" err="1"/>
              <a:t>sàn</a:t>
            </a:r>
            <a:r>
              <a:rPr lang="en-US" dirty="0"/>
              <a:t>, </a:t>
            </a:r>
            <a:r>
              <a:rPr lang="en-US" dirty="0" err="1"/>
              <a:t>mặt</a:t>
            </a:r>
            <a:r>
              <a:rPr lang="en-US" dirty="0"/>
              <a:t> </a:t>
            </a:r>
            <a:r>
              <a:rPr lang="en-US" dirty="0" err="1"/>
              <a:t>bồn</a:t>
            </a:r>
            <a:r>
              <a:rPr lang="en-US" dirty="0"/>
              <a:t> </a:t>
            </a:r>
            <a:r>
              <a:rPr lang="en-US" dirty="0" err="1"/>
              <a:t>cầu</a:t>
            </a:r>
            <a:r>
              <a:rPr lang="en-US" dirty="0"/>
              <a:t>, </a:t>
            </a:r>
            <a:r>
              <a:rPr lang="en-US" dirty="0" err="1"/>
              <a:t>bồn</a:t>
            </a:r>
            <a:r>
              <a:rPr lang="en-US" dirty="0"/>
              <a:t> </a:t>
            </a:r>
            <a:r>
              <a:rPr lang="en-US" dirty="0" err="1"/>
              <a:t>rửa</a:t>
            </a:r>
            <a:r>
              <a:rPr lang="en-US" dirty="0"/>
              <a:t> </a:t>
            </a:r>
            <a:r>
              <a:rPr lang="en-US" dirty="0" err="1"/>
              <a:t>tay</a:t>
            </a:r>
            <a:r>
              <a:rPr lang="en-US" dirty="0"/>
              <a:t>, </a:t>
            </a:r>
            <a:r>
              <a:rPr lang="en-US" dirty="0" err="1"/>
              <a:t>vật</a:t>
            </a:r>
            <a:r>
              <a:rPr lang="en-US" dirty="0"/>
              <a:t> </a:t>
            </a:r>
            <a:r>
              <a:rPr lang="en-US" dirty="0" err="1"/>
              <a:t>dụng</a:t>
            </a:r>
            <a:r>
              <a:rPr lang="en-US" dirty="0"/>
              <a:t> </a:t>
            </a:r>
            <a:r>
              <a:rPr lang="en-US" dirty="0" err="1"/>
              <a:t>khác</a:t>
            </a:r>
            <a:r>
              <a:rPr lang="en-US" dirty="0"/>
              <a:t> </a:t>
            </a:r>
            <a:r>
              <a:rPr lang="en-US" dirty="0" err="1"/>
              <a:t>trong</a:t>
            </a:r>
            <a:r>
              <a:rPr lang="en-US" dirty="0"/>
              <a:t> </a:t>
            </a:r>
            <a:r>
              <a:rPr lang="en-US" dirty="0" err="1"/>
              <a:t>nhà</a:t>
            </a:r>
            <a:r>
              <a:rPr lang="en-US" dirty="0"/>
              <a:t> </a:t>
            </a:r>
            <a:r>
              <a:rPr lang="en-US" dirty="0" err="1"/>
              <a:t>vệ</a:t>
            </a:r>
            <a:r>
              <a:rPr lang="en-US" dirty="0"/>
              <a:t> </a:t>
            </a:r>
            <a:r>
              <a:rPr lang="en-US" dirty="0" err="1"/>
              <a:t>sinh</a:t>
            </a:r>
            <a:r>
              <a:rPr lang="en-US" dirty="0"/>
              <a:t>…</a:t>
            </a:r>
          </a:p>
          <a:p>
            <a:pPr marL="0" indent="0" algn="just">
              <a:buNone/>
            </a:pPr>
            <a:r>
              <a:rPr lang="en-US" dirty="0"/>
              <a:t>- </a:t>
            </a:r>
            <a:r>
              <a:rPr lang="vi-VN" dirty="0"/>
              <a:t>Hàng ngày tiến hành làm sạch bằng nước sạch, sau đó lau bằng chất tẩy rửa thông thường hoặc dung dịch Clo 0,5% hoạt tính, để ít nhất 30 phút. Lau lại bằng nước sạch. </a:t>
            </a:r>
            <a:endParaRPr lang="en-US" dirty="0"/>
          </a:p>
          <a:p>
            <a:endParaRPr lang="en-US" dirty="0"/>
          </a:p>
        </p:txBody>
      </p:sp>
    </p:spTree>
    <p:extLst>
      <p:ext uri="{BB962C8B-B14F-4D97-AF65-F5344CB8AC3E}">
        <p14:creationId xmlns:p14="http://schemas.microsoft.com/office/powerpoint/2010/main" val="152827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3.Khi </a:t>
            </a:r>
            <a:r>
              <a:rPr lang="en-US" dirty="0" err="1" smtClean="0"/>
              <a:t>có</a:t>
            </a:r>
            <a:r>
              <a:rPr lang="en-US" dirty="0" smtClean="0"/>
              <a:t> </a:t>
            </a:r>
            <a:r>
              <a:rPr lang="en-US" dirty="0" err="1" smtClean="0"/>
              <a:t>ca</a:t>
            </a:r>
            <a:r>
              <a:rPr lang="en-US" dirty="0" smtClean="0"/>
              <a:t> </a:t>
            </a:r>
            <a:r>
              <a:rPr lang="en-US" dirty="0" err="1" smtClean="0"/>
              <a:t>bệnh</a:t>
            </a:r>
            <a:r>
              <a:rPr lang="en-US" dirty="0" smtClean="0"/>
              <a:t>, ổ </a:t>
            </a:r>
            <a:r>
              <a:rPr lang="en-US" dirty="0" err="1" smtClean="0"/>
              <a:t>dịch</a:t>
            </a:r>
            <a:endParaRPr lang="en-US" dirty="0"/>
          </a:p>
        </p:txBody>
      </p:sp>
      <p:sp>
        <p:nvSpPr>
          <p:cNvPr id="3" name="Content Placeholder 2"/>
          <p:cNvSpPr>
            <a:spLocks noGrp="1"/>
          </p:cNvSpPr>
          <p:nvPr>
            <p:ph idx="1"/>
          </p:nvPr>
        </p:nvSpPr>
        <p:spPr>
          <a:xfrm>
            <a:off x="457200" y="1600200"/>
            <a:ext cx="8305800" cy="4525963"/>
          </a:xfrm>
        </p:spPr>
        <p:txBody>
          <a:bodyPr/>
          <a:lstStyle/>
          <a:p>
            <a:pPr marL="0" indent="0">
              <a:buNone/>
            </a:pPr>
            <a:r>
              <a:rPr lang="pt-BR" b="1" i="1" dirty="0"/>
              <a:t>3.6. Đối với dụng cụ dùng để khử trùng</a:t>
            </a:r>
            <a:r>
              <a:rPr lang="pt-BR" dirty="0"/>
              <a:t> (giẻ lau, bàn chải, cây lau...)</a:t>
            </a:r>
            <a:endParaRPr lang="en-US" dirty="0"/>
          </a:p>
          <a:p>
            <a:r>
              <a:rPr lang="vi-VN" dirty="0"/>
              <a:t>Hàng ngày tiến hành làm sạch bằng nước sạch, vắt khô. Sau đó nhúng vào chất tẩy rửa thông thường hoặc dung dịch Clo 0,5% hoạt tính ít nhất 30 phút. Làm sạch lại bằng nước sạch,  vắt khô.</a:t>
            </a:r>
            <a:endParaRPr lang="en-US" dirty="0"/>
          </a:p>
          <a:p>
            <a:endParaRPr lang="en-US" dirty="0"/>
          </a:p>
        </p:txBody>
      </p:sp>
    </p:spTree>
    <p:extLst>
      <p:ext uri="{BB962C8B-B14F-4D97-AF65-F5344CB8AC3E}">
        <p14:creationId xmlns:p14="http://schemas.microsoft.com/office/powerpoint/2010/main" val="345227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de-DE" sz="2000" b="1" dirty="0" smtClean="0">
                <a:latin typeface="Times New Roman" pitchFamily="18" charset="0"/>
                <a:cs typeface="Times New Roman" pitchFamily="18" charset="0"/>
              </a:rPr>
              <a:t>4. CÁC </a:t>
            </a:r>
            <a:r>
              <a:rPr lang="de-DE" sz="2000" b="1" dirty="0">
                <a:latin typeface="Times New Roman" pitchFamily="18" charset="0"/>
                <a:cs typeface="Times New Roman" pitchFamily="18" charset="0"/>
              </a:rPr>
              <a:t>BƯỚC VỆ SINH – LÀM SẠCH – KHỬ TRÙNG VỚI TỪNG KHU VỰC, ĐỒ DÙNG VÀ VẬT DỤNG</a:t>
            </a:r>
            <a:endParaRPr lang="en-US" sz="20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61558981"/>
              </p:ext>
            </p:extLst>
          </p:nvPr>
        </p:nvGraphicFramePr>
        <p:xfrm>
          <a:off x="533400" y="1219200"/>
          <a:ext cx="8382001" cy="5516987"/>
        </p:xfrm>
        <a:graphic>
          <a:graphicData uri="http://schemas.openxmlformats.org/drawingml/2006/table">
            <a:tbl>
              <a:tblPr firstRow="1" firstCol="1" lastRow="1" lastCol="1" bandRow="1" bandCol="1"/>
              <a:tblGrid>
                <a:gridCol w="2629781"/>
                <a:gridCol w="1368988"/>
                <a:gridCol w="1689917"/>
                <a:gridCol w="1124168"/>
                <a:gridCol w="193739"/>
                <a:gridCol w="1375408"/>
              </a:tblGrid>
              <a:tr h="212501">
                <a:tc>
                  <a:txBody>
                    <a:bodyPr/>
                    <a:lstStyle/>
                    <a:p>
                      <a:pPr algn="ctr">
                        <a:lnSpc>
                          <a:spcPct val="150000"/>
                        </a:lnSpc>
                        <a:spcAft>
                          <a:spcPts val="0"/>
                        </a:spcAft>
                      </a:pPr>
                      <a:r>
                        <a:rPr lang="de-DE" sz="1500" b="1" dirty="0">
                          <a:effectLst/>
                          <a:latin typeface="Times New Roman"/>
                          <a:ea typeface="Times New Roman"/>
                          <a:cs typeface="Times New Roman"/>
                        </a:rPr>
                        <a:t>Vật dụng/khu vực</a:t>
                      </a:r>
                      <a:endParaRPr lang="en-US" sz="1500" dirty="0">
                        <a:effectLst/>
                        <a:latin typeface=".VnTime"/>
                        <a:ea typeface="Times New Roman"/>
                        <a:cs typeface="Times New Roman"/>
                      </a:endParaRPr>
                    </a:p>
                  </a:txBody>
                  <a:tcPr marL="40980" marR="40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500" b="1">
                          <a:effectLst/>
                          <a:latin typeface="Times New Roman"/>
                          <a:ea typeface="Times New Roman"/>
                          <a:cs typeface="Times New Roman"/>
                        </a:rPr>
                        <a:t>Bước 1</a:t>
                      </a:r>
                      <a:endParaRPr lang="en-US" sz="1500">
                        <a:effectLst/>
                        <a:latin typeface=".VnTime"/>
                        <a:ea typeface="Times New Roman"/>
                        <a:cs typeface="Times New Roman"/>
                      </a:endParaRPr>
                    </a:p>
                  </a:txBody>
                  <a:tcPr marL="40980" marR="40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500" b="1">
                          <a:effectLst/>
                          <a:latin typeface="Times New Roman"/>
                          <a:ea typeface="Times New Roman"/>
                          <a:cs typeface="Times New Roman"/>
                        </a:rPr>
                        <a:t>Bước 2</a:t>
                      </a:r>
                      <a:endParaRPr lang="en-US" sz="1500">
                        <a:effectLst/>
                        <a:latin typeface=".VnTime"/>
                        <a:ea typeface="Times New Roman"/>
                        <a:cs typeface="Times New Roman"/>
                      </a:endParaRPr>
                    </a:p>
                  </a:txBody>
                  <a:tcPr marL="40980" marR="40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de-DE" sz="1500" b="1">
                          <a:effectLst/>
                          <a:latin typeface="Times New Roman"/>
                          <a:ea typeface="Times New Roman"/>
                          <a:cs typeface="Times New Roman"/>
                        </a:rPr>
                        <a:t>Bước 3</a:t>
                      </a:r>
                      <a:endParaRPr lang="en-US" sz="1500">
                        <a:effectLst/>
                        <a:latin typeface=".VnTime"/>
                        <a:ea typeface="Times New Roman"/>
                        <a:cs typeface="Times New Roman"/>
                      </a:endParaRPr>
                    </a:p>
                  </a:txBody>
                  <a:tcPr marL="40980" marR="40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50000"/>
                        </a:lnSpc>
                        <a:spcAft>
                          <a:spcPts val="0"/>
                        </a:spcAft>
                      </a:pPr>
                      <a:r>
                        <a:rPr lang="de-DE" sz="1500" b="1">
                          <a:effectLst/>
                          <a:latin typeface="Times New Roman"/>
                          <a:ea typeface="Times New Roman"/>
                          <a:cs typeface="Times New Roman"/>
                        </a:rPr>
                        <a:t>Bước 4</a:t>
                      </a:r>
                      <a:endParaRPr lang="en-US" sz="1500">
                        <a:effectLst/>
                        <a:latin typeface=".VnTime"/>
                        <a:ea typeface="Times New Roman"/>
                        <a:cs typeface="Times New Roman"/>
                      </a:endParaRPr>
                    </a:p>
                  </a:txBody>
                  <a:tcPr marL="40980" marR="40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338">
                <a:tc>
                  <a:txBody>
                    <a:bodyPr/>
                    <a:lstStyle/>
                    <a:p>
                      <a:pPr>
                        <a:spcAft>
                          <a:spcPts val="0"/>
                        </a:spcAft>
                      </a:pPr>
                      <a:r>
                        <a:rPr lang="de-DE" sz="1500" dirty="0">
                          <a:effectLst/>
                          <a:latin typeface="Times New Roman"/>
                          <a:ea typeface="Times New Roman"/>
                          <a:cs typeface="Times New Roman"/>
                        </a:rPr>
                        <a:t>Đồ vật dùng chung </a:t>
                      </a:r>
                      <a:r>
                        <a:rPr lang="de-DE" sz="1500" dirty="0" smtClean="0">
                          <a:effectLst/>
                          <a:latin typeface="Times New Roman"/>
                          <a:ea typeface="Times New Roman"/>
                          <a:cs typeface="Times New Roman"/>
                        </a:rPr>
                        <a:t>( </a:t>
                      </a:r>
                      <a:r>
                        <a:rPr lang="de-DE" sz="1500" dirty="0">
                          <a:effectLst/>
                          <a:latin typeface="Times New Roman"/>
                          <a:ea typeface="Times New Roman"/>
                          <a:cs typeface="Times New Roman"/>
                        </a:rPr>
                        <a:t>đồ chơi, học cụ không phải điện tử)</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dirty="0">
                          <a:effectLst/>
                          <a:latin typeface="Times New Roman"/>
                          <a:ea typeface="Times New Roman"/>
                          <a:cs typeface="Times New Roman"/>
                        </a:rPr>
                        <a:t>Lau bằng khăn khô sạch</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Làm sạch bằng nước tẩy rửa thông thường</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de-DE" sz="1500">
                          <a:effectLst/>
                          <a:latin typeface="Times New Roman"/>
                          <a:ea typeface="Times New Roman"/>
                          <a:cs typeface="Times New Roman"/>
                        </a:rPr>
                        <a:t>Nhúng vào dung dịch khử khuẩn pha sẵn</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de-DE" sz="1500">
                          <a:effectLst/>
                          <a:latin typeface="Times New Roman"/>
                          <a:ea typeface="Times New Roman"/>
                          <a:cs typeface="Times New Roman"/>
                        </a:rPr>
                        <a:t>Lau khô</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003">
                <a:tc>
                  <a:txBody>
                    <a:bodyPr/>
                    <a:lstStyle/>
                    <a:p>
                      <a:pPr>
                        <a:spcAft>
                          <a:spcPts val="0"/>
                        </a:spcAft>
                      </a:pPr>
                      <a:r>
                        <a:rPr lang="de-DE" sz="1500">
                          <a:effectLst/>
                          <a:latin typeface="Times New Roman"/>
                          <a:ea typeface="Times New Roman"/>
                          <a:cs typeface="Times New Roman"/>
                        </a:rPr>
                        <a:t>Vật thường có tiếp xúc (nắm cửa, tay vịn, điện thoại, đồ chơi điện tử)</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dirty="0">
                          <a:effectLst/>
                          <a:latin typeface="Times New Roman"/>
                          <a:ea typeface="Times New Roman"/>
                          <a:cs typeface="Times New Roman"/>
                        </a:rPr>
                        <a:t>Lau bằng khăn khô sạch</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Lau bằng dung dịch khử khuẩn pha sẵn</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de-DE" sz="1500">
                          <a:effectLst/>
                          <a:latin typeface="Times New Roman"/>
                          <a:ea typeface="Times New Roman"/>
                          <a:cs typeface="Times New Roman"/>
                        </a:rPr>
                        <a:t>Để khô tự nhiên</a:t>
                      </a:r>
                      <a:endParaRPr lang="en-US" sz="1500">
                        <a:effectLst/>
                        <a:latin typeface=".VnTime"/>
                        <a:ea typeface="Times New Roman"/>
                        <a:cs typeface="Times New Roman"/>
                      </a:endParaRPr>
                    </a:p>
                  </a:txBody>
                  <a:tcPr marL="40980" marR="40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25003">
                <a:tc>
                  <a:txBody>
                    <a:bodyPr/>
                    <a:lstStyle/>
                    <a:p>
                      <a:pPr>
                        <a:spcAft>
                          <a:spcPts val="0"/>
                        </a:spcAft>
                      </a:pPr>
                      <a:r>
                        <a:rPr lang="de-DE" sz="1500">
                          <a:effectLst/>
                          <a:latin typeface="Times New Roman"/>
                          <a:ea typeface="Times New Roman"/>
                          <a:cs typeface="Times New Roman"/>
                        </a:rPr>
                        <a:t>Nhà vệ sinh: sàn, bệ cầu, bồn rửa tay, nắm cửa,...</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de-DE" sz="1500" dirty="0">
                          <a:effectLst/>
                          <a:latin typeface="Times New Roman"/>
                          <a:ea typeface="Times New Roman"/>
                          <a:cs typeface="Times New Roman"/>
                        </a:rPr>
                        <a:t>Làm sạch bằng nước tẩy rửa thông thường</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de-DE" sz="1500" dirty="0">
                          <a:effectLst/>
                          <a:latin typeface="Times New Roman"/>
                          <a:ea typeface="Times New Roman"/>
                          <a:cs typeface="Times New Roman"/>
                        </a:rPr>
                        <a:t>Lau bằng dung dịch khử khuẩn pha sẵn</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a:spcAft>
                          <a:spcPts val="0"/>
                        </a:spcAft>
                      </a:pPr>
                      <a:r>
                        <a:rPr lang="de-DE" sz="1500" dirty="0">
                          <a:effectLst/>
                          <a:latin typeface="Times New Roman"/>
                          <a:ea typeface="Times New Roman"/>
                          <a:cs typeface="Times New Roman"/>
                        </a:rPr>
                        <a:t>Để khô tự nhiên</a:t>
                      </a:r>
                      <a:endParaRPr lang="en-US" sz="1500" dirty="0">
                        <a:effectLst/>
                        <a:latin typeface=".VnTime"/>
                        <a:ea typeface="Times New Roman"/>
                        <a:cs typeface="Times New Roman"/>
                      </a:endParaRPr>
                    </a:p>
                  </a:txBody>
                  <a:tcPr marL="40980" marR="40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r>
              <a:tr h="283335">
                <a:tc>
                  <a:txBody>
                    <a:bodyPr/>
                    <a:lstStyle/>
                    <a:p>
                      <a:pPr>
                        <a:spcAft>
                          <a:spcPts val="0"/>
                        </a:spcAft>
                      </a:pPr>
                      <a:r>
                        <a:rPr lang="de-DE" sz="1500" dirty="0">
                          <a:effectLst/>
                          <a:latin typeface="Times New Roman"/>
                          <a:ea typeface="Times New Roman"/>
                          <a:cs typeface="Times New Roman"/>
                        </a:rPr>
                        <a:t>Các vật dụng trong nhà vệ sinh</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708338">
                <a:tc>
                  <a:txBody>
                    <a:bodyPr/>
                    <a:lstStyle/>
                    <a:p>
                      <a:pPr>
                        <a:spcAft>
                          <a:spcPts val="0"/>
                        </a:spcAft>
                      </a:pPr>
                      <a:r>
                        <a:rPr lang="de-DE" sz="1500">
                          <a:effectLst/>
                          <a:latin typeface="Times New Roman"/>
                          <a:ea typeface="Times New Roman"/>
                          <a:cs typeface="Times New Roman"/>
                        </a:rPr>
                        <a:t>Dụng cụ khử trùng       ( giẻ lau, bàn chải, cây lau nhà, ...)</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Làm sạch bằng nước tẩy rửa thông thường</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dirty="0">
                          <a:effectLst/>
                          <a:latin typeface="Times New Roman"/>
                          <a:ea typeface="Times New Roman"/>
                          <a:cs typeface="Times New Roman"/>
                        </a:rPr>
                        <a:t>Ngâm vào dung dịch khử khuẩn pha sẵn ít nhất 30 phút</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de-DE" sz="1500">
                          <a:effectLst/>
                          <a:latin typeface="Times New Roman"/>
                          <a:ea typeface="Times New Roman"/>
                          <a:cs typeface="Times New Roman"/>
                        </a:rPr>
                        <a:t>Vắt hết nước và phơi khô dưới trời nắng tự nhiên</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850005">
                <a:tc>
                  <a:txBody>
                    <a:bodyPr/>
                    <a:lstStyle/>
                    <a:p>
                      <a:pPr>
                        <a:spcAft>
                          <a:spcPts val="0"/>
                        </a:spcAft>
                      </a:pPr>
                      <a:r>
                        <a:rPr lang="de-DE" sz="1500">
                          <a:effectLst/>
                          <a:latin typeface="Times New Roman"/>
                          <a:ea typeface="Times New Roman"/>
                          <a:cs typeface="Times New Roman"/>
                        </a:rPr>
                        <a:t>Sàn nhà, hành lang</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Làm sạch bằng quét dọn</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Lau nền bằng nước lau nhà thông thường</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dirty="0">
                          <a:effectLst/>
                          <a:latin typeface="Times New Roman"/>
                          <a:ea typeface="Times New Roman"/>
                          <a:cs typeface="Times New Roman"/>
                        </a:rPr>
                        <a:t>Lau nước khử khuẩn bằng cây lau nền</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de-DE" sz="1500">
                          <a:effectLst/>
                          <a:latin typeface="Times New Roman"/>
                          <a:ea typeface="Times New Roman"/>
                          <a:cs typeface="Times New Roman"/>
                        </a:rPr>
                        <a:t>Để khô tự nhiên</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708338">
                <a:tc>
                  <a:txBody>
                    <a:bodyPr/>
                    <a:lstStyle/>
                    <a:p>
                      <a:pPr>
                        <a:spcAft>
                          <a:spcPts val="0"/>
                        </a:spcAft>
                      </a:pPr>
                      <a:r>
                        <a:rPr lang="de-DE" sz="1500">
                          <a:effectLst/>
                          <a:latin typeface="Times New Roman"/>
                          <a:ea typeface="Times New Roman"/>
                          <a:cs typeface="Times New Roman"/>
                        </a:rPr>
                        <a:t>Bề mặt bếp ăn, bàn ăn</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Làm sạch bằng nước tẩy rửa thông thường</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Lau bằng dung dịch khử khuẩn pha sẵn</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de-DE" sz="1500" dirty="0">
                          <a:effectLst/>
                          <a:latin typeface="Times New Roman"/>
                          <a:ea typeface="Times New Roman"/>
                          <a:cs typeface="Times New Roman"/>
                        </a:rPr>
                        <a:t>Để khô tự nhiên</a:t>
                      </a:r>
                      <a:endParaRPr lang="en-US" sz="1500" dirty="0">
                        <a:effectLst/>
                        <a:latin typeface=".VnTime"/>
                        <a:ea typeface="Times New Roman"/>
                        <a:cs typeface="Times New Roman"/>
                      </a:endParaRPr>
                    </a:p>
                  </a:txBody>
                  <a:tcPr marL="40980" marR="409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08338">
                <a:tc>
                  <a:txBody>
                    <a:bodyPr/>
                    <a:lstStyle/>
                    <a:p>
                      <a:pPr>
                        <a:spcAft>
                          <a:spcPts val="0"/>
                        </a:spcAft>
                      </a:pPr>
                      <a:r>
                        <a:rPr lang="de-DE" sz="1500">
                          <a:effectLst/>
                          <a:latin typeface="Times New Roman"/>
                          <a:ea typeface="Times New Roman"/>
                          <a:cs typeface="Times New Roman"/>
                        </a:rPr>
                        <a:t>Đũa, bát đĩa, đồ dùng cá nhân, ...</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Rửa sạch bằng nước tẩy rửa thông thường</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Ngâm vào nước khử khuẩn pha sẵn hoặc luộc  ít nhất 30 phút</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500">
                          <a:effectLst/>
                          <a:latin typeface="Times New Roman"/>
                          <a:ea typeface="Times New Roman"/>
                          <a:cs typeface="Times New Roman"/>
                        </a:rPr>
                        <a:t>Tráng nước sạch</a:t>
                      </a:r>
                      <a:endParaRPr lang="en-US" sz="150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de-DE" sz="1500" dirty="0">
                          <a:effectLst/>
                          <a:latin typeface="Times New Roman"/>
                          <a:ea typeface="Times New Roman"/>
                          <a:cs typeface="Times New Roman"/>
                        </a:rPr>
                        <a:t>Úp để khô tự nhiên</a:t>
                      </a:r>
                      <a:endParaRPr lang="en-US" sz="1500" dirty="0">
                        <a:effectLst/>
                        <a:latin typeface=".VnTime"/>
                        <a:ea typeface="Times New Roman"/>
                        <a:cs typeface="Times New Roman"/>
                      </a:endParaRPr>
                    </a:p>
                  </a:txBody>
                  <a:tcPr marL="40980" marR="40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1874562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5.Tần </a:t>
            </a:r>
            <a:r>
              <a:rPr lang="en-US" dirty="0" err="1" smtClean="0"/>
              <a:t>suất</a:t>
            </a:r>
            <a:r>
              <a:rPr lang="en-US" dirty="0" smtClean="0"/>
              <a:t> </a:t>
            </a:r>
            <a:r>
              <a:rPr lang="en-US" dirty="0" err="1" smtClean="0"/>
              <a:t>vệ</a:t>
            </a:r>
            <a:r>
              <a:rPr lang="en-US" dirty="0" smtClean="0"/>
              <a:t> </a:t>
            </a:r>
            <a:r>
              <a:rPr lang="en-US" dirty="0" err="1" smtClean="0"/>
              <a:t>sinh</a:t>
            </a:r>
            <a:r>
              <a:rPr lang="en-US" dirty="0" smtClean="0"/>
              <a:t>, </a:t>
            </a:r>
            <a:r>
              <a:rPr lang="en-US" dirty="0" err="1" smtClean="0"/>
              <a:t>khử</a:t>
            </a:r>
            <a:r>
              <a:rPr lang="en-US" dirty="0" smtClean="0"/>
              <a:t> </a:t>
            </a:r>
            <a:r>
              <a:rPr lang="en-US" dirty="0" err="1" smtClean="0"/>
              <a:t>trùng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06401726"/>
              </p:ext>
            </p:extLst>
          </p:nvPr>
        </p:nvGraphicFramePr>
        <p:xfrm>
          <a:off x="380998" y="1219201"/>
          <a:ext cx="8305801" cy="5434388"/>
        </p:xfrm>
        <a:graphic>
          <a:graphicData uri="http://schemas.openxmlformats.org/drawingml/2006/table">
            <a:tbl>
              <a:tblPr firstRow="1" firstCol="1" lastRow="1" lastCol="1" bandRow="1" bandCol="1"/>
              <a:tblGrid>
                <a:gridCol w="3359766"/>
                <a:gridCol w="2757254"/>
                <a:gridCol w="612723"/>
                <a:gridCol w="708035"/>
                <a:gridCol w="868023"/>
              </a:tblGrid>
              <a:tr h="601154">
                <a:tc>
                  <a:txBody>
                    <a:bodyPr/>
                    <a:lstStyle/>
                    <a:p>
                      <a:pPr algn="ctr">
                        <a:lnSpc>
                          <a:spcPct val="150000"/>
                        </a:lnSpc>
                        <a:spcAft>
                          <a:spcPts val="0"/>
                        </a:spcAft>
                      </a:pPr>
                      <a:r>
                        <a:rPr lang="de-DE" sz="1400" b="1" dirty="0">
                          <a:effectLst/>
                          <a:latin typeface="Times New Roman"/>
                          <a:ea typeface="Times New Roman"/>
                          <a:cs typeface="Times New Roman"/>
                        </a:rPr>
                        <a:t>Vật dụng/khu vực</a:t>
                      </a:r>
                      <a:endParaRPr lang="en-US" sz="1400" dirty="0">
                        <a:effectLst/>
                        <a:latin typeface=".VnTime"/>
                        <a:ea typeface="Times New Roman"/>
                        <a:cs typeface="Times New Roman"/>
                      </a:endParaRPr>
                    </a:p>
                  </a:txBody>
                  <a:tcPr marL="53881" marR="538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b="1" dirty="0">
                          <a:effectLst/>
                          <a:latin typeface="Times New Roman"/>
                          <a:ea typeface="Times New Roman"/>
                          <a:cs typeface="Times New Roman"/>
                        </a:rPr>
                        <a:t>Tần suất</a:t>
                      </a:r>
                      <a:endParaRPr lang="en-US" sz="1400" dirty="0">
                        <a:effectLst/>
                        <a:latin typeface=".VnTime"/>
                        <a:ea typeface="Times New Roman"/>
                        <a:cs typeface="Times New Roman"/>
                      </a:endParaRPr>
                    </a:p>
                  </a:txBody>
                  <a:tcPr marL="53881" marR="538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b="1">
                          <a:effectLst/>
                          <a:latin typeface="Times New Roman"/>
                          <a:ea typeface="Times New Roman"/>
                          <a:cs typeface="Times New Roman"/>
                        </a:rPr>
                        <a:t>Vệ sinh</a:t>
                      </a:r>
                      <a:endParaRPr lang="en-US" sz="1400">
                        <a:effectLst/>
                        <a:latin typeface=".VnTime"/>
                        <a:ea typeface="Times New Roman"/>
                        <a:cs typeface="Times New Roman"/>
                      </a:endParaRPr>
                    </a:p>
                  </a:txBody>
                  <a:tcPr marL="53881" marR="538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b="1">
                          <a:effectLst/>
                          <a:latin typeface="Times New Roman"/>
                          <a:ea typeface="Times New Roman"/>
                          <a:cs typeface="Times New Roman"/>
                        </a:rPr>
                        <a:t>Làm sạch</a:t>
                      </a:r>
                      <a:endParaRPr lang="en-US" sz="1400">
                        <a:effectLst/>
                        <a:latin typeface=".VnTime"/>
                        <a:ea typeface="Times New Roman"/>
                        <a:cs typeface="Times New Roman"/>
                      </a:endParaRPr>
                    </a:p>
                  </a:txBody>
                  <a:tcPr marL="53881" marR="538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b="1">
                          <a:effectLst/>
                          <a:latin typeface="Times New Roman"/>
                          <a:ea typeface="Times New Roman"/>
                          <a:cs typeface="Times New Roman"/>
                        </a:rPr>
                        <a:t>Khử trùng</a:t>
                      </a:r>
                      <a:endParaRPr lang="en-US" sz="1400">
                        <a:effectLst/>
                        <a:latin typeface=".VnTime"/>
                        <a:ea typeface="Times New Roman"/>
                        <a:cs typeface="Times New Roman"/>
                      </a:endParaRPr>
                    </a:p>
                  </a:txBody>
                  <a:tcPr marL="53881" marR="538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12">
                <a:tc>
                  <a:txBody>
                    <a:bodyPr/>
                    <a:lstStyle/>
                    <a:p>
                      <a:pPr>
                        <a:lnSpc>
                          <a:spcPct val="150000"/>
                        </a:lnSpc>
                        <a:spcAft>
                          <a:spcPts val="0"/>
                        </a:spcAft>
                      </a:pPr>
                      <a:r>
                        <a:rPr lang="de-DE" sz="1400">
                          <a:effectLst/>
                          <a:latin typeface="Times New Roman"/>
                          <a:ea typeface="Times New Roman"/>
                          <a:cs typeface="Times New Roman"/>
                        </a:rPr>
                        <a:t>Đồ vật dụng dùng chung ( Đồ chơi, học cụ, ...)</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dirty="0">
                          <a:effectLst/>
                          <a:latin typeface="Times New Roman"/>
                          <a:ea typeface="Times New Roman"/>
                          <a:cs typeface="Times New Roman"/>
                        </a:rPr>
                        <a:t>Hàng tuần và khi  bị bẩn</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54">
                <a:tc>
                  <a:txBody>
                    <a:bodyPr/>
                    <a:lstStyle/>
                    <a:p>
                      <a:pPr>
                        <a:lnSpc>
                          <a:spcPct val="150000"/>
                        </a:lnSpc>
                        <a:spcAft>
                          <a:spcPts val="0"/>
                        </a:spcAft>
                      </a:pPr>
                      <a:r>
                        <a:rPr lang="de-DE" sz="1400">
                          <a:effectLst/>
                          <a:latin typeface="Times New Roman"/>
                          <a:ea typeface="Times New Roman"/>
                          <a:cs typeface="Times New Roman"/>
                        </a:rPr>
                        <a:t>Vật thường có tiếp xúc ( tay nắm cửa, tay vịn, điện thoại,...)</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dirty="0">
                          <a:effectLst/>
                          <a:latin typeface="Times New Roman"/>
                          <a:ea typeface="Times New Roman"/>
                          <a:cs typeface="Times New Roman"/>
                        </a:rPr>
                        <a:t>Hàng tuần và khi bị  bẩn</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12">
                <a:tc>
                  <a:txBody>
                    <a:bodyPr/>
                    <a:lstStyle/>
                    <a:p>
                      <a:pPr>
                        <a:lnSpc>
                          <a:spcPct val="150000"/>
                        </a:lnSpc>
                        <a:spcAft>
                          <a:spcPts val="0"/>
                        </a:spcAft>
                      </a:pPr>
                      <a:r>
                        <a:rPr lang="de-DE" sz="1400">
                          <a:effectLst/>
                          <a:latin typeface="Times New Roman"/>
                          <a:ea typeface="Times New Roman"/>
                          <a:cs typeface="Times New Roman"/>
                        </a:rPr>
                        <a:t>Nhà vệ sinh: sàn, bệ cầu, bồn rửa tay, nắm cửa, ...</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dirty="0">
                          <a:effectLst/>
                          <a:latin typeface="Times New Roman"/>
                          <a:ea typeface="Times New Roman"/>
                          <a:cs typeface="Times New Roman"/>
                        </a:rPr>
                        <a:t>Mỗi ngày và khi bị bẩn</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78">
                <a:tc>
                  <a:txBody>
                    <a:bodyPr/>
                    <a:lstStyle/>
                    <a:p>
                      <a:pPr>
                        <a:lnSpc>
                          <a:spcPct val="150000"/>
                        </a:lnSpc>
                        <a:spcAft>
                          <a:spcPts val="0"/>
                        </a:spcAft>
                      </a:pPr>
                      <a:r>
                        <a:rPr lang="de-DE" sz="1400">
                          <a:effectLst/>
                          <a:latin typeface="Times New Roman"/>
                          <a:ea typeface="Times New Roman"/>
                          <a:cs typeface="Times New Roman"/>
                        </a:rPr>
                        <a:t>Các vật dụng trong nhà vệ sinh</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dirty="0">
                          <a:effectLst/>
                          <a:latin typeface="Times New Roman"/>
                          <a:ea typeface="Times New Roman"/>
                          <a:cs typeface="Times New Roman"/>
                        </a:rPr>
                        <a:t>Mỗi ngày và khi bị bẩn</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dirty="0">
                          <a:effectLst/>
                          <a:latin typeface="Times New Roman"/>
                          <a:ea typeface="Times New Roman"/>
                          <a:cs typeface="Times New Roman"/>
                        </a:rPr>
                        <a:t>x</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54">
                <a:tc>
                  <a:txBody>
                    <a:bodyPr/>
                    <a:lstStyle/>
                    <a:p>
                      <a:pPr>
                        <a:lnSpc>
                          <a:spcPct val="150000"/>
                        </a:lnSpc>
                        <a:spcAft>
                          <a:spcPts val="0"/>
                        </a:spcAft>
                      </a:pPr>
                      <a:r>
                        <a:rPr lang="de-DE" sz="1400">
                          <a:effectLst/>
                          <a:latin typeface="Times New Roman"/>
                          <a:ea typeface="Times New Roman"/>
                          <a:cs typeface="Times New Roman"/>
                        </a:rPr>
                        <a:t>Dụng cụ khử trùng (giẻ lau, bàn chải, cây lau nhà, ...)</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a:effectLst/>
                          <a:latin typeface="Times New Roman"/>
                          <a:ea typeface="Times New Roman"/>
                          <a:cs typeface="Times New Roman"/>
                        </a:rPr>
                        <a:t>Sau khi sử dụng</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dirty="0">
                          <a:effectLst/>
                          <a:latin typeface="Times New Roman"/>
                          <a:ea typeface="Times New Roman"/>
                          <a:cs typeface="Times New Roman"/>
                        </a:rPr>
                        <a:t>x</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78">
                <a:tc>
                  <a:txBody>
                    <a:bodyPr/>
                    <a:lstStyle/>
                    <a:p>
                      <a:pPr>
                        <a:lnSpc>
                          <a:spcPct val="150000"/>
                        </a:lnSpc>
                        <a:spcAft>
                          <a:spcPts val="0"/>
                        </a:spcAft>
                      </a:pPr>
                      <a:r>
                        <a:rPr lang="de-DE" sz="1400">
                          <a:effectLst/>
                          <a:latin typeface="Times New Roman"/>
                          <a:ea typeface="Times New Roman"/>
                          <a:cs typeface="Times New Roman"/>
                        </a:rPr>
                        <a:t>Sàn nhà, hành lang</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a:effectLst/>
                          <a:latin typeface="Times New Roman"/>
                          <a:ea typeface="Times New Roman"/>
                          <a:cs typeface="Times New Roman"/>
                        </a:rPr>
                        <a:t>Mỗi ngày và khi bị bẩn</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dirty="0">
                          <a:effectLst/>
                          <a:latin typeface="Times New Roman"/>
                          <a:ea typeface="Times New Roman"/>
                          <a:cs typeface="Times New Roman"/>
                        </a:rPr>
                        <a:t>x</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dirty="0">
                          <a:effectLst/>
                          <a:latin typeface="Times New Roman"/>
                          <a:ea typeface="Times New Roman"/>
                          <a:cs typeface="Times New Roman"/>
                        </a:rPr>
                        <a:t>x</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1668">
                <a:tc>
                  <a:txBody>
                    <a:bodyPr/>
                    <a:lstStyle/>
                    <a:p>
                      <a:pPr>
                        <a:lnSpc>
                          <a:spcPct val="150000"/>
                        </a:lnSpc>
                        <a:spcAft>
                          <a:spcPts val="0"/>
                        </a:spcAft>
                      </a:pPr>
                      <a:r>
                        <a:rPr lang="de-DE" sz="1400">
                          <a:effectLst/>
                          <a:latin typeface="Times New Roman"/>
                          <a:ea typeface="Times New Roman"/>
                          <a:cs typeface="Times New Roman"/>
                        </a:rPr>
                        <a:t>Các bề mặt ở bếp ăn</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a:effectLst/>
                          <a:latin typeface="Times New Roman"/>
                          <a:ea typeface="Times New Roman"/>
                          <a:cs typeface="Times New Roman"/>
                        </a:rPr>
                        <a:t>Trước và sau khi chuẩn bị thức ăn, giữa lúc chuẩn bị thực phẩm sống và chín</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dirty="0">
                          <a:effectLst/>
                          <a:latin typeface="Times New Roman"/>
                          <a:ea typeface="Times New Roman"/>
                          <a:cs typeface="Times New Roman"/>
                        </a:rPr>
                        <a:t>x</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dirty="0">
                          <a:effectLst/>
                          <a:latin typeface="Times New Roman"/>
                          <a:ea typeface="Times New Roman"/>
                          <a:cs typeface="Times New Roman"/>
                        </a:rPr>
                        <a:t>x</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78">
                <a:tc>
                  <a:txBody>
                    <a:bodyPr/>
                    <a:lstStyle/>
                    <a:p>
                      <a:pPr>
                        <a:lnSpc>
                          <a:spcPct val="150000"/>
                        </a:lnSpc>
                        <a:spcAft>
                          <a:spcPts val="0"/>
                        </a:spcAft>
                      </a:pPr>
                      <a:r>
                        <a:rPr lang="de-DE" sz="1400">
                          <a:effectLst/>
                          <a:latin typeface="Times New Roman"/>
                          <a:ea typeface="Times New Roman"/>
                          <a:cs typeface="Times New Roman"/>
                        </a:rPr>
                        <a:t>Đũa, bát đĩa, đồ dùng cá nhân,...</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a:effectLst/>
                          <a:latin typeface="Times New Roman"/>
                          <a:ea typeface="Times New Roman"/>
                          <a:cs typeface="Times New Roman"/>
                        </a:rPr>
                        <a:t>Trước khi sử dụng</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dirty="0">
                          <a:effectLst/>
                          <a:latin typeface="Times New Roman"/>
                          <a:ea typeface="Times New Roman"/>
                          <a:cs typeface="Times New Roman"/>
                        </a:rPr>
                        <a:t>x</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12">
                <a:tc>
                  <a:txBody>
                    <a:bodyPr/>
                    <a:lstStyle/>
                    <a:p>
                      <a:pPr>
                        <a:lnSpc>
                          <a:spcPct val="150000"/>
                        </a:lnSpc>
                        <a:spcAft>
                          <a:spcPts val="0"/>
                        </a:spcAft>
                      </a:pPr>
                      <a:r>
                        <a:rPr lang="de-DE" sz="1400">
                          <a:effectLst/>
                          <a:latin typeface="Times New Roman"/>
                          <a:ea typeface="Times New Roman"/>
                          <a:cs typeface="Times New Roman"/>
                        </a:rPr>
                        <a:t>Bàn ăn</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de-DE" sz="1400">
                          <a:effectLst/>
                          <a:latin typeface="Times New Roman"/>
                          <a:ea typeface="Times New Roman"/>
                          <a:cs typeface="Times New Roman"/>
                        </a:rPr>
                        <a:t>Trước, sau khi sử dụng và khi bị bẩn</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a:effectLst/>
                          <a:latin typeface="Times New Roman"/>
                          <a:ea typeface="Times New Roman"/>
                          <a:cs typeface="Times New Roman"/>
                        </a:rPr>
                        <a:t>x</a:t>
                      </a:r>
                      <a:endParaRPr lang="en-US" sz="140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de-DE" sz="1400" dirty="0">
                          <a:effectLst/>
                          <a:latin typeface="Times New Roman"/>
                          <a:ea typeface="Times New Roman"/>
                          <a:cs typeface="Times New Roman"/>
                        </a:rPr>
                        <a:t>x</a:t>
                      </a:r>
                      <a:endParaRPr lang="en-US" sz="1400" dirty="0">
                        <a:effectLst/>
                        <a:latin typeface=".VnTime"/>
                        <a:ea typeface="Times New Roman"/>
                        <a:cs typeface="Times New Roman"/>
                      </a:endParaRPr>
                    </a:p>
                  </a:txBody>
                  <a:tcPr marL="53881" marR="538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16443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6</a:t>
            </a:r>
            <a:r>
              <a:rPr lang="en-US" dirty="0" smtClean="0"/>
              <a:t>. </a:t>
            </a:r>
            <a:r>
              <a:rPr lang="en-US" dirty="0" err="1" smtClean="0"/>
              <a:t>Hướng</a:t>
            </a:r>
            <a:r>
              <a:rPr lang="en-US" dirty="0" smtClean="0"/>
              <a:t> </a:t>
            </a:r>
            <a:r>
              <a:rPr lang="en-US" dirty="0" err="1" smtClean="0"/>
              <a:t>dẫn</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Cloramin</a:t>
            </a:r>
            <a:r>
              <a:rPr lang="en-US" dirty="0" smtClean="0"/>
              <a:t> B</a:t>
            </a:r>
            <a:endParaRPr lang="en-US" dirty="0"/>
          </a:p>
        </p:txBody>
      </p:sp>
      <p:sp>
        <p:nvSpPr>
          <p:cNvPr id="3" name="Content Placeholder 2"/>
          <p:cNvSpPr>
            <a:spLocks noGrp="1"/>
          </p:cNvSpPr>
          <p:nvPr>
            <p:ph idx="1"/>
          </p:nvPr>
        </p:nvSpPr>
        <p:spPr>
          <a:xfrm>
            <a:off x="304800" y="1219200"/>
            <a:ext cx="8686800" cy="5638800"/>
          </a:xfrm>
        </p:spPr>
        <p:txBody>
          <a:bodyPr>
            <a:normAutofit fontScale="40000" lnSpcReduction="20000"/>
          </a:bodyPr>
          <a:lstStyle/>
          <a:p>
            <a:pPr marL="0" indent="0">
              <a:lnSpc>
                <a:spcPct val="170000"/>
              </a:lnSpc>
              <a:spcBef>
                <a:spcPts val="0"/>
              </a:spcBef>
              <a:buNone/>
            </a:pPr>
            <a:r>
              <a:rPr lang="en-US" b="1" i="1" dirty="0"/>
              <a:t>1. </a:t>
            </a:r>
            <a:r>
              <a:rPr lang="en-US" sz="5100" b="1" i="1" dirty="0" err="1">
                <a:latin typeface="Times New Roman" pitchFamily="18" charset="0"/>
                <a:cs typeface="Times New Roman" pitchFamily="18" charset="0"/>
              </a:rPr>
              <a:t>Đặc</a:t>
            </a:r>
            <a:r>
              <a:rPr lang="en-US" sz="5100" b="1" i="1" dirty="0">
                <a:latin typeface="Times New Roman" pitchFamily="18" charset="0"/>
                <a:cs typeface="Times New Roman" pitchFamily="18" charset="0"/>
              </a:rPr>
              <a:t> </a:t>
            </a:r>
            <a:r>
              <a:rPr lang="en-US" sz="5100" b="1" i="1" dirty="0" err="1">
                <a:latin typeface="Times New Roman" pitchFamily="18" charset="0"/>
                <a:cs typeface="Times New Roman" pitchFamily="18" charset="0"/>
              </a:rPr>
              <a:t>điểm</a:t>
            </a:r>
            <a:r>
              <a:rPr lang="en-US" sz="5100" b="1" i="1" dirty="0">
                <a:latin typeface="Times New Roman" pitchFamily="18" charset="0"/>
                <a:cs typeface="Times New Roman" pitchFamily="18" charset="0"/>
              </a:rPr>
              <a:t> </a:t>
            </a:r>
            <a:r>
              <a:rPr lang="en-US" sz="5100" b="1" i="1" dirty="0" err="1">
                <a:latin typeface="Times New Roman" pitchFamily="18" charset="0"/>
                <a:cs typeface="Times New Roman" pitchFamily="18" charset="0"/>
              </a:rPr>
              <a:t>chung</a:t>
            </a:r>
            <a:r>
              <a:rPr lang="en-US" sz="5100" b="1" i="1" dirty="0">
                <a:latin typeface="Times New Roman" pitchFamily="18" charset="0"/>
                <a:cs typeface="Times New Roman" pitchFamily="18" charset="0"/>
              </a:rPr>
              <a:t>: </a:t>
            </a:r>
            <a:r>
              <a:rPr lang="en-US" sz="5100" dirty="0" err="1">
                <a:latin typeface="Times New Roman" pitchFamily="18" charset="0"/>
                <a:cs typeface="Times New Roman" pitchFamily="18" charset="0"/>
              </a:rPr>
              <a:t>Clo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Cl</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là</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một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trong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những</a:t>
            </a:r>
            <a:r>
              <a:rPr lang="en-US" sz="5100" dirty="0">
                <a:latin typeface="Times New Roman" pitchFamily="18" charset="0"/>
                <a:cs typeface="Times New Roman" pitchFamily="18" charset="0"/>
              </a:rPr>
              <a:t> halogen </a:t>
            </a:r>
            <a:r>
              <a:rPr lang="en-US" sz="5100" dirty="0" err="1">
                <a:latin typeface="Times New Roman" pitchFamily="18" charset="0"/>
                <a:cs typeface="Times New Roman" pitchFamily="18" charset="0"/>
              </a:rPr>
              <a:t>được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sử</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dụng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rộng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rãi</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để</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khử</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trùng</a:t>
            </a:r>
            <a:r>
              <a:rPr lang="en-US" sz="5100" dirty="0">
                <a:latin typeface="Times New Roman" pitchFamily="18" charset="0"/>
                <a:cs typeface="Times New Roman" pitchFamily="18" charset="0"/>
              </a:rPr>
              <a:t> do </a:t>
            </a:r>
            <a:r>
              <a:rPr lang="en-US" sz="5100" dirty="0" err="1">
                <a:latin typeface="Times New Roman" pitchFamily="18" charset="0"/>
                <a:cs typeface="Times New Roman" pitchFamily="18" charset="0"/>
              </a:rPr>
              <a:t>có</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hoạt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tính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diệt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trùng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cao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nhờ</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phản</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ứng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ôxy</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hóa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khử</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Khi</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hòa</a:t>
            </a:r>
            <a:r>
              <a:rPr lang="en-US" sz="5100" dirty="0">
                <a:latin typeface="Times New Roman" pitchFamily="18" charset="0"/>
                <a:cs typeface="Times New Roman" pitchFamily="18" charset="0"/>
              </a:rPr>
              <a:t> tan </a:t>
            </a:r>
            <a:r>
              <a:rPr lang="en-US" sz="5100" dirty="0" err="1">
                <a:latin typeface="Times New Roman" pitchFamily="18" charset="0"/>
                <a:cs typeface="Times New Roman" pitchFamily="18" charset="0"/>
              </a:rPr>
              <a:t>trong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nước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các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hóa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chất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này</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sẽ</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giải</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phóng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ra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một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lượng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clo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hoạt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tính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có</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tác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dụng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diệt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trùng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Các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hoá</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chất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có</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chứa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clo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thường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sử</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dụng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bao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gồm</a:t>
            </a:r>
            <a:r>
              <a:rPr lang="en-US" sz="5100" dirty="0">
                <a:latin typeface="Times New Roman" pitchFamily="18" charset="0"/>
                <a:cs typeface="Times New Roman" pitchFamily="18" charset="0"/>
              </a:rPr>
              <a:t>:</a:t>
            </a:r>
          </a:p>
          <a:p>
            <a:pPr>
              <a:lnSpc>
                <a:spcPct val="170000"/>
              </a:lnSpc>
              <a:spcBef>
                <a:spcPts val="0"/>
              </a:spcBef>
            </a:pPr>
            <a:r>
              <a:rPr lang="en-US" sz="5100" dirty="0" err="1">
                <a:latin typeface="Times New Roman" pitchFamily="18" charset="0"/>
                <a:cs typeface="Times New Roman" pitchFamily="18" charset="0"/>
              </a:rPr>
              <a:t>Cloramin</a:t>
            </a:r>
            <a:r>
              <a:rPr lang="en-US" sz="5100" dirty="0">
                <a:latin typeface="Times New Roman" pitchFamily="18" charset="0"/>
                <a:cs typeface="Times New Roman" pitchFamily="18" charset="0"/>
              </a:rPr>
              <a:t> B </a:t>
            </a:r>
            <a:r>
              <a:rPr lang="en-US" sz="5100" dirty="0" err="1">
                <a:latin typeface="Times New Roman" pitchFamily="18" charset="0"/>
                <a:cs typeface="Times New Roman" pitchFamily="18" charset="0"/>
              </a:rPr>
              <a:t>hàm</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lượng</a:t>
            </a:r>
            <a:r>
              <a:rPr lang="en-US" sz="5100" dirty="0">
                <a:latin typeface="Times New Roman" pitchFamily="18" charset="0"/>
                <a:cs typeface="Times New Roman" pitchFamily="18" charset="0"/>
              </a:rPr>
              <a:t> 25% </a:t>
            </a:r>
            <a:r>
              <a:rPr lang="en-US" sz="5100" dirty="0" err="1">
                <a:latin typeface="Times New Roman" pitchFamily="18" charset="0"/>
                <a:cs typeface="Times New Roman" pitchFamily="18" charset="0"/>
              </a:rPr>
              <a:t>clo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hoạt</a:t>
            </a:r>
            <a:r>
              <a:rPr lang="en-US" sz="5100" dirty="0">
                <a:latin typeface="Times New Roman" pitchFamily="18" charset="0"/>
                <a:cs typeface="Times New Roman" pitchFamily="18" charset="0"/>
              </a:rPr>
              <a:t> </a:t>
            </a:r>
            <a:r>
              <a:rPr lang="en-US" sz="5100" dirty="0" err="1" smtClean="0">
                <a:latin typeface="Times New Roman" pitchFamily="18" charset="0"/>
                <a:cs typeface="Times New Roman" pitchFamily="18" charset="0"/>
              </a:rPr>
              <a:t>tính</a:t>
            </a:r>
            <a:endParaRPr lang="en-US" sz="5100" dirty="0" smtClean="0">
              <a:latin typeface="Times New Roman" pitchFamily="18" charset="0"/>
              <a:cs typeface="Times New Roman" pitchFamily="18" charset="0"/>
            </a:endParaRPr>
          </a:p>
          <a:p>
            <a:pPr marL="0" indent="0">
              <a:lnSpc>
                <a:spcPct val="170000"/>
              </a:lnSpc>
              <a:spcBef>
                <a:spcPts val="0"/>
              </a:spcBef>
              <a:buNone/>
            </a:pPr>
            <a:r>
              <a:rPr lang="en-US" sz="5100" dirty="0" smtClean="0">
                <a:latin typeface="Times New Roman" pitchFamily="18" charset="0"/>
                <a:cs typeface="Times New Roman" pitchFamily="18" charset="0"/>
              </a:rPr>
              <a:t>2. </a:t>
            </a:r>
            <a:r>
              <a:rPr lang="en-US" sz="5100" dirty="0" err="1">
                <a:latin typeface="Times New Roman" pitchFamily="18" charset="0"/>
                <a:cs typeface="Times New Roman" pitchFamily="18" charset="0"/>
              </a:rPr>
              <a:t>Trong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công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tác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phòng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chống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dịch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các</a:t>
            </a:r>
            <a:r>
              <a:rPr lang="en-US" sz="5100" dirty="0">
                <a:latin typeface="Times New Roman" pitchFamily="18" charset="0"/>
                <a:cs typeface="Times New Roman" pitchFamily="18" charset="0"/>
              </a:rPr>
              <a:t> dung </a:t>
            </a:r>
            <a:r>
              <a:rPr lang="en-US" sz="5100" dirty="0" err="1">
                <a:latin typeface="Times New Roman" pitchFamily="18" charset="0"/>
                <a:cs typeface="Times New Roman" pitchFamily="18" charset="0"/>
              </a:rPr>
              <a:t>dịch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pha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từ</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các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hóa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chất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chứa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clo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với</a:t>
            </a:r>
            <a:r>
              <a:rPr lang="en-US" sz="5100" dirty="0">
                <a:latin typeface="Times New Roman" pitchFamily="18" charset="0"/>
                <a:cs typeface="Times New Roman" pitchFamily="18" charset="0"/>
              </a:rPr>
              <a:t> </a:t>
            </a:r>
            <a:r>
              <a:rPr lang="en-US" sz="5100" b="1" dirty="0" err="1">
                <a:latin typeface="Times New Roman" pitchFamily="18" charset="0"/>
                <a:cs typeface="Times New Roman" pitchFamily="18" charset="0"/>
              </a:rPr>
              <a:t>nồng</a:t>
            </a:r>
            <a:r>
              <a:rPr lang="en-US" sz="5100" b="1" dirty="0">
                <a:latin typeface="Times New Roman" pitchFamily="18" charset="0"/>
                <a:cs typeface="Times New Roman" pitchFamily="18" charset="0"/>
              </a:rPr>
              <a:t> </a:t>
            </a:r>
            <a:r>
              <a:rPr lang="en-US" sz="5100" b="1" dirty="0" err="1">
                <a:latin typeface="Times New Roman" pitchFamily="18" charset="0"/>
                <a:cs typeface="Times New Roman" pitchFamily="18" charset="0"/>
              </a:rPr>
              <a:t>độ</a:t>
            </a:r>
            <a:r>
              <a:rPr lang="en-US" sz="5100" b="1" dirty="0">
                <a:latin typeface="Times New Roman" pitchFamily="18" charset="0"/>
                <a:cs typeface="Times New Roman" pitchFamily="18" charset="0"/>
              </a:rPr>
              <a:t> 0,5% </a:t>
            </a:r>
            <a:r>
              <a:rPr lang="en-US" sz="5100" b="1" dirty="0" err="1">
                <a:latin typeface="Times New Roman" pitchFamily="18" charset="0"/>
                <a:cs typeface="Times New Roman" pitchFamily="18" charset="0"/>
              </a:rPr>
              <a:t>và</a:t>
            </a:r>
            <a:r>
              <a:rPr lang="en-US" sz="5100" b="1" dirty="0">
                <a:latin typeface="Times New Roman" pitchFamily="18" charset="0"/>
                <a:cs typeface="Times New Roman" pitchFamily="18" charset="0"/>
              </a:rPr>
              <a:t> 1,25% </a:t>
            </a:r>
            <a:r>
              <a:rPr lang="en-US" sz="5100" b="1" dirty="0" err="1">
                <a:latin typeface="Times New Roman" pitchFamily="18" charset="0"/>
                <a:cs typeface="Times New Roman" pitchFamily="18" charset="0"/>
              </a:rPr>
              <a:t>clo</a:t>
            </a:r>
            <a:r>
              <a:rPr lang="en-US" sz="5100" b="1" dirty="0">
                <a:latin typeface="Times New Roman" pitchFamily="18" charset="0"/>
                <a:cs typeface="Times New Roman" pitchFamily="18" charset="0"/>
              </a:rPr>
              <a:t> </a:t>
            </a:r>
            <a:r>
              <a:rPr lang="en-US" sz="5100" b="1" dirty="0" err="1">
                <a:latin typeface="Times New Roman" pitchFamily="18" charset="0"/>
                <a:cs typeface="Times New Roman" pitchFamily="18" charset="0"/>
              </a:rPr>
              <a:t>hoạt</a:t>
            </a:r>
            <a:r>
              <a:rPr lang="en-US" sz="5100" b="1" dirty="0">
                <a:latin typeface="Times New Roman" pitchFamily="18" charset="0"/>
                <a:cs typeface="Times New Roman" pitchFamily="18" charset="0"/>
              </a:rPr>
              <a:t> </a:t>
            </a:r>
            <a:r>
              <a:rPr lang="en-US" sz="5100" b="1" dirty="0" err="1">
                <a:latin typeface="Times New Roman" pitchFamily="18" charset="0"/>
                <a:cs typeface="Times New Roman" pitchFamily="18" charset="0"/>
              </a:rPr>
              <a:t>tính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thường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được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sử</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dụng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tùy</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theo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mục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đích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và</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cách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thức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của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việc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khử</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trùng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Vì</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các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hóa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chất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khác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nhau</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có</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hàm</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lượng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clo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hoạt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tính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khác</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nhau</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nên</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phải</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tính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toán</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đủ</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khối</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lượng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hóa</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chất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cần</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thiết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để</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đạt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được</a:t>
            </a:r>
            <a:r>
              <a:rPr lang="en-US" sz="5100" dirty="0">
                <a:latin typeface="Times New Roman" pitchFamily="18" charset="0"/>
                <a:cs typeface="Times New Roman" pitchFamily="18" charset="0"/>
              </a:rPr>
              <a:t> dung </a:t>
            </a:r>
            <a:r>
              <a:rPr lang="en-US" sz="5100" dirty="0" err="1">
                <a:latin typeface="Times New Roman" pitchFamily="18" charset="0"/>
                <a:cs typeface="Times New Roman" pitchFamily="18" charset="0"/>
              </a:rPr>
              <a:t>dịch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có</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nồng</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độ</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clo</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hoạt</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tính</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muốn</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sử</a:t>
            </a:r>
            <a:r>
              <a:rPr lang="en-US" sz="5100" dirty="0">
                <a:latin typeface="Times New Roman" pitchFamily="18" charset="0"/>
                <a:cs typeface="Times New Roman" pitchFamily="18" charset="0"/>
              </a:rPr>
              <a:t> </a:t>
            </a:r>
            <a:r>
              <a:rPr lang="en-US" sz="5100" dirty="0" err="1">
                <a:latin typeface="Times New Roman" pitchFamily="18" charset="0"/>
                <a:cs typeface="Times New Roman" pitchFamily="18" charset="0"/>
              </a:rPr>
              <a:t>dụng</a:t>
            </a:r>
            <a:r>
              <a:rPr lang="en-US" sz="5100" dirty="0">
                <a:latin typeface="Times New Roman" pitchFamily="18" charset="0"/>
                <a:cs typeface="Times New Roman" pitchFamily="18" charset="0"/>
              </a:rPr>
              <a:t>.</a:t>
            </a:r>
          </a:p>
          <a:p>
            <a:pPr marL="0" indent="0">
              <a:buNone/>
            </a:pPr>
            <a:r>
              <a:rPr lang="en-US" dirty="0"/>
              <a:t/>
            </a:r>
            <a:br>
              <a:rPr lang="en-US" dirty="0"/>
            </a:br>
            <a:endParaRPr lang="en-US" dirty="0"/>
          </a:p>
        </p:txBody>
      </p:sp>
    </p:spTree>
    <p:extLst>
      <p:ext uri="{BB962C8B-B14F-4D97-AF65-F5344CB8AC3E}">
        <p14:creationId xmlns:p14="http://schemas.microsoft.com/office/powerpoint/2010/main" val="428020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a:t>
            </a:r>
            <a:r>
              <a:rPr lang="en-US" dirty="0" err="1" smtClean="0"/>
              <a:t>Hướng</a:t>
            </a:r>
            <a:r>
              <a:rPr lang="en-US" dirty="0" smtClean="0"/>
              <a:t> </a:t>
            </a:r>
            <a:r>
              <a:rPr lang="en-US" dirty="0" err="1" smtClean="0"/>
              <a:t>dẫn</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Cloramin</a:t>
            </a:r>
            <a:r>
              <a:rPr lang="en-US" dirty="0" smtClean="0"/>
              <a:t> B</a:t>
            </a:r>
            <a:endParaRPr lang="en-US" dirty="0"/>
          </a:p>
        </p:txBody>
      </p:sp>
      <p:sp>
        <p:nvSpPr>
          <p:cNvPr id="3" name="Content Placeholder 2"/>
          <p:cNvSpPr>
            <a:spLocks noGrp="1"/>
          </p:cNvSpPr>
          <p:nvPr>
            <p:ph idx="1"/>
          </p:nvPr>
        </p:nvSpPr>
        <p:spPr/>
        <p:txBody>
          <a:bodyPr/>
          <a:lstStyle/>
          <a:p>
            <a:pPr marL="0" indent="0">
              <a:buNone/>
            </a:pPr>
            <a:r>
              <a:rPr lang="en-US" dirty="0" smtClean="0"/>
              <a:t> - </a:t>
            </a:r>
            <a:r>
              <a:rPr lang="en-US" dirty="0" err="1" smtClean="0"/>
              <a:t>Để</a:t>
            </a:r>
            <a:r>
              <a:rPr lang="en-US" dirty="0" smtClean="0"/>
              <a:t> </a:t>
            </a:r>
            <a:r>
              <a:rPr lang="en-US" dirty="0" err="1"/>
              <a:t>pha</a:t>
            </a:r>
            <a:r>
              <a:rPr lang="en-US" dirty="0"/>
              <a:t> 10 </a:t>
            </a:r>
            <a:r>
              <a:rPr lang="en-US" dirty="0" err="1"/>
              <a:t>lít</a:t>
            </a:r>
            <a:r>
              <a:rPr lang="en-US" dirty="0"/>
              <a:t> dung </a:t>
            </a:r>
            <a:r>
              <a:rPr lang="en-US" dirty="0" err="1"/>
              <a:t>dịch</a:t>
            </a:r>
            <a:r>
              <a:rPr lang="en-US" dirty="0"/>
              <a:t> </a:t>
            </a:r>
            <a:r>
              <a:rPr lang="en-US" dirty="0" err="1"/>
              <a:t>có</a:t>
            </a:r>
            <a:r>
              <a:rPr lang="en-US" dirty="0"/>
              <a:t> </a:t>
            </a:r>
            <a:r>
              <a:rPr lang="en-US" dirty="0" err="1"/>
              <a:t>nồng</a:t>
            </a:r>
            <a:r>
              <a:rPr lang="en-US" dirty="0"/>
              <a:t> </a:t>
            </a:r>
            <a:r>
              <a:rPr lang="en-US" dirty="0" err="1"/>
              <a:t>độ</a:t>
            </a:r>
            <a:r>
              <a:rPr lang="en-US" dirty="0"/>
              <a:t> </a:t>
            </a:r>
            <a:r>
              <a:rPr lang="en-US" dirty="0" err="1"/>
              <a:t>clo</a:t>
            </a:r>
            <a:r>
              <a:rPr lang="en-US" dirty="0"/>
              <a:t> </a:t>
            </a:r>
            <a:r>
              <a:rPr lang="en-US" dirty="0" err="1"/>
              <a:t>hoạt</a:t>
            </a:r>
            <a:r>
              <a:rPr lang="en-US" dirty="0"/>
              <a:t> </a:t>
            </a:r>
            <a:r>
              <a:rPr lang="en-US" dirty="0" err="1"/>
              <a:t>tính</a:t>
            </a:r>
            <a:r>
              <a:rPr lang="en-US" dirty="0"/>
              <a:t> 0,5% </a:t>
            </a:r>
            <a:r>
              <a:rPr lang="en-US" dirty="0" err="1"/>
              <a:t>từ</a:t>
            </a:r>
            <a:r>
              <a:rPr lang="en-US" dirty="0"/>
              <a:t> </a:t>
            </a:r>
            <a:r>
              <a:rPr lang="en-US" dirty="0" err="1"/>
              <a:t>bột</a:t>
            </a:r>
            <a:r>
              <a:rPr lang="en-US" dirty="0"/>
              <a:t> </a:t>
            </a:r>
            <a:r>
              <a:rPr lang="en-US" dirty="0" err="1"/>
              <a:t>cloramin</a:t>
            </a:r>
            <a:r>
              <a:rPr lang="en-US" dirty="0"/>
              <a:t> B 25% </a:t>
            </a:r>
            <a:r>
              <a:rPr lang="en-US" dirty="0" err="1"/>
              <a:t>clo</a:t>
            </a:r>
            <a:r>
              <a:rPr lang="en-US" dirty="0"/>
              <a:t> </a:t>
            </a:r>
            <a:r>
              <a:rPr lang="en-US" dirty="0" err="1"/>
              <a:t>hoạt</a:t>
            </a:r>
            <a:r>
              <a:rPr lang="en-US" dirty="0"/>
              <a:t> </a:t>
            </a:r>
            <a:r>
              <a:rPr lang="en-US" dirty="0" err="1"/>
              <a:t>tính</a:t>
            </a:r>
            <a:r>
              <a:rPr lang="en-US" dirty="0"/>
              <a:t>, </a:t>
            </a:r>
            <a:r>
              <a:rPr lang="en-US" dirty="0" err="1"/>
              <a:t>cần</a:t>
            </a:r>
            <a:r>
              <a:rPr lang="en-US" dirty="0"/>
              <a:t>: (0,5 x 10 / 25) x 1000 = 200 gam</a:t>
            </a:r>
            <a:r>
              <a:rPr lang="en-US" dirty="0" smtClean="0"/>
              <a:t>.</a:t>
            </a:r>
          </a:p>
          <a:p>
            <a:pPr marL="0" indent="0">
              <a:buNone/>
            </a:pPr>
            <a:endParaRPr lang="en-US" dirty="0" smtClean="0"/>
          </a:p>
          <a:p>
            <a:pPr marL="0" indent="0" algn="ctr">
              <a:buNone/>
            </a:pPr>
            <a:r>
              <a:rPr lang="en-US" b="1" dirty="0" err="1" smtClean="0">
                <a:solidFill>
                  <a:srgbClr val="FF0000"/>
                </a:solidFill>
              </a:rPr>
              <a:t>Vậy</a:t>
            </a:r>
            <a:r>
              <a:rPr lang="en-US" b="1" dirty="0" smtClean="0">
                <a:solidFill>
                  <a:srgbClr val="FF0000"/>
                </a:solidFill>
              </a:rPr>
              <a:t> 100 g </a:t>
            </a:r>
            <a:r>
              <a:rPr lang="en-US" b="1" dirty="0" err="1" smtClean="0">
                <a:solidFill>
                  <a:srgbClr val="FF0000"/>
                </a:solidFill>
              </a:rPr>
              <a:t>pha</a:t>
            </a:r>
            <a:r>
              <a:rPr lang="en-US" b="1" dirty="0" smtClean="0">
                <a:solidFill>
                  <a:srgbClr val="FF0000"/>
                </a:solidFill>
              </a:rPr>
              <a:t> </a:t>
            </a:r>
            <a:r>
              <a:rPr lang="en-US" b="1" dirty="0" err="1" smtClean="0">
                <a:solidFill>
                  <a:srgbClr val="FF0000"/>
                </a:solidFill>
              </a:rPr>
              <a:t>bao</a:t>
            </a:r>
            <a:r>
              <a:rPr lang="en-US" b="1" dirty="0" smtClean="0">
                <a:solidFill>
                  <a:srgbClr val="FF0000"/>
                </a:solidFill>
              </a:rPr>
              <a:t> </a:t>
            </a:r>
            <a:r>
              <a:rPr lang="en-US" b="1" dirty="0" err="1" smtClean="0">
                <a:solidFill>
                  <a:srgbClr val="FF0000"/>
                </a:solidFill>
              </a:rPr>
              <a:t>nhiêu</a:t>
            </a:r>
            <a:r>
              <a:rPr lang="en-US" b="1" dirty="0" smtClean="0">
                <a:solidFill>
                  <a:srgbClr val="FF0000"/>
                </a:solidFill>
              </a:rPr>
              <a:t> </a:t>
            </a:r>
            <a:r>
              <a:rPr lang="en-US" b="1" dirty="0" err="1" smtClean="0">
                <a:solidFill>
                  <a:srgbClr val="FF0000"/>
                </a:solidFill>
              </a:rPr>
              <a:t>lít</a:t>
            </a:r>
            <a:r>
              <a:rPr lang="en-US" b="1" dirty="0" smtClean="0">
                <a:solidFill>
                  <a:srgbClr val="FF0000"/>
                </a:solidFill>
              </a:rPr>
              <a:t> </a:t>
            </a:r>
            <a:r>
              <a:rPr lang="en-US" b="1" dirty="0" err="1" smtClean="0">
                <a:solidFill>
                  <a:srgbClr val="FF0000"/>
                </a:solidFill>
              </a:rPr>
              <a:t>nước</a:t>
            </a:r>
            <a:r>
              <a:rPr lang="en-US" b="1" dirty="0" smtClean="0">
                <a:solidFill>
                  <a:srgbClr val="FF0000"/>
                </a:solidFill>
              </a:rPr>
              <a:t> ?</a:t>
            </a:r>
            <a:endParaRPr lang="en-US" b="1"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711810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dirty="0" smtClean="0"/>
              <a:t>. </a:t>
            </a:r>
            <a:r>
              <a:rPr lang="en-US" dirty="0" err="1" smtClean="0"/>
              <a:t>Rửa</a:t>
            </a:r>
            <a:r>
              <a:rPr lang="en-US" dirty="0" smtClean="0"/>
              <a:t> </a:t>
            </a:r>
            <a:r>
              <a:rPr lang="en-US" dirty="0" err="1" smtClean="0"/>
              <a:t>tay</a:t>
            </a:r>
            <a:r>
              <a:rPr lang="en-US" dirty="0" smtClean="0"/>
              <a:t> </a:t>
            </a:r>
            <a:r>
              <a:rPr lang="en-US" dirty="0" err="1" smtClean="0"/>
              <a:t>với</a:t>
            </a:r>
            <a:r>
              <a:rPr lang="en-US" dirty="0" smtClean="0"/>
              <a:t> </a:t>
            </a:r>
            <a:r>
              <a:rPr lang="en-US" dirty="0" err="1" smtClean="0"/>
              <a:t>xà</a:t>
            </a:r>
            <a:r>
              <a:rPr lang="en-US" dirty="0" smtClean="0"/>
              <a:t> </a:t>
            </a:r>
            <a:r>
              <a:rPr lang="en-US" dirty="0" err="1" smtClean="0"/>
              <a:t>phòng</a:t>
            </a:r>
            <a:endParaRPr lang="en-US" dirty="0"/>
          </a:p>
        </p:txBody>
      </p:sp>
      <p:sp>
        <p:nvSpPr>
          <p:cNvPr id="3" name="Content Placeholder 2"/>
          <p:cNvSpPr>
            <a:spLocks noGrp="1"/>
          </p:cNvSpPr>
          <p:nvPr>
            <p:ph idx="1"/>
          </p:nvPr>
        </p:nvSpPr>
        <p:spPr/>
        <p:txBody>
          <a:bodyPr/>
          <a:lstStyle/>
          <a:p>
            <a:pPr marL="0" indent="0">
              <a:buNone/>
            </a:pPr>
            <a:r>
              <a:rPr lang="en-US" b="1" dirty="0"/>
              <a:t>LỢI ÍCH CỦA VIỆC RỬA TAY VỚI XÀ PHÒNG</a:t>
            </a:r>
            <a:endParaRPr lang="en-US" dirty="0"/>
          </a:p>
          <a:p>
            <a:pPr lvl="0"/>
            <a:r>
              <a:rPr lang="en-US" dirty="0" err="1"/>
              <a:t>Giúp</a:t>
            </a:r>
            <a:r>
              <a:rPr lang="en-US" dirty="0"/>
              <a:t> </a:t>
            </a:r>
            <a:r>
              <a:rPr lang="en-US" dirty="0" err="1"/>
              <a:t>loại</a:t>
            </a:r>
            <a:r>
              <a:rPr lang="en-US" dirty="0"/>
              <a:t> </a:t>
            </a:r>
            <a:r>
              <a:rPr lang="en-US" dirty="0" err="1"/>
              <a:t>bỏ</a:t>
            </a:r>
            <a:r>
              <a:rPr lang="en-US" dirty="0"/>
              <a:t> </a:t>
            </a:r>
            <a:r>
              <a:rPr lang="en-US" dirty="0" err="1"/>
              <a:t>các</a:t>
            </a:r>
            <a:r>
              <a:rPr lang="en-US" dirty="0"/>
              <a:t> vi </a:t>
            </a:r>
            <a:r>
              <a:rPr lang="en-US" dirty="0" err="1"/>
              <a:t>trùng</a:t>
            </a:r>
            <a:r>
              <a:rPr lang="en-US" dirty="0"/>
              <a:t> </a:t>
            </a:r>
            <a:r>
              <a:rPr lang="en-US" dirty="0" err="1"/>
              <a:t>có</a:t>
            </a:r>
            <a:r>
              <a:rPr lang="en-US" dirty="0"/>
              <a:t> </a:t>
            </a:r>
            <a:r>
              <a:rPr lang="en-US" dirty="0" err="1"/>
              <a:t>trên</a:t>
            </a:r>
            <a:r>
              <a:rPr lang="en-US" dirty="0"/>
              <a:t> </a:t>
            </a:r>
            <a:r>
              <a:rPr lang="en-US" dirty="0" err="1"/>
              <a:t>bàn</a:t>
            </a:r>
            <a:r>
              <a:rPr lang="en-US" dirty="0"/>
              <a:t> </a:t>
            </a:r>
            <a:r>
              <a:rPr lang="en-US" dirty="0" err="1"/>
              <a:t>tay</a:t>
            </a:r>
            <a:r>
              <a:rPr lang="en-US" dirty="0"/>
              <a:t>.</a:t>
            </a:r>
          </a:p>
          <a:p>
            <a:pPr lvl="0"/>
            <a:r>
              <a:rPr lang="en-US" dirty="0" err="1"/>
              <a:t>Giảm</a:t>
            </a:r>
            <a:r>
              <a:rPr lang="en-US" dirty="0"/>
              <a:t> </a:t>
            </a:r>
            <a:r>
              <a:rPr lang="en-US" dirty="0" err="1"/>
              <a:t>được</a:t>
            </a:r>
            <a:r>
              <a:rPr lang="en-US" dirty="0"/>
              <a:t> </a:t>
            </a:r>
            <a:r>
              <a:rPr lang="en-US" dirty="0" err="1"/>
              <a:t>khoảng</a:t>
            </a:r>
            <a:r>
              <a:rPr lang="en-US" dirty="0"/>
              <a:t> 47% </a:t>
            </a:r>
            <a:r>
              <a:rPr lang="en-US" dirty="0" err="1"/>
              <a:t>nguy</a:t>
            </a:r>
            <a:r>
              <a:rPr lang="en-US" dirty="0"/>
              <a:t> </a:t>
            </a:r>
            <a:r>
              <a:rPr lang="en-US" dirty="0" err="1"/>
              <a:t>cơ</a:t>
            </a:r>
            <a:r>
              <a:rPr lang="en-US" dirty="0"/>
              <a:t> </a:t>
            </a:r>
            <a:r>
              <a:rPr lang="en-US" dirty="0" err="1"/>
              <a:t>mắc</a:t>
            </a:r>
            <a:r>
              <a:rPr lang="en-US" dirty="0"/>
              <a:t> </a:t>
            </a:r>
            <a:r>
              <a:rPr lang="en-US" dirty="0" err="1"/>
              <a:t>các</a:t>
            </a:r>
            <a:r>
              <a:rPr lang="en-US" dirty="0"/>
              <a:t> </a:t>
            </a:r>
            <a:r>
              <a:rPr lang="en-US" dirty="0" err="1"/>
              <a:t>bệnh</a:t>
            </a:r>
            <a:r>
              <a:rPr lang="en-US" dirty="0"/>
              <a:t> </a:t>
            </a:r>
            <a:r>
              <a:rPr lang="en-US" dirty="0" err="1"/>
              <a:t>tiêu</a:t>
            </a:r>
            <a:r>
              <a:rPr lang="en-US" dirty="0"/>
              <a:t> </a:t>
            </a:r>
            <a:r>
              <a:rPr lang="en-US" dirty="0" err="1"/>
              <a:t>chảy</a:t>
            </a:r>
            <a:r>
              <a:rPr lang="en-US" dirty="0"/>
              <a:t> </a:t>
            </a:r>
            <a:r>
              <a:rPr lang="en-US" dirty="0" err="1"/>
              <a:t>và</a:t>
            </a:r>
            <a:r>
              <a:rPr lang="en-US" dirty="0"/>
              <a:t> 30% </a:t>
            </a:r>
            <a:r>
              <a:rPr lang="en-US" dirty="0" err="1"/>
              <a:t>nguy</a:t>
            </a:r>
            <a:r>
              <a:rPr lang="en-US" dirty="0"/>
              <a:t> </a:t>
            </a:r>
            <a:r>
              <a:rPr lang="en-US" dirty="0" err="1"/>
              <a:t>cơ</a:t>
            </a:r>
            <a:r>
              <a:rPr lang="en-US" dirty="0"/>
              <a:t> </a:t>
            </a:r>
            <a:r>
              <a:rPr lang="en-US" dirty="0" err="1"/>
              <a:t>mắc</a:t>
            </a:r>
            <a:r>
              <a:rPr lang="en-US" dirty="0"/>
              <a:t> </a:t>
            </a:r>
            <a:r>
              <a:rPr lang="en-US" dirty="0" err="1"/>
              <a:t>các</a:t>
            </a:r>
            <a:r>
              <a:rPr lang="en-US" dirty="0"/>
              <a:t> </a:t>
            </a:r>
            <a:r>
              <a:rPr lang="en-US" dirty="0" err="1"/>
              <a:t>bệnh</a:t>
            </a:r>
            <a:r>
              <a:rPr lang="en-US" dirty="0"/>
              <a:t> </a:t>
            </a:r>
            <a:r>
              <a:rPr lang="en-US" dirty="0" err="1"/>
              <a:t>đường</a:t>
            </a:r>
            <a:r>
              <a:rPr lang="en-US" dirty="0"/>
              <a:t> </a:t>
            </a:r>
            <a:r>
              <a:rPr lang="en-US" dirty="0" err="1"/>
              <a:t>hô</a:t>
            </a:r>
            <a:r>
              <a:rPr lang="en-US" dirty="0"/>
              <a:t> </a:t>
            </a:r>
            <a:r>
              <a:rPr lang="en-US" dirty="0" err="1"/>
              <a:t>hấp</a:t>
            </a:r>
            <a:r>
              <a:rPr lang="en-US" dirty="0"/>
              <a:t> </a:t>
            </a:r>
            <a:r>
              <a:rPr lang="en-US" dirty="0" err="1"/>
              <a:t>cấp</a:t>
            </a:r>
            <a:r>
              <a:rPr lang="en-US" dirty="0"/>
              <a:t> (WHO).</a:t>
            </a:r>
          </a:p>
          <a:p>
            <a:pPr lvl="0"/>
            <a:r>
              <a:rPr lang="en-US" dirty="0" err="1"/>
              <a:t>Mang</a:t>
            </a:r>
            <a:r>
              <a:rPr lang="en-US" dirty="0"/>
              <a:t> </a:t>
            </a:r>
            <a:r>
              <a:rPr lang="en-US" dirty="0" err="1"/>
              <a:t>lại</a:t>
            </a:r>
            <a:r>
              <a:rPr lang="en-US" dirty="0"/>
              <a:t> </a:t>
            </a:r>
            <a:r>
              <a:rPr lang="en-US" dirty="0" err="1"/>
              <a:t>cảm</a:t>
            </a:r>
            <a:r>
              <a:rPr lang="en-US" dirty="0"/>
              <a:t> </a:t>
            </a:r>
            <a:r>
              <a:rPr lang="en-US" dirty="0" err="1"/>
              <a:t>giác</a:t>
            </a:r>
            <a:r>
              <a:rPr lang="en-US" dirty="0"/>
              <a:t> </a:t>
            </a:r>
            <a:r>
              <a:rPr lang="en-US" dirty="0" err="1"/>
              <a:t>sạch</a:t>
            </a:r>
            <a:r>
              <a:rPr lang="en-US" dirty="0"/>
              <a:t> </a:t>
            </a:r>
            <a:r>
              <a:rPr lang="en-US" dirty="0" err="1"/>
              <a:t>sẽ</a:t>
            </a:r>
            <a:r>
              <a:rPr lang="en-US" dirty="0"/>
              <a:t>, </a:t>
            </a:r>
            <a:r>
              <a:rPr lang="en-US" dirty="0" err="1"/>
              <a:t>thoải</a:t>
            </a:r>
            <a:r>
              <a:rPr lang="en-US" dirty="0"/>
              <a:t> </a:t>
            </a:r>
            <a:r>
              <a:rPr lang="en-US" dirty="0" err="1"/>
              <a:t>mái</a:t>
            </a:r>
            <a:r>
              <a:rPr lang="en-US" dirty="0"/>
              <a:t> </a:t>
            </a:r>
            <a:r>
              <a:rPr lang="en-US" dirty="0" err="1"/>
              <a:t>và</a:t>
            </a:r>
            <a:r>
              <a:rPr lang="en-US" dirty="0"/>
              <a:t> </a:t>
            </a:r>
            <a:r>
              <a:rPr lang="en-US" dirty="0" err="1"/>
              <a:t>phòng</a:t>
            </a:r>
            <a:r>
              <a:rPr lang="en-US" dirty="0"/>
              <a:t> </a:t>
            </a:r>
            <a:r>
              <a:rPr lang="en-US" dirty="0" err="1"/>
              <a:t>chống</a:t>
            </a:r>
            <a:r>
              <a:rPr lang="en-US" dirty="0"/>
              <a:t> </a:t>
            </a:r>
            <a:r>
              <a:rPr lang="en-US" dirty="0" err="1"/>
              <a:t>bệnh</a:t>
            </a:r>
            <a:r>
              <a:rPr lang="en-US" dirty="0"/>
              <a:t> </a:t>
            </a:r>
            <a:r>
              <a:rPr lang="en-US" dirty="0" err="1"/>
              <a:t>tật</a:t>
            </a:r>
            <a:r>
              <a:rPr lang="en-US" dirty="0"/>
              <a:t>.</a:t>
            </a:r>
          </a:p>
          <a:p>
            <a:endParaRPr lang="en-US" dirty="0"/>
          </a:p>
        </p:txBody>
      </p:sp>
    </p:spTree>
    <p:extLst>
      <p:ext uri="{BB962C8B-B14F-4D97-AF65-F5344CB8AC3E}">
        <p14:creationId xmlns:p14="http://schemas.microsoft.com/office/powerpoint/2010/main" val="81824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a:t>
            </a:r>
            <a:r>
              <a:rPr lang="en-US" dirty="0" err="1" smtClean="0"/>
              <a:t>Rửa</a:t>
            </a:r>
            <a:r>
              <a:rPr lang="en-US" dirty="0" smtClean="0"/>
              <a:t> </a:t>
            </a:r>
            <a:r>
              <a:rPr lang="en-US" dirty="0" err="1" smtClean="0"/>
              <a:t>tay</a:t>
            </a:r>
            <a:r>
              <a:rPr lang="en-US" dirty="0" smtClean="0"/>
              <a:t> </a:t>
            </a:r>
            <a:r>
              <a:rPr lang="en-US" dirty="0" err="1" smtClean="0"/>
              <a:t>với</a:t>
            </a:r>
            <a:r>
              <a:rPr lang="en-US" dirty="0" smtClean="0"/>
              <a:t> </a:t>
            </a:r>
            <a:r>
              <a:rPr lang="en-US" dirty="0" err="1" smtClean="0"/>
              <a:t>xà</a:t>
            </a:r>
            <a:r>
              <a:rPr lang="en-US" dirty="0" smtClean="0"/>
              <a:t> </a:t>
            </a:r>
            <a:r>
              <a:rPr lang="en-US" dirty="0" err="1" smtClean="0"/>
              <a:t>phòng</a:t>
            </a:r>
            <a:endParaRPr lang="en-US" dirty="0"/>
          </a:p>
        </p:txBody>
      </p:sp>
      <p:sp>
        <p:nvSpPr>
          <p:cNvPr id="3" name="Content Placeholder 2"/>
          <p:cNvSpPr>
            <a:spLocks noGrp="1"/>
          </p:cNvSpPr>
          <p:nvPr>
            <p:ph idx="1"/>
          </p:nvPr>
        </p:nvSpPr>
        <p:spPr/>
        <p:txBody>
          <a:bodyPr/>
          <a:lstStyle/>
          <a:p>
            <a:r>
              <a:rPr lang="en-US" b="1" dirty="0"/>
              <a:t>CÁC THỜI ĐIỂM CẦN PHẢI RỬA TAY</a:t>
            </a:r>
            <a:endParaRPr lang="en-US" dirty="0"/>
          </a:p>
          <a:p>
            <a:pPr lvl="0">
              <a:buFont typeface="Wingdings" pitchFamily="2" charset="2"/>
              <a:buChar char="ü"/>
            </a:pPr>
            <a:r>
              <a:rPr lang="en-US" dirty="0" err="1"/>
              <a:t>Rửa</a:t>
            </a:r>
            <a:r>
              <a:rPr lang="en-US" dirty="0"/>
              <a:t> </a:t>
            </a:r>
            <a:r>
              <a:rPr lang="en-US" dirty="0" err="1"/>
              <a:t>tay</a:t>
            </a:r>
            <a:r>
              <a:rPr lang="en-US" dirty="0"/>
              <a:t> </a:t>
            </a:r>
            <a:r>
              <a:rPr lang="en-US" dirty="0" err="1"/>
              <a:t>trước</a:t>
            </a:r>
            <a:r>
              <a:rPr lang="en-US" dirty="0"/>
              <a:t> </a:t>
            </a:r>
            <a:r>
              <a:rPr lang="en-US" dirty="0" err="1"/>
              <a:t>khi</a:t>
            </a:r>
            <a:r>
              <a:rPr lang="en-US" dirty="0"/>
              <a:t> </a:t>
            </a:r>
            <a:r>
              <a:rPr lang="en-US" dirty="0" err="1"/>
              <a:t>chuẩn</a:t>
            </a:r>
            <a:r>
              <a:rPr lang="en-US" dirty="0"/>
              <a:t> </a:t>
            </a:r>
            <a:r>
              <a:rPr lang="en-US" dirty="0" err="1"/>
              <a:t>bị</a:t>
            </a:r>
            <a:r>
              <a:rPr lang="en-US" dirty="0"/>
              <a:t> </a:t>
            </a:r>
            <a:r>
              <a:rPr lang="en-US" dirty="0" err="1"/>
              <a:t>thức</a:t>
            </a:r>
            <a:r>
              <a:rPr lang="en-US" dirty="0"/>
              <a:t> </a:t>
            </a:r>
            <a:r>
              <a:rPr lang="en-US" dirty="0" err="1"/>
              <a:t>ăn</a:t>
            </a:r>
            <a:r>
              <a:rPr lang="en-US" dirty="0"/>
              <a:t>.</a:t>
            </a:r>
          </a:p>
          <a:p>
            <a:pPr lvl="0">
              <a:buFont typeface="Wingdings" pitchFamily="2" charset="2"/>
              <a:buChar char="ü"/>
            </a:pPr>
            <a:r>
              <a:rPr lang="en-US" dirty="0" err="1"/>
              <a:t>Rửa</a:t>
            </a:r>
            <a:r>
              <a:rPr lang="en-US" dirty="0"/>
              <a:t> </a:t>
            </a:r>
            <a:r>
              <a:rPr lang="en-US" dirty="0" err="1"/>
              <a:t>tay</a:t>
            </a:r>
            <a:r>
              <a:rPr lang="en-US" dirty="0"/>
              <a:t> </a:t>
            </a:r>
            <a:r>
              <a:rPr lang="en-US" dirty="0" err="1"/>
              <a:t>trước</a:t>
            </a:r>
            <a:r>
              <a:rPr lang="en-US" dirty="0"/>
              <a:t> </a:t>
            </a:r>
            <a:r>
              <a:rPr lang="en-US" dirty="0" err="1"/>
              <a:t>khi</a:t>
            </a:r>
            <a:r>
              <a:rPr lang="en-US" dirty="0"/>
              <a:t> </a:t>
            </a:r>
            <a:r>
              <a:rPr lang="en-US" dirty="0" err="1"/>
              <a:t>ăn</a:t>
            </a:r>
            <a:r>
              <a:rPr lang="en-US" dirty="0"/>
              <a:t>.</a:t>
            </a:r>
          </a:p>
          <a:p>
            <a:pPr lvl="0">
              <a:buFont typeface="Wingdings" pitchFamily="2" charset="2"/>
              <a:buChar char="ü"/>
            </a:pPr>
            <a:r>
              <a:rPr lang="en-US" dirty="0" err="1"/>
              <a:t>Rửa</a:t>
            </a:r>
            <a:r>
              <a:rPr lang="en-US" dirty="0"/>
              <a:t> </a:t>
            </a:r>
            <a:r>
              <a:rPr lang="en-US" dirty="0" err="1"/>
              <a:t>tay</a:t>
            </a:r>
            <a:r>
              <a:rPr lang="en-US" dirty="0"/>
              <a:t> </a:t>
            </a:r>
            <a:r>
              <a:rPr lang="en-US" dirty="0" err="1"/>
              <a:t>sau</a:t>
            </a:r>
            <a:r>
              <a:rPr lang="en-US" dirty="0"/>
              <a:t> </a:t>
            </a:r>
            <a:r>
              <a:rPr lang="en-US" dirty="0" err="1"/>
              <a:t>khi</a:t>
            </a:r>
            <a:r>
              <a:rPr lang="en-US" dirty="0"/>
              <a:t> </a:t>
            </a:r>
            <a:r>
              <a:rPr lang="en-US" dirty="0" err="1"/>
              <a:t>đi</a:t>
            </a:r>
            <a:r>
              <a:rPr lang="en-US" dirty="0"/>
              <a:t> </a:t>
            </a:r>
            <a:r>
              <a:rPr lang="en-US" dirty="0" err="1"/>
              <a:t>vệ</a:t>
            </a:r>
            <a:r>
              <a:rPr lang="en-US" dirty="0"/>
              <a:t> </a:t>
            </a:r>
            <a:r>
              <a:rPr lang="en-US" dirty="0" err="1"/>
              <a:t>sinh</a:t>
            </a:r>
            <a:r>
              <a:rPr lang="en-US" dirty="0"/>
              <a:t>.</a:t>
            </a:r>
          </a:p>
          <a:p>
            <a:pPr lvl="0">
              <a:buFont typeface="Wingdings" pitchFamily="2" charset="2"/>
              <a:buChar char="ü"/>
            </a:pPr>
            <a:r>
              <a:rPr lang="en-US" dirty="0" err="1"/>
              <a:t>Rửa</a:t>
            </a:r>
            <a:r>
              <a:rPr lang="en-US" dirty="0"/>
              <a:t> </a:t>
            </a:r>
            <a:r>
              <a:rPr lang="en-US" dirty="0" err="1"/>
              <a:t>tay</a:t>
            </a:r>
            <a:r>
              <a:rPr lang="en-US" dirty="0"/>
              <a:t> </a:t>
            </a:r>
            <a:r>
              <a:rPr lang="en-US" dirty="0" err="1"/>
              <a:t>sau</a:t>
            </a:r>
            <a:r>
              <a:rPr lang="en-US" dirty="0"/>
              <a:t> </a:t>
            </a:r>
            <a:r>
              <a:rPr lang="en-US" dirty="0" err="1"/>
              <a:t>khi</a:t>
            </a:r>
            <a:r>
              <a:rPr lang="en-US" dirty="0"/>
              <a:t> </a:t>
            </a:r>
            <a:r>
              <a:rPr lang="en-US" dirty="0" err="1"/>
              <a:t>làm</a:t>
            </a:r>
            <a:r>
              <a:rPr lang="en-US" dirty="0"/>
              <a:t> </a:t>
            </a:r>
            <a:r>
              <a:rPr lang="en-US" dirty="0" err="1"/>
              <a:t>vệ</a:t>
            </a:r>
            <a:r>
              <a:rPr lang="en-US" dirty="0"/>
              <a:t> </a:t>
            </a:r>
            <a:r>
              <a:rPr lang="en-US" dirty="0" err="1"/>
              <a:t>sinh</a:t>
            </a:r>
            <a:r>
              <a:rPr lang="en-US" dirty="0"/>
              <a:t> </a:t>
            </a:r>
            <a:r>
              <a:rPr lang="en-US" dirty="0" err="1"/>
              <a:t>cho</a:t>
            </a:r>
            <a:r>
              <a:rPr lang="en-US" dirty="0"/>
              <a:t> </a:t>
            </a:r>
            <a:r>
              <a:rPr lang="en-US" dirty="0" err="1"/>
              <a:t>trẻ</a:t>
            </a:r>
            <a:r>
              <a:rPr lang="en-US" dirty="0"/>
              <a:t>.</a:t>
            </a:r>
          </a:p>
          <a:p>
            <a:endParaRPr lang="en-US" dirty="0"/>
          </a:p>
        </p:txBody>
      </p:sp>
    </p:spTree>
    <p:extLst>
      <p:ext uri="{BB962C8B-B14F-4D97-AF65-F5344CB8AC3E}">
        <p14:creationId xmlns:p14="http://schemas.microsoft.com/office/powerpoint/2010/main" val="163331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000" b="1" dirty="0" smtClean="0">
                <a:latin typeface="Times New Roman" pitchFamily="18" charset="0"/>
                <a:cs typeface="Times New Roman" pitchFamily="18" charset="0"/>
              </a:rPr>
              <a:t>CÁC BƯỚC RỬA TAY</a:t>
            </a:r>
            <a:endParaRPr lang="en-US" sz="30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1143000"/>
            <a:ext cx="8839200" cy="5334000"/>
          </a:xfrm>
        </p:spPr>
        <p:txBody>
          <a:bodyPr>
            <a:normAutofit fontScale="85000" lnSpcReduction="20000"/>
          </a:bodyPr>
          <a:lstStyle/>
          <a:p>
            <a:r>
              <a:rPr lang="en-US" dirty="0" err="1" smtClean="0"/>
              <a:t>Bước</a:t>
            </a:r>
            <a:r>
              <a:rPr lang="en-US" dirty="0" smtClean="0"/>
              <a:t> </a:t>
            </a:r>
            <a:r>
              <a:rPr lang="en-US" dirty="0"/>
              <a:t>1: </a:t>
            </a:r>
            <a:r>
              <a:rPr lang="en-US" dirty="0" err="1"/>
              <a:t>Làm</a:t>
            </a:r>
            <a:r>
              <a:rPr lang="en-US" dirty="0"/>
              <a:t> </a:t>
            </a:r>
            <a:r>
              <a:rPr lang="en-US" dirty="0" err="1"/>
              <a:t>ướt</a:t>
            </a:r>
            <a:r>
              <a:rPr lang="en-US" dirty="0"/>
              <a:t> </a:t>
            </a:r>
            <a:r>
              <a:rPr lang="en-US" dirty="0" err="1"/>
              <a:t>tay</a:t>
            </a:r>
            <a:r>
              <a:rPr lang="en-US" dirty="0"/>
              <a:t> </a:t>
            </a:r>
            <a:r>
              <a:rPr lang="en-US" dirty="0" err="1"/>
              <a:t>bằng</a:t>
            </a:r>
            <a:r>
              <a:rPr lang="en-US" dirty="0"/>
              <a:t> </a:t>
            </a:r>
            <a:r>
              <a:rPr lang="en-US" dirty="0" err="1"/>
              <a:t>nước</a:t>
            </a:r>
            <a:r>
              <a:rPr lang="en-US" dirty="0"/>
              <a:t> </a:t>
            </a:r>
            <a:r>
              <a:rPr lang="en-US" dirty="0" err="1"/>
              <a:t>sạch</a:t>
            </a:r>
            <a:r>
              <a:rPr lang="en-US" dirty="0"/>
              <a:t>. </a:t>
            </a:r>
            <a:r>
              <a:rPr lang="en-US" dirty="0" err="1"/>
              <a:t>Xoa</a:t>
            </a:r>
            <a:r>
              <a:rPr lang="en-US" dirty="0"/>
              <a:t> </a:t>
            </a:r>
            <a:r>
              <a:rPr lang="en-US" dirty="0" err="1"/>
              <a:t>xà</a:t>
            </a:r>
            <a:r>
              <a:rPr lang="en-US" dirty="0"/>
              <a:t> </a:t>
            </a:r>
            <a:r>
              <a:rPr lang="en-US" dirty="0" err="1"/>
              <a:t>phòng</a:t>
            </a:r>
            <a:r>
              <a:rPr lang="en-US" dirty="0"/>
              <a:t> </a:t>
            </a:r>
            <a:r>
              <a:rPr lang="en-US" dirty="0" err="1"/>
              <a:t>vào</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Chà</a:t>
            </a:r>
            <a:r>
              <a:rPr lang="en-US" dirty="0"/>
              <a:t> </a:t>
            </a:r>
            <a:r>
              <a:rPr lang="en-US" dirty="0" err="1"/>
              <a:t>xát</a:t>
            </a:r>
            <a:r>
              <a:rPr lang="en-US" dirty="0"/>
              <a:t> </a:t>
            </a:r>
            <a:r>
              <a:rPr lang="en-US" dirty="0" err="1"/>
              <a:t>hai</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vào</a:t>
            </a:r>
            <a:r>
              <a:rPr lang="en-US" dirty="0"/>
              <a:t> </a:t>
            </a:r>
            <a:r>
              <a:rPr lang="en-US" dirty="0" err="1"/>
              <a:t>nhau</a:t>
            </a:r>
            <a:r>
              <a:rPr lang="en-US" dirty="0"/>
              <a:t>.</a:t>
            </a:r>
          </a:p>
          <a:p>
            <a:r>
              <a:rPr lang="en-US" dirty="0" err="1"/>
              <a:t>Bước</a:t>
            </a:r>
            <a:r>
              <a:rPr lang="en-US" dirty="0"/>
              <a:t> 2: </a:t>
            </a:r>
            <a:r>
              <a:rPr lang="en-US" dirty="0" err="1"/>
              <a:t>Dùng</a:t>
            </a:r>
            <a:r>
              <a:rPr lang="en-US" dirty="0"/>
              <a:t> </a:t>
            </a:r>
            <a:r>
              <a:rPr lang="en-US" dirty="0" err="1"/>
              <a:t>ngón</a:t>
            </a:r>
            <a:r>
              <a:rPr lang="en-US" dirty="0"/>
              <a:t> </a:t>
            </a:r>
            <a:r>
              <a:rPr lang="en-US" dirty="0" err="1"/>
              <a:t>tay</a:t>
            </a:r>
            <a:r>
              <a:rPr lang="en-US" dirty="0"/>
              <a:t> </a:t>
            </a:r>
            <a:r>
              <a:rPr lang="en-US" dirty="0" err="1"/>
              <a:t>và</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cuốn</a:t>
            </a:r>
            <a:r>
              <a:rPr lang="en-US" dirty="0"/>
              <a:t> </a:t>
            </a:r>
            <a:r>
              <a:rPr lang="en-US" dirty="0" err="1"/>
              <a:t>và</a:t>
            </a:r>
            <a:r>
              <a:rPr lang="en-US" dirty="0"/>
              <a:t> </a:t>
            </a:r>
            <a:r>
              <a:rPr lang="en-US" dirty="0" err="1"/>
              <a:t>xoay</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ngón</a:t>
            </a:r>
            <a:r>
              <a:rPr lang="en-US" dirty="0"/>
              <a:t> </a:t>
            </a:r>
            <a:r>
              <a:rPr lang="en-US" dirty="0" err="1"/>
              <a:t>của</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a:t>lại</a:t>
            </a:r>
            <a:r>
              <a:rPr lang="en-US" dirty="0"/>
              <a:t>.</a:t>
            </a:r>
          </a:p>
          <a:p>
            <a:r>
              <a:rPr lang="en-US" dirty="0" err="1"/>
              <a:t>Bước</a:t>
            </a:r>
            <a:r>
              <a:rPr lang="en-US" dirty="0"/>
              <a:t> 3: </a:t>
            </a:r>
            <a:r>
              <a:rPr lang="en-US" dirty="0" err="1"/>
              <a:t>Dùng</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chà</a:t>
            </a:r>
            <a:r>
              <a:rPr lang="en-US" dirty="0"/>
              <a:t> </a:t>
            </a:r>
            <a:r>
              <a:rPr lang="en-US" dirty="0" err="1"/>
              <a:t>xát</a:t>
            </a:r>
            <a:r>
              <a:rPr lang="en-US" dirty="0"/>
              <a:t> </a:t>
            </a:r>
            <a:r>
              <a:rPr lang="en-US" dirty="0" err="1"/>
              <a:t>lên</a:t>
            </a:r>
            <a:r>
              <a:rPr lang="en-US" dirty="0"/>
              <a:t> mu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a:t>lại</a:t>
            </a:r>
            <a:r>
              <a:rPr lang="en-US" dirty="0"/>
              <a:t>.</a:t>
            </a:r>
          </a:p>
          <a:p>
            <a:r>
              <a:rPr lang="en-US" dirty="0" err="1"/>
              <a:t>Bước</a:t>
            </a:r>
            <a:r>
              <a:rPr lang="en-US" dirty="0"/>
              <a:t> 4: </a:t>
            </a:r>
            <a:r>
              <a:rPr lang="en-US" dirty="0" err="1"/>
              <a:t>Dùng</a:t>
            </a:r>
            <a:r>
              <a:rPr lang="en-US" dirty="0"/>
              <a:t> </a:t>
            </a:r>
            <a:r>
              <a:rPr lang="en-US" dirty="0" err="1"/>
              <a:t>ngón</a:t>
            </a:r>
            <a:r>
              <a:rPr lang="en-US" dirty="0"/>
              <a:t> </a:t>
            </a:r>
            <a:r>
              <a:rPr lang="en-US" dirty="0" err="1"/>
              <a:t>tay</a:t>
            </a:r>
            <a:r>
              <a:rPr lang="en-US" dirty="0"/>
              <a:t> </a:t>
            </a:r>
            <a:r>
              <a:rPr lang="en-US" dirty="0" err="1"/>
              <a:t>của</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miết</a:t>
            </a:r>
            <a:r>
              <a:rPr lang="en-US" dirty="0"/>
              <a:t> </a:t>
            </a:r>
            <a:r>
              <a:rPr lang="en-US" dirty="0" err="1"/>
              <a:t>vào</a:t>
            </a:r>
            <a:r>
              <a:rPr lang="en-US" dirty="0"/>
              <a:t> </a:t>
            </a:r>
            <a:r>
              <a:rPr lang="en-US" dirty="0" err="1"/>
              <a:t>kẽ</a:t>
            </a:r>
            <a:r>
              <a:rPr lang="en-US" dirty="0"/>
              <a:t> </a:t>
            </a:r>
            <a:r>
              <a:rPr lang="en-US" dirty="0" err="1"/>
              <a:t>giữa</a:t>
            </a:r>
            <a:r>
              <a:rPr lang="en-US" dirty="0"/>
              <a:t> </a:t>
            </a:r>
            <a:r>
              <a:rPr lang="en-US" dirty="0" err="1"/>
              <a:t>các</a:t>
            </a:r>
            <a:r>
              <a:rPr lang="en-US" dirty="0"/>
              <a:t> </a:t>
            </a:r>
            <a:r>
              <a:rPr lang="en-US" dirty="0" err="1"/>
              <a:t>ngón</a:t>
            </a:r>
            <a:r>
              <a:rPr lang="en-US" dirty="0"/>
              <a:t> </a:t>
            </a:r>
            <a:r>
              <a:rPr lang="en-US" dirty="0" err="1"/>
              <a:t>của</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a:t>lại</a:t>
            </a:r>
            <a:r>
              <a:rPr lang="en-US" dirty="0"/>
              <a:t>.</a:t>
            </a:r>
          </a:p>
          <a:p>
            <a:r>
              <a:rPr lang="en-US" dirty="0" err="1"/>
              <a:t>Bước</a:t>
            </a:r>
            <a:r>
              <a:rPr lang="en-US" dirty="0"/>
              <a:t> 5: </a:t>
            </a:r>
            <a:r>
              <a:rPr lang="en-US" dirty="0" err="1"/>
              <a:t>Chụm</a:t>
            </a:r>
            <a:r>
              <a:rPr lang="en-US" dirty="0"/>
              <a:t> 5 </a:t>
            </a:r>
            <a:r>
              <a:rPr lang="en-US" dirty="0" err="1"/>
              <a:t>đầu</a:t>
            </a:r>
            <a:r>
              <a:rPr lang="en-US" dirty="0"/>
              <a:t> </a:t>
            </a:r>
            <a:r>
              <a:rPr lang="en-US" dirty="0" err="1"/>
              <a:t>ngón</a:t>
            </a:r>
            <a:r>
              <a:rPr lang="en-US" dirty="0"/>
              <a:t> </a:t>
            </a:r>
            <a:r>
              <a:rPr lang="en-US" dirty="0" err="1"/>
              <a:t>tay</a:t>
            </a:r>
            <a:r>
              <a:rPr lang="en-US" dirty="0"/>
              <a:t> </a:t>
            </a:r>
            <a:r>
              <a:rPr lang="en-US" dirty="0" err="1"/>
              <a:t>của</a:t>
            </a:r>
            <a:r>
              <a:rPr lang="en-US" dirty="0"/>
              <a:t> </a:t>
            </a:r>
            <a:r>
              <a:rPr lang="en-US" dirty="0" err="1"/>
              <a:t>tay</a:t>
            </a:r>
            <a:r>
              <a:rPr lang="en-US" dirty="0"/>
              <a:t> </a:t>
            </a:r>
            <a:r>
              <a:rPr lang="en-US" dirty="0" err="1"/>
              <a:t>này</a:t>
            </a:r>
            <a:r>
              <a:rPr lang="en-US" dirty="0"/>
              <a:t> </a:t>
            </a:r>
            <a:r>
              <a:rPr lang="en-US" dirty="0" err="1"/>
              <a:t>cọ</a:t>
            </a:r>
            <a:r>
              <a:rPr lang="en-US" dirty="0"/>
              <a:t> </a:t>
            </a:r>
            <a:r>
              <a:rPr lang="en-US" dirty="0" err="1"/>
              <a:t>vào</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bằng</a:t>
            </a:r>
            <a:r>
              <a:rPr lang="en-US" dirty="0"/>
              <a:t> </a:t>
            </a:r>
            <a:r>
              <a:rPr lang="en-US" dirty="0" err="1"/>
              <a:t>cách</a:t>
            </a:r>
            <a:r>
              <a:rPr lang="en-US" dirty="0"/>
              <a:t> </a:t>
            </a:r>
            <a:r>
              <a:rPr lang="en-US" dirty="0" err="1"/>
              <a:t>xoay</a:t>
            </a:r>
            <a:r>
              <a:rPr lang="en-US" dirty="0"/>
              <a:t> </a:t>
            </a:r>
            <a:r>
              <a:rPr lang="en-US" dirty="0" err="1"/>
              <a:t>đi</a:t>
            </a:r>
            <a:r>
              <a:rPr lang="en-US" dirty="0"/>
              <a:t>, </a:t>
            </a:r>
            <a:r>
              <a:rPr lang="en-US" dirty="0" err="1"/>
              <a:t>xoay</a:t>
            </a:r>
            <a:r>
              <a:rPr lang="en-US" dirty="0"/>
              <a:t> </a:t>
            </a:r>
            <a:r>
              <a:rPr lang="en-US" dirty="0" err="1"/>
              <a:t>lại</a:t>
            </a:r>
            <a:r>
              <a:rPr lang="en-US" dirty="0"/>
              <a:t>.</a:t>
            </a:r>
          </a:p>
          <a:p>
            <a:r>
              <a:rPr lang="en-US" dirty="0" err="1"/>
              <a:t>Bước</a:t>
            </a:r>
            <a:r>
              <a:rPr lang="en-US" dirty="0"/>
              <a:t> 6: </a:t>
            </a:r>
            <a:r>
              <a:rPr lang="en-US" dirty="0" err="1"/>
              <a:t>Xả</a:t>
            </a:r>
            <a:r>
              <a:rPr lang="en-US" dirty="0"/>
              <a:t> </a:t>
            </a:r>
            <a:r>
              <a:rPr lang="en-US" dirty="0" err="1"/>
              <a:t>cho</a:t>
            </a:r>
            <a:r>
              <a:rPr lang="en-US" dirty="0"/>
              <a:t> </a:t>
            </a:r>
            <a:r>
              <a:rPr lang="en-US" dirty="0" err="1"/>
              <a:t>tay</a:t>
            </a:r>
            <a:r>
              <a:rPr lang="en-US" dirty="0"/>
              <a:t> </a:t>
            </a:r>
            <a:r>
              <a:rPr lang="en-US" dirty="0" err="1"/>
              <a:t>sạch</a:t>
            </a:r>
            <a:r>
              <a:rPr lang="en-US" dirty="0"/>
              <a:t> </a:t>
            </a:r>
            <a:r>
              <a:rPr lang="en-US" dirty="0" err="1"/>
              <a:t>hết</a:t>
            </a:r>
            <a:r>
              <a:rPr lang="en-US" dirty="0"/>
              <a:t> </a:t>
            </a:r>
            <a:r>
              <a:rPr lang="en-US" dirty="0" err="1"/>
              <a:t>xà</a:t>
            </a:r>
            <a:r>
              <a:rPr lang="en-US" dirty="0"/>
              <a:t> </a:t>
            </a:r>
            <a:r>
              <a:rPr lang="en-US" dirty="0" err="1"/>
              <a:t>phòng</a:t>
            </a:r>
            <a:r>
              <a:rPr lang="en-US" dirty="0"/>
              <a:t> </a:t>
            </a:r>
            <a:r>
              <a:rPr lang="en-US" dirty="0" err="1"/>
              <a:t>với</a:t>
            </a:r>
            <a:r>
              <a:rPr lang="en-US" dirty="0"/>
              <a:t> </a:t>
            </a:r>
            <a:r>
              <a:rPr lang="en-US" dirty="0" err="1"/>
              <a:t>nước</a:t>
            </a:r>
            <a:r>
              <a:rPr lang="en-US" dirty="0"/>
              <a:t> </a:t>
            </a:r>
            <a:r>
              <a:rPr lang="en-US" dirty="0" err="1"/>
              <a:t>sạch</a:t>
            </a:r>
            <a:r>
              <a:rPr lang="en-US" dirty="0"/>
              <a:t> </a:t>
            </a:r>
            <a:r>
              <a:rPr lang="en-US" dirty="0" err="1"/>
              <a:t>và</a:t>
            </a:r>
            <a:r>
              <a:rPr lang="en-US" dirty="0"/>
              <a:t> </a:t>
            </a:r>
            <a:r>
              <a:rPr lang="en-US" dirty="0" err="1"/>
              <a:t>lau</a:t>
            </a:r>
            <a:r>
              <a:rPr lang="en-US" dirty="0"/>
              <a:t> </a:t>
            </a:r>
            <a:r>
              <a:rPr lang="en-US" dirty="0" err="1"/>
              <a:t>khô</a:t>
            </a:r>
            <a:r>
              <a:rPr lang="en-US" dirty="0"/>
              <a:t> </a:t>
            </a:r>
            <a:r>
              <a:rPr lang="en-US" dirty="0" err="1"/>
              <a:t>tay</a:t>
            </a:r>
            <a:r>
              <a:rPr lang="en-US" dirty="0"/>
              <a:t> </a:t>
            </a:r>
            <a:r>
              <a:rPr lang="en-US" dirty="0" err="1"/>
              <a:t>bằng</a:t>
            </a:r>
            <a:r>
              <a:rPr lang="en-US" dirty="0"/>
              <a:t> </a:t>
            </a:r>
            <a:r>
              <a:rPr lang="en-US" dirty="0" err="1"/>
              <a:t>khăn</a:t>
            </a:r>
            <a:r>
              <a:rPr lang="en-US" dirty="0"/>
              <a:t> </a:t>
            </a:r>
            <a:r>
              <a:rPr lang="en-US" dirty="0" err="1"/>
              <a:t>hoặc</a:t>
            </a:r>
            <a:r>
              <a:rPr lang="en-US" dirty="0"/>
              <a:t> </a:t>
            </a:r>
            <a:r>
              <a:rPr lang="en-US" dirty="0" err="1"/>
              <a:t>giấy</a:t>
            </a:r>
            <a:r>
              <a:rPr lang="en-US" dirty="0"/>
              <a:t> </a:t>
            </a:r>
            <a:r>
              <a:rPr lang="en-US" dirty="0" err="1"/>
              <a:t>sạch</a:t>
            </a:r>
            <a:r>
              <a:rPr lang="en-US" dirty="0"/>
              <a:t>.</a:t>
            </a:r>
          </a:p>
          <a:p>
            <a:r>
              <a:rPr lang="en-US" i="1" dirty="0" err="1"/>
              <a:t>Chú</a:t>
            </a:r>
            <a:r>
              <a:rPr lang="en-US" i="1" dirty="0"/>
              <a:t> ý: </a:t>
            </a:r>
            <a:r>
              <a:rPr lang="en-US" i="1" dirty="0" err="1"/>
              <a:t>Các</a:t>
            </a:r>
            <a:r>
              <a:rPr lang="en-US" i="1" dirty="0"/>
              <a:t> </a:t>
            </a:r>
            <a:r>
              <a:rPr lang="en-US" i="1" dirty="0" err="1"/>
              <a:t>bước</a:t>
            </a:r>
            <a:r>
              <a:rPr lang="en-US" i="1" dirty="0"/>
              <a:t> 2, 3, 4, 5 </a:t>
            </a:r>
            <a:r>
              <a:rPr lang="en-US" i="1" dirty="0" err="1"/>
              <a:t>làm</a:t>
            </a:r>
            <a:r>
              <a:rPr lang="en-US" i="1" dirty="0"/>
              <a:t> </a:t>
            </a:r>
            <a:r>
              <a:rPr lang="en-US" i="1" dirty="0" err="1"/>
              <a:t>đi</a:t>
            </a:r>
            <a:r>
              <a:rPr lang="en-US" i="1" dirty="0"/>
              <a:t>, </a:t>
            </a:r>
            <a:r>
              <a:rPr lang="en-US" i="1" dirty="0" err="1"/>
              <a:t>làm</a:t>
            </a:r>
            <a:r>
              <a:rPr lang="en-US" i="1" dirty="0"/>
              <a:t> </a:t>
            </a:r>
            <a:r>
              <a:rPr lang="en-US" i="1" dirty="0" err="1"/>
              <a:t>lại</a:t>
            </a:r>
            <a:r>
              <a:rPr lang="en-US" i="1" dirty="0"/>
              <a:t> </a:t>
            </a:r>
            <a:r>
              <a:rPr lang="en-US" i="1" dirty="0" err="1"/>
              <a:t>tối</a:t>
            </a:r>
            <a:r>
              <a:rPr lang="en-US" i="1" dirty="0"/>
              <a:t> </a:t>
            </a:r>
            <a:r>
              <a:rPr lang="en-US" i="1" dirty="0" err="1"/>
              <a:t>thiểu</a:t>
            </a:r>
            <a:r>
              <a:rPr lang="en-US" i="1" dirty="0"/>
              <a:t> 5 </a:t>
            </a:r>
            <a:r>
              <a:rPr lang="en-US" i="1" dirty="0" err="1"/>
              <a:t>lần</a:t>
            </a:r>
            <a:r>
              <a:rPr lang="en-US" i="1" dirty="0"/>
              <a:t> </a:t>
            </a:r>
            <a:r>
              <a:rPr lang="en-US" i="1" dirty="0" err="1"/>
              <a:t>và</a:t>
            </a:r>
            <a:r>
              <a:rPr lang="en-US" i="1" dirty="0"/>
              <a:t> </a:t>
            </a:r>
            <a:r>
              <a:rPr lang="en-US" i="1" dirty="0" err="1"/>
              <a:t>thời</a:t>
            </a:r>
            <a:r>
              <a:rPr lang="en-US" i="1" dirty="0"/>
              <a:t> </a:t>
            </a:r>
            <a:r>
              <a:rPr lang="en-US" i="1" dirty="0" err="1"/>
              <a:t>gian</a:t>
            </a:r>
            <a:r>
              <a:rPr lang="en-US" i="1" dirty="0"/>
              <a:t> </a:t>
            </a:r>
            <a:r>
              <a:rPr lang="en-US" i="1" dirty="0" err="1"/>
              <a:t>cho</a:t>
            </a:r>
            <a:r>
              <a:rPr lang="en-US" i="1" dirty="0"/>
              <a:t> </a:t>
            </a:r>
            <a:r>
              <a:rPr lang="en-US" i="1" dirty="0" err="1"/>
              <a:t>một</a:t>
            </a:r>
            <a:r>
              <a:rPr lang="en-US" i="1" dirty="0"/>
              <a:t> </a:t>
            </a:r>
            <a:r>
              <a:rPr lang="en-US" i="1" dirty="0" err="1"/>
              <a:t>lần</a:t>
            </a:r>
            <a:r>
              <a:rPr lang="en-US" i="1" dirty="0"/>
              <a:t> </a:t>
            </a:r>
            <a:r>
              <a:rPr lang="en-US" i="1" dirty="0" err="1"/>
              <a:t>rửa</a:t>
            </a:r>
            <a:r>
              <a:rPr lang="en-US" i="1" dirty="0"/>
              <a:t> </a:t>
            </a:r>
            <a:r>
              <a:rPr lang="en-US" i="1" dirty="0" err="1"/>
              <a:t>tay</a:t>
            </a:r>
            <a:r>
              <a:rPr lang="en-US" i="1" dirty="0"/>
              <a:t> </a:t>
            </a:r>
            <a:r>
              <a:rPr lang="en-US" i="1" dirty="0" err="1"/>
              <a:t>tối</a:t>
            </a:r>
            <a:r>
              <a:rPr lang="en-US" i="1" dirty="0"/>
              <a:t> </a:t>
            </a:r>
            <a:r>
              <a:rPr lang="en-US" i="1" dirty="0" err="1"/>
              <a:t>thiểu</a:t>
            </a:r>
            <a:r>
              <a:rPr lang="en-US" i="1" dirty="0"/>
              <a:t> </a:t>
            </a:r>
            <a:r>
              <a:rPr lang="en-US" i="1" dirty="0" err="1"/>
              <a:t>là</a:t>
            </a:r>
            <a:r>
              <a:rPr lang="en-US" i="1" dirty="0"/>
              <a:t> 01 </a:t>
            </a:r>
            <a:r>
              <a:rPr lang="en-US" i="1" dirty="0" err="1"/>
              <a:t>phút</a:t>
            </a:r>
            <a:r>
              <a:rPr lang="en-US" i="1" dirty="0"/>
              <a:t> </a:t>
            </a:r>
            <a:endParaRPr lang="en-US" dirty="0"/>
          </a:p>
          <a:p>
            <a:endParaRPr lang="en-US" dirty="0"/>
          </a:p>
        </p:txBody>
      </p:sp>
    </p:spTree>
    <p:extLst>
      <p:ext uri="{BB962C8B-B14F-4D97-AF65-F5344CB8AC3E}">
        <p14:creationId xmlns:p14="http://schemas.microsoft.com/office/powerpoint/2010/main" val="110700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a:grpSpLocks noChangeAspect="1"/>
          </p:cNvGrpSpPr>
          <p:nvPr/>
        </p:nvGrpSpPr>
        <p:grpSpPr bwMode="auto">
          <a:xfrm>
            <a:off x="533400" y="304800"/>
            <a:ext cx="8153400" cy="6019800"/>
            <a:chOff x="2311" y="6273"/>
            <a:chExt cx="11421" cy="6972"/>
          </a:xfrm>
        </p:grpSpPr>
        <p:sp>
          <p:nvSpPr>
            <p:cNvPr id="6" name="AutoShape 17"/>
            <p:cNvSpPr>
              <a:spLocks noChangeAspect="1" noChangeArrowheads="1" noTextEdit="1"/>
            </p:cNvSpPr>
            <p:nvPr/>
          </p:nvSpPr>
          <p:spPr bwMode="auto">
            <a:xfrm>
              <a:off x="2311" y="6273"/>
              <a:ext cx="11421" cy="69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9829" t="22765" r="12589" b="13026"/>
            <a:stretch>
              <a:fillRect/>
            </a:stretch>
          </p:blipFill>
          <p:spPr bwMode="auto">
            <a:xfrm>
              <a:off x="2311" y="7310"/>
              <a:ext cx="3807" cy="3159"/>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0992" t="22910" r="21698" b="13609"/>
            <a:stretch>
              <a:fillRect/>
            </a:stretch>
          </p:blipFill>
          <p:spPr bwMode="auto">
            <a:xfrm>
              <a:off x="6118" y="7310"/>
              <a:ext cx="3807" cy="315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16211" t="23015" r="16464" b="13980"/>
            <a:stretch>
              <a:fillRect/>
            </a:stretch>
          </p:blipFill>
          <p:spPr bwMode="auto">
            <a:xfrm>
              <a:off x="9925" y="7316"/>
              <a:ext cx="3807" cy="31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a:spLocks noChangeArrowheads="1"/>
            </p:cNvSpPr>
            <p:nvPr/>
          </p:nvSpPr>
          <p:spPr bwMode="auto">
            <a:xfrm>
              <a:off x="2554" y="8068"/>
              <a:ext cx="361" cy="419"/>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none" lIns="57607" tIns="28804" rIns="57607" bIns="28804"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2554" y="8068"/>
              <a:ext cx="361" cy="419"/>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none" lIns="57607" tIns="28804" rIns="57607" bIns="28804"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2554" y="8068"/>
              <a:ext cx="361" cy="419"/>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none" lIns="57607" tIns="28804" rIns="57607" bIns="28804"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2554" y="8068"/>
              <a:ext cx="361" cy="419"/>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none" lIns="57607" tIns="28804" rIns="57607" bIns="28804"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2554" y="8068"/>
              <a:ext cx="361" cy="419"/>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none" lIns="57607" tIns="28804" rIns="57607" bIns="28804"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4"/>
            <p:cNvSpPr>
              <a:spLocks noChangeArrowheads="1"/>
            </p:cNvSpPr>
            <p:nvPr/>
          </p:nvSpPr>
          <p:spPr bwMode="auto">
            <a:xfrm>
              <a:off x="2554" y="8068"/>
              <a:ext cx="361" cy="419"/>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none" lIns="57607" tIns="28804" rIns="57607" bIns="28804"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103" name="Title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 y="6273"/>
              <a:ext cx="10278" cy="12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13" name="Rectangle 17"/>
            <p:cNvSpPr>
              <a:spLocks noChangeArrowheads="1"/>
            </p:cNvSpPr>
            <p:nvPr/>
          </p:nvSpPr>
          <p:spPr bwMode="auto">
            <a:xfrm>
              <a:off x="2405" y="10995"/>
              <a:ext cx="3618" cy="2250"/>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square" lIns="57607" tIns="28804" rIns="57607" bIns="2880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1</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Làm</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ướt</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tay</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bằng</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nước</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sạch</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Xoa</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xà</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phòng</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vào</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lòng</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bàn</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tay</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Chà</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xát</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hai</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lòng</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bàn</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tay</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vào</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nhau</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8"/>
            <p:cNvSpPr>
              <a:spLocks noChangeArrowheads="1"/>
            </p:cNvSpPr>
            <p:nvPr/>
          </p:nvSpPr>
          <p:spPr bwMode="auto">
            <a:xfrm>
              <a:off x="6404" y="10993"/>
              <a:ext cx="3331" cy="2249"/>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square" lIns="57607" tIns="28804" rIns="57607" bIns="2880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Dùng</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ngón</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tay</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lòng</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bàn</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tay</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này</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cuốn</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xoay</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lần</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lượt</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từng</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ngón</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bàn</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tay</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kia</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ngược</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lại</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10402" y="11025"/>
              <a:ext cx="2949" cy="1636"/>
            </a:xfrm>
            <a:prstGeom prst="rect">
              <a:avLst/>
            </a:prstGeom>
            <a:noFill/>
            <a:ln>
              <a:noFill/>
            </a:ln>
            <a:effectLst/>
            <a:extLst>
              <a:ext uri="{909E8E84-426E-40DD-AFC4-6F175D3DCCD1}">
                <a14:hiddenFill xmlns:a14="http://schemas.microsoft.com/office/drawing/2010/main">
                  <a:solidFill>
                    <a:srgbClr val="0F6FC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4617B"/>
                    </a:outerShdw>
                  </a:effectLst>
                </a14:hiddenEffects>
              </a:ext>
            </a:extLst>
          </p:spPr>
          <p:txBody>
            <a:bodyPr vert="horz" wrap="square" lIns="57607" tIns="28804" rIns="57607" bIns="28804"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VnTime" pitchFamily="34" charset="0"/>
                  <a:ea typeface="Times New Roman" pitchFamily="18" charset="0"/>
                  <a:cs typeface="Times New Roman" pitchFamily="18" charset="0"/>
                </a:rPr>
                <a:t>3.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Dùng</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lòng</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bàn</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tay</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này</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chà</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xát</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lên</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mu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bàn</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tay</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kia</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và</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ngược</a:t>
              </a:r>
              <a:r>
                <a:rPr kumimoji="0" lang="en-US" sz="2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lại</a:t>
              </a:r>
              <a:r>
                <a:rPr kumimoji="0" lang="en-US" sz="20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69891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Nội</a:t>
            </a:r>
            <a:r>
              <a:rPr lang="en-US" dirty="0" smtClean="0"/>
              <a:t> dung</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err="1" smtClean="0"/>
              <a:t>Các</a:t>
            </a:r>
            <a:r>
              <a:rPr lang="en-US" dirty="0" smtClean="0"/>
              <a:t> </a:t>
            </a:r>
            <a:r>
              <a:rPr lang="en-US" dirty="0" err="1" smtClean="0"/>
              <a:t>khu</a:t>
            </a:r>
            <a:r>
              <a:rPr lang="en-US" dirty="0" smtClean="0"/>
              <a:t> </a:t>
            </a:r>
            <a:r>
              <a:rPr lang="en-US" dirty="0" err="1" smtClean="0"/>
              <a:t>vực</a:t>
            </a:r>
            <a:r>
              <a:rPr lang="en-US" dirty="0" smtClean="0"/>
              <a:t> </a:t>
            </a:r>
            <a:r>
              <a:rPr lang="en-US" dirty="0" err="1" smtClean="0"/>
              <a:t>cần</a:t>
            </a:r>
            <a:r>
              <a:rPr lang="en-US" dirty="0" smtClean="0"/>
              <a:t> </a:t>
            </a:r>
            <a:r>
              <a:rPr lang="en-US" dirty="0" err="1" smtClean="0"/>
              <a:t>vệ</a:t>
            </a:r>
            <a:r>
              <a:rPr lang="en-US" dirty="0" smtClean="0"/>
              <a:t> </a:t>
            </a:r>
            <a:r>
              <a:rPr lang="en-US" dirty="0" err="1" smtClean="0"/>
              <a:t>sinh</a:t>
            </a:r>
            <a:r>
              <a:rPr lang="en-US" dirty="0" smtClean="0"/>
              <a:t> </a:t>
            </a:r>
            <a:r>
              <a:rPr lang="en-US" dirty="0" err="1" smtClean="0"/>
              <a:t>khử</a:t>
            </a:r>
            <a:r>
              <a:rPr lang="en-US" dirty="0" smtClean="0"/>
              <a:t> </a:t>
            </a:r>
            <a:r>
              <a:rPr lang="en-US" dirty="0" err="1" smtClean="0"/>
              <a:t>trùng</a:t>
            </a:r>
            <a:endParaRPr lang="en-US" dirty="0" smtClean="0"/>
          </a:p>
          <a:p>
            <a:pPr marL="514350" indent="-514350">
              <a:buAutoNum type="arabicPeriod"/>
            </a:pPr>
            <a:r>
              <a:rPr lang="en-US" dirty="0" err="1" smtClean="0"/>
              <a:t>Khi</a:t>
            </a:r>
            <a:r>
              <a:rPr lang="en-US" dirty="0" smtClean="0"/>
              <a:t> </a:t>
            </a:r>
            <a:r>
              <a:rPr lang="en-US" dirty="0" err="1" smtClean="0"/>
              <a:t>chưa</a:t>
            </a:r>
            <a:r>
              <a:rPr lang="en-US" dirty="0" smtClean="0"/>
              <a:t> </a:t>
            </a:r>
            <a:r>
              <a:rPr lang="en-US" dirty="0" err="1" smtClean="0"/>
              <a:t>có</a:t>
            </a:r>
            <a:r>
              <a:rPr lang="en-US" dirty="0" smtClean="0"/>
              <a:t> </a:t>
            </a:r>
            <a:r>
              <a:rPr lang="en-US" dirty="0" err="1" smtClean="0"/>
              <a:t>ca</a:t>
            </a:r>
            <a:r>
              <a:rPr lang="en-US" dirty="0" smtClean="0"/>
              <a:t> </a:t>
            </a:r>
            <a:r>
              <a:rPr lang="en-US" dirty="0" err="1" smtClean="0"/>
              <a:t>bệnh</a:t>
            </a:r>
            <a:endParaRPr lang="en-US" dirty="0" smtClean="0"/>
          </a:p>
          <a:p>
            <a:pPr marL="514350" indent="-514350">
              <a:buAutoNum type="arabicPeriod"/>
            </a:pPr>
            <a:r>
              <a:rPr lang="en-US" dirty="0" err="1" smtClean="0"/>
              <a:t>Khi</a:t>
            </a:r>
            <a:r>
              <a:rPr lang="en-US" dirty="0" smtClean="0"/>
              <a:t> </a:t>
            </a:r>
            <a:r>
              <a:rPr lang="en-US" dirty="0" err="1" smtClean="0"/>
              <a:t>có</a:t>
            </a:r>
            <a:r>
              <a:rPr lang="en-US" dirty="0" smtClean="0"/>
              <a:t> </a:t>
            </a:r>
            <a:r>
              <a:rPr lang="en-US" dirty="0" err="1" smtClean="0"/>
              <a:t>ca</a:t>
            </a:r>
            <a:r>
              <a:rPr lang="en-US" dirty="0" smtClean="0"/>
              <a:t> </a:t>
            </a:r>
            <a:r>
              <a:rPr lang="en-US" dirty="0" err="1" smtClean="0"/>
              <a:t>bệnh</a:t>
            </a:r>
            <a:r>
              <a:rPr lang="en-US" dirty="0" smtClean="0"/>
              <a:t>, ổ </a:t>
            </a:r>
            <a:r>
              <a:rPr lang="en-US" dirty="0" err="1" smtClean="0"/>
              <a:t>dịch</a:t>
            </a:r>
            <a:endParaRPr lang="en-US" dirty="0" smtClean="0"/>
          </a:p>
          <a:p>
            <a:pPr marL="514350" indent="-514350">
              <a:buAutoNum type="arabicPeriod"/>
            </a:pPr>
            <a:r>
              <a:rPr lang="en-US" dirty="0" err="1" smtClean="0"/>
              <a:t>Các</a:t>
            </a:r>
            <a:r>
              <a:rPr lang="en-US" dirty="0" smtClean="0"/>
              <a:t> </a:t>
            </a:r>
            <a:r>
              <a:rPr lang="en-US" dirty="0" err="1" smtClean="0"/>
              <a:t>bước</a:t>
            </a:r>
            <a:r>
              <a:rPr lang="en-US" dirty="0" smtClean="0"/>
              <a:t> </a:t>
            </a:r>
            <a:r>
              <a:rPr lang="en-US" dirty="0" err="1" smtClean="0"/>
              <a:t>vệ</a:t>
            </a:r>
            <a:r>
              <a:rPr lang="en-US" dirty="0" smtClean="0"/>
              <a:t> </a:t>
            </a:r>
            <a:r>
              <a:rPr lang="en-US" dirty="0" err="1" smtClean="0"/>
              <a:t>sinh</a:t>
            </a:r>
            <a:endParaRPr lang="en-US" dirty="0" smtClean="0"/>
          </a:p>
          <a:p>
            <a:pPr marL="514350" indent="-514350">
              <a:buAutoNum type="arabicPeriod"/>
            </a:pPr>
            <a:r>
              <a:rPr lang="en-US" dirty="0" err="1" smtClean="0"/>
              <a:t>Tần</a:t>
            </a:r>
            <a:r>
              <a:rPr lang="en-US" dirty="0" smtClean="0"/>
              <a:t> </a:t>
            </a:r>
            <a:r>
              <a:rPr lang="en-US" dirty="0" err="1" smtClean="0"/>
              <a:t>suất</a:t>
            </a:r>
            <a:r>
              <a:rPr lang="en-US" dirty="0" smtClean="0"/>
              <a:t> </a:t>
            </a:r>
            <a:r>
              <a:rPr lang="en-US" dirty="0" err="1" smtClean="0"/>
              <a:t>vệ</a:t>
            </a:r>
            <a:r>
              <a:rPr lang="en-US" dirty="0" smtClean="0"/>
              <a:t> </a:t>
            </a:r>
            <a:r>
              <a:rPr lang="en-US" dirty="0" err="1" smtClean="0"/>
              <a:t>sinh</a:t>
            </a:r>
            <a:r>
              <a:rPr lang="en-US" dirty="0" smtClean="0"/>
              <a:t>, </a:t>
            </a:r>
            <a:r>
              <a:rPr lang="en-US" dirty="0" err="1" smtClean="0"/>
              <a:t>khử</a:t>
            </a:r>
            <a:r>
              <a:rPr lang="en-US" dirty="0" smtClean="0"/>
              <a:t> </a:t>
            </a:r>
            <a:r>
              <a:rPr lang="en-US" dirty="0" err="1" smtClean="0"/>
              <a:t>trùng</a:t>
            </a:r>
            <a:endParaRPr lang="en-US" dirty="0" smtClean="0"/>
          </a:p>
          <a:p>
            <a:pPr marL="514350" indent="-514350">
              <a:buAutoNum type="arabicPeriod"/>
            </a:pPr>
            <a:r>
              <a:rPr lang="en-US" dirty="0" err="1" smtClean="0"/>
              <a:t>Hướng</a:t>
            </a:r>
            <a:r>
              <a:rPr lang="en-US" dirty="0" smtClean="0"/>
              <a:t> </a:t>
            </a:r>
            <a:r>
              <a:rPr lang="en-US" dirty="0" err="1" smtClean="0"/>
              <a:t>dẫn</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Cloramin</a:t>
            </a:r>
            <a:r>
              <a:rPr lang="en-US" dirty="0" smtClean="0"/>
              <a:t> B</a:t>
            </a:r>
          </a:p>
          <a:p>
            <a:pPr marL="514350" indent="-514350">
              <a:buAutoNum type="arabicPeriod"/>
            </a:pPr>
            <a:r>
              <a:rPr lang="en-US" dirty="0" err="1" smtClean="0"/>
              <a:t>Rửa</a:t>
            </a:r>
            <a:r>
              <a:rPr lang="en-US" dirty="0" smtClean="0"/>
              <a:t> </a:t>
            </a:r>
            <a:r>
              <a:rPr lang="en-US" dirty="0" err="1" smtClean="0"/>
              <a:t>tay</a:t>
            </a:r>
            <a:r>
              <a:rPr lang="en-US" dirty="0" smtClean="0"/>
              <a:t> </a:t>
            </a:r>
            <a:r>
              <a:rPr lang="en-US" dirty="0" err="1" smtClean="0"/>
              <a:t>với</a:t>
            </a:r>
            <a:r>
              <a:rPr lang="en-US" dirty="0" smtClean="0"/>
              <a:t> </a:t>
            </a:r>
            <a:r>
              <a:rPr lang="en-US" dirty="0" err="1" smtClean="0"/>
              <a:t>xà</a:t>
            </a:r>
            <a:r>
              <a:rPr lang="en-US" dirty="0" smtClean="0"/>
              <a:t> </a:t>
            </a:r>
            <a:r>
              <a:rPr lang="en-US" dirty="0" err="1" smtClean="0"/>
              <a:t>phòng</a:t>
            </a: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0" indent="0">
              <a:buNone/>
            </a:pPr>
            <a:endParaRPr lang="en-US" dirty="0" smtClean="0"/>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1595248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33400"/>
            <a:ext cx="83058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101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325562"/>
          </a:xfrm>
        </p:spPr>
        <p:txBody>
          <a:bodyPr>
            <a:noAutofit/>
          </a:bodyPr>
          <a:lstStyle/>
          <a:p>
            <a:r>
              <a:rPr lang="en-US" b="1" dirty="0" err="1" smtClean="0">
                <a:latin typeface="Times New Roman" pitchFamily="18" charset="0"/>
                <a:cs typeface="Times New Roman" pitchFamily="18" charset="0"/>
              </a:rPr>
              <a:t>Phần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hành</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687113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edia.vietq.vn/files/thugiang/2020/01/31/deo-khau-trang-dung-ca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1628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709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lstStyle/>
          <a:p>
            <a:r>
              <a:rPr lang="en-US" dirty="0" err="1" smtClean="0"/>
              <a:t>Pha</a:t>
            </a:r>
            <a:r>
              <a:rPr lang="en-US" dirty="0" smtClean="0"/>
              <a:t> dung </a:t>
            </a:r>
            <a:r>
              <a:rPr lang="en-US" dirty="0" err="1" smtClean="0"/>
              <a:t>dịch</a:t>
            </a:r>
            <a:r>
              <a:rPr lang="en-US" dirty="0" smtClean="0"/>
              <a:t> </a:t>
            </a:r>
            <a:r>
              <a:rPr lang="en-US" dirty="0" err="1" smtClean="0"/>
              <a:t>Cloramin</a:t>
            </a:r>
            <a:r>
              <a:rPr lang="en-US" dirty="0" smtClean="0"/>
              <a:t> B</a:t>
            </a:r>
            <a:endParaRPr lang="en-US" dirty="0"/>
          </a:p>
        </p:txBody>
      </p:sp>
    </p:spTree>
    <p:extLst>
      <p:ext uri="{BB962C8B-B14F-4D97-AF65-F5344CB8AC3E}">
        <p14:creationId xmlns:p14="http://schemas.microsoft.com/office/powerpoint/2010/main" val="3012483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dirty="0" err="1" smtClean="0"/>
              <a:t>Rửa</a:t>
            </a:r>
            <a:r>
              <a:rPr lang="en-US" dirty="0" smtClean="0"/>
              <a:t> </a:t>
            </a:r>
            <a:r>
              <a:rPr lang="en-US" dirty="0" err="1" smtClean="0"/>
              <a:t>tay</a:t>
            </a:r>
            <a:r>
              <a:rPr lang="en-US" dirty="0" smtClean="0"/>
              <a:t> </a:t>
            </a:r>
            <a:r>
              <a:rPr lang="en-US" dirty="0" err="1" smtClean="0"/>
              <a:t>bằng</a:t>
            </a:r>
            <a:r>
              <a:rPr lang="en-US" dirty="0" smtClean="0"/>
              <a:t> </a:t>
            </a:r>
            <a:r>
              <a:rPr lang="en-US" dirty="0" err="1" smtClean="0"/>
              <a:t>xà</a:t>
            </a:r>
            <a:r>
              <a:rPr lang="en-US" dirty="0" smtClean="0"/>
              <a:t> </a:t>
            </a:r>
            <a:r>
              <a:rPr lang="en-US" dirty="0" err="1" smtClean="0"/>
              <a:t>phòng</a:t>
            </a:r>
            <a:endParaRPr lang="en-US" dirty="0"/>
          </a:p>
        </p:txBody>
      </p:sp>
    </p:spTree>
    <p:extLst>
      <p:ext uri="{BB962C8B-B14F-4D97-AF65-F5344CB8AC3E}">
        <p14:creationId xmlns:p14="http://schemas.microsoft.com/office/powerpoint/2010/main" val="150493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latin typeface="Times New Roman" pitchFamily="18" charset="0"/>
                <a:cs typeface="Times New Roman" pitchFamily="18" charset="0"/>
              </a:rPr>
              <a:t>1. </a:t>
            </a:r>
            <a:r>
              <a:rPr lang="en-US" sz="3400" dirty="0" err="1" smtClean="0">
                <a:latin typeface="Times New Roman" pitchFamily="18" charset="0"/>
                <a:cs typeface="Times New Roman" pitchFamily="18" charset="0"/>
              </a:rPr>
              <a:t>Các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khu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vực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cần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vệ</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sinh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khử</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trùng</a:t>
            </a:r>
            <a:endParaRPr lang="en-US" sz="3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7467600" cy="4724400"/>
          </a:xfrm>
        </p:spPr>
        <p:txBody>
          <a:bodyPr>
            <a:normAutofit/>
          </a:bodyPr>
          <a:lstStyle/>
          <a:p>
            <a:pPr>
              <a:buFont typeface="Wingdings" pitchFamily="2" charset="2"/>
              <a:buChar char="ü"/>
            </a:pPr>
            <a:r>
              <a:rPr lang="vi-VN" sz="3000" dirty="0">
                <a:latin typeface="Times New Roman" pitchFamily="18" charset="0"/>
                <a:cs typeface="Times New Roman" pitchFamily="18" charset="0"/>
              </a:rPr>
              <a:t>Lớp học, cầu thang, hành lang (gồm nền nhà, bàn ghế, tay vịn cầu thang, tay nắm cửa... );</a:t>
            </a:r>
            <a:endParaRPr lang="en-US" sz="3000" dirty="0">
              <a:latin typeface="Times New Roman" pitchFamily="18" charset="0"/>
              <a:cs typeface="Times New Roman" pitchFamily="18" charset="0"/>
            </a:endParaRPr>
          </a:p>
          <a:p>
            <a:pPr>
              <a:buFont typeface="Wingdings" pitchFamily="2" charset="2"/>
              <a:buChar char="ü"/>
            </a:pPr>
            <a:r>
              <a:rPr lang="en-US" sz="3000" dirty="0" smtClean="0">
                <a:latin typeface="Times New Roman" pitchFamily="18" charset="0"/>
                <a:cs typeface="Times New Roman" pitchFamily="18" charset="0"/>
              </a:rPr>
              <a:t> </a:t>
            </a:r>
            <a:r>
              <a:rPr lang="vi-VN" sz="3000" dirty="0">
                <a:latin typeface="Times New Roman" pitchFamily="18" charset="0"/>
                <a:cs typeface="Times New Roman" pitchFamily="18" charset="0"/>
              </a:rPr>
              <a:t>Đồ chơi trẻ em;</a:t>
            </a:r>
            <a:endParaRPr lang="en-US" sz="3000" dirty="0">
              <a:latin typeface="Times New Roman" pitchFamily="18" charset="0"/>
              <a:cs typeface="Times New Roman" pitchFamily="18" charset="0"/>
            </a:endParaRPr>
          </a:p>
          <a:p>
            <a:pPr>
              <a:buFont typeface="Wingdings" pitchFamily="2" charset="2"/>
              <a:buChar char="ü"/>
            </a:pPr>
            <a:r>
              <a:rPr lang="vi-VN" sz="3000" dirty="0" smtClean="0">
                <a:latin typeface="Times New Roman" pitchFamily="18" charset="0"/>
                <a:cs typeface="Times New Roman" pitchFamily="18" charset="0"/>
              </a:rPr>
              <a:t>Đồ </a:t>
            </a:r>
            <a:r>
              <a:rPr lang="vi-VN" sz="3000" dirty="0">
                <a:latin typeface="Times New Roman" pitchFamily="18" charset="0"/>
                <a:cs typeface="Times New Roman" pitchFamily="18" charset="0"/>
              </a:rPr>
              <a:t>dùng cá nhân (khăn mặt, bàn chải, bát đũa, cốc chén...);</a:t>
            </a:r>
            <a:endParaRPr lang="en-US" sz="3000" dirty="0">
              <a:latin typeface="Times New Roman" pitchFamily="18" charset="0"/>
              <a:cs typeface="Times New Roman" pitchFamily="18" charset="0"/>
            </a:endParaRPr>
          </a:p>
          <a:p>
            <a:pPr>
              <a:buFont typeface="Wingdings" pitchFamily="2" charset="2"/>
              <a:buChar char="ü"/>
            </a:pPr>
            <a:r>
              <a:rPr lang="vi-VN" sz="3000" dirty="0" smtClean="0">
                <a:latin typeface="Times New Roman" pitchFamily="18" charset="0"/>
                <a:cs typeface="Times New Roman" pitchFamily="18" charset="0"/>
              </a:rPr>
              <a:t>Khu </a:t>
            </a:r>
            <a:r>
              <a:rPr lang="vi-VN" sz="3000" dirty="0">
                <a:latin typeface="Times New Roman" pitchFamily="18" charset="0"/>
                <a:cs typeface="Times New Roman" pitchFamily="18" charset="0"/>
              </a:rPr>
              <a:t>vực nhà ăn;</a:t>
            </a:r>
            <a:endParaRPr lang="en-US" sz="3000" dirty="0">
              <a:latin typeface="Times New Roman" pitchFamily="18" charset="0"/>
              <a:cs typeface="Times New Roman" pitchFamily="18" charset="0"/>
            </a:endParaRPr>
          </a:p>
          <a:p>
            <a:pPr>
              <a:buFont typeface="Wingdings" pitchFamily="2" charset="2"/>
              <a:buChar char="ü"/>
            </a:pPr>
            <a:r>
              <a:rPr lang="vi-VN" sz="3000" dirty="0" smtClean="0">
                <a:latin typeface="Times New Roman" pitchFamily="18" charset="0"/>
                <a:cs typeface="Times New Roman" pitchFamily="18" charset="0"/>
              </a:rPr>
              <a:t>Khu </a:t>
            </a:r>
            <a:r>
              <a:rPr lang="vi-VN" sz="3000" dirty="0">
                <a:latin typeface="Times New Roman" pitchFamily="18" charset="0"/>
                <a:cs typeface="Times New Roman" pitchFamily="18" charset="0"/>
              </a:rPr>
              <a:t>vực ngoại cảnh, sân chơi, khu phụ cận;</a:t>
            </a:r>
            <a:endParaRPr lang="en-US" sz="3000" dirty="0">
              <a:latin typeface="Times New Roman" pitchFamily="18" charset="0"/>
              <a:cs typeface="Times New Roman" pitchFamily="18" charset="0"/>
            </a:endParaRPr>
          </a:p>
          <a:p>
            <a:pPr>
              <a:buFont typeface="Wingdings" pitchFamily="2" charset="2"/>
              <a:buChar char="ü"/>
            </a:pPr>
            <a:r>
              <a:rPr lang="vi-VN" sz="3000" dirty="0" smtClean="0">
                <a:latin typeface="Times New Roman" pitchFamily="18" charset="0"/>
                <a:cs typeface="Times New Roman" pitchFamily="18" charset="0"/>
              </a:rPr>
              <a:t>Công </a:t>
            </a:r>
            <a:r>
              <a:rPr lang="vi-VN" sz="3000" dirty="0">
                <a:latin typeface="Times New Roman" pitchFamily="18" charset="0"/>
                <a:cs typeface="Times New Roman" pitchFamily="18" charset="0"/>
              </a:rPr>
              <a:t>trình vệ sinh và các khu vực, đồ dùng khác liên quan.</a:t>
            </a:r>
            <a:endParaRPr lang="en-US" sz="30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479268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2.Khi </a:t>
            </a:r>
            <a:r>
              <a:rPr lang="en-US" dirty="0" err="1" smtClean="0"/>
              <a:t>chưa</a:t>
            </a:r>
            <a:r>
              <a:rPr lang="en-US" dirty="0" smtClean="0"/>
              <a:t> </a:t>
            </a:r>
            <a:r>
              <a:rPr lang="en-US" dirty="0" err="1" smtClean="0"/>
              <a:t>có</a:t>
            </a:r>
            <a:r>
              <a:rPr lang="en-US" dirty="0" smtClean="0"/>
              <a:t> </a:t>
            </a:r>
            <a:r>
              <a:rPr lang="en-US" dirty="0" err="1" smtClean="0"/>
              <a:t>ca</a:t>
            </a:r>
            <a:r>
              <a:rPr lang="en-US" dirty="0" smtClean="0"/>
              <a:t> </a:t>
            </a:r>
            <a:r>
              <a:rPr lang="en-US" dirty="0" err="1" smtClean="0"/>
              <a:t>bệnh</a:t>
            </a:r>
            <a:endParaRPr lang="en-US" dirty="0"/>
          </a:p>
        </p:txBody>
      </p:sp>
      <p:sp>
        <p:nvSpPr>
          <p:cNvPr id="3" name="Content Placeholder 2"/>
          <p:cNvSpPr>
            <a:spLocks noGrp="1"/>
          </p:cNvSpPr>
          <p:nvPr>
            <p:ph idx="1"/>
          </p:nvPr>
        </p:nvSpPr>
        <p:spPr>
          <a:xfrm>
            <a:off x="457200" y="1600200"/>
            <a:ext cx="8534400" cy="4525963"/>
          </a:xfrm>
        </p:spPr>
        <p:txBody>
          <a:bodyPr>
            <a:normAutofit fontScale="77500" lnSpcReduction="20000"/>
          </a:bodyPr>
          <a:lstStyle/>
          <a:p>
            <a:pPr marL="0" indent="0">
              <a:buNone/>
            </a:pPr>
            <a:r>
              <a:rPr lang="pt-BR" b="1" i="1" dirty="0"/>
              <a:t>2.1. Đối với khu vực các lớp học gồm bề mặt lớp học, hành lang, cầu thang</a:t>
            </a:r>
            <a:endParaRPr lang="en-US" dirty="0"/>
          </a:p>
          <a:p>
            <a:pPr marL="0" indent="0">
              <a:buNone/>
            </a:pPr>
            <a:r>
              <a:rPr lang="en-US" dirty="0"/>
              <a:t>- </a:t>
            </a:r>
            <a:r>
              <a:rPr lang="vi-VN" dirty="0"/>
              <a:t>Vệ sinh hàng tuần bằng quét dọn, lau bằng nước sạch nhằm loại bỏ đất, bụi, chất hữu cơ. Sau đó lau bề mặt nền nhà, bàn ghế, tay vịn cầu thang, tay nắm cửa... bằng chất tẩy rửa thông thường hoặc bằng dung dịch Clo 0,5% hoạt tính ít nhất 30 phút. Lau lại bằng nước sạch.</a:t>
            </a:r>
            <a:endParaRPr lang="en-US" dirty="0"/>
          </a:p>
          <a:p>
            <a:pPr marL="0" indent="0">
              <a:buNone/>
            </a:pPr>
            <a:r>
              <a:rPr lang="en-US" dirty="0"/>
              <a:t>- </a:t>
            </a:r>
            <a:r>
              <a:rPr lang="vi-VN" dirty="0"/>
              <a:t>Kỹ thuật lau: Dùng cây lau hoặc khăn (giẻ…) nhúng với dung dịch tẩy rửa thông thường hoặc dung dịch Clo 0,5% hoạt tính lau giật lùi từ trên xuống dưới, từ trong ra ngoài. Không tiến hành khử trùng khi học sinh còn đang học. Trường hợp đặc biệt phải cho học sinh ra ngoài mới tiến hành lau khử trùng. </a:t>
            </a:r>
            <a:endParaRPr lang="en-US" dirty="0"/>
          </a:p>
          <a:p>
            <a:endParaRPr lang="en-US" dirty="0"/>
          </a:p>
        </p:txBody>
      </p:sp>
    </p:spTree>
    <p:extLst>
      <p:ext uri="{BB962C8B-B14F-4D97-AF65-F5344CB8AC3E}">
        <p14:creationId xmlns:p14="http://schemas.microsoft.com/office/powerpoint/2010/main" val="429089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2.Khi </a:t>
            </a:r>
            <a:r>
              <a:rPr lang="en-US" dirty="0" err="1" smtClean="0"/>
              <a:t>chưa</a:t>
            </a:r>
            <a:r>
              <a:rPr lang="en-US" dirty="0" smtClean="0"/>
              <a:t> </a:t>
            </a:r>
            <a:r>
              <a:rPr lang="en-US" dirty="0" err="1" smtClean="0"/>
              <a:t>có</a:t>
            </a:r>
            <a:r>
              <a:rPr lang="en-US" dirty="0" smtClean="0"/>
              <a:t> </a:t>
            </a:r>
            <a:r>
              <a:rPr lang="en-US" dirty="0" err="1" smtClean="0"/>
              <a:t>ca</a:t>
            </a:r>
            <a:r>
              <a:rPr lang="en-US" dirty="0" smtClean="0"/>
              <a:t> </a:t>
            </a:r>
            <a:r>
              <a:rPr lang="en-US" dirty="0" err="1" smtClean="0"/>
              <a:t>bệnh</a:t>
            </a:r>
            <a:endParaRPr lang="en-US" dirty="0"/>
          </a:p>
        </p:txBody>
      </p:sp>
      <p:sp>
        <p:nvSpPr>
          <p:cNvPr id="3" name="Content Placeholder 2"/>
          <p:cNvSpPr>
            <a:spLocks noGrp="1"/>
          </p:cNvSpPr>
          <p:nvPr>
            <p:ph idx="1"/>
          </p:nvPr>
        </p:nvSpPr>
        <p:spPr>
          <a:xfrm>
            <a:off x="457200" y="1219200"/>
            <a:ext cx="8686800" cy="5334000"/>
          </a:xfrm>
        </p:spPr>
        <p:txBody>
          <a:bodyPr>
            <a:normAutofit fontScale="77500" lnSpcReduction="20000"/>
          </a:bodyPr>
          <a:lstStyle/>
          <a:p>
            <a:pPr marL="0" indent="0">
              <a:buNone/>
            </a:pPr>
            <a:r>
              <a:rPr lang="pt-BR" b="1" i="1" dirty="0"/>
              <a:t>2.2. Đối với đồ chơi trẻ em</a:t>
            </a:r>
            <a:endParaRPr lang="en-US" dirty="0"/>
          </a:p>
          <a:p>
            <a:pPr marL="0" indent="0">
              <a:buNone/>
            </a:pPr>
            <a:r>
              <a:rPr lang="en-US" dirty="0"/>
              <a:t>- </a:t>
            </a:r>
            <a:r>
              <a:rPr lang="vi-VN" dirty="0"/>
              <a:t>Đồ chơi thông thường: Hàng tuần phải tiến hành rửa bằng nước sạch, sau đó rửa bằng chất tẩy rửa thông thường hoặc dung dịch Clo 0,5% hoạt tính để ít nhất 30 phút. Rửa lại bằng nước sạch và để khô. </a:t>
            </a:r>
            <a:endParaRPr lang="en-US" dirty="0"/>
          </a:p>
          <a:p>
            <a:pPr marL="0" indent="0">
              <a:buNone/>
            </a:pPr>
            <a:r>
              <a:rPr lang="en-US" dirty="0"/>
              <a:t>- </a:t>
            </a:r>
            <a:r>
              <a:rPr lang="vi-VN" dirty="0"/>
              <a:t>Đối với đồ chơi điện tử: Cần tiến hành lau sạch bằng nước sạch, sau đó lau bằng chất tẩy rửa thông thường hoặc dung dịch Clo 0,5% hoạt tính để ít nhất 30 phút. lau lại bằng nước sạch và để khô.</a:t>
            </a:r>
            <a:endParaRPr lang="en-US" dirty="0"/>
          </a:p>
          <a:p>
            <a:pPr marL="0" indent="0">
              <a:buNone/>
            </a:pPr>
            <a:r>
              <a:rPr lang="pt-BR" b="1" i="1" dirty="0"/>
              <a:t>2.3. Đồ dùng ăn uống, vệ sinh như bát đũa, cốc chén,... </a:t>
            </a:r>
            <a:endParaRPr lang="en-US" dirty="0"/>
          </a:p>
          <a:p>
            <a:pPr marL="0" indent="0">
              <a:buNone/>
            </a:pPr>
            <a:r>
              <a:rPr lang="en-US" dirty="0"/>
              <a:t>- </a:t>
            </a:r>
            <a:r>
              <a:rPr lang="vi-VN" dirty="0"/>
              <a:t>Hàng ngày tiến hành ngâm, rửa bằng chất tẩy rửa thông thường vào cuối buổi học hoặc sau khi sử dụng (tùy theo loại dụng cụ). Khử khuẩn bằng dung dịch 0,5% hoạt tính, để ít nhất 30 phút (khi có chỉ định của y tế). Rửa lại bằng nước sạch và để khô.</a:t>
            </a:r>
            <a:endParaRPr lang="en-US" dirty="0"/>
          </a:p>
          <a:p>
            <a:endParaRPr lang="en-US" dirty="0"/>
          </a:p>
        </p:txBody>
      </p:sp>
    </p:spTree>
    <p:extLst>
      <p:ext uri="{BB962C8B-B14F-4D97-AF65-F5344CB8AC3E}">
        <p14:creationId xmlns:p14="http://schemas.microsoft.com/office/powerpoint/2010/main" val="82828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2.Khi </a:t>
            </a:r>
            <a:r>
              <a:rPr lang="en-US" dirty="0" err="1" smtClean="0"/>
              <a:t>chưa</a:t>
            </a:r>
            <a:r>
              <a:rPr lang="en-US" dirty="0" smtClean="0"/>
              <a:t> </a:t>
            </a:r>
            <a:r>
              <a:rPr lang="en-US" dirty="0" err="1" smtClean="0"/>
              <a:t>có</a:t>
            </a:r>
            <a:r>
              <a:rPr lang="en-US" dirty="0" smtClean="0"/>
              <a:t> </a:t>
            </a:r>
            <a:r>
              <a:rPr lang="en-US" dirty="0" err="1" smtClean="0"/>
              <a:t>ca</a:t>
            </a:r>
            <a:r>
              <a:rPr lang="en-US" dirty="0" smtClean="0"/>
              <a:t> </a:t>
            </a:r>
            <a:r>
              <a:rPr lang="en-US" dirty="0" err="1" smtClean="0"/>
              <a:t>bệnh</a:t>
            </a:r>
            <a:endParaRPr lang="en-US" dirty="0"/>
          </a:p>
        </p:txBody>
      </p:sp>
      <p:sp>
        <p:nvSpPr>
          <p:cNvPr id="3" name="Content Placeholder 2"/>
          <p:cNvSpPr>
            <a:spLocks noGrp="1"/>
          </p:cNvSpPr>
          <p:nvPr>
            <p:ph idx="1"/>
          </p:nvPr>
        </p:nvSpPr>
        <p:spPr>
          <a:xfrm>
            <a:off x="457200" y="1600200"/>
            <a:ext cx="8458200" cy="4525963"/>
          </a:xfrm>
        </p:spPr>
        <p:txBody>
          <a:bodyPr>
            <a:normAutofit fontScale="85000" lnSpcReduction="10000"/>
          </a:bodyPr>
          <a:lstStyle/>
          <a:p>
            <a:pPr marL="0" indent="0">
              <a:buNone/>
            </a:pPr>
            <a:r>
              <a:rPr lang="pt-BR" b="1" i="1" dirty="0"/>
              <a:t>2.4. Khu vực nhà ăn</a:t>
            </a:r>
            <a:endParaRPr lang="en-US" dirty="0"/>
          </a:p>
          <a:p>
            <a:pPr marL="0" indent="0">
              <a:buNone/>
            </a:pPr>
            <a:r>
              <a:rPr lang="en-US" dirty="0"/>
              <a:t>- </a:t>
            </a:r>
            <a:r>
              <a:rPr lang="vi-VN" dirty="0"/>
              <a:t>Bàn ăn và dụng cụ chế biến: Hàng ngày và khi bị bẩn tiến hành lau bằng nước sạch. Sau đó lau bằng chất tẩy rửa thông thường hoặc dung dịch Clo 0,5% hoạt tính, để ít nhất 30 phút. Lau lại bằng nước sạch. </a:t>
            </a:r>
            <a:endParaRPr lang="en-US" dirty="0"/>
          </a:p>
          <a:p>
            <a:pPr marL="0" indent="0">
              <a:buNone/>
            </a:pPr>
            <a:r>
              <a:rPr lang="pt-BR" b="1" i="1" dirty="0"/>
              <a:t>2.5. Đối với công trình vệ sinh: </a:t>
            </a:r>
            <a:r>
              <a:rPr lang="pt-BR" i="1" dirty="0"/>
              <a:t>sàn, mặt bồn cầu, bồn rửa tay, vật dụng khác trong nhà vệ sinh…</a:t>
            </a:r>
            <a:endParaRPr lang="en-US" dirty="0"/>
          </a:p>
          <a:p>
            <a:pPr marL="0" indent="0">
              <a:buNone/>
            </a:pPr>
            <a:r>
              <a:rPr lang="en-US" dirty="0"/>
              <a:t>- </a:t>
            </a:r>
            <a:r>
              <a:rPr lang="vi-VN" dirty="0"/>
              <a:t>Hàng tuần tiến hành làm sạch bằng nước sạch, sau đó lau bằng chất tẩy rửa thông thường hoặc dung dịch Clo 0,5% hoạt tính, để ít nhất 30 phút. Lau lại bằng nước sạch. </a:t>
            </a:r>
            <a:endParaRPr lang="en-US" dirty="0"/>
          </a:p>
          <a:p>
            <a:endParaRPr lang="en-US" dirty="0"/>
          </a:p>
        </p:txBody>
      </p:sp>
    </p:spTree>
    <p:extLst>
      <p:ext uri="{BB962C8B-B14F-4D97-AF65-F5344CB8AC3E}">
        <p14:creationId xmlns:p14="http://schemas.microsoft.com/office/powerpoint/2010/main" val="401514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2.Khi </a:t>
            </a:r>
            <a:r>
              <a:rPr lang="en-US" dirty="0" err="1" smtClean="0"/>
              <a:t>chưa</a:t>
            </a:r>
            <a:r>
              <a:rPr lang="en-US" dirty="0" smtClean="0"/>
              <a:t> </a:t>
            </a:r>
            <a:r>
              <a:rPr lang="en-US" dirty="0" err="1" smtClean="0"/>
              <a:t>có</a:t>
            </a:r>
            <a:r>
              <a:rPr lang="en-US" dirty="0" smtClean="0"/>
              <a:t> </a:t>
            </a:r>
            <a:r>
              <a:rPr lang="en-US" dirty="0" err="1" smtClean="0"/>
              <a:t>ca</a:t>
            </a:r>
            <a:r>
              <a:rPr lang="en-US" dirty="0" smtClean="0"/>
              <a:t> </a:t>
            </a:r>
            <a:r>
              <a:rPr lang="en-US" dirty="0" err="1" smtClean="0"/>
              <a:t>bệnh</a:t>
            </a:r>
            <a:endParaRPr lang="en-US" dirty="0"/>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pPr marL="0" indent="0">
              <a:buNone/>
            </a:pPr>
            <a:r>
              <a:rPr lang="pt-BR" b="1" i="1" dirty="0"/>
              <a:t>2.6. Đối với dụng cụ dùng để vệ sinh</a:t>
            </a:r>
            <a:r>
              <a:rPr lang="pt-BR" dirty="0"/>
              <a:t> (giẻ lau, bàn chải, cây lau...)</a:t>
            </a:r>
            <a:endParaRPr lang="en-US" dirty="0"/>
          </a:p>
          <a:p>
            <a:pPr marL="0" indent="0">
              <a:buNone/>
            </a:pPr>
            <a:r>
              <a:rPr lang="en-US" dirty="0"/>
              <a:t>- </a:t>
            </a:r>
            <a:r>
              <a:rPr lang="vi-VN" dirty="0"/>
              <a:t>Hàng tuần tiến hành làm sạch bằng nước sạch, vắt khô. Sau đó nhúng vào chất tẩy rửa thông thường hoặc dung dịch Clo 0,5% hoạt tính ít nhất 30 phút. Làm sạch lại bằng nước sạch, vắt khô.</a:t>
            </a:r>
            <a:endParaRPr lang="en-US" dirty="0"/>
          </a:p>
          <a:p>
            <a:r>
              <a:rPr lang="vi-VN" dirty="0"/>
              <a:t>Chú ý: Hàng ngày, chế độ vệ sinh, quét dọn, làm sạch lớp học, đồ dùng vẫn tiến hành như bình thường</a:t>
            </a:r>
            <a:endParaRPr lang="en-US" dirty="0"/>
          </a:p>
          <a:p>
            <a:endParaRPr lang="en-US" dirty="0"/>
          </a:p>
        </p:txBody>
      </p:sp>
    </p:spTree>
    <p:extLst>
      <p:ext uri="{BB962C8B-B14F-4D97-AF65-F5344CB8AC3E}">
        <p14:creationId xmlns:p14="http://schemas.microsoft.com/office/powerpoint/2010/main" val="126809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3.Khi </a:t>
            </a:r>
            <a:r>
              <a:rPr lang="en-US" dirty="0" err="1" smtClean="0"/>
              <a:t>có</a:t>
            </a:r>
            <a:r>
              <a:rPr lang="en-US" dirty="0" smtClean="0"/>
              <a:t> </a:t>
            </a:r>
            <a:r>
              <a:rPr lang="en-US" dirty="0" err="1" smtClean="0"/>
              <a:t>ca</a:t>
            </a:r>
            <a:r>
              <a:rPr lang="en-US" dirty="0" smtClean="0"/>
              <a:t> </a:t>
            </a:r>
            <a:r>
              <a:rPr lang="en-US" dirty="0" err="1" smtClean="0"/>
              <a:t>bệnh</a:t>
            </a:r>
            <a:r>
              <a:rPr lang="en-US" dirty="0" smtClean="0"/>
              <a:t>, ổ </a:t>
            </a:r>
            <a:r>
              <a:rPr lang="en-US" dirty="0" err="1" smtClean="0"/>
              <a:t>dịch</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pt-BR" b="1" i="1" dirty="0"/>
              <a:t>3.1. Đối với khu vực các lớp học gồm bề mặt lớp học, hành lang, cầu thang</a:t>
            </a:r>
            <a:endParaRPr lang="en-US" dirty="0"/>
          </a:p>
          <a:p>
            <a:r>
              <a:rPr lang="en-US" dirty="0"/>
              <a:t>- </a:t>
            </a:r>
            <a:r>
              <a:rPr lang="vi-VN" dirty="0"/>
              <a:t>Vệ sinh hàng ngày bằng quét dọn, lau bằng nước sạch nhằm loại bỏ đất, bụi, chất hữu cơ. Sau đó lau bề mặt nền nhà, bàn ghế, tay vịn cầu thang, tay nắm cửa... bằng chất tẩy rửa thông thường hoặc bằng dung dịch Clo 0,5% hoạt tính ít nhất 30 phút. Lau lại bằng nước sạch.</a:t>
            </a:r>
            <a:endParaRPr lang="en-US" dirty="0"/>
          </a:p>
          <a:p>
            <a:r>
              <a:rPr lang="en-US" dirty="0"/>
              <a:t>- </a:t>
            </a:r>
            <a:r>
              <a:rPr lang="vi-VN" dirty="0"/>
              <a:t>Kỹ thuật lau: Dùng cây lau hoặc khăn (giẻ…) nhúng với dung dịch tẩy rửa thông thường hoặc dung dịch Clo 0,5% hoạt tính lau giật lùi từ trên xuống dưới, từ trong ra ngoài. Không tiến hành khử trùng khi học sinh còn đang học. Trường hợp đặc biệt phải cho học sinh ra ngoài mới tiến hành lau khử trùng. </a:t>
            </a:r>
            <a:endParaRPr lang="en-US" dirty="0"/>
          </a:p>
          <a:p>
            <a:endParaRPr lang="en-US" dirty="0"/>
          </a:p>
        </p:txBody>
      </p:sp>
    </p:spTree>
    <p:extLst>
      <p:ext uri="{BB962C8B-B14F-4D97-AF65-F5344CB8AC3E}">
        <p14:creationId xmlns:p14="http://schemas.microsoft.com/office/powerpoint/2010/main" val="28392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3.Khi </a:t>
            </a:r>
            <a:r>
              <a:rPr lang="en-US" dirty="0" err="1" smtClean="0"/>
              <a:t>có</a:t>
            </a:r>
            <a:r>
              <a:rPr lang="en-US" dirty="0" smtClean="0"/>
              <a:t> </a:t>
            </a:r>
            <a:r>
              <a:rPr lang="en-US" dirty="0" err="1" smtClean="0"/>
              <a:t>ca</a:t>
            </a:r>
            <a:r>
              <a:rPr lang="en-US" dirty="0" smtClean="0"/>
              <a:t> </a:t>
            </a:r>
            <a:r>
              <a:rPr lang="en-US" dirty="0" err="1" smtClean="0"/>
              <a:t>bệnh</a:t>
            </a:r>
            <a:r>
              <a:rPr lang="en-US" dirty="0" smtClean="0"/>
              <a:t>, ổ </a:t>
            </a:r>
            <a:r>
              <a:rPr lang="en-US" dirty="0" err="1" smtClean="0"/>
              <a:t>dịch</a:t>
            </a:r>
            <a:endParaRPr lang="en-US" dirty="0"/>
          </a:p>
        </p:txBody>
      </p:sp>
      <p:sp>
        <p:nvSpPr>
          <p:cNvPr id="3" name="Content Placeholder 2"/>
          <p:cNvSpPr>
            <a:spLocks noGrp="1"/>
          </p:cNvSpPr>
          <p:nvPr>
            <p:ph idx="1"/>
          </p:nvPr>
        </p:nvSpPr>
        <p:spPr>
          <a:xfrm>
            <a:off x="228600" y="1600200"/>
            <a:ext cx="8686800" cy="4876800"/>
          </a:xfrm>
        </p:spPr>
        <p:txBody>
          <a:bodyPr>
            <a:normAutofit fontScale="77500" lnSpcReduction="20000"/>
          </a:bodyPr>
          <a:lstStyle/>
          <a:p>
            <a:pPr marL="0" indent="0">
              <a:buNone/>
            </a:pPr>
            <a:r>
              <a:rPr lang="pt-BR" b="1" i="1" dirty="0"/>
              <a:t>3.2. Đối với đồ chơi trẻ em</a:t>
            </a:r>
            <a:endParaRPr lang="en-US" dirty="0"/>
          </a:p>
          <a:p>
            <a:pPr marL="0" indent="0" algn="just">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Đồ chơi thông thường: Hàng ngày sau khi trẻ sử dụng đồ chơi phải tiến hành rửa bằng nước sạch, sau đó rửa bằng chất tẩy rửa thông thường hoặc dung dịch Clo 0,5% hoạt tính để ít nhất 30 phút. Rửa lại bằng nước sạch và để khô. </a:t>
            </a:r>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Đối với đồ chơi điện tử: Cần tiến hành lau sạch bằng nước sạch, sau đó lau bằng chất tẩy rửa thông thường hoặc dung dịch Clo 0,5% hoạt tính để ít nhất 30 phút. lau lại bằng nước sạch và để khô.</a:t>
            </a:r>
            <a:endParaRPr lang="en-US" dirty="0">
              <a:latin typeface="Times New Roman" pitchFamily="18" charset="0"/>
              <a:cs typeface="Times New Roman" pitchFamily="18" charset="0"/>
            </a:endParaRPr>
          </a:p>
          <a:p>
            <a:pPr marL="0" indent="0">
              <a:buNone/>
            </a:pPr>
            <a:r>
              <a:rPr lang="pt-BR" b="1" i="1" dirty="0">
                <a:latin typeface="Times New Roman" pitchFamily="18" charset="0"/>
                <a:cs typeface="Times New Roman" pitchFamily="18" charset="0"/>
              </a:rPr>
              <a:t>3.3. Đồ dùng ăn uống, vệ sinh như bát đũa, cốc chén,... </a:t>
            </a:r>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Hàng ngày tiến hành ngâm, rửa bằng chất tẩy rửa thông thường vào cuối buổi học hoặc sau khi sử dụng (tùy theo loại dụng cụ). Khử khuẩn bằng dung dịch 0,5% hoạt tính, để ít nhất 30 phút (khi có chỉ định của y tế). Rửa lại bằng nước sạch và để khô</a:t>
            </a:r>
            <a:r>
              <a:rPr lang="vi-VN" dirty="0"/>
              <a:t>.</a:t>
            </a:r>
            <a:endParaRPr lang="en-US" dirty="0"/>
          </a:p>
          <a:p>
            <a:endParaRPr lang="en-US" dirty="0"/>
          </a:p>
        </p:txBody>
      </p:sp>
    </p:spTree>
    <p:extLst>
      <p:ext uri="{BB962C8B-B14F-4D97-AF65-F5344CB8AC3E}">
        <p14:creationId xmlns:p14="http://schemas.microsoft.com/office/powerpoint/2010/main" val="2802574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TotalTime>
  <Words>2430</Words>
  <Application>Microsoft Office PowerPoint</Application>
  <PresentationFormat>On-screen Show (4:3)</PresentationFormat>
  <Paragraphs>185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SỞ Y TẾ HÀ NỘI TTYT QUẬN LONG BIÊN</vt:lpstr>
      <vt:lpstr>Nội dung</vt:lpstr>
      <vt:lpstr>1. Các khu vực cần vệ sinh, khử trùng</vt:lpstr>
      <vt:lpstr>2.Khi chưa có ca bệnh</vt:lpstr>
      <vt:lpstr>2.Khi chưa có ca bệnh</vt:lpstr>
      <vt:lpstr>2.Khi chưa có ca bệnh</vt:lpstr>
      <vt:lpstr>2.Khi chưa có ca bệnh</vt:lpstr>
      <vt:lpstr>3.Khi có ca bệnh, ổ dịch</vt:lpstr>
      <vt:lpstr>3.Khi có ca bệnh, ổ dịch</vt:lpstr>
      <vt:lpstr>3.Khi có ca bệnh, ổ dịch</vt:lpstr>
      <vt:lpstr>3.Khi có ca bệnh, ổ dịch</vt:lpstr>
      <vt:lpstr>4. CÁC BƯỚC VỆ SINH – LÀM SẠCH – KHỬ TRÙNG VỚI TỪNG KHU VỰC, ĐỒ DÙNG VÀ VẬT DỤNG</vt:lpstr>
      <vt:lpstr>5.Tần suất vệ sinh, khử trùng</vt:lpstr>
      <vt:lpstr>6. Hướng dẫn sử dụng Cloramin B</vt:lpstr>
      <vt:lpstr>6. Hướng dẫn sử dụng Cloramin B</vt:lpstr>
      <vt:lpstr>7. Rửa tay với xà phòng</vt:lpstr>
      <vt:lpstr>8. Rửa tay với xà phòng</vt:lpstr>
      <vt:lpstr>CÁC BƯỚC RỬA TAY</vt:lpstr>
      <vt:lpstr>PowerPoint Presentation</vt:lpstr>
      <vt:lpstr>PowerPoint Presentation</vt:lpstr>
      <vt:lpstr>Phần thực hành </vt:lpstr>
      <vt:lpstr>PowerPoint Presentation</vt:lpstr>
      <vt:lpstr>Pha dung dịch Cloramin B</vt:lpstr>
      <vt:lpstr>Rửa tay bằng xà phòng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SỞ Y TẾ HÀ NỘI TTYT QUẬN LONG BIÊN</dc:title>
  <dc:creator>Windows User</dc:creator>
  <cp:lastModifiedBy>Windows User</cp:lastModifiedBy>
  <cp:revision>18</cp:revision>
  <dcterms:created xsi:type="dcterms:W3CDTF">2020-02-03T09:26:11Z</dcterms:created>
  <dcterms:modified xsi:type="dcterms:W3CDTF">2020-02-03T10:59:47Z</dcterms:modified>
</cp:coreProperties>
</file>