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7" r:id="rId4"/>
    <p:sldId id="259" r:id="rId5"/>
    <p:sldId id="276" r:id="rId6"/>
    <p:sldId id="278" r:id="rId7"/>
    <p:sldId id="279" r:id="rId8"/>
    <p:sldId id="288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9" r:id="rId17"/>
    <p:sldId id="262" r:id="rId18"/>
    <p:sldId id="263" r:id="rId19"/>
    <p:sldId id="26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487"/>
    <a:srgbClr val="E18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5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41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2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57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931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5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23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8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11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69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15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1BB24-5D4D-45A1-8DBF-561EAD1FCA6D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E3151-0B43-4533-B7D6-2A4848777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8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23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857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2266054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10" name="Picture 3" descr="carto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218" y="381000"/>
            <a:ext cx="1697182" cy="160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!danc_c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05350"/>
            <a:ext cx="1828800" cy="18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189554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TRƯỜNG MẦM NON THẠCH CẦU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406" y="991947"/>
            <a:ext cx="1983894" cy="19838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28009" y="3388447"/>
            <a:ext cx="563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2600" y="4419600"/>
            <a:ext cx="647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04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5"/>
            <a:ext cx="9144000" cy="6858000"/>
          </a:xfrm>
          <a:prstGeom prst="rect">
            <a:avLst/>
          </a:prstGeom>
        </p:spPr>
      </p:pic>
      <p:sp>
        <p:nvSpPr>
          <p:cNvPr id="3" name="Flowchart: Manual Operation 2"/>
          <p:cNvSpPr/>
          <p:nvPr/>
        </p:nvSpPr>
        <p:spPr>
          <a:xfrm>
            <a:off x="3534201" y="3599146"/>
            <a:ext cx="2075597" cy="3070746"/>
          </a:xfrm>
          <a:prstGeom prst="flowChartManualOperation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ardrop 4"/>
          <p:cNvSpPr/>
          <p:nvPr/>
        </p:nvSpPr>
        <p:spPr>
          <a:xfrm rot="19058887">
            <a:off x="4343614" y="1923001"/>
            <a:ext cx="456772" cy="457200"/>
          </a:xfrm>
          <a:prstGeom prst="teardrop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Manual Operation 6"/>
          <p:cNvSpPr/>
          <p:nvPr/>
        </p:nvSpPr>
        <p:spPr>
          <a:xfrm>
            <a:off x="3534201" y="3581400"/>
            <a:ext cx="2075597" cy="3088492"/>
          </a:xfrm>
          <a:prstGeom prst="flowChartManualOperation">
            <a:avLst/>
          </a:prstGeom>
          <a:solidFill>
            <a:schemeClr val="accent4">
              <a:lumMod val="75000"/>
            </a:schemeClr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apezoid 8"/>
          <p:cNvSpPr/>
          <p:nvPr/>
        </p:nvSpPr>
        <p:spPr>
          <a:xfrm rot="15870394">
            <a:off x="2044050" y="-329699"/>
            <a:ext cx="1961949" cy="2919537"/>
          </a:xfrm>
          <a:prstGeom prst="trapezoid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1086" y="990600"/>
            <a:ext cx="1371600" cy="569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lọc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40927" y="6100007"/>
            <a:ext cx="2667466" cy="5698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7" name="Cloud Callout 16"/>
          <p:cNvSpPr/>
          <p:nvPr/>
        </p:nvSpPr>
        <p:spPr>
          <a:xfrm rot="506077">
            <a:off x="6023951" y="310379"/>
            <a:ext cx="3087700" cy="2448207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Cho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lọc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400" b="1" i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26886" y="5125646"/>
            <a:ext cx="2707315" cy="142755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Không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đổi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màu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10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5671E-6 L -0.00208 0.617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08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 rot="19058887">
            <a:off x="4515917" y="1854957"/>
            <a:ext cx="456772" cy="457200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2" t="2849" r="23718" b="5983"/>
          <a:stretch/>
        </p:blipFill>
        <p:spPr bwMode="auto">
          <a:xfrm>
            <a:off x="4036973" y="130571"/>
            <a:ext cx="1744662" cy="1630186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Flowchart: Manual Operation 19"/>
          <p:cNvSpPr/>
          <p:nvPr/>
        </p:nvSpPr>
        <p:spPr>
          <a:xfrm>
            <a:off x="3567985" y="3463636"/>
            <a:ext cx="2352635" cy="3253854"/>
          </a:xfrm>
          <a:prstGeom prst="flowChartManualOperati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Manual Operation 20"/>
          <p:cNvSpPr/>
          <p:nvPr/>
        </p:nvSpPr>
        <p:spPr>
          <a:xfrm>
            <a:off x="3561058" y="3442854"/>
            <a:ext cx="2359562" cy="3253854"/>
          </a:xfrm>
          <a:prstGeom prst="flowChartManualOperation">
            <a:avLst/>
          </a:prstGeom>
          <a:solidFill>
            <a:srgbClr val="E18FD5"/>
          </a:solidFill>
          <a:ln w="57150">
            <a:solidFill>
              <a:srgbClr val="942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514600" y="533401"/>
            <a:ext cx="1371600" cy="4122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Chanh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38800" y="6234545"/>
            <a:ext cx="2667466" cy="4214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5" name="Cloud Callout 24"/>
          <p:cNvSpPr/>
          <p:nvPr/>
        </p:nvSpPr>
        <p:spPr>
          <a:xfrm rot="506077">
            <a:off x="6023951" y="310379"/>
            <a:ext cx="3087700" cy="2448207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Cho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chanh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400" b="1" i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26886" y="4953000"/>
            <a:ext cx="2707315" cy="1600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Chuyển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thành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màu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hồng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10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5671E-6 L -0.00208 0.617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08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5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40"/>
            <a:ext cx="9144000" cy="6858000"/>
          </a:xfrm>
          <a:prstGeom prst="rect">
            <a:avLst/>
          </a:prstGeom>
        </p:spPr>
      </p:pic>
      <p:sp>
        <p:nvSpPr>
          <p:cNvPr id="4" name="Teardrop 3"/>
          <p:cNvSpPr/>
          <p:nvPr/>
        </p:nvSpPr>
        <p:spPr>
          <a:xfrm rot="19058887">
            <a:off x="4984903" y="2030104"/>
            <a:ext cx="456772" cy="457200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Manual Operation 6"/>
          <p:cNvSpPr/>
          <p:nvPr/>
        </p:nvSpPr>
        <p:spPr>
          <a:xfrm>
            <a:off x="4036973" y="3604146"/>
            <a:ext cx="2352635" cy="3253854"/>
          </a:xfrm>
          <a:prstGeom prst="flowChartManualOperati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5000" r="20250" b="3999"/>
          <a:stretch>
            <a:fillRect/>
          </a:stretch>
        </p:blipFill>
        <p:spPr bwMode="auto">
          <a:xfrm>
            <a:off x="4419600" y="265313"/>
            <a:ext cx="1371600" cy="16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owchart: Manual Operation 9"/>
          <p:cNvSpPr/>
          <p:nvPr/>
        </p:nvSpPr>
        <p:spPr>
          <a:xfrm>
            <a:off x="4021210" y="3604146"/>
            <a:ext cx="2368398" cy="3288490"/>
          </a:xfrm>
          <a:prstGeom prst="flowChartManualOperation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14600" y="533401"/>
            <a:ext cx="1371600" cy="4122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Bội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giặt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89608" y="6342454"/>
            <a:ext cx="2667466" cy="4214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0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3" name="Cloud Callout 12"/>
          <p:cNvSpPr/>
          <p:nvPr/>
        </p:nvSpPr>
        <p:spPr>
          <a:xfrm rot="506077">
            <a:off x="6023951" y="310379"/>
            <a:ext cx="3087700" cy="2448207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Cho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bột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giặt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tím</a:t>
            </a:r>
            <a:endParaRPr lang="en-US" sz="2400" b="1" i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26886" y="4953000"/>
            <a:ext cx="2707315" cy="1600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Chuyển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thành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màu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xanh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10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5671E-6 L -0.00208 0.617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08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057076"/>
              </p:ext>
            </p:extLst>
          </p:nvPr>
        </p:nvGraphicFramePr>
        <p:xfrm>
          <a:off x="1" y="0"/>
          <a:ext cx="9143998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7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895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Nước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Chanh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 </a:t>
                      </a:r>
                      <a:r>
                        <a:rPr lang="en-US" sz="24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Xà</a:t>
                      </a:r>
                      <a:r>
                        <a:rPr lang="en-US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bông</a:t>
                      </a:r>
                      <a:endParaRPr lang="en-US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9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Nước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bắp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cải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tím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0" t="15056" r="21442" b="6668"/>
          <a:stretch>
            <a:fillRect/>
          </a:stretch>
        </p:blipFill>
        <p:spPr bwMode="auto">
          <a:xfrm>
            <a:off x="2895600" y="1646414"/>
            <a:ext cx="1382351" cy="174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5000" r="20250" b="3999"/>
          <a:stretch>
            <a:fillRect/>
          </a:stretch>
        </p:blipFill>
        <p:spPr bwMode="auto">
          <a:xfrm>
            <a:off x="7391400" y="1606011"/>
            <a:ext cx="1371600" cy="16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2" t="2849" r="23718" b="5983"/>
          <a:stretch/>
        </p:blipFill>
        <p:spPr bwMode="auto">
          <a:xfrm>
            <a:off x="4881563" y="1646414"/>
            <a:ext cx="1744662" cy="1630186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9" r="24403"/>
          <a:stretch/>
        </p:blipFill>
        <p:spPr bwMode="auto">
          <a:xfrm>
            <a:off x="533400" y="4876800"/>
            <a:ext cx="1219200" cy="1752600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0" y="0"/>
            <a:ext cx="2286000" cy="381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apezoid 9"/>
          <p:cNvSpPr/>
          <p:nvPr/>
        </p:nvSpPr>
        <p:spPr>
          <a:xfrm rot="10800000">
            <a:off x="2977175" y="4876800"/>
            <a:ext cx="1300776" cy="1600200"/>
          </a:xfrm>
          <a:prstGeom prst="trapezoid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 rot="10800000">
            <a:off x="5103506" y="4876801"/>
            <a:ext cx="1300776" cy="1600200"/>
          </a:xfrm>
          <a:prstGeom prst="trapezoid">
            <a:avLst/>
          </a:prstGeom>
          <a:solidFill>
            <a:srgbClr val="E18FD5"/>
          </a:solidFill>
          <a:ln>
            <a:solidFill>
              <a:srgbClr val="942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apezoid 11"/>
          <p:cNvSpPr/>
          <p:nvPr/>
        </p:nvSpPr>
        <p:spPr>
          <a:xfrm rot="10800000">
            <a:off x="7391400" y="4845627"/>
            <a:ext cx="1300776" cy="16002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685800"/>
            <a:ext cx="72390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Giải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thích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thí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nghiệm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:</a:t>
            </a:r>
          </a:p>
          <a:p>
            <a:endParaRPr lang="en-US" sz="2800" b="1" i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cho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vào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bắp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cải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tím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không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bị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đổi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màu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là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do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có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tính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chất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trong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suốt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,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không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màu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Chanh</a:t>
            </a:r>
            <a:r>
              <a:rPr lang="en-US" sz="28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chứa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axit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nên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làm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cho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bắp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cải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tím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chuyển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thành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màu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hồng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8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Xà</a:t>
            </a:r>
            <a:r>
              <a:rPr lang="en-US" sz="28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phồng</a:t>
            </a:r>
            <a:r>
              <a:rPr lang="en-US" sz="28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chứa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bajo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nên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làm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cho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bắp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cải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tím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chuyển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thành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màu</a:t>
            </a:r>
            <a:r>
              <a:rPr lang="en-US" sz="2800" b="1" i="1" u="sng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i="1" u="sng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xanh</a:t>
            </a:r>
            <a:r>
              <a:rPr lang="en-US" sz="2800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.</a:t>
            </a:r>
            <a:endParaRPr lang="en-US" sz="2800" b="1" i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pPr marL="457200" indent="-457200">
              <a:buFontTx/>
              <a:buChar char="-"/>
            </a:pPr>
            <a:endParaRPr lang="en-US" sz="2800" b="1" i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05000" y="2133600"/>
            <a:ext cx="5638800" cy="1676400"/>
          </a:xfrm>
          <a:prstGeom prst="rect">
            <a:avLst/>
          </a:prstGeom>
          <a:noFill/>
          <a:ln w="38100"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BÉ LÀM THÍ NGHIỆM</a:t>
            </a: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91145" y="685800"/>
            <a:ext cx="5638800" cy="1676400"/>
          </a:xfrm>
          <a:prstGeom prst="rect">
            <a:avLst/>
          </a:prstGeom>
          <a:noFill/>
          <a:ln w="38100"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Trò</a:t>
            </a:r>
            <a:r>
              <a:rPr lang="en-US" sz="40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4000" b="1" i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chơi</a:t>
            </a:r>
            <a:r>
              <a:rPr lang="en-US" sz="40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:</a:t>
            </a:r>
          </a:p>
          <a:p>
            <a:pPr algn="ctr"/>
            <a:endParaRPr lang="en-US" sz="40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pPr algn="ctr"/>
            <a:r>
              <a:rPr lang="en-US" sz="60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“CHUNG SỨC”</a:t>
            </a:r>
          </a:p>
        </p:txBody>
      </p:sp>
      <p:pic>
        <p:nvPicPr>
          <p:cNvPr id="7" name="Picture 3" descr="caryn_holding_hands_w_a_hb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45" y="2600325"/>
            <a:ext cx="148590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ireworks-0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86" y="2600325"/>
            <a:ext cx="1655273" cy="28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Fireworks-0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86" y="2894239"/>
            <a:ext cx="3675920" cy="272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Fireworks-0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144" y="3375745"/>
            <a:ext cx="2219948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Fireworks-0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" y="780615"/>
            <a:ext cx="2219948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ireworks-0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62" y="3377909"/>
            <a:ext cx="1655273" cy="28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64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782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838200" y="550718"/>
            <a:ext cx="1524000" cy="1295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2819400" y="550718"/>
            <a:ext cx="1524000" cy="1295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4620491" y="505691"/>
            <a:ext cx="1524000" cy="1295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6705600" y="550718"/>
            <a:ext cx="1524000" cy="1295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38200" y="2667000"/>
            <a:ext cx="78486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Hôm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nay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các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bạn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được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tìm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hiểu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hoạt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động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gì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" y="3581400"/>
            <a:ext cx="7848600" cy="762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Khi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cho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lọc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tím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thì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hiện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tượng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gì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xảy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ra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38200" y="4495800"/>
            <a:ext cx="7848600" cy="762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tím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chuyển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thành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màu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xanh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khi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cho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gì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38200" y="5410200"/>
            <a:ext cx="7848600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Cho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chanh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vào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nước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bắp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cải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tím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thì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sẽ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như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thế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nào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163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nut 4"/>
          <p:cNvSpPr/>
          <p:nvPr/>
        </p:nvSpPr>
        <p:spPr>
          <a:xfrm>
            <a:off x="533400" y="0"/>
            <a:ext cx="7467600" cy="6781800"/>
          </a:xfrm>
          <a:prstGeom prst="donu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462357" y="2290263"/>
            <a:ext cx="1609685" cy="2088233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718774" y="5531046"/>
            <a:ext cx="1272826" cy="13269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Công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tắc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8" name="&quot;No&quot; Symbol 7"/>
          <p:cNvSpPr/>
          <p:nvPr/>
        </p:nvSpPr>
        <p:spPr>
          <a:xfrm>
            <a:off x="-990600" y="334842"/>
            <a:ext cx="823686" cy="767712"/>
          </a:xfrm>
          <a:prstGeom prst="noSmoking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5" idx="0"/>
          </p:cNvCxnSpPr>
          <p:nvPr/>
        </p:nvCxnSpPr>
        <p:spPr>
          <a:xfrm>
            <a:off x="4267200" y="0"/>
            <a:ext cx="19050" cy="1704501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1"/>
          </p:cNvCxnSpPr>
          <p:nvPr/>
        </p:nvCxnSpPr>
        <p:spPr>
          <a:xfrm>
            <a:off x="1627005" y="993172"/>
            <a:ext cx="1344795" cy="107186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545573" y="933520"/>
            <a:ext cx="1333636" cy="1131512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320278" y="3334380"/>
            <a:ext cx="1680722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33400" y="3334380"/>
            <a:ext cx="1688683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638164" y="4627537"/>
            <a:ext cx="1228116" cy="1131512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5" idx="4"/>
          </p:cNvCxnSpPr>
          <p:nvPr/>
        </p:nvCxnSpPr>
        <p:spPr>
          <a:xfrm flipV="1">
            <a:off x="4267200" y="5030593"/>
            <a:ext cx="19050" cy="1751207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668120" y="4627537"/>
            <a:ext cx="1304316" cy="1131512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81945" y="598025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cam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41260" y="5281995"/>
            <a:ext cx="18244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Thêm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lượt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5925" y="4104317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cam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60197" y="2065032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dâu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66970" y="3962400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sữa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9402" y="840944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sữa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52222" y="5281995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Kẹo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dâu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5925" y="2079591"/>
            <a:ext cx="18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</a:rPr>
              <a:t>+ 1</a:t>
            </a:r>
          </a:p>
        </p:txBody>
      </p:sp>
    </p:spTree>
    <p:extLst>
      <p:ext uri="{BB962C8B-B14F-4D97-AF65-F5344CB8AC3E}">
        <p14:creationId xmlns:p14="http://schemas.microsoft.com/office/powerpoint/2010/main" val="34163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41279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1063176" y="1066800"/>
            <a:ext cx="7371024" cy="5578452"/>
            <a:chOff x="204" y="0"/>
            <a:chExt cx="2457" cy="2087"/>
          </a:xfrm>
        </p:grpSpPr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247" y="0"/>
              <a:ext cx="2414" cy="2073"/>
              <a:chOff x="1644" y="2382"/>
              <a:chExt cx="2346" cy="1774"/>
            </a:xfrm>
          </p:grpSpPr>
          <p:pic>
            <p:nvPicPr>
              <p:cNvPr id="14" name="Picture 14" descr="BIRTHD~3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7" y="2476"/>
                <a:ext cx="2322" cy="16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5" name="Group 15"/>
              <p:cNvGrpSpPr>
                <a:grpSpLocks/>
              </p:cNvGrpSpPr>
              <p:nvPr/>
            </p:nvGrpSpPr>
            <p:grpSpPr bwMode="auto">
              <a:xfrm>
                <a:off x="1644" y="2382"/>
                <a:ext cx="2346" cy="504"/>
                <a:chOff x="1644" y="2406"/>
                <a:chExt cx="2346" cy="504"/>
              </a:xfrm>
            </p:grpSpPr>
            <p:sp>
              <p:nvSpPr>
                <p:cNvPr id="16" name="AutoShape 16"/>
                <p:cNvSpPr>
                  <a:spLocks noChangeArrowheads="1"/>
                </p:cNvSpPr>
                <p:nvPr/>
              </p:nvSpPr>
              <p:spPr bwMode="auto">
                <a:xfrm>
                  <a:off x="1668" y="2475"/>
                  <a:ext cx="2322" cy="435"/>
                </a:xfrm>
                <a:prstGeom prst="flowChartTerminator">
                  <a:avLst/>
                </a:prstGeom>
                <a:solidFill>
                  <a:srgbClr val="FFFF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en-US" sz="6000" b="1" dirty="0" err="1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Tiết</a:t>
                  </a:r>
                  <a:r>
                    <a:rPr lang="en-US" sz="6000" b="1" dirty="0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 </a:t>
                  </a:r>
                  <a:r>
                    <a:rPr lang="en-US" sz="6000" b="1" dirty="0" err="1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học</a:t>
                  </a:r>
                  <a:r>
                    <a:rPr lang="en-US" sz="6000" b="1" dirty="0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 </a:t>
                  </a:r>
                  <a:r>
                    <a:rPr lang="en-US" sz="6000" b="1" dirty="0" err="1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kết</a:t>
                  </a:r>
                  <a:r>
                    <a:rPr lang="en-US" sz="6000" b="1" dirty="0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 </a:t>
                  </a:r>
                  <a:r>
                    <a:rPr lang="en-US" sz="6000" b="1" dirty="0" err="1">
                      <a:solidFill>
                        <a:schemeClr val="accent6">
                          <a:lumMod val="75000"/>
                        </a:schemeClr>
                      </a:solidFill>
                      <a:latin typeface="Cambria" pitchFamily="18" charset="0"/>
                    </a:rPr>
                    <a:t>thúc</a:t>
                  </a:r>
                  <a:endParaRPr lang="en-US" sz="6000" b="1" dirty="0">
                    <a:solidFill>
                      <a:schemeClr val="accent6">
                        <a:lumMod val="75000"/>
                      </a:schemeClr>
                    </a:solidFill>
                    <a:latin typeface="Cambria" pitchFamily="18" charset="0"/>
                  </a:endParaRPr>
                </a:p>
              </p:txBody>
            </p:sp>
            <p:sp>
              <p:nvSpPr>
                <p:cNvPr id="17" name="Freeform 17"/>
                <p:cNvSpPr>
                  <a:spLocks/>
                </p:cNvSpPr>
                <p:nvPr/>
              </p:nvSpPr>
              <p:spPr bwMode="auto">
                <a:xfrm>
                  <a:off x="1644" y="2406"/>
                  <a:ext cx="2340" cy="492"/>
                </a:xfrm>
                <a:custGeom>
                  <a:avLst/>
                  <a:gdLst>
                    <a:gd name="T0" fmla="*/ 192 w 2340"/>
                    <a:gd name="T1" fmla="*/ 492 h 492"/>
                    <a:gd name="T2" fmla="*/ 156 w 2340"/>
                    <a:gd name="T3" fmla="*/ 456 h 492"/>
                    <a:gd name="T4" fmla="*/ 84 w 2340"/>
                    <a:gd name="T5" fmla="*/ 432 h 492"/>
                    <a:gd name="T6" fmla="*/ 48 w 2340"/>
                    <a:gd name="T7" fmla="*/ 408 h 492"/>
                    <a:gd name="T8" fmla="*/ 24 w 2340"/>
                    <a:gd name="T9" fmla="*/ 372 h 492"/>
                    <a:gd name="T10" fmla="*/ 0 w 2340"/>
                    <a:gd name="T11" fmla="*/ 300 h 492"/>
                    <a:gd name="T12" fmla="*/ 12 w 2340"/>
                    <a:gd name="T13" fmla="*/ 240 h 492"/>
                    <a:gd name="T14" fmla="*/ 144 w 2340"/>
                    <a:gd name="T15" fmla="*/ 132 h 492"/>
                    <a:gd name="T16" fmla="*/ 936 w 2340"/>
                    <a:gd name="T17" fmla="*/ 72 h 492"/>
                    <a:gd name="T18" fmla="*/ 1248 w 2340"/>
                    <a:gd name="T19" fmla="*/ 84 h 492"/>
                    <a:gd name="T20" fmla="*/ 1944 w 2340"/>
                    <a:gd name="T21" fmla="*/ 96 h 492"/>
                    <a:gd name="T22" fmla="*/ 2292 w 2340"/>
                    <a:gd name="T23" fmla="*/ 168 h 492"/>
                    <a:gd name="T24" fmla="*/ 2316 w 2340"/>
                    <a:gd name="T25" fmla="*/ 204 h 492"/>
                    <a:gd name="T26" fmla="*/ 2340 w 2340"/>
                    <a:gd name="T27" fmla="*/ 276 h 492"/>
                    <a:gd name="T28" fmla="*/ 2316 w 2340"/>
                    <a:gd name="T29" fmla="*/ 372 h 492"/>
                    <a:gd name="T30" fmla="*/ 2208 w 2340"/>
                    <a:gd name="T31" fmla="*/ 432 h 492"/>
                    <a:gd name="T32" fmla="*/ 2160 w 2340"/>
                    <a:gd name="T33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40" h="492">
                      <a:moveTo>
                        <a:pt x="192" y="492"/>
                      </a:moveTo>
                      <a:cubicBezTo>
                        <a:pt x="180" y="480"/>
                        <a:pt x="171" y="464"/>
                        <a:pt x="156" y="456"/>
                      </a:cubicBezTo>
                      <a:cubicBezTo>
                        <a:pt x="134" y="444"/>
                        <a:pt x="105" y="446"/>
                        <a:pt x="84" y="432"/>
                      </a:cubicBezTo>
                      <a:cubicBezTo>
                        <a:pt x="72" y="424"/>
                        <a:pt x="60" y="416"/>
                        <a:pt x="48" y="408"/>
                      </a:cubicBezTo>
                      <a:cubicBezTo>
                        <a:pt x="40" y="396"/>
                        <a:pt x="30" y="385"/>
                        <a:pt x="24" y="372"/>
                      </a:cubicBezTo>
                      <a:cubicBezTo>
                        <a:pt x="14" y="349"/>
                        <a:pt x="0" y="300"/>
                        <a:pt x="0" y="300"/>
                      </a:cubicBezTo>
                      <a:cubicBezTo>
                        <a:pt x="4" y="280"/>
                        <a:pt x="7" y="260"/>
                        <a:pt x="12" y="240"/>
                      </a:cubicBezTo>
                      <a:cubicBezTo>
                        <a:pt x="39" y="142"/>
                        <a:pt x="40" y="149"/>
                        <a:pt x="144" y="132"/>
                      </a:cubicBezTo>
                      <a:cubicBezTo>
                        <a:pt x="343" y="0"/>
                        <a:pt x="893" y="73"/>
                        <a:pt x="936" y="72"/>
                      </a:cubicBezTo>
                      <a:cubicBezTo>
                        <a:pt x="1041" y="51"/>
                        <a:pt x="1146" y="81"/>
                        <a:pt x="1248" y="84"/>
                      </a:cubicBezTo>
                      <a:cubicBezTo>
                        <a:pt x="1480" y="92"/>
                        <a:pt x="1712" y="92"/>
                        <a:pt x="1944" y="96"/>
                      </a:cubicBezTo>
                      <a:cubicBezTo>
                        <a:pt x="2062" y="106"/>
                        <a:pt x="2190" y="100"/>
                        <a:pt x="2292" y="168"/>
                      </a:cubicBezTo>
                      <a:cubicBezTo>
                        <a:pt x="2300" y="180"/>
                        <a:pt x="2310" y="191"/>
                        <a:pt x="2316" y="204"/>
                      </a:cubicBezTo>
                      <a:cubicBezTo>
                        <a:pt x="2326" y="227"/>
                        <a:pt x="2340" y="276"/>
                        <a:pt x="2340" y="276"/>
                      </a:cubicBezTo>
                      <a:cubicBezTo>
                        <a:pt x="2339" y="279"/>
                        <a:pt x="2326" y="360"/>
                        <a:pt x="2316" y="372"/>
                      </a:cubicBezTo>
                      <a:cubicBezTo>
                        <a:pt x="2293" y="400"/>
                        <a:pt x="2238" y="412"/>
                        <a:pt x="2208" y="432"/>
                      </a:cubicBezTo>
                      <a:cubicBezTo>
                        <a:pt x="2178" y="477"/>
                        <a:pt x="2194" y="458"/>
                        <a:pt x="2160" y="492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204" y="1762"/>
              <a:ext cx="2449" cy="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" name="Picture 24" descr="1176167rdbhxhaem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010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4" descr="1176167rdbhxhaem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343900" y="4191000"/>
            <a:ext cx="800100" cy="266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376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609600"/>
            <a:ext cx="8077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latin typeface="Cambria" pitchFamily="18" charset="0"/>
              </a:rPr>
              <a:t>Nhìn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xem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cô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có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những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gì</a:t>
            </a:r>
            <a:r>
              <a:rPr lang="en-US" sz="4000" b="1" dirty="0">
                <a:latin typeface="Cambria" pitchFamily="18" charset="0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en-US" sz="4000" b="1" dirty="0" err="1">
                <a:latin typeface="Cambria" pitchFamily="18" charset="0"/>
              </a:rPr>
              <a:t>Và</a:t>
            </a:r>
            <a:r>
              <a:rPr lang="en-US" sz="4000" b="1" dirty="0">
                <a:latin typeface="Cambria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4000" b="1" dirty="0" err="1">
                <a:latin typeface="Cambria" pitchFamily="18" charset="0"/>
              </a:rPr>
              <a:t>Đoán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xem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với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những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vật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dụng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đó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chúng</a:t>
            </a:r>
            <a:r>
              <a:rPr lang="en-US" sz="4000" b="1" dirty="0">
                <a:latin typeface="Cambria" pitchFamily="18" charset="0"/>
              </a:rPr>
              <a:t> ta </a:t>
            </a:r>
            <a:r>
              <a:rPr lang="en-US" sz="4000" b="1" dirty="0" err="1">
                <a:latin typeface="Cambria" pitchFamily="18" charset="0"/>
              </a:rPr>
              <a:t>sẽ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tìm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hiểu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về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điều</a:t>
            </a:r>
            <a:r>
              <a:rPr lang="en-US" sz="4000" b="1" dirty="0">
                <a:latin typeface="Cambria" pitchFamily="18" charset="0"/>
              </a:rPr>
              <a:t> </a:t>
            </a:r>
            <a:r>
              <a:rPr lang="en-US" sz="4000" b="1" dirty="0" err="1">
                <a:latin typeface="Cambria" pitchFamily="18" charset="0"/>
              </a:rPr>
              <a:t>gì</a:t>
            </a:r>
            <a:r>
              <a:rPr lang="en-US" sz="4000" b="1" dirty="0">
                <a:latin typeface="Cambria" pitchFamily="18" charset="0"/>
              </a:rPr>
              <a:t>? </a:t>
            </a:r>
          </a:p>
        </p:txBody>
      </p:sp>
      <p:pic>
        <p:nvPicPr>
          <p:cNvPr id="4" name="Picture 6" descr="ag00315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610100"/>
            <a:ext cx="1725613" cy="185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ag00316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05300"/>
            <a:ext cx="1792288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ag00317_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33900"/>
            <a:ext cx="151288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9" r="22464"/>
          <a:stretch/>
        </p:blipFill>
        <p:spPr>
          <a:xfrm>
            <a:off x="2209800" y="457200"/>
            <a:ext cx="4876800" cy="4876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53000" y="5181600"/>
            <a:ext cx="358140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bắp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cải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tím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52400"/>
            <a:ext cx="6261100" cy="6400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00800" y="4800600"/>
            <a:ext cx="213360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Nước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lọc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3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4" r="22272"/>
          <a:stretch/>
        </p:blipFill>
        <p:spPr>
          <a:xfrm>
            <a:off x="1752600" y="304800"/>
            <a:ext cx="5791200" cy="5410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867400" y="5334000"/>
            <a:ext cx="213360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Chanh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533400"/>
            <a:ext cx="5029200" cy="5029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86400" y="5410200"/>
            <a:ext cx="213360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Bột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giặt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2" y="304800"/>
            <a:ext cx="7010400" cy="5715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76800" y="5604164"/>
            <a:ext cx="266700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Ly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nhựa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800" y="2659045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b="1" dirty="0">
                <a:solidFill>
                  <a:srgbClr val="C00000"/>
                </a:solidFill>
                <a:latin typeface="Cambria" pitchFamily="18" charset="0"/>
              </a:rPr>
              <a:t>SỰ ĐỔI MÀU CỦA BẮP CẢI TÍM</a:t>
            </a:r>
          </a:p>
        </p:txBody>
      </p:sp>
      <p:pic>
        <p:nvPicPr>
          <p:cNvPr id="5" name="Picture 21" descr="j02321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7082">
            <a:off x="381000" y="4495800"/>
            <a:ext cx="20574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73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303848"/>
              </p:ext>
            </p:extLst>
          </p:nvPr>
        </p:nvGraphicFramePr>
        <p:xfrm>
          <a:off x="1" y="0"/>
          <a:ext cx="9143998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7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895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Nước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Chanh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 </a:t>
                      </a:r>
                      <a:r>
                        <a:rPr lang="en-US" sz="24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Xà</a:t>
                      </a:r>
                      <a:r>
                        <a:rPr lang="en-US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bông</a:t>
                      </a:r>
                      <a:endParaRPr lang="en-US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9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Nước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bắp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cải</a:t>
                      </a:r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Cambria" pitchFamily="18" charset="0"/>
                        </a:rPr>
                        <a:t>tím</a:t>
                      </a:r>
                      <a:endParaRPr lang="en-US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9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0" t="15056" r="21442" b="6668"/>
          <a:stretch>
            <a:fillRect/>
          </a:stretch>
        </p:blipFill>
        <p:spPr bwMode="auto">
          <a:xfrm>
            <a:off x="2895600" y="1646414"/>
            <a:ext cx="1382351" cy="174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5000" r="20250" b="3999"/>
          <a:stretch>
            <a:fillRect/>
          </a:stretch>
        </p:blipFill>
        <p:spPr bwMode="auto">
          <a:xfrm>
            <a:off x="7391400" y="1606011"/>
            <a:ext cx="1371600" cy="16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2" t="2849" r="23718" b="5983"/>
          <a:stretch/>
        </p:blipFill>
        <p:spPr bwMode="auto">
          <a:xfrm>
            <a:off x="4881563" y="1646414"/>
            <a:ext cx="1744662" cy="1630186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9" r="24403"/>
          <a:stretch/>
        </p:blipFill>
        <p:spPr bwMode="auto">
          <a:xfrm>
            <a:off x="533400" y="4876800"/>
            <a:ext cx="1219200" cy="1752600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0" y="0"/>
            <a:ext cx="2286000" cy="381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8" descr="questionmark2_w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719" y="4495800"/>
            <a:ext cx="880450" cy="14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questionmark2_w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669" y="4495799"/>
            <a:ext cx="880450" cy="14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questionmark2_w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468090"/>
            <a:ext cx="880450" cy="14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8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286</Words>
  <Application>Microsoft Office PowerPoint</Application>
  <PresentationFormat>On-screen Show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24</cp:revision>
  <dcterms:created xsi:type="dcterms:W3CDTF">2016-12-20T13:39:57Z</dcterms:created>
  <dcterms:modified xsi:type="dcterms:W3CDTF">2022-05-09T03:23:00Z</dcterms:modified>
</cp:coreProperties>
</file>