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0" r:id="rId6"/>
    <p:sldId id="260" r:id="rId7"/>
    <p:sldId id="271" r:id="rId8"/>
    <p:sldId id="261" r:id="rId9"/>
    <p:sldId id="262" r:id="rId10"/>
    <p:sldId id="263" r:id="rId11"/>
    <p:sldId id="264" r:id="rId12"/>
    <p:sldId id="269" r:id="rId13"/>
    <p:sldId id="265" r:id="rId14"/>
    <p:sldId id="266" r:id="rId15"/>
    <p:sldId id="267"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F7BB60-0EE2-4381-938F-EED7AADD4F4C}" type="datetimeFigureOut">
              <a:rPr lang="en-US" smtClean="0"/>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4500B-8A35-484F-BB24-6348AFB2950B}" type="slidenum">
              <a:rPr lang="en-US" smtClean="0"/>
              <a:t>‹#›</a:t>
            </a:fld>
            <a:endParaRPr lang="en-US"/>
          </a:p>
        </p:txBody>
      </p:sp>
    </p:spTree>
    <p:extLst>
      <p:ext uri="{BB962C8B-B14F-4D97-AF65-F5344CB8AC3E}">
        <p14:creationId xmlns:p14="http://schemas.microsoft.com/office/powerpoint/2010/main" val="506165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F7BB60-0EE2-4381-938F-EED7AADD4F4C}" type="datetimeFigureOut">
              <a:rPr lang="en-US" smtClean="0"/>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4500B-8A35-484F-BB24-6348AFB2950B}" type="slidenum">
              <a:rPr lang="en-US" smtClean="0"/>
              <a:t>‹#›</a:t>
            </a:fld>
            <a:endParaRPr lang="en-US"/>
          </a:p>
        </p:txBody>
      </p:sp>
    </p:spTree>
    <p:extLst>
      <p:ext uri="{BB962C8B-B14F-4D97-AF65-F5344CB8AC3E}">
        <p14:creationId xmlns:p14="http://schemas.microsoft.com/office/powerpoint/2010/main" val="3812460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F7BB60-0EE2-4381-938F-EED7AADD4F4C}" type="datetimeFigureOut">
              <a:rPr lang="en-US" smtClean="0"/>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4500B-8A35-484F-BB24-6348AFB2950B}" type="slidenum">
              <a:rPr lang="en-US" smtClean="0"/>
              <a:t>‹#›</a:t>
            </a:fld>
            <a:endParaRPr lang="en-US"/>
          </a:p>
        </p:txBody>
      </p:sp>
    </p:spTree>
    <p:extLst>
      <p:ext uri="{BB962C8B-B14F-4D97-AF65-F5344CB8AC3E}">
        <p14:creationId xmlns:p14="http://schemas.microsoft.com/office/powerpoint/2010/main" val="194989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F7BB60-0EE2-4381-938F-EED7AADD4F4C}" type="datetimeFigureOut">
              <a:rPr lang="en-US" smtClean="0"/>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4500B-8A35-484F-BB24-6348AFB2950B}" type="slidenum">
              <a:rPr lang="en-US" smtClean="0"/>
              <a:t>‹#›</a:t>
            </a:fld>
            <a:endParaRPr lang="en-US"/>
          </a:p>
        </p:txBody>
      </p:sp>
    </p:spTree>
    <p:extLst>
      <p:ext uri="{BB962C8B-B14F-4D97-AF65-F5344CB8AC3E}">
        <p14:creationId xmlns:p14="http://schemas.microsoft.com/office/powerpoint/2010/main" val="358523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F7BB60-0EE2-4381-938F-EED7AADD4F4C}" type="datetimeFigureOut">
              <a:rPr lang="en-US" smtClean="0"/>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4500B-8A35-484F-BB24-6348AFB2950B}" type="slidenum">
              <a:rPr lang="en-US" smtClean="0"/>
              <a:t>‹#›</a:t>
            </a:fld>
            <a:endParaRPr lang="en-US"/>
          </a:p>
        </p:txBody>
      </p:sp>
    </p:spTree>
    <p:extLst>
      <p:ext uri="{BB962C8B-B14F-4D97-AF65-F5344CB8AC3E}">
        <p14:creationId xmlns:p14="http://schemas.microsoft.com/office/powerpoint/2010/main" val="3576513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F7BB60-0EE2-4381-938F-EED7AADD4F4C}" type="datetimeFigureOut">
              <a:rPr lang="en-US" smtClean="0"/>
              <a:t>5/14/2021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14500B-8A35-484F-BB24-6348AFB2950B}" type="slidenum">
              <a:rPr lang="en-US" smtClean="0"/>
              <a:t>‹#›</a:t>
            </a:fld>
            <a:endParaRPr lang="en-US"/>
          </a:p>
        </p:txBody>
      </p:sp>
    </p:spTree>
    <p:extLst>
      <p:ext uri="{BB962C8B-B14F-4D97-AF65-F5344CB8AC3E}">
        <p14:creationId xmlns:p14="http://schemas.microsoft.com/office/powerpoint/2010/main" val="856334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F7BB60-0EE2-4381-938F-EED7AADD4F4C}" type="datetimeFigureOut">
              <a:rPr lang="en-US" smtClean="0"/>
              <a:t>5/14/2021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14500B-8A35-484F-BB24-6348AFB2950B}" type="slidenum">
              <a:rPr lang="en-US" smtClean="0"/>
              <a:t>‹#›</a:t>
            </a:fld>
            <a:endParaRPr lang="en-US"/>
          </a:p>
        </p:txBody>
      </p:sp>
    </p:spTree>
    <p:extLst>
      <p:ext uri="{BB962C8B-B14F-4D97-AF65-F5344CB8AC3E}">
        <p14:creationId xmlns:p14="http://schemas.microsoft.com/office/powerpoint/2010/main" val="735533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F7BB60-0EE2-4381-938F-EED7AADD4F4C}" type="datetimeFigureOut">
              <a:rPr lang="en-US" smtClean="0"/>
              <a:t>5/14/2021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14500B-8A35-484F-BB24-6348AFB2950B}" type="slidenum">
              <a:rPr lang="en-US" smtClean="0"/>
              <a:t>‹#›</a:t>
            </a:fld>
            <a:endParaRPr lang="en-US"/>
          </a:p>
        </p:txBody>
      </p:sp>
    </p:spTree>
    <p:extLst>
      <p:ext uri="{BB962C8B-B14F-4D97-AF65-F5344CB8AC3E}">
        <p14:creationId xmlns:p14="http://schemas.microsoft.com/office/powerpoint/2010/main" val="1554606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F7BB60-0EE2-4381-938F-EED7AADD4F4C}" type="datetimeFigureOut">
              <a:rPr lang="en-US" smtClean="0"/>
              <a:t>5/14/2021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14500B-8A35-484F-BB24-6348AFB2950B}" type="slidenum">
              <a:rPr lang="en-US" smtClean="0"/>
              <a:t>‹#›</a:t>
            </a:fld>
            <a:endParaRPr lang="en-US"/>
          </a:p>
        </p:txBody>
      </p:sp>
    </p:spTree>
    <p:extLst>
      <p:ext uri="{BB962C8B-B14F-4D97-AF65-F5344CB8AC3E}">
        <p14:creationId xmlns:p14="http://schemas.microsoft.com/office/powerpoint/2010/main" val="4053629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F7BB60-0EE2-4381-938F-EED7AADD4F4C}" type="datetimeFigureOut">
              <a:rPr lang="en-US" smtClean="0"/>
              <a:t>5/14/2021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14500B-8A35-484F-BB24-6348AFB2950B}" type="slidenum">
              <a:rPr lang="en-US" smtClean="0"/>
              <a:t>‹#›</a:t>
            </a:fld>
            <a:endParaRPr lang="en-US"/>
          </a:p>
        </p:txBody>
      </p:sp>
    </p:spTree>
    <p:extLst>
      <p:ext uri="{BB962C8B-B14F-4D97-AF65-F5344CB8AC3E}">
        <p14:creationId xmlns:p14="http://schemas.microsoft.com/office/powerpoint/2010/main" val="81455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F7BB60-0EE2-4381-938F-EED7AADD4F4C}" type="datetimeFigureOut">
              <a:rPr lang="en-US" smtClean="0"/>
              <a:t>5/14/2021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14500B-8A35-484F-BB24-6348AFB2950B}" type="slidenum">
              <a:rPr lang="en-US" smtClean="0"/>
              <a:t>‹#›</a:t>
            </a:fld>
            <a:endParaRPr lang="en-US"/>
          </a:p>
        </p:txBody>
      </p:sp>
    </p:spTree>
    <p:extLst>
      <p:ext uri="{BB962C8B-B14F-4D97-AF65-F5344CB8AC3E}">
        <p14:creationId xmlns:p14="http://schemas.microsoft.com/office/powerpoint/2010/main" val="4030932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F7BB60-0EE2-4381-938F-EED7AADD4F4C}" type="datetimeFigureOut">
              <a:rPr lang="en-US" smtClean="0"/>
              <a:t>5/14/2021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4500B-8A35-484F-BB24-6348AFB2950B}" type="slidenum">
              <a:rPr lang="en-US" smtClean="0"/>
              <a:t>‹#›</a:t>
            </a:fld>
            <a:endParaRPr lang="en-US"/>
          </a:p>
        </p:txBody>
      </p:sp>
    </p:spTree>
    <p:extLst>
      <p:ext uri="{BB962C8B-B14F-4D97-AF65-F5344CB8AC3E}">
        <p14:creationId xmlns:p14="http://schemas.microsoft.com/office/powerpoint/2010/main" val="2537902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fi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1.jfif"/></Relationships>
</file>

<file path=ppt/slides/_rels/slide12.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23.jfif"/></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fif"/></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15.jfif"/></Relationships>
</file>

<file path=ppt/slides/_rels/slide8.xml.rels><?xml version="1.0" encoding="UTF-8" standalone="yes"?>
<Relationships xmlns="http://schemas.openxmlformats.org/package/2006/relationships"><Relationship Id="rId3" Type="http://schemas.openxmlformats.org/officeDocument/2006/relationships/image" Target="../media/image16.jfi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7.jfif"/></Relationships>
</file>

<file path=ppt/slides/_rels/slide9.xml.rels><?xml version="1.0" encoding="UTF-8" standalone="yes"?>
<Relationships xmlns="http://schemas.openxmlformats.org/package/2006/relationships"><Relationship Id="rId3" Type="http://schemas.openxmlformats.org/officeDocument/2006/relationships/image" Target="../media/image18.jfif"/><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5" name="TextBox 4"/>
          <p:cNvSpPr txBox="1"/>
          <p:nvPr/>
        </p:nvSpPr>
        <p:spPr>
          <a:xfrm>
            <a:off x="2676659" y="383957"/>
            <a:ext cx="6838681" cy="707886"/>
          </a:xfrm>
          <a:prstGeom prst="rect">
            <a:avLst/>
          </a:prstGeom>
          <a:noFill/>
        </p:spPr>
        <p:txBody>
          <a:bodyPr wrap="square" rtlCol="0">
            <a:spAutoFit/>
          </a:bodyPr>
          <a:lstStyle/>
          <a:p>
            <a:pPr algn="ctr"/>
            <a:r>
              <a:rPr lang="en-US" sz="2000" dirty="0" smtClean="0">
                <a:solidFill>
                  <a:srgbClr val="FF0000"/>
                </a:solidFill>
                <a:latin typeface="Times New Roman" panose="02020603050405020304" pitchFamily="18" charset="0"/>
                <a:cs typeface="Times New Roman" panose="02020603050405020304" pitchFamily="18" charset="0"/>
              </a:rPr>
              <a:t>PHÒNG GIÁO DỤC VÀ ĐÀO TẠO QUẬN LONG BIÊN</a:t>
            </a:r>
          </a:p>
          <a:p>
            <a:pPr algn="ctr"/>
            <a:r>
              <a:rPr lang="en-US" sz="2000" dirty="0" smtClean="0">
                <a:solidFill>
                  <a:srgbClr val="FF0000"/>
                </a:solidFill>
                <a:latin typeface="Times New Roman" panose="02020603050405020304" pitchFamily="18" charset="0"/>
                <a:cs typeface="Times New Roman" panose="02020603050405020304" pitchFamily="18" charset="0"/>
              </a:rPr>
              <a:t>TRƯỜNG MẦM NON TRÀNG AN</a:t>
            </a:r>
            <a:endParaRPr lang="en-US" sz="2000"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2803302" y="476032"/>
            <a:ext cx="6838681" cy="707886"/>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PHÒNG GIÁO DỤC VÀ ĐÀO TẠO QUẬN LONG BIÊN</a:t>
            </a:r>
          </a:p>
          <a:p>
            <a:pPr algn="ctr"/>
            <a:r>
              <a:rPr lang="en-US" sz="2000" dirty="0" smtClean="0">
                <a:latin typeface="Times New Roman" panose="02020603050405020304" pitchFamily="18" charset="0"/>
                <a:cs typeface="Times New Roman" panose="02020603050405020304" pitchFamily="18" charset="0"/>
              </a:rPr>
              <a:t>TRƯỜNG MẦM NON TRÀNG AN</a:t>
            </a:r>
            <a:endParaRPr lang="en-US" sz="20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1099" y="1282700"/>
            <a:ext cx="2209800" cy="2066925"/>
          </a:xfrm>
          <a:prstGeom prst="rect">
            <a:avLst/>
          </a:prstGeom>
        </p:spPr>
      </p:pic>
      <p:sp>
        <p:nvSpPr>
          <p:cNvPr id="9" name="TextBox 8"/>
          <p:cNvSpPr txBox="1"/>
          <p:nvPr/>
        </p:nvSpPr>
        <p:spPr>
          <a:xfrm>
            <a:off x="1981199" y="3608745"/>
            <a:ext cx="8482885" cy="2246769"/>
          </a:xfrm>
          <a:prstGeom prst="rect">
            <a:avLst/>
          </a:prstGeom>
          <a:noFill/>
        </p:spPr>
        <p:txBody>
          <a:bodyPr wrap="square" rtlCol="0">
            <a:spAutoFit/>
          </a:bodyPr>
          <a:lstStyle/>
          <a:p>
            <a:pPr algn="ctr"/>
            <a:r>
              <a:rPr lang="en-US" sz="2800" dirty="0" smtClean="0">
                <a:solidFill>
                  <a:srgbClr val="FF0000"/>
                </a:solidFill>
                <a:latin typeface="Times New Roman" panose="02020603050405020304" pitchFamily="18" charset="0"/>
                <a:cs typeface="Times New Roman" panose="02020603050405020304" pitchFamily="18" charset="0"/>
              </a:rPr>
              <a:t>GIÁO ÁN PHÁT TRIỂN NHẬN THỨC</a:t>
            </a:r>
            <a:endParaRPr lang="en-US" sz="2400" dirty="0" smtClean="0">
              <a:latin typeface="Times New Roman" panose="02020603050405020304" pitchFamily="18" charset="0"/>
              <a:cs typeface="Times New Roman" panose="02020603050405020304" pitchFamily="18" charset="0"/>
            </a:endParaRPr>
          </a:p>
          <a:p>
            <a:pPr algn="ctr"/>
            <a:r>
              <a:rPr lang="en-US" sz="3600" dirty="0" err="1" smtClean="0">
                <a:latin typeface="Times New Roman" panose="02020603050405020304" pitchFamily="18" charset="0"/>
                <a:cs typeface="Times New Roman" panose="02020603050405020304" pitchFamily="18" charset="0"/>
              </a:rPr>
              <a:t>Đề</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tài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Tìm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hiểu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về</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lễ</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hội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Đền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Hùng</a:t>
            </a:r>
            <a:endParaRPr lang="en-US" sz="3600" dirty="0" smtClean="0">
              <a:latin typeface="Times New Roman" panose="02020603050405020304" pitchFamily="18" charset="0"/>
              <a:cs typeface="Times New Roman" panose="02020603050405020304" pitchFamily="18" charset="0"/>
            </a:endParaRPr>
          </a:p>
          <a:p>
            <a:pPr algn="ctr"/>
            <a:endParaRPr lang="en-US" sz="2000" dirty="0" smtClean="0">
              <a:latin typeface="Times New Roman" panose="02020603050405020304" pitchFamily="18" charset="0"/>
              <a:cs typeface="Times New Roman" panose="02020603050405020304" pitchFamily="18" charset="0"/>
            </a:endParaRPr>
          </a:p>
          <a:p>
            <a:pPr algn="ctr"/>
            <a:r>
              <a:rPr lang="en-US" sz="2800" dirty="0" err="1" smtClean="0">
                <a:latin typeface="Times New Roman" panose="02020603050405020304" pitchFamily="18" charset="0"/>
                <a:cs typeface="Times New Roman" panose="02020603050405020304" pitchFamily="18" charset="0"/>
              </a:rPr>
              <a:t>Đối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tượng</a:t>
            </a:r>
            <a:r>
              <a:rPr lang="en-US" sz="2800" dirty="0" smtClean="0">
                <a:latin typeface="Times New Roman" panose="02020603050405020304" pitchFamily="18" charset="0"/>
                <a:cs typeface="Times New Roman" panose="02020603050405020304" pitchFamily="18" charset="0"/>
              </a:rPr>
              <a:t>: 4-5 </a:t>
            </a:r>
            <a:r>
              <a:rPr lang="en-US" sz="2800" dirty="0" err="1" smtClean="0">
                <a:latin typeface="Times New Roman" panose="02020603050405020304" pitchFamily="18" charset="0"/>
                <a:cs typeface="Times New Roman" panose="02020603050405020304" pitchFamily="18" charset="0"/>
              </a:rPr>
              <a:t>tuổi</a:t>
            </a:r>
            <a:endParaRPr lang="en-US" sz="2800" dirty="0" smtClean="0">
              <a:latin typeface="Times New Roman" panose="02020603050405020304" pitchFamily="18" charset="0"/>
              <a:cs typeface="Times New Roman" panose="02020603050405020304" pitchFamily="18" charset="0"/>
            </a:endParaRPr>
          </a:p>
          <a:p>
            <a:pPr algn="ctr"/>
            <a:r>
              <a:rPr lang="vi-VN" sz="2800" dirty="0" smtClean="0">
                <a:latin typeface="Times New Roman" panose="02020603050405020304" pitchFamily="18" charset="0"/>
                <a:cs typeface="Times New Roman" panose="02020603050405020304" pitchFamily="18" charset="0"/>
              </a:rPr>
              <a:t>Giáo viên: Tống Thị Bích Liên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8859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3309870" y="231820"/>
            <a:ext cx="6748530" cy="1077218"/>
          </a:xfrm>
          <a:prstGeom prst="rect">
            <a:avLst/>
          </a:prstGeom>
          <a:solidFill>
            <a:schemeClr val="accent1"/>
          </a:solidFill>
        </p:spPr>
        <p:txBody>
          <a:bodyPr wrap="square" rtlCol="0">
            <a:sp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CÁC HOẠT ĐỘNG VĂN HÓA NGÀY GIỖ TỔ HÙNG VƯƠNG</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2491" y="1540858"/>
            <a:ext cx="8203842" cy="4821506"/>
          </a:xfrm>
          <a:prstGeom prst="rect">
            <a:avLst/>
          </a:prstGeom>
        </p:spPr>
      </p:pic>
    </p:spTree>
    <p:extLst>
      <p:ext uri="{BB962C8B-B14F-4D97-AF65-F5344CB8AC3E}">
        <p14:creationId xmlns:p14="http://schemas.microsoft.com/office/powerpoint/2010/main" val="1220683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3309870" y="231820"/>
            <a:ext cx="6748530" cy="1077218"/>
          </a:xfrm>
          <a:prstGeom prst="rect">
            <a:avLst/>
          </a:prstGeom>
          <a:solidFill>
            <a:schemeClr val="accent5">
              <a:lumMod val="20000"/>
              <a:lumOff val="80000"/>
            </a:schemeClr>
          </a:solidFill>
        </p:spPr>
        <p:txBody>
          <a:bodyPr wrap="square" rtlCol="0">
            <a:sp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CÁC HOẠT ĐỘNG VĂN HÓA NGÀY GIỖ TỔ HÙNG VƯƠNG</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154" y="1674163"/>
            <a:ext cx="5872767" cy="493269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3983" y="1690688"/>
            <a:ext cx="5460642" cy="4916174"/>
          </a:xfrm>
          <a:prstGeom prst="rect">
            <a:avLst/>
          </a:prstGeom>
        </p:spPr>
      </p:pic>
    </p:spTree>
    <p:extLst>
      <p:ext uri="{BB962C8B-B14F-4D97-AF65-F5344CB8AC3E}">
        <p14:creationId xmlns:p14="http://schemas.microsoft.com/office/powerpoint/2010/main" val="1303405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0152"/>
            <a:ext cx="12192000" cy="6948152"/>
          </a:xfrm>
        </p:spPr>
      </p:pic>
      <p:sp>
        <p:nvSpPr>
          <p:cNvPr id="5" name="TextBox 4"/>
          <p:cNvSpPr txBox="1"/>
          <p:nvPr/>
        </p:nvSpPr>
        <p:spPr>
          <a:xfrm>
            <a:off x="3309870" y="231820"/>
            <a:ext cx="6748530" cy="1077218"/>
          </a:xfrm>
          <a:prstGeom prst="rect">
            <a:avLst/>
          </a:prstGeom>
          <a:solidFill>
            <a:schemeClr val="accent5">
              <a:lumMod val="20000"/>
              <a:lumOff val="80000"/>
            </a:schemeClr>
          </a:solidFill>
        </p:spPr>
        <p:txBody>
          <a:bodyPr wrap="square" rtlCol="0">
            <a:sp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CÁC HOẠT ĐỘNG VĂN HÓA NGÀY GIỖ TỔ HÙNG VƯƠNG</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9444" y="1674163"/>
            <a:ext cx="5481033" cy="491617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713" y="1631009"/>
            <a:ext cx="5480631" cy="4959327"/>
          </a:xfrm>
          <a:prstGeom prst="rect">
            <a:avLst/>
          </a:prstGeom>
        </p:spPr>
      </p:pic>
    </p:spTree>
    <p:extLst>
      <p:ext uri="{BB962C8B-B14F-4D97-AF65-F5344CB8AC3E}">
        <p14:creationId xmlns:p14="http://schemas.microsoft.com/office/powerpoint/2010/main" val="1748175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2060620" y="463639"/>
            <a:ext cx="7508383" cy="1077218"/>
          </a:xfrm>
          <a:prstGeom prst="rect">
            <a:avLst/>
          </a:prstGeom>
          <a:solidFill>
            <a:schemeClr val="accent5">
              <a:lumMod val="20000"/>
              <a:lumOff val="80000"/>
            </a:schemeClr>
          </a:solidFill>
        </p:spPr>
        <p:txBody>
          <a:bodyPr wrap="square" rtlCol="0">
            <a:sp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Ý NGHĨA CỦA NGÀY DỖ TỔ MÙNG 10/3</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701" y="1690688"/>
            <a:ext cx="10303099" cy="5057842"/>
          </a:xfrm>
          <a:prstGeom prst="rect">
            <a:avLst/>
          </a:prstGeom>
        </p:spPr>
      </p:pic>
    </p:spTree>
    <p:extLst>
      <p:ext uri="{BB962C8B-B14F-4D97-AF65-F5344CB8AC3E}">
        <p14:creationId xmlns:p14="http://schemas.microsoft.com/office/powerpoint/2010/main" val="4193056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93228"/>
          </a:xfrm>
        </p:spPr>
      </p:pic>
      <p:sp>
        <p:nvSpPr>
          <p:cNvPr id="5" name="TextBox 4"/>
          <p:cNvSpPr txBox="1"/>
          <p:nvPr/>
        </p:nvSpPr>
        <p:spPr>
          <a:xfrm>
            <a:off x="3296991" y="2573284"/>
            <a:ext cx="5293217" cy="923330"/>
          </a:xfrm>
          <a:prstGeom prst="rect">
            <a:avLst/>
          </a:prstGeom>
          <a:noFill/>
        </p:spPr>
        <p:txBody>
          <a:bodyPr wrap="square" rtlCol="0">
            <a:spAutoFit/>
          </a:bodyPr>
          <a:lstStyle/>
          <a:p>
            <a:pPr algn="ctr"/>
            <a:r>
              <a:rPr lang="en-US" sz="5400" dirty="0" err="1" smtClean="0">
                <a:solidFill>
                  <a:srgbClr val="FF0000"/>
                </a:solidFill>
                <a:latin typeface="Times New Roman" panose="02020603050405020304" pitchFamily="18" charset="0"/>
                <a:cs typeface="Times New Roman" panose="02020603050405020304" pitchFamily="18" charset="0"/>
              </a:rPr>
              <a:t>Trò</a:t>
            </a:r>
            <a:r>
              <a:rPr lang="en-US" sz="5400" dirty="0" smtClean="0">
                <a:solidFill>
                  <a:srgbClr val="FF0000"/>
                </a:solidFill>
                <a:latin typeface="Times New Roman" panose="02020603050405020304" pitchFamily="18" charset="0"/>
                <a:cs typeface="Times New Roman" panose="02020603050405020304" pitchFamily="18" charset="0"/>
              </a:rPr>
              <a:t> </a:t>
            </a:r>
            <a:r>
              <a:rPr lang="en-US" sz="5400" dirty="0" err="1" smtClean="0">
                <a:solidFill>
                  <a:srgbClr val="FF0000"/>
                </a:solidFill>
                <a:latin typeface="Times New Roman" panose="02020603050405020304" pitchFamily="18" charset="0"/>
                <a:cs typeface="Times New Roman" panose="02020603050405020304" pitchFamily="18" charset="0"/>
              </a:rPr>
              <a:t>chơi</a:t>
            </a:r>
            <a:r>
              <a:rPr lang="en-US" sz="5400" dirty="0" smtClean="0">
                <a:solidFill>
                  <a:srgbClr val="FF0000"/>
                </a:solidFill>
                <a:latin typeface="Times New Roman" panose="02020603050405020304" pitchFamily="18" charset="0"/>
                <a:cs typeface="Times New Roman" panose="02020603050405020304" pitchFamily="18" charset="0"/>
              </a:rPr>
              <a:t>: </a:t>
            </a:r>
            <a:r>
              <a:rPr lang="en-US" sz="5400" dirty="0" err="1" smtClean="0">
                <a:solidFill>
                  <a:srgbClr val="FF0000"/>
                </a:solidFill>
                <a:latin typeface="Times New Roman" panose="02020603050405020304" pitchFamily="18" charset="0"/>
                <a:cs typeface="Times New Roman" panose="02020603050405020304" pitchFamily="18" charset="0"/>
              </a:rPr>
              <a:t>Trọi</a:t>
            </a:r>
            <a:r>
              <a:rPr lang="en-US" sz="5400" dirty="0" smtClean="0">
                <a:solidFill>
                  <a:srgbClr val="FF0000"/>
                </a:solidFill>
                <a:latin typeface="Times New Roman" panose="02020603050405020304" pitchFamily="18" charset="0"/>
                <a:cs typeface="Times New Roman" panose="02020603050405020304" pitchFamily="18" charset="0"/>
              </a:rPr>
              <a:t> </a:t>
            </a:r>
            <a:r>
              <a:rPr lang="en-US" sz="5400" dirty="0" err="1" smtClean="0">
                <a:solidFill>
                  <a:srgbClr val="FF0000"/>
                </a:solidFill>
                <a:latin typeface="Times New Roman" panose="02020603050405020304" pitchFamily="18" charset="0"/>
                <a:cs typeface="Times New Roman" panose="02020603050405020304" pitchFamily="18" charset="0"/>
              </a:rPr>
              <a:t>trâu</a:t>
            </a:r>
            <a:endParaRPr lang="en-US" sz="5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4698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980349"/>
          </a:xfrm>
        </p:spPr>
      </p:pic>
      <p:sp>
        <p:nvSpPr>
          <p:cNvPr id="5" name="TextBox 4"/>
          <p:cNvSpPr txBox="1"/>
          <p:nvPr/>
        </p:nvSpPr>
        <p:spPr>
          <a:xfrm>
            <a:off x="2846231" y="2659177"/>
            <a:ext cx="5975797" cy="830997"/>
          </a:xfrm>
          <a:prstGeom prst="rect">
            <a:avLst/>
          </a:prstGeom>
          <a:noFill/>
        </p:spPr>
        <p:txBody>
          <a:bodyPr wrap="square" rtlCol="0">
            <a:spAutoFit/>
          </a:bodyPr>
          <a:lstStyle/>
          <a:p>
            <a:pPr algn="ctr"/>
            <a:r>
              <a:rPr lang="en-US" sz="4800" dirty="0" smtClean="0">
                <a:solidFill>
                  <a:srgbClr val="FF0000"/>
                </a:solidFill>
                <a:latin typeface="Times New Roman" panose="02020603050405020304" pitchFamily="18" charset="0"/>
                <a:cs typeface="Times New Roman" panose="02020603050405020304" pitchFamily="18" charset="0"/>
              </a:rPr>
              <a:t>	</a:t>
            </a:r>
            <a:r>
              <a:rPr lang="en-US" sz="4800" b="1" dirty="0" smtClean="0">
                <a:solidFill>
                  <a:srgbClr val="FF0000"/>
                </a:solidFill>
                <a:latin typeface="Times New Roman" panose="02020603050405020304" pitchFamily="18" charset="0"/>
                <a:cs typeface="Times New Roman" panose="02020603050405020304" pitchFamily="18" charset="0"/>
              </a:rPr>
              <a:t>KẾT THÚC</a:t>
            </a:r>
            <a:endParaRPr lang="en-US"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3823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2292439" y="746975"/>
            <a:ext cx="7843234" cy="2862322"/>
          </a:xfrm>
          <a:prstGeom prst="rect">
            <a:avLst/>
          </a:prstGeom>
          <a:noFill/>
        </p:spPr>
        <p:txBody>
          <a:bodyPr wrap="square" rtlCol="0">
            <a:spAutoFit/>
          </a:bodyPr>
          <a:lstStyle/>
          <a:p>
            <a:r>
              <a:rPr lang="vi-VN" b="1" dirty="0">
                <a:latin typeface="Times New Roman" panose="02020603050405020304" pitchFamily="18" charset="0"/>
                <a:cs typeface="Times New Roman" panose="02020603050405020304" pitchFamily="18" charset="0"/>
              </a:rPr>
              <a:t>Nguồn gốc của ngày giỗ tổ Hùng Vương</a:t>
            </a:r>
          </a:p>
          <a:p>
            <a:r>
              <a:rPr lang="vi-VN" dirty="0">
                <a:latin typeface="Times New Roman" panose="02020603050405020304" pitchFamily="18" charset="0"/>
                <a:cs typeface="Times New Roman" panose="02020603050405020304" pitchFamily="18" charset="0"/>
              </a:rPr>
              <a:t>Truyền thuyết kể lại rằng: Kinh Dương Vương sinh một con trai, sau nối ngôi vua cha niên hiệu là Lạc Long Quân. Lạc Long Quân sau đó lấy Âu Cơ sinh ra một bọc trăm trứng nở ra một trăm người con là tổ tiên của người Bách Việt. Một hôm vua Lạc Long Quân bảo bà Âu Cơ: “Ta là giống Rồng, nàng là giống Tiên, thủy hỏa khắc nhau, chung hợp thật khó”. Vì vậy, năm mươi người con đã nghe theo mẹ lên núi, năm mươi người con nghe theo cha về miền biển. Lạc Long Quân phong cho con trưởng Hùng Vương nối ngôi, làm vua. Trải qua 18 đời, Hùng Vương thứ 18 đã nhường ngôi cho Thục Phán - An Dương Vương</a:t>
            </a:r>
            <a:r>
              <a:rPr lang="vi-VN"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endParaRPr lang="vi-VN" dirty="0"/>
          </a:p>
        </p:txBody>
      </p:sp>
    </p:spTree>
    <p:extLst>
      <p:ext uri="{BB962C8B-B14F-4D97-AF65-F5344CB8AC3E}">
        <p14:creationId xmlns:p14="http://schemas.microsoft.com/office/powerpoint/2010/main" val="2670166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1918952" y="365125"/>
            <a:ext cx="9092484" cy="1446550"/>
          </a:xfrm>
          <a:prstGeom prst="rect">
            <a:avLst/>
          </a:prstGeom>
          <a:noFill/>
        </p:spPr>
        <p:txBody>
          <a:bodyPr wrap="square" rtlCol="0">
            <a:spAutoFit/>
          </a:bodyPr>
          <a:lstStyle/>
          <a:p>
            <a:pPr algn="ctr"/>
            <a:r>
              <a:rPr lang="en-US" sz="4400" b="1" dirty="0" smtClean="0">
                <a:solidFill>
                  <a:srgbClr val="FF0000"/>
                </a:solidFill>
                <a:latin typeface="Times New Roman" panose="02020603050405020304" pitchFamily="18" charset="0"/>
                <a:cs typeface="Times New Roman" panose="02020603050405020304" pitchFamily="18" charset="0"/>
              </a:rPr>
              <a:t>NGUỒN GỐC CỦA NGÀY GIỖ TỔ HÙNG VƯƠNG</a:t>
            </a:r>
            <a:endParaRPr lang="en-US" sz="4400" b="1"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3803" y="1811675"/>
            <a:ext cx="8757633" cy="4885339"/>
          </a:xfrm>
          <a:prstGeom prst="rect">
            <a:avLst/>
          </a:prstGeom>
        </p:spPr>
      </p:pic>
    </p:spTree>
    <p:extLst>
      <p:ext uri="{BB962C8B-B14F-4D97-AF65-F5344CB8AC3E}">
        <p14:creationId xmlns:p14="http://schemas.microsoft.com/office/powerpoint/2010/main" val="825039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8350" y="1959913"/>
            <a:ext cx="7585656" cy="4733925"/>
          </a:xfrm>
          <a:prstGeom prst="rect">
            <a:avLst/>
          </a:prstGeom>
        </p:spPr>
      </p:pic>
      <p:sp>
        <p:nvSpPr>
          <p:cNvPr id="7" name="TextBox 6"/>
          <p:cNvSpPr txBox="1"/>
          <p:nvPr/>
        </p:nvSpPr>
        <p:spPr>
          <a:xfrm>
            <a:off x="2588654" y="841644"/>
            <a:ext cx="7405352" cy="954107"/>
          </a:xfrm>
          <a:prstGeom prst="rect">
            <a:avLst/>
          </a:prstGeom>
          <a:solidFill>
            <a:schemeClr val="accent6">
              <a:lumMod val="20000"/>
              <a:lumOff val="80000"/>
            </a:schemeClr>
          </a:solidFill>
        </p:spPr>
        <p:txBody>
          <a:bodyPr wrap="square" rtlCol="0">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VỊ TRÍ VÀ CÁC HÌNH ẢNH CỦA ĐỀN HÙNG </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1929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674" y="1684357"/>
            <a:ext cx="5593187" cy="467780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2335" y="1645443"/>
            <a:ext cx="5169259" cy="4716719"/>
          </a:xfrm>
          <a:prstGeom prst="rect">
            <a:avLst/>
          </a:prstGeom>
        </p:spPr>
      </p:pic>
      <p:sp>
        <p:nvSpPr>
          <p:cNvPr id="8" name="TextBox 7"/>
          <p:cNvSpPr txBox="1"/>
          <p:nvPr/>
        </p:nvSpPr>
        <p:spPr>
          <a:xfrm>
            <a:off x="2640169" y="236337"/>
            <a:ext cx="7405352" cy="954107"/>
          </a:xfrm>
          <a:prstGeom prst="rect">
            <a:avLst/>
          </a:prstGeom>
          <a:solidFill>
            <a:schemeClr val="accent6">
              <a:lumMod val="20000"/>
              <a:lumOff val="80000"/>
            </a:schemeClr>
          </a:solidFill>
        </p:spPr>
        <p:txBody>
          <a:bodyPr wrap="square" rtlCol="0">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VỊ TRÍ VÀ CÁC HÌNH ẢNH CỦA ĐỀN HÙNG </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795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2640169" y="236337"/>
            <a:ext cx="7405352" cy="954107"/>
          </a:xfrm>
          <a:prstGeom prst="rect">
            <a:avLst/>
          </a:prstGeom>
          <a:solidFill>
            <a:schemeClr val="accent6">
              <a:lumMod val="20000"/>
              <a:lumOff val="80000"/>
            </a:schemeClr>
          </a:solidFill>
        </p:spPr>
        <p:txBody>
          <a:bodyPr wrap="square" rtlCol="0">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VỊ TRÍ VÀ CÁC HÌNH ẢNH CỦA ĐỀN HÙNG </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381" y="1690688"/>
            <a:ext cx="5548447" cy="477450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6647" y="1657349"/>
            <a:ext cx="5436159" cy="4936633"/>
          </a:xfrm>
          <a:prstGeom prst="rect">
            <a:avLst/>
          </a:prstGeom>
        </p:spPr>
      </p:pic>
    </p:spTree>
    <p:extLst>
      <p:ext uri="{BB962C8B-B14F-4D97-AF65-F5344CB8AC3E}">
        <p14:creationId xmlns:p14="http://schemas.microsoft.com/office/powerpoint/2010/main" val="3184204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2640169" y="236337"/>
            <a:ext cx="7405352" cy="954107"/>
          </a:xfrm>
          <a:prstGeom prst="rect">
            <a:avLst/>
          </a:prstGeom>
          <a:solidFill>
            <a:schemeClr val="accent6">
              <a:lumMod val="20000"/>
              <a:lumOff val="80000"/>
            </a:schemeClr>
          </a:solidFill>
        </p:spPr>
        <p:txBody>
          <a:bodyPr wrap="square" rtlCol="0">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VỊ TRÍ VÀ CÁC HÌNH ẢNH CỦA ĐỀN HÙNG </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6531" y="1243662"/>
            <a:ext cx="8822028" cy="5743126"/>
          </a:xfrm>
          <a:prstGeom prst="rect">
            <a:avLst/>
          </a:prstGeom>
        </p:spPr>
      </p:pic>
    </p:spTree>
    <p:extLst>
      <p:ext uri="{BB962C8B-B14F-4D97-AF65-F5344CB8AC3E}">
        <p14:creationId xmlns:p14="http://schemas.microsoft.com/office/powerpoint/2010/main" val="2815431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p:spPr>
      </p:pic>
      <p:sp>
        <p:nvSpPr>
          <p:cNvPr id="5" name="TextBox 4"/>
          <p:cNvSpPr txBox="1"/>
          <p:nvPr/>
        </p:nvSpPr>
        <p:spPr>
          <a:xfrm>
            <a:off x="2640169" y="236337"/>
            <a:ext cx="7405352" cy="954107"/>
          </a:xfrm>
          <a:prstGeom prst="rect">
            <a:avLst/>
          </a:prstGeom>
          <a:solidFill>
            <a:schemeClr val="accent6">
              <a:lumMod val="20000"/>
              <a:lumOff val="80000"/>
            </a:schemeClr>
          </a:solidFill>
        </p:spPr>
        <p:txBody>
          <a:bodyPr wrap="square" rtlCol="0">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VỊ TRÍ VÀ CÁC HÌNH ẢNH CỦA ĐỀN HÙNG </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7313" y="1690687"/>
            <a:ext cx="5731098" cy="449117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941" y="1690687"/>
            <a:ext cx="5718220" cy="4491171"/>
          </a:xfrm>
          <a:prstGeom prst="rect">
            <a:avLst/>
          </a:prstGeom>
        </p:spPr>
      </p:pic>
    </p:spTree>
    <p:extLst>
      <p:ext uri="{BB962C8B-B14F-4D97-AF65-F5344CB8AC3E}">
        <p14:creationId xmlns:p14="http://schemas.microsoft.com/office/powerpoint/2010/main" val="598130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823903"/>
            <a:ext cx="5717146" cy="46541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7015" y="1823903"/>
            <a:ext cx="5203064" cy="4654170"/>
          </a:xfrm>
          <a:prstGeom prst="rect">
            <a:avLst/>
          </a:prstGeom>
        </p:spPr>
      </p:pic>
      <p:sp>
        <p:nvSpPr>
          <p:cNvPr id="7" name="TextBox 6"/>
          <p:cNvSpPr txBox="1"/>
          <p:nvPr/>
        </p:nvSpPr>
        <p:spPr>
          <a:xfrm>
            <a:off x="3309870" y="231820"/>
            <a:ext cx="6748530" cy="1077218"/>
          </a:xfrm>
          <a:prstGeom prst="rect">
            <a:avLst/>
          </a:prstGeom>
          <a:solidFill>
            <a:schemeClr val="accent1"/>
          </a:solidFill>
        </p:spPr>
        <p:txBody>
          <a:bodyPr wrap="square" rtlCol="0">
            <a:sp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CÁC HOẠT ĐỘNG VĂN HÓA NGÀY GIỖ TỔ HÙNG VƯƠNG</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3489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p:spPr>
      </p:pic>
      <p:sp>
        <p:nvSpPr>
          <p:cNvPr id="5" name="TextBox 4"/>
          <p:cNvSpPr txBox="1"/>
          <p:nvPr/>
        </p:nvSpPr>
        <p:spPr>
          <a:xfrm>
            <a:off x="3309870" y="231820"/>
            <a:ext cx="6748530" cy="1077218"/>
          </a:xfrm>
          <a:prstGeom prst="rect">
            <a:avLst/>
          </a:prstGeom>
          <a:solidFill>
            <a:schemeClr val="accent1"/>
          </a:solidFill>
        </p:spPr>
        <p:txBody>
          <a:bodyPr wrap="square" rtlCol="0">
            <a:sp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CÁC HOẠT ĐỘNG VĂN HÓA NGÀY GIỖ TỔ HÙNG VƯƠNG</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2143" y="1540859"/>
            <a:ext cx="9567930" cy="5194792"/>
          </a:xfrm>
          <a:prstGeom prst="rect">
            <a:avLst/>
          </a:prstGeom>
        </p:spPr>
      </p:pic>
    </p:spTree>
    <p:extLst>
      <p:ext uri="{BB962C8B-B14F-4D97-AF65-F5344CB8AC3E}">
        <p14:creationId xmlns:p14="http://schemas.microsoft.com/office/powerpoint/2010/main" val="19671290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326</Words>
  <Application>Microsoft Office PowerPoint</Application>
  <PresentationFormat>Widescreen</PresentationFormat>
  <Paragraphs>25</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9</cp:revision>
  <dcterms:created xsi:type="dcterms:W3CDTF">2021-04-21T15:31:45Z</dcterms:created>
  <dcterms:modified xsi:type="dcterms:W3CDTF">2021-05-14T12:21:47Z</dcterms:modified>
</cp:coreProperties>
</file>