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3" r:id="rId4"/>
    <p:sldId id="265" r:id="rId5"/>
    <p:sldId id="262" r:id="rId6"/>
    <p:sldId id="257" r:id="rId7"/>
    <p:sldId id="266" r:id="rId8"/>
    <p:sldId id="256" r:id="rId9"/>
    <p:sldId id="267" r:id="rId10"/>
    <p:sldId id="259"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CCFF"/>
    <a:srgbClr val="FF66FF"/>
    <a:srgbClr val="9900CC"/>
    <a:srgbClr val="D60093"/>
    <a:srgbClr val="00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070825-C287-4936-9785-C0B84D73E7F3}" type="slidenum">
              <a:rPr lang="en-US" altLang="en-US"/>
              <a:pPr>
                <a:defRPr/>
              </a:pPr>
              <a:t>‹#›</a:t>
            </a:fld>
            <a:endParaRPr lang="en-US" altLang="en-US"/>
          </a:p>
        </p:txBody>
      </p:sp>
    </p:spTree>
    <p:extLst>
      <p:ext uri="{BB962C8B-B14F-4D97-AF65-F5344CB8AC3E}">
        <p14:creationId xmlns:p14="http://schemas.microsoft.com/office/powerpoint/2010/main" val="196295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652FB8-4FA5-4786-80B7-96A3741063BA}" type="slidenum">
              <a:rPr lang="en-US" altLang="en-US"/>
              <a:pPr>
                <a:defRPr/>
              </a:pPr>
              <a:t>‹#›</a:t>
            </a:fld>
            <a:endParaRPr lang="en-US" altLang="en-US"/>
          </a:p>
        </p:txBody>
      </p:sp>
    </p:spTree>
    <p:extLst>
      <p:ext uri="{BB962C8B-B14F-4D97-AF65-F5344CB8AC3E}">
        <p14:creationId xmlns:p14="http://schemas.microsoft.com/office/powerpoint/2010/main" val="329087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54373E-CCFB-42FE-9F9C-9503B046A2B2}" type="slidenum">
              <a:rPr lang="en-US" altLang="en-US"/>
              <a:pPr>
                <a:defRPr/>
              </a:pPr>
              <a:t>‹#›</a:t>
            </a:fld>
            <a:endParaRPr lang="en-US" altLang="en-US"/>
          </a:p>
        </p:txBody>
      </p:sp>
    </p:spTree>
    <p:extLst>
      <p:ext uri="{BB962C8B-B14F-4D97-AF65-F5344CB8AC3E}">
        <p14:creationId xmlns:p14="http://schemas.microsoft.com/office/powerpoint/2010/main" val="268185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4041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3502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4800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7310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3160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5510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0133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9298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A5DE65-4D92-481E-8FCC-B65A44FA525E}" type="slidenum">
              <a:rPr lang="en-US" altLang="en-US"/>
              <a:pPr>
                <a:defRPr/>
              </a:pPr>
              <a:t>‹#›</a:t>
            </a:fld>
            <a:endParaRPr lang="en-US" altLang="en-US"/>
          </a:p>
        </p:txBody>
      </p:sp>
    </p:spTree>
    <p:extLst>
      <p:ext uri="{BB962C8B-B14F-4D97-AF65-F5344CB8AC3E}">
        <p14:creationId xmlns:p14="http://schemas.microsoft.com/office/powerpoint/2010/main" val="2369970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81698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6765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4986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82553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3152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1536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19494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5789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1507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365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B8DCA3-1F6B-4CCB-B4A6-56909C123382}" type="slidenum">
              <a:rPr lang="en-US" altLang="en-US"/>
              <a:pPr>
                <a:defRPr/>
              </a:pPr>
              <a:t>‹#›</a:t>
            </a:fld>
            <a:endParaRPr lang="en-US" altLang="en-US"/>
          </a:p>
        </p:txBody>
      </p:sp>
    </p:spTree>
    <p:extLst>
      <p:ext uri="{BB962C8B-B14F-4D97-AF65-F5344CB8AC3E}">
        <p14:creationId xmlns:p14="http://schemas.microsoft.com/office/powerpoint/2010/main" val="1630550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2098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08324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9253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3462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179BE2-D2C0-4C09-98BD-BFDA0D1DE383}" type="slidenum">
              <a:rPr lang="en-US" altLang="en-US"/>
              <a:pPr>
                <a:defRPr/>
              </a:pPr>
              <a:t>‹#›</a:t>
            </a:fld>
            <a:endParaRPr lang="en-US" altLang="en-US"/>
          </a:p>
        </p:txBody>
      </p:sp>
    </p:spTree>
    <p:extLst>
      <p:ext uri="{BB962C8B-B14F-4D97-AF65-F5344CB8AC3E}">
        <p14:creationId xmlns:p14="http://schemas.microsoft.com/office/powerpoint/2010/main" val="18047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7B1CE20-97DE-439A-89FF-EC047E12F225}" type="slidenum">
              <a:rPr lang="en-US" altLang="en-US"/>
              <a:pPr>
                <a:defRPr/>
              </a:pPr>
              <a:t>‹#›</a:t>
            </a:fld>
            <a:endParaRPr lang="en-US" altLang="en-US"/>
          </a:p>
        </p:txBody>
      </p:sp>
    </p:spTree>
    <p:extLst>
      <p:ext uri="{BB962C8B-B14F-4D97-AF65-F5344CB8AC3E}">
        <p14:creationId xmlns:p14="http://schemas.microsoft.com/office/powerpoint/2010/main" val="102246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AEA3115-6E05-40D9-891C-3BF66572C181}" type="slidenum">
              <a:rPr lang="en-US" altLang="en-US"/>
              <a:pPr>
                <a:defRPr/>
              </a:pPr>
              <a:t>‹#›</a:t>
            </a:fld>
            <a:endParaRPr lang="en-US" altLang="en-US"/>
          </a:p>
        </p:txBody>
      </p:sp>
    </p:spTree>
    <p:extLst>
      <p:ext uri="{BB962C8B-B14F-4D97-AF65-F5344CB8AC3E}">
        <p14:creationId xmlns:p14="http://schemas.microsoft.com/office/powerpoint/2010/main" val="31863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E2065B-81E2-4C71-890E-EEB52AEC9540}" type="slidenum">
              <a:rPr lang="en-US" altLang="en-US"/>
              <a:pPr>
                <a:defRPr/>
              </a:pPr>
              <a:t>‹#›</a:t>
            </a:fld>
            <a:endParaRPr lang="en-US" altLang="en-US"/>
          </a:p>
        </p:txBody>
      </p:sp>
    </p:spTree>
    <p:extLst>
      <p:ext uri="{BB962C8B-B14F-4D97-AF65-F5344CB8AC3E}">
        <p14:creationId xmlns:p14="http://schemas.microsoft.com/office/powerpoint/2010/main" val="386977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11FE48-160D-4E98-9A58-11D568D084A6}" type="slidenum">
              <a:rPr lang="en-US" altLang="en-US"/>
              <a:pPr>
                <a:defRPr/>
              </a:pPr>
              <a:t>‹#›</a:t>
            </a:fld>
            <a:endParaRPr lang="en-US" altLang="en-US"/>
          </a:p>
        </p:txBody>
      </p:sp>
    </p:spTree>
    <p:extLst>
      <p:ext uri="{BB962C8B-B14F-4D97-AF65-F5344CB8AC3E}">
        <p14:creationId xmlns:p14="http://schemas.microsoft.com/office/powerpoint/2010/main" val="295296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EF23F1-5D34-4CC6-81B3-1D18D72ED29C}" type="slidenum">
              <a:rPr lang="en-US" altLang="en-US"/>
              <a:pPr>
                <a:defRPr/>
              </a:pPr>
              <a:t>‹#›</a:t>
            </a:fld>
            <a:endParaRPr lang="en-US" altLang="en-US"/>
          </a:p>
        </p:txBody>
      </p:sp>
    </p:spTree>
    <p:extLst>
      <p:ext uri="{BB962C8B-B14F-4D97-AF65-F5344CB8AC3E}">
        <p14:creationId xmlns:p14="http://schemas.microsoft.com/office/powerpoint/2010/main" val="278675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66"/>
            </a:gs>
            <a:gs pos="50000">
              <a:srgbClr val="FFFFFF"/>
            </a:gs>
            <a:gs pos="100000">
              <a:srgbClr val="CCFF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7680716-72BB-4A24-A0FC-E2F8E91946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2669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9/6/2022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69922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934200"/>
          </a:xfrm>
          <a:prstGeom prst="rect">
            <a:avLst/>
          </a:prstGeom>
        </p:spPr>
      </p:pic>
      <p:sp>
        <p:nvSpPr>
          <p:cNvPr id="5" name="TextBox 4"/>
          <p:cNvSpPr txBox="1"/>
          <p:nvPr/>
        </p:nvSpPr>
        <p:spPr>
          <a:xfrm>
            <a:off x="2104641" y="44677"/>
            <a:ext cx="4934715" cy="923330"/>
          </a:xfrm>
          <a:prstGeom prst="rect">
            <a:avLst/>
          </a:prstGeom>
          <a:noFill/>
        </p:spPr>
        <p:txBody>
          <a:bodyPr wrap="square" rtlCol="0">
            <a:spAutoFit/>
          </a:bodyPr>
          <a:lstStyle/>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ỦY BAN NHÂN DÂN QUẬN LONG BIÊN</a:t>
            </a:r>
          </a:p>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TRƯỜNG MẦM NON TUỔI HOA</a:t>
            </a:r>
          </a:p>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983" y="809656"/>
            <a:ext cx="954029" cy="954029"/>
          </a:xfrm>
          <a:prstGeom prst="rect">
            <a:avLst/>
          </a:prstGeom>
        </p:spPr>
      </p:pic>
      <p:sp>
        <p:nvSpPr>
          <p:cNvPr id="7" name="Rectangle 6"/>
          <p:cNvSpPr/>
          <p:nvPr/>
        </p:nvSpPr>
        <p:spPr>
          <a:xfrm>
            <a:off x="1633907" y="2805380"/>
            <a:ext cx="6106961" cy="1757037"/>
          </a:xfrm>
          <a:prstGeom prst="rect">
            <a:avLst/>
          </a:prstGeom>
          <a:noFill/>
        </p:spPr>
        <p:txBody>
          <a:bodyPr spcFirstLastPara="1" wrap="none" lIns="68580" tIns="34290" rIns="68580" bIns="34290" numCol="1">
            <a:prstTxWarp prst="textArchUp">
              <a:avLst/>
            </a:prstTxWarp>
            <a:spAutoFit/>
          </a:bodyPr>
          <a:lstStyle/>
          <a:p>
            <a:pPr algn="ctr" defTabSz="685800" eaLnBrk="1" fontAlgn="auto" hangingPunct="1">
              <a:spcBef>
                <a:spcPts val="0"/>
              </a:spcBef>
              <a:spcAft>
                <a:spcPts val="0"/>
              </a:spcAft>
            </a:pPr>
            <a:r>
              <a:rPr lang="en-US" sz="44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 QUEN VĂN HỌC</a:t>
            </a:r>
            <a:endParaRPr lang="en-US" sz="44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444529" y="3524935"/>
            <a:ext cx="5180948" cy="1384995"/>
          </a:xfrm>
          <a:prstGeom prst="rect">
            <a:avLst/>
          </a:prstGeom>
          <a:noFill/>
        </p:spPr>
        <p:txBody>
          <a:bodyPr wrap="square" rtlCol="0">
            <a:spAutoFit/>
          </a:bodyPr>
          <a:lstStyle/>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Đề tài: </a:t>
            </a:r>
            <a:r>
              <a:rPr lang="en-US" sz="2800" b="1" smtClean="0">
                <a:solidFill>
                  <a:srgbClr val="000099"/>
                </a:solidFill>
                <a:latin typeface="Times New Roman" panose="02020603050405020304" pitchFamily="18" charset="0"/>
                <a:cs typeface="Times New Roman" panose="02020603050405020304" pitchFamily="18" charset="0"/>
              </a:rPr>
              <a:t>Truyện “ Đôi bạn tốt”</a:t>
            </a:r>
            <a:endParaRPr lang="en-US" sz="2800" b="1">
              <a:solidFill>
                <a:srgbClr val="000099"/>
              </a:solidFill>
              <a:latin typeface="Times New Roman" panose="02020603050405020304" pitchFamily="18" charset="0"/>
              <a:cs typeface="Times New Roman" panose="02020603050405020304" pitchFamily="18" charset="0"/>
            </a:endParaRPr>
          </a:p>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Lớp : Mẫu giáo bé C2</a:t>
            </a:r>
          </a:p>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Giáo viên: Nguyễn Thị Thanh</a:t>
            </a:r>
          </a:p>
        </p:txBody>
      </p:sp>
      <p:sp>
        <p:nvSpPr>
          <p:cNvPr id="9" name="TextBox 8"/>
          <p:cNvSpPr txBox="1"/>
          <p:nvPr/>
        </p:nvSpPr>
        <p:spPr>
          <a:xfrm>
            <a:off x="3276600" y="6314906"/>
            <a:ext cx="2821577" cy="369332"/>
          </a:xfrm>
          <a:prstGeom prst="rect">
            <a:avLst/>
          </a:prstGeom>
          <a:noFill/>
        </p:spPr>
        <p:txBody>
          <a:bodyPr wrap="square" rtlCol="0">
            <a:spAutoFit/>
          </a:bodyPr>
          <a:lstStyle/>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Năm học: </a:t>
            </a:r>
            <a:r>
              <a:rPr lang="en-US" b="1" smtClean="0">
                <a:solidFill>
                  <a:srgbClr val="000099"/>
                </a:solidFill>
                <a:latin typeface="Times New Roman" panose="02020603050405020304" pitchFamily="18" charset="0"/>
                <a:cs typeface="Times New Roman" panose="02020603050405020304" pitchFamily="18" charset="0"/>
              </a:rPr>
              <a:t>2022 - 2023</a:t>
            </a:r>
            <a:endParaRPr lang="en-US" b="1">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11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 calcmode="lin" valueType="num">
                                      <p:cBhvr>
                                        <p:cTn id="2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1295400"/>
            <a:ext cx="7848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Trong truyện có những nhân </a:t>
            </a:r>
            <a:r>
              <a:rPr lang="en-US" sz="3600" b="1">
                <a:solidFill>
                  <a:srgbClr val="0000FF"/>
                </a:solidFill>
                <a:latin typeface="Times New Roman" panose="02020603050405020304" pitchFamily="18" charset="0"/>
                <a:cs typeface="Times New Roman" panose="02020603050405020304" pitchFamily="18" charset="0"/>
              </a:rPr>
              <a:t>vật </a:t>
            </a:r>
            <a:r>
              <a:rPr lang="en-US" sz="3600" b="1" smtClean="0">
                <a:solidFill>
                  <a:srgbClr val="0000FF"/>
                </a:solidFill>
                <a:latin typeface="Times New Roman" panose="02020603050405020304" pitchFamily="18" charset="0"/>
                <a:cs typeface="Times New Roman" panose="02020603050405020304" pitchFamily="18" charset="0"/>
              </a:rPr>
              <a:t>nào?</a:t>
            </a:r>
            <a:endParaRPr lang="en-US" sz="36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8834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838200"/>
            <a:ext cx="7696200" cy="495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a:solidFill>
                  <a:srgbClr val="0000FF"/>
                </a:solidFill>
                <a:latin typeface="Times New Roman" panose="02020603050405020304" pitchFamily="18" charset="0"/>
                <a:cs typeface="Times New Roman" panose="02020603050405020304" pitchFamily="18" charset="0"/>
              </a:rPr>
              <a:t>Thím vịt đem con đến gửi ai?</a:t>
            </a:r>
            <a:endParaRPr lang="en-US" sz="40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5961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3000"/>
            <a:ext cx="7848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FF"/>
                </a:solidFill>
                <a:latin typeface="Times New Roman" panose="02020603050405020304" pitchFamily="18" charset="0"/>
                <a:cs typeface="Times New Roman" panose="02020603050405020304" pitchFamily="18" charset="0"/>
              </a:rPr>
              <a:t>Vì sao Gà con đuổi vịt con đi?</a:t>
            </a:r>
            <a:endParaRPr lang="en-US" sz="40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569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914400"/>
            <a:ext cx="731520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00FF"/>
                </a:solidFill>
                <a:latin typeface="Times New Roman" panose="02020603050405020304" pitchFamily="18" charset="0"/>
                <a:cs typeface="Times New Roman" panose="02020603050405020304" pitchFamily="18" charset="0"/>
              </a:rPr>
              <a:t>Gà con bị con gì rình bắt? Gà con kêu như </a:t>
            </a:r>
            <a:r>
              <a:rPr lang="en-US" sz="4000" b="1">
                <a:solidFill>
                  <a:srgbClr val="0000FF"/>
                </a:solidFill>
                <a:latin typeface="Times New Roman" panose="02020603050405020304" pitchFamily="18" charset="0"/>
                <a:cs typeface="Times New Roman" panose="02020603050405020304" pitchFamily="18" charset="0"/>
              </a:rPr>
              <a:t>thế </a:t>
            </a:r>
            <a:r>
              <a:rPr lang="en-US" sz="4000" b="1" smtClean="0">
                <a:solidFill>
                  <a:srgbClr val="0000FF"/>
                </a:solidFill>
                <a:latin typeface="Times New Roman" panose="02020603050405020304" pitchFamily="18" charset="0"/>
                <a:cs typeface="Times New Roman" panose="02020603050405020304" pitchFamily="18" charset="0"/>
              </a:rPr>
              <a:t>nào?Vịt </a:t>
            </a:r>
            <a:r>
              <a:rPr lang="en-US" sz="4000" b="1">
                <a:solidFill>
                  <a:srgbClr val="0000FF"/>
                </a:solidFill>
                <a:latin typeface="Times New Roman" panose="02020603050405020304" pitchFamily="18" charset="0"/>
                <a:cs typeface="Times New Roman" panose="02020603050405020304" pitchFamily="18" charset="0"/>
              </a:rPr>
              <a:t>con đã làm gì để giúp gà con?</a:t>
            </a:r>
          </a:p>
        </p:txBody>
      </p:sp>
    </p:spTree>
    <p:extLst>
      <p:ext uri="{BB962C8B-B14F-4D97-AF65-F5344CB8AC3E}">
        <p14:creationId xmlns:p14="http://schemas.microsoft.com/office/powerpoint/2010/main" val="4739688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9174367" cy="6837218"/>
          </a:xfrm>
          <a:prstGeom prst="rect">
            <a:avLst/>
          </a:prstGeom>
        </p:spPr>
      </p:pic>
      <p:sp>
        <p:nvSpPr>
          <p:cNvPr id="3" name="TextBox 2"/>
          <p:cNvSpPr txBox="1"/>
          <p:nvPr/>
        </p:nvSpPr>
        <p:spPr>
          <a:xfrm>
            <a:off x="2362200" y="1828800"/>
            <a:ext cx="4800600" cy="1938992"/>
          </a:xfrm>
          <a:prstGeom prst="rect">
            <a:avLst/>
          </a:prstGeom>
          <a:no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Cô cho trẻ xem phim hoạt hình truyện </a:t>
            </a:r>
          </a:p>
          <a:p>
            <a:pPr algn="ctr"/>
            <a:r>
              <a:rPr lang="en-US" sz="4000" b="1" smtClean="0">
                <a:solidFill>
                  <a:srgbClr val="FFFF00"/>
                </a:solidFill>
                <a:latin typeface="Times New Roman" panose="02020603050405020304" pitchFamily="18" charset="0"/>
                <a:cs typeface="Times New Roman" panose="02020603050405020304" pitchFamily="18" charset="0"/>
              </a:rPr>
              <a:t>“ Đôi bạn tốt”</a:t>
            </a:r>
            <a:endParaRPr lang="en-US" sz="40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301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824" y="2667000"/>
            <a:ext cx="8648522" cy="769441"/>
          </a:xfrm>
          <a:prstGeom prst="rect">
            <a:avLst/>
          </a:prstGeom>
          <a:noFill/>
        </p:spPr>
        <p:txBody>
          <a:bodyPr wrap="none" lIns="91440" tIns="45720" rIns="91440" bIns="45720">
            <a:spAutoFit/>
          </a:bodyPr>
          <a:lstStyle/>
          <a:p>
            <a:pPr algn="ctr"/>
            <a:r>
              <a:rPr lang="en-US" sz="4400" b="1" cap="none" spc="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Chúc các con chăm ngoan học giỏi!</a:t>
            </a:r>
            <a:endParaRPr lang="en-US" sz="4400" b="1" cap="none" spc="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93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50"/>
            <a:ext cx="9144000" cy="5055326"/>
          </a:xfrm>
        </p:spPr>
      </p:pic>
      <p:sp>
        <p:nvSpPr>
          <p:cNvPr id="5" name="TextBox 4"/>
          <p:cNvSpPr txBox="1"/>
          <p:nvPr/>
        </p:nvSpPr>
        <p:spPr>
          <a:xfrm>
            <a:off x="2209800" y="2438400"/>
            <a:ext cx="5131526"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a:solidFill>
                  <a:srgbClr val="FF0000"/>
                </a:solidFill>
                <a:latin typeface="Times New Roman" panose="02020603050405020304" pitchFamily="18" charset="0"/>
                <a:cs typeface="Times New Roman" panose="02020603050405020304" pitchFamily="18" charset="0"/>
              </a:rPr>
              <a:t>Cô cho trẻ hát bài </a:t>
            </a:r>
            <a:r>
              <a:rPr lang="en-US" sz="2400" b="1">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Vui đến trường”</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764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descr="Đôi bạn tốt - Thơ truyện mầm non [ GianggiangTV ] - Truyện mới cập nhật hôm  nay - Gaubongre.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556" b="94167" l="625" r="100000"/>
                    </a14:imgEffect>
                  </a14:imgLayer>
                </a14:imgProps>
              </a:ext>
              <a:ext uri="{28A0092B-C50C-407E-A947-70E740481C1C}">
                <a14:useLocalDpi xmlns:a14="http://schemas.microsoft.com/office/drawing/2010/main" val="0"/>
              </a:ext>
            </a:extLst>
          </a:blip>
          <a:srcRect t="6593" b="6593"/>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678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OI BAN TOT 2"/>
          <p:cNvPicPr>
            <a:picLocks noChangeAspect="1" noChangeArrowheads="1"/>
          </p:cNvPicPr>
          <p:nvPr/>
        </p:nvPicPr>
        <p:blipFill>
          <a:blip r:embed="rId2">
            <a:extLst>
              <a:ext uri="{28A0092B-C50C-407E-A947-70E740481C1C}">
                <a14:useLocalDpi xmlns:a14="http://schemas.microsoft.com/office/drawing/2010/main" val="0"/>
              </a:ext>
            </a:extLst>
          </a:blip>
          <a:srcRect r="3999" b="126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99" y="0"/>
            <a:ext cx="5867400"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Thím Vịt bận đi chợ xa đem con </a:t>
            </a:r>
            <a:r>
              <a:rPr lang="vi-VN" sz="2400">
                <a:solidFill>
                  <a:srgbClr val="0000FF"/>
                </a:solidFill>
                <a:latin typeface="Times New Roman" panose="02020603050405020304" pitchFamily="18" charset="0"/>
                <a:cs typeface="Times New Roman" panose="02020603050405020304" pitchFamily="18" charset="0"/>
              </a:rPr>
              <a:t>đến </a:t>
            </a:r>
            <a:r>
              <a:rPr lang="vi-VN" sz="2400" smtClean="0">
                <a:solidFill>
                  <a:srgbClr val="0000FF"/>
                </a:solidFill>
                <a:latin typeface="Times New Roman" panose="02020603050405020304" pitchFamily="18" charset="0"/>
                <a:cs typeface="Times New Roman" panose="02020603050405020304" pitchFamily="18" charset="0"/>
              </a:rPr>
              <a:t>g</a:t>
            </a:r>
            <a:r>
              <a:rPr lang="en-US" sz="2400" smtClean="0">
                <a:solidFill>
                  <a:srgbClr val="0000FF"/>
                </a:solidFill>
                <a:latin typeface="Times New Roman" panose="02020603050405020304" pitchFamily="18" charset="0"/>
                <a:cs typeface="Times New Roman" panose="02020603050405020304" pitchFamily="18" charset="0"/>
              </a:rPr>
              <a:t>ử</a:t>
            </a:r>
            <a:r>
              <a:rPr lang="vi-VN" sz="2400" smtClean="0">
                <a:solidFill>
                  <a:srgbClr val="0000FF"/>
                </a:solidFill>
                <a:latin typeface="Times New Roman" panose="02020603050405020304" pitchFamily="18" charset="0"/>
                <a:cs typeface="Times New Roman" panose="02020603050405020304" pitchFamily="18" charset="0"/>
              </a:rPr>
              <a:t>i </a:t>
            </a:r>
            <a:r>
              <a:rPr lang="vi-VN" sz="2400">
                <a:solidFill>
                  <a:srgbClr val="0000FF"/>
                </a:solidFill>
                <a:latin typeface="Times New Roman" panose="02020603050405020304" pitchFamily="18" charset="0"/>
                <a:cs typeface="Times New Roman" panose="02020603050405020304" pitchFamily="18" charset="0"/>
              </a:rPr>
              <a:t>bác gà mái mẹ. Gà mái mẹ gọi con ra chơi với Vịt con.</a:t>
            </a:r>
          </a:p>
          <a:p>
            <a:r>
              <a:rPr lang="vi-VN" sz="2400">
                <a:solidFill>
                  <a:srgbClr val="0000FF"/>
                </a:solidFill>
                <a:latin typeface="Times New Roman" panose="02020603050405020304" pitchFamily="18" charset="0"/>
                <a:cs typeface="Times New Roman" panose="02020603050405020304" pitchFamily="18" charset="0"/>
              </a:rPr>
              <a:t>Gà con xin phép mẹ dẫn Vịt con ra vườn chơi và tìm giun để ăn. gà con nhanh nhẹn đi trước. Vịt con lạch bạch theo sau. Thấy Vịt con chậm chạp, Gà con tỏ ra không thích lắm.</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OI BAN TOT 3"/>
          <p:cNvPicPr>
            <a:picLocks noChangeAspect="1" noChangeArrowheads="1"/>
          </p:cNvPicPr>
          <p:nvPr/>
        </p:nvPicPr>
        <p:blipFill>
          <a:blip r:embed="rId2">
            <a:extLst>
              <a:ext uri="{28A0092B-C50C-407E-A947-70E740481C1C}">
                <a14:useLocalDpi xmlns:a14="http://schemas.microsoft.com/office/drawing/2010/main" val="0"/>
              </a:ext>
            </a:extLst>
          </a:blip>
          <a:srcRect r="5000" b="126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71600" y="0"/>
            <a:ext cx="8001000" cy="2308324"/>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Ra tới vườn, Gà con bới đất tìm giun. Ngón chân của Vịt có màng, không bới đất được. Vịt con cứ lạch bạch </a:t>
            </a:r>
            <a:r>
              <a:rPr lang="vi-VN" sz="2400">
                <a:solidFill>
                  <a:srgbClr val="0000FF"/>
                </a:solidFill>
                <a:latin typeface="Times New Roman" panose="02020603050405020304" pitchFamily="18" charset="0"/>
                <a:cs typeface="Times New Roman" panose="02020603050405020304" pitchFamily="18" charset="0"/>
              </a:rPr>
              <a:t>khiến </a:t>
            </a:r>
            <a:r>
              <a:rPr lang="vi-VN" sz="2400" smtClean="0">
                <a:solidFill>
                  <a:srgbClr val="0000FF"/>
                </a:solidFill>
                <a:latin typeface="Times New Roman" panose="02020603050405020304" pitchFamily="18" charset="0"/>
                <a:cs typeface="Times New Roman" panose="02020603050405020304" pitchFamily="18" charset="0"/>
              </a:rPr>
              <a:t>đ</a:t>
            </a:r>
            <a:r>
              <a:rPr lang="en-US" sz="2400" smtClean="0">
                <a:solidFill>
                  <a:srgbClr val="0000FF"/>
                </a:solidFill>
                <a:latin typeface="Times New Roman" panose="02020603050405020304" pitchFamily="18" charset="0"/>
                <a:cs typeface="Times New Roman" panose="02020603050405020304" pitchFamily="18" charset="0"/>
              </a:rPr>
              <a:t>ấ</a:t>
            </a:r>
            <a:r>
              <a:rPr lang="vi-VN" sz="2400" smtClean="0">
                <a:solidFill>
                  <a:srgbClr val="0000FF"/>
                </a:solidFill>
                <a:latin typeface="Times New Roman" panose="02020603050405020304" pitchFamily="18" charset="0"/>
                <a:cs typeface="Times New Roman" panose="02020603050405020304" pitchFamily="18" charset="0"/>
              </a:rPr>
              <a:t>t </a:t>
            </a:r>
            <a:r>
              <a:rPr lang="vi-VN" sz="2400">
                <a:solidFill>
                  <a:srgbClr val="0000FF"/>
                </a:solidFill>
                <a:latin typeface="Times New Roman" panose="02020603050405020304" pitchFamily="18" charset="0"/>
                <a:cs typeface="Times New Roman" panose="02020603050405020304" pitchFamily="18" charset="0"/>
              </a:rPr>
              <a:t>bị nén xuống. Gà con không tài nào tìm giun được. Gà con tức quá nói với Vịt con:</a:t>
            </a:r>
            <a:br>
              <a:rPr lang="vi-VN" sz="2400">
                <a:solidFill>
                  <a:srgbClr val="0000FF"/>
                </a:solidFill>
                <a:latin typeface="Times New Roman" panose="02020603050405020304" pitchFamily="18" charset="0"/>
                <a:cs typeface="Times New Roman" panose="02020603050405020304" pitchFamily="18" charset="0"/>
              </a:rPr>
            </a:br>
            <a:r>
              <a:rPr lang="vi-VN" sz="2400">
                <a:solidFill>
                  <a:srgbClr val="0000FF"/>
                </a:solidFill>
                <a:latin typeface="Times New Roman" panose="02020603050405020304" pitchFamily="18" charset="0"/>
                <a:cs typeface="Times New Roman" panose="02020603050405020304" pitchFamily="18" charset="0"/>
              </a:rPr>
              <a:t>- Bạn chẳng biết bới gì cả, bạn đi chỗ khác chơi để tôi bới một mình vậy.</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DOI BAN TOT 4"/>
          <p:cNvPicPr>
            <a:picLocks noChangeAspect="1" noChangeArrowheads="1"/>
          </p:cNvPicPr>
          <p:nvPr/>
        </p:nvPicPr>
        <p:blipFill>
          <a:blip r:embed="rId2">
            <a:extLst>
              <a:ext uri="{28A0092B-C50C-407E-A947-70E740481C1C}">
                <a14:useLocalDpi xmlns:a14="http://schemas.microsoft.com/office/drawing/2010/main" val="0"/>
              </a:ext>
            </a:extLst>
          </a:blip>
          <a:srcRect r="3999" b="1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20782"/>
            <a:ext cx="7086600"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Vịt con thấy Gà con cáu với mình cũng buồn, liền bỏ ra ao tìm tép ăn. Một con Cáo mắt xanh, đuôi dài nấp trong bụi rậm, thấy Gà con đi tìm mồi một mình định nhảy ra vồ. Gà con sợ quá vội “ba chân bốn cẳng” chạy ra bờ ao. Gà con vừa chạy vừa kêu : “Chiếp, chiếp, chiếp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OI BAN TOT 5"/>
          <p:cNvPicPr>
            <a:picLocks noChangeAspect="1" noChangeArrowheads="1"/>
          </p:cNvPicPr>
          <p:nvPr/>
        </p:nvPicPr>
        <p:blipFill>
          <a:blip r:embed="rId2">
            <a:extLst>
              <a:ext uri="{28A0092B-C50C-407E-A947-70E740481C1C}">
                <a14:useLocalDpi xmlns:a14="http://schemas.microsoft.com/office/drawing/2010/main" val="0"/>
              </a:ext>
            </a:extLst>
          </a:blip>
          <a:srcRect r="5000" b="13333"/>
          <a:stretch>
            <a:fillRect/>
          </a:stretch>
        </p:blipFill>
        <p:spPr bwMode="auto">
          <a:xfrm>
            <a:off x="13855"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75364" y="-6927"/>
            <a:ext cx="5410200"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Vịt con đang lặn ngụp tìm tép, nghe tiếng bạn gọi vội chạy nhanh vào bờ kịp cõng bạn ra xa. Cáo chạy tới bờ đã thấy Gà và Vịt đang ở giữa ao sâu. Chờ mãi không được, Cáo liếm mép và bỏ đi. Nhờ Vịt có đôi chân như mái chèo mà Gà con thoát chết…. Lúc này, Gà mới thấy việc mình đuổi Vịt con là không tốt và xin lỗi bạn. Vịt con không giận mà còn mò tép cho Gà con ăn.</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70916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OI BAN TOT 6"/>
          <p:cNvPicPr>
            <a:picLocks noChangeAspect="1" noChangeArrowheads="1"/>
          </p:cNvPicPr>
          <p:nvPr/>
        </p:nvPicPr>
        <p:blipFill>
          <a:blip r:embed="rId2">
            <a:extLst>
              <a:ext uri="{28A0092B-C50C-407E-A947-70E740481C1C}">
                <a14:useLocalDpi xmlns:a14="http://schemas.microsoft.com/office/drawing/2010/main" val="0"/>
              </a:ext>
            </a:extLst>
          </a:blip>
          <a:srcRect r="5000" b="13333"/>
          <a:stretch>
            <a:fillRect/>
          </a:stretch>
        </p:blipFill>
        <p:spPr bwMode="auto">
          <a:xfrm>
            <a:off x="-13855"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54" y="-6927"/>
            <a:ext cx="7377546" cy="120032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Từ đấy, mỗi khi Vịt con đến chơi, Gà con mừng tíu tít đi tìm giun cho bạn ăn. Gà con nhanh nhẹn đi trước, Vịt con lạch bạch theo sau. Hai bạn Gà, Vịt rất quý </a:t>
            </a:r>
            <a:r>
              <a:rPr lang="vi-VN" sz="2400">
                <a:solidFill>
                  <a:srgbClr val="0000FF"/>
                </a:solidFill>
                <a:latin typeface="Times New Roman" panose="02020603050405020304" pitchFamily="18" charset="0"/>
                <a:cs typeface="Times New Roman" panose="02020603050405020304" pitchFamily="18" charset="0"/>
              </a:rPr>
              <a:t>mến </a:t>
            </a:r>
            <a:r>
              <a:rPr lang="vi-VN" sz="2400" smtClean="0">
                <a:solidFill>
                  <a:srgbClr val="0000FF"/>
                </a:solidFill>
                <a:latin typeface="Times New Roman" panose="02020603050405020304" pitchFamily="18" charset="0"/>
                <a:cs typeface="Times New Roman" panose="02020603050405020304" pitchFamily="18" charset="0"/>
              </a:rPr>
              <a:t>nhau</a:t>
            </a:r>
            <a:r>
              <a:rPr lang="en-US" sz="2400" smtClean="0">
                <a:solidFill>
                  <a:srgbClr val="0000FF"/>
                </a:solidFill>
                <a:latin typeface="Times New Roman" panose="02020603050405020304" pitchFamily="18" charset="0"/>
                <a:cs typeface="Times New Roman" panose="02020603050405020304" pitchFamily="18" charset="0"/>
              </a:rPr>
              <a:t>.</a:t>
            </a:r>
            <a:endParaRPr lang="en-US" sz="24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219200"/>
            <a:ext cx="7772400" cy="4267200"/>
          </a:xfrm>
          <a:prstGeom prst="roundRect">
            <a:avLst/>
          </a:prstGeom>
          <a:solidFill>
            <a:srgbClr val="FF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Đàm thoại nội dung truyện</a:t>
            </a:r>
            <a:endParaRPr lang="en-US" sz="4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158434"/>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472</Words>
  <Application>Microsoft Office PowerPoint</Application>
  <PresentationFormat>On-screen Show (4:3)</PresentationFormat>
  <Paragraphs>23</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Times New Roman</vt:lpstr>
      <vt:lpstr>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KHANH PRO</cp:lastModifiedBy>
  <cp:revision>12</cp:revision>
  <dcterms:created xsi:type="dcterms:W3CDTF">2016-03-20T07:37:46Z</dcterms:created>
  <dcterms:modified xsi:type="dcterms:W3CDTF">2022-09-06T14:05:58Z</dcterms:modified>
</cp:coreProperties>
</file>