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66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AA021FC-D12C-4C80-BCD6-2D8F3786B15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31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21FC-D12C-4C80-BCD6-2D8F3786B15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47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21FC-D12C-4C80-BCD6-2D8F3786B15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97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21FC-D12C-4C80-BCD6-2D8F3786B15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8275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21FC-D12C-4C80-BCD6-2D8F3786B15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96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21FC-D12C-4C80-BCD6-2D8F3786B15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34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21FC-D12C-4C80-BCD6-2D8F3786B15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33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21FC-D12C-4C80-BCD6-2D8F3786B15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16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21FC-D12C-4C80-BCD6-2D8F3786B15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0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21FC-D12C-4C80-BCD6-2D8F3786B15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81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21FC-D12C-4C80-BCD6-2D8F3786B15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39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21FC-D12C-4C80-BCD6-2D8F3786B15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4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21FC-D12C-4C80-BCD6-2D8F3786B15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3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21FC-D12C-4C80-BCD6-2D8F3786B15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3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21FC-D12C-4C80-BCD6-2D8F3786B15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21FC-D12C-4C80-BCD6-2D8F3786B15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5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21FC-D12C-4C80-BCD6-2D8F3786B15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9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021FC-D12C-4C80-BCD6-2D8F3786B15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980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9861" y="4467876"/>
            <a:ext cx="8401877" cy="1770742"/>
          </a:xfr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lang="vi-VN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Đề tài: Trò chuyện một số con vật nuôi trong gia đình</a:t>
            </a:r>
          </a:p>
          <a:p>
            <a:pPr algn="ctr"/>
            <a:r>
              <a:rPr lang="vi-VN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Lứa tuổi: Mẫu giáo bé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6BAEC46-0270-4E01-A4DA-59F97A9BDC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714" y="2822714"/>
            <a:ext cx="9713843" cy="874644"/>
          </a:xfrm>
        </p:spPr>
        <p:txBody>
          <a:bodyPr>
            <a:normAutofit fontScale="90000"/>
          </a:bodyPr>
          <a:lstStyle/>
          <a:p>
            <a:r>
              <a:rPr lang="vi-VN" dirty="0">
                <a:solidFill>
                  <a:srgbClr val="FF0000"/>
                </a:solidFill>
              </a:rPr>
              <a:t>Lĩnh vực phát triển nhận thức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8282F7A5-67E4-4C74-8763-B792EE048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8065" y="358238"/>
            <a:ext cx="8425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QUẬN LONG BIÊN</a:t>
            </a:r>
            <a:endParaRPr lang="en-US" altLang="vi-VN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EB375B-6B47-4CD7-B0AC-1DB5F2A3AD7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0412" y="1001779"/>
            <a:ext cx="1491175" cy="14356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330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549" y="255567"/>
            <a:ext cx="5528217" cy="979883"/>
          </a:xfrm>
        </p:spPr>
        <p:txBody>
          <a:bodyPr/>
          <a:lstStyle/>
          <a:p>
            <a:r>
              <a:rPr lang="vi-VN" sz="2800" dirty="0">
                <a:solidFill>
                  <a:srgbClr val="FF0000"/>
                </a:solidFill>
              </a:rPr>
              <a:t>Trò chơi 2: bé yêu giải đố</a:t>
            </a:r>
            <a:r>
              <a:rPr lang="vi-VN" dirty="0"/>
              <a:t>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64" y="1676969"/>
            <a:ext cx="7500654" cy="42325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935" y="119268"/>
            <a:ext cx="3538960" cy="20474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436" y="2412109"/>
            <a:ext cx="3068225" cy="2089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935" y="4730654"/>
            <a:ext cx="3501190" cy="204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95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00" y="262302"/>
            <a:ext cx="7343800" cy="6333396"/>
          </a:xfrm>
        </p:spPr>
      </p:pic>
    </p:spTree>
    <p:extLst>
      <p:ext uri="{BB962C8B-B14F-4D97-AF65-F5344CB8AC3E}">
        <p14:creationId xmlns:p14="http://schemas.microsoft.com/office/powerpoint/2010/main" val="2645476808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4" y="304815"/>
            <a:ext cx="6599583" cy="6248369"/>
          </a:xfrm>
        </p:spPr>
      </p:pic>
    </p:spTree>
    <p:extLst>
      <p:ext uri="{BB962C8B-B14F-4D97-AF65-F5344CB8AC3E}">
        <p14:creationId xmlns:p14="http://schemas.microsoft.com/office/powerpoint/2010/main" val="283819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66" y="767655"/>
            <a:ext cx="6623747" cy="6090344"/>
          </a:xfrm>
        </p:spPr>
      </p:pic>
    </p:spTree>
    <p:extLst>
      <p:ext uri="{BB962C8B-B14F-4D97-AF65-F5344CB8AC3E}">
        <p14:creationId xmlns:p14="http://schemas.microsoft.com/office/powerpoint/2010/main" val="380908102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tx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Up Ribbon 14"/>
          <p:cNvSpPr/>
          <p:nvPr/>
        </p:nvSpPr>
        <p:spPr>
          <a:xfrm>
            <a:off x="136478" y="555417"/>
            <a:ext cx="12055521" cy="704423"/>
          </a:xfrm>
          <a:prstGeom prst="ribbon2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Vertical Scroll 13"/>
          <p:cNvSpPr/>
          <p:nvPr/>
        </p:nvSpPr>
        <p:spPr>
          <a:xfrm>
            <a:off x="8016075" y="2271977"/>
            <a:ext cx="4035188" cy="1818647"/>
          </a:xfrm>
          <a:prstGeom prst="vertic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Vertical Scroll 12"/>
          <p:cNvSpPr/>
          <p:nvPr/>
        </p:nvSpPr>
        <p:spPr>
          <a:xfrm>
            <a:off x="4148408" y="2271977"/>
            <a:ext cx="3854922" cy="1767759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3451" y="0"/>
            <a:ext cx="9327793" cy="1808399"/>
          </a:xfrm>
        </p:spPr>
        <p:txBody>
          <a:bodyPr>
            <a:norm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 4 . Hoạt động 4 : kết thúc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5"/>
          </p:nvPr>
        </p:nvSpPr>
        <p:spPr>
          <a:xfrm rot="20751957">
            <a:off x="3002507" y="7983940"/>
            <a:ext cx="733644" cy="13049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04213" y="2545923"/>
            <a:ext cx="3372551" cy="845663"/>
          </a:xfrm>
        </p:spPr>
        <p:txBody>
          <a:bodyPr/>
          <a:lstStyle/>
          <a:p>
            <a:r>
              <a:rPr lang="vi-VN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Cô nhận xét, tuyên dương trẻ</a:t>
            </a:r>
            <a:endParaRPr lang="en-US" sz="2000" dirty="0">
              <a:solidFill>
                <a:schemeClr val="bg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6"/>
          </p:nvPr>
        </p:nvSpPr>
        <p:spPr>
          <a:xfrm>
            <a:off x="4504213" y="5748651"/>
            <a:ext cx="122378" cy="45719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427088" y="2572221"/>
            <a:ext cx="3194968" cy="685800"/>
          </a:xfrm>
        </p:spPr>
        <p:txBody>
          <a:bodyPr/>
          <a:lstStyle/>
          <a:p>
            <a:r>
              <a:rPr lang="vi-VN" dirty="0">
                <a:solidFill>
                  <a:schemeClr val="accent3">
                    <a:lumMod val="75000"/>
                  </a:schemeClr>
                </a:solidFill>
              </a:rPr>
              <a:t>Cho trẻ ra chơi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7"/>
          </p:nvPr>
        </p:nvSpPr>
        <p:spPr>
          <a:xfrm flipH="1" flipV="1">
            <a:off x="7547212" y="5791198"/>
            <a:ext cx="305230" cy="282055"/>
          </a:xfrm>
        </p:spPr>
        <p:txBody>
          <a:bodyPr>
            <a:normAutofit fontScale="85000" lnSpcReduction="10000"/>
          </a:bodyPr>
          <a:lstStyle/>
          <a:p>
            <a:endParaRPr lang="en-US"/>
          </a:p>
        </p:txBody>
      </p:sp>
      <p:sp>
        <p:nvSpPr>
          <p:cNvPr id="16" name="Vertical Scroll 15"/>
          <p:cNvSpPr/>
          <p:nvPr/>
        </p:nvSpPr>
        <p:spPr>
          <a:xfrm>
            <a:off x="257188" y="2271977"/>
            <a:ext cx="3778477" cy="1767759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Cô hỏi trẻ ND bài học</a:t>
            </a:r>
            <a:endParaRPr lang="en-US" sz="24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2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2" grpId="0"/>
      <p:bldP spid="7" grpId="0" build="p"/>
      <p:bldP spid="8" grpId="0" build="p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C1E71-4240-49EA-AD1E-DE248A472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376" y="689113"/>
            <a:ext cx="8983248" cy="1603513"/>
          </a:xfrm>
        </p:spPr>
        <p:txBody>
          <a:bodyPr>
            <a:normAutofit/>
          </a:bodyPr>
          <a:lstStyle/>
          <a:p>
            <a:r>
              <a:rPr lang="vi-VN" sz="6000" b="1" i="1" dirty="0">
                <a:solidFill>
                  <a:srgbClr val="FF0000"/>
                </a:solidFill>
              </a:rPr>
              <a:t>Trân trọng cảm ơn!</a:t>
            </a:r>
          </a:p>
        </p:txBody>
      </p:sp>
      <p:pic>
        <p:nvPicPr>
          <p:cNvPr id="9" name="Picture 8" descr="ehexv2vs.gif">
            <a:extLst>
              <a:ext uri="{FF2B5EF4-FFF2-40B4-BE49-F238E27FC236}">
                <a16:creationId xmlns:a16="http://schemas.microsoft.com/office/drawing/2014/main" id="{6AB55EB3-6A2C-44A5-9757-7295D5DD9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267" y="4565375"/>
            <a:ext cx="80772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55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5FCFD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4613629" y="2424932"/>
            <a:ext cx="2961564" cy="56392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Ribbon 3"/>
          <p:cNvSpPr/>
          <p:nvPr/>
        </p:nvSpPr>
        <p:spPr>
          <a:xfrm>
            <a:off x="-67155" y="772996"/>
            <a:ext cx="12259155" cy="1089923"/>
          </a:xfrm>
          <a:prstGeom prst="ribbon2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Lĩnh vực phát triển nhận thức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2410" y="2411000"/>
            <a:ext cx="9905999" cy="4433068"/>
          </a:xfrm>
          <a:blipFill>
            <a:blip r:embed="rId2">
              <a:alphaModFix amt="99000"/>
            </a:blip>
            <a:tile tx="0" ty="0" sx="100000" sy="100000" flip="none" algn="tl"/>
          </a:blip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vi-VN">
                <a:solidFill>
                  <a:schemeClr val="accent3">
                    <a:lumMod val="75000"/>
                  </a:schemeClr>
                </a:solidFill>
              </a:rPr>
              <a:t>Đề tài: </a:t>
            </a:r>
            <a:r>
              <a:rPr lang="vi-VN" dirty="0">
                <a:solidFill>
                  <a:schemeClr val="accent3">
                    <a:lumMod val="75000"/>
                  </a:schemeClr>
                </a:solidFill>
              </a:rPr>
              <a:t>Trò chuyện một số con vật nuôi trong gia đình</a:t>
            </a:r>
          </a:p>
          <a:p>
            <a:pPr marL="0" indent="0" algn="ctr">
              <a:buNone/>
            </a:pPr>
            <a:endParaRPr lang="vi-VN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916658" y="3500649"/>
            <a:ext cx="2456597" cy="144666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Mục đích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Flowchart: Preparation 6"/>
          <p:cNvSpPr/>
          <p:nvPr/>
        </p:nvSpPr>
        <p:spPr>
          <a:xfrm>
            <a:off x="2076556" y="3645656"/>
            <a:ext cx="1842447" cy="1156647"/>
          </a:xfrm>
          <a:prstGeom prst="flowChartPreparati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Trẻ biết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Flowchart: Preparation 7"/>
          <p:cNvSpPr/>
          <p:nvPr/>
        </p:nvSpPr>
        <p:spPr>
          <a:xfrm>
            <a:off x="8136341" y="3645655"/>
            <a:ext cx="1842447" cy="1156647"/>
          </a:xfrm>
          <a:prstGeom prst="flowChartPreparation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Trẻ hiểu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Flowchart: Preparation 8"/>
          <p:cNvSpPr/>
          <p:nvPr/>
        </p:nvSpPr>
        <p:spPr>
          <a:xfrm>
            <a:off x="5234493" y="5648339"/>
            <a:ext cx="1842447" cy="1156647"/>
          </a:xfrm>
          <a:prstGeom prst="flowChartPreparati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Trẻ nhớ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370764" y="4043299"/>
            <a:ext cx="778829" cy="395785"/>
          </a:xfrm>
          <a:prstGeom prst="rightArrow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3943967" y="4061247"/>
            <a:ext cx="975930" cy="334371"/>
          </a:xfrm>
          <a:prstGeom prst="leftArrow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005410" y="4964848"/>
            <a:ext cx="279095" cy="650830"/>
          </a:xfrm>
          <a:prstGeom prst="downArrow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2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303047"/>
          </a:xfrm>
        </p:spPr>
        <p:txBody>
          <a:bodyPr>
            <a:normAutofit fontScale="90000"/>
          </a:bodyPr>
          <a:lstStyle/>
          <a:p>
            <a:r>
              <a:rPr lang="vi-VN" sz="4000" dirty="0">
                <a:solidFill>
                  <a:srgbClr val="FF0000"/>
                </a:solidFill>
                <a:sym typeface="Wingdings" panose="05000000000000000000" pitchFamily="2" charset="2"/>
              </a:rPr>
              <a:t></a:t>
            </a:r>
            <a:r>
              <a:rPr lang="vi-VN" sz="4000" dirty="0">
                <a:solidFill>
                  <a:srgbClr val="FF0000"/>
                </a:solidFill>
              </a:rPr>
              <a:t>1. Hoạt động 1 :GÂY HỨNG THÚ </a:t>
            </a:r>
            <a:r>
              <a:rPr lang="vi-VN" sz="4000" dirty="0">
                <a:solidFill>
                  <a:srgbClr val="FF0000"/>
                </a:solidFill>
                <a:sym typeface="Wingdings" panose="05000000000000000000" pitchFamily="2" charset="2"/>
              </a:rPr>
              <a:t> </a:t>
            </a:r>
            <a:br>
              <a:rPr lang="vi-VN" sz="4000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vi-VN" sz="4000" dirty="0">
                <a:solidFill>
                  <a:srgbClr val="FF0000"/>
                </a:solidFill>
                <a:sym typeface="Wingdings" panose="05000000000000000000" pitchFamily="2" charset="2"/>
              </a:rPr>
              <a:t>- </a:t>
            </a:r>
            <a:r>
              <a:rPr lang="vi-VN" sz="2700" dirty="0">
                <a:solidFill>
                  <a:srgbClr val="FFFF00"/>
                </a:solidFill>
                <a:sym typeface="Wingdings" panose="05000000000000000000" pitchFamily="2" charset="2"/>
              </a:rPr>
              <a:t>Cho trẻ quan sát tranh</a:t>
            </a:r>
            <a:br>
              <a:rPr lang="vi-VN" sz="2700" dirty="0">
                <a:solidFill>
                  <a:srgbClr val="FFFF00"/>
                </a:solidFill>
                <a:sym typeface="Wingdings" panose="05000000000000000000" pitchFamily="2" charset="2"/>
              </a:rPr>
            </a:br>
            <a:endParaRPr lang="en-US" sz="27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0" b="12818"/>
          <a:stretch/>
        </p:blipFill>
        <p:spPr>
          <a:xfrm>
            <a:off x="6096000" y="2372139"/>
            <a:ext cx="5848228" cy="38673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2" b="13646"/>
          <a:stretch/>
        </p:blipFill>
        <p:spPr>
          <a:xfrm>
            <a:off x="247772" y="2372139"/>
            <a:ext cx="5675950" cy="386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62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269788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98626"/>
            <a:ext cx="12191999" cy="7238894"/>
          </a:xfrm>
        </p:spPr>
      </p:pic>
      <p:sp>
        <p:nvSpPr>
          <p:cNvPr id="7" name="Rectangle 6"/>
          <p:cNvSpPr/>
          <p:nvPr/>
        </p:nvSpPr>
        <p:spPr>
          <a:xfrm>
            <a:off x="215153" y="0"/>
            <a:ext cx="89288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5400" b="1">
                <a:solidFill>
                  <a:srgbClr val="FF0000"/>
                </a:solidFill>
              </a:rPr>
              <a:t>Cho trẻ hát :1 CON VỊT</a:t>
            </a:r>
            <a:endParaRPr lang="en-US" sz="5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339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63773"/>
            <a:ext cx="9905999" cy="3575714"/>
          </a:xfr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1" name="Content Placeholder 3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621" y="3778791"/>
            <a:ext cx="4937936" cy="3079209"/>
          </a:xfrm>
        </p:spPr>
      </p:pic>
      <p:sp>
        <p:nvSpPr>
          <p:cNvPr id="5" name="Notched Right Arrow 4"/>
          <p:cNvSpPr/>
          <p:nvPr/>
        </p:nvSpPr>
        <p:spPr>
          <a:xfrm>
            <a:off x="1269242" y="1337481"/>
            <a:ext cx="2328767" cy="136013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/>
              <a:t>Đàm thoại</a:t>
            </a:r>
            <a:endParaRPr lang="en-US" sz="2400" b="1"/>
          </a:p>
        </p:txBody>
      </p:sp>
      <p:sp>
        <p:nvSpPr>
          <p:cNvPr id="6" name="Arc 5"/>
          <p:cNvSpPr/>
          <p:nvPr/>
        </p:nvSpPr>
        <p:spPr>
          <a:xfrm>
            <a:off x="1428016" y="1116658"/>
            <a:ext cx="2975212" cy="2111037"/>
          </a:xfrm>
          <a:prstGeom prst="arc">
            <a:avLst>
              <a:gd name="adj1" fmla="val 16200000"/>
              <a:gd name="adj2" fmla="val 609306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Terminator 27"/>
          <p:cNvSpPr/>
          <p:nvPr/>
        </p:nvSpPr>
        <p:spPr>
          <a:xfrm>
            <a:off x="5711056" y="192029"/>
            <a:ext cx="3450091" cy="959924"/>
          </a:xfrm>
          <a:prstGeom prst="flowChartTerminator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bg1"/>
                </a:solidFill>
              </a:rPr>
              <a:t>Chúng mình vừa hát bài gì?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Flowchart: Terminator 28"/>
          <p:cNvSpPr/>
          <p:nvPr/>
        </p:nvSpPr>
        <p:spPr>
          <a:xfrm>
            <a:off x="5769151" y="1400063"/>
            <a:ext cx="3338989" cy="1029892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bg1"/>
                </a:solidFill>
              </a:rPr>
              <a:t>Trong bài hát có những con vật gì?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Flowchart: Terminator 29"/>
          <p:cNvSpPr/>
          <p:nvPr/>
        </p:nvSpPr>
        <p:spPr>
          <a:xfrm>
            <a:off x="5733597" y="2696785"/>
            <a:ext cx="3374544" cy="1082006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bg1"/>
                </a:solidFill>
              </a:rPr>
              <a:t>Ngoài những con vật đó thì con hãy kể tên 1 số con vật mà con biết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 rot="20251802">
            <a:off x="4187798" y="1046635"/>
            <a:ext cx="1536856" cy="29626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4184984" y="1792823"/>
            <a:ext cx="1558455" cy="31761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456747">
            <a:off x="4183399" y="2647951"/>
            <a:ext cx="1633438" cy="34364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428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8" grpId="0" animBg="1"/>
      <p:bldP spid="29" grpId="0" animBg="1"/>
      <p:bldP spid="30" grpId="0" animBg="1"/>
      <p:bldP spid="3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28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</a:t>
            </a:r>
            <a:r>
              <a:rPr lang="vi-VN" sz="2800" dirty="0">
                <a:solidFill>
                  <a:schemeClr val="accent3">
                    <a:lumMod val="75000"/>
                  </a:schemeClr>
                </a:solidFill>
              </a:rPr>
              <a:t>2 . Hoạt động 2 : tìm hiểu</a:t>
            </a:r>
            <a:br>
              <a:rPr lang="vi-VN" sz="28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vi-VN" sz="2800" dirty="0">
                <a:solidFill>
                  <a:schemeClr val="accent3">
                    <a:lumMod val="75000"/>
                  </a:schemeClr>
                </a:solidFill>
              </a:rPr>
              <a:t>a. CoN CHÓ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190" y="1711657"/>
            <a:ext cx="5349221" cy="4006753"/>
          </a:xfrm>
        </p:spPr>
      </p:pic>
      <p:sp>
        <p:nvSpPr>
          <p:cNvPr id="5" name="Rounded Rectangular Callout 4"/>
          <p:cNvSpPr/>
          <p:nvPr/>
        </p:nvSpPr>
        <p:spPr>
          <a:xfrm>
            <a:off x="1388785" y="2252870"/>
            <a:ext cx="2634018" cy="1013434"/>
          </a:xfrm>
          <a:prstGeom prst="wedgeRoundRect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2">
                    <a:lumMod val="50000"/>
                  </a:schemeClr>
                </a:solidFill>
              </a:rPr>
              <a:t>Đây là con gì?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1243839" y="3697358"/>
            <a:ext cx="3616657" cy="1222240"/>
          </a:xfrm>
          <a:prstGeom prst="flowChartTerminator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accent5">
                    <a:lumMod val="50000"/>
                  </a:schemeClr>
                </a:solidFill>
              </a:rPr>
              <a:t>Con chó có những bộ phận nào?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1509115" y="5322625"/>
            <a:ext cx="3821373" cy="79157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accent4">
                    <a:lumMod val="75000"/>
                  </a:schemeClr>
                </a:solidFill>
              </a:rPr>
              <a:t>Lông chó có màu gì?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09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184" y="197604"/>
            <a:ext cx="2801425" cy="889074"/>
          </a:xfrm>
        </p:spPr>
        <p:txBody>
          <a:bodyPr>
            <a:norm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b. Con mèo</a:t>
            </a:r>
            <a:r>
              <a:rPr lang="vi-VN" sz="2800" dirty="0"/>
              <a:t>: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952" y="1143301"/>
            <a:ext cx="6667500" cy="3495675"/>
          </a:xfrm>
        </p:spPr>
      </p:pic>
      <p:sp>
        <p:nvSpPr>
          <p:cNvPr id="5" name="Notched Right Arrow 4"/>
          <p:cNvSpPr/>
          <p:nvPr/>
        </p:nvSpPr>
        <p:spPr>
          <a:xfrm>
            <a:off x="1156162" y="1287772"/>
            <a:ext cx="3317790" cy="1804461"/>
          </a:xfrm>
          <a:prstGeom prst="notched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1"/>
                </a:solidFill>
              </a:rPr>
              <a:t>Đây là con gì?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6356296" y="4993145"/>
            <a:ext cx="3317790" cy="1667251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1"/>
                </a:solidFill>
              </a:rPr>
              <a:t>GD trẻ : biết yêu quý động vật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Flowchart: Preparation 6"/>
          <p:cNvSpPr/>
          <p:nvPr/>
        </p:nvSpPr>
        <p:spPr>
          <a:xfrm>
            <a:off x="543597" y="4022775"/>
            <a:ext cx="3930355" cy="1232402"/>
          </a:xfrm>
          <a:prstGeom prst="flowChartPreparati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Kể tên bộ phận của con mèo?</a:t>
            </a:r>
            <a:endParaRPr lang="en-US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0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22" y="74764"/>
            <a:ext cx="2743200" cy="901148"/>
          </a:xfrm>
        </p:spPr>
        <p:txBody>
          <a:bodyPr>
            <a:norm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c. Con gà: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2" y="742121"/>
            <a:ext cx="6652590" cy="4518991"/>
          </a:xfrm>
        </p:spPr>
      </p:pic>
      <p:sp>
        <p:nvSpPr>
          <p:cNvPr id="5" name="Cloud Callout 4"/>
          <p:cNvSpPr/>
          <p:nvPr/>
        </p:nvSpPr>
        <p:spPr>
          <a:xfrm>
            <a:off x="7443469" y="742121"/>
            <a:ext cx="4145556" cy="171161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bg1"/>
                </a:solidFill>
              </a:rPr>
              <a:t>Đây là con gì?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1484245" y="5636921"/>
            <a:ext cx="4752628" cy="1057702"/>
          </a:xfrm>
          <a:prstGeom prst="verticalScrol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bg1"/>
                </a:solidFill>
              </a:rPr>
              <a:t>GD trẻ yêu quý con vật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Bevel 6"/>
          <p:cNvSpPr/>
          <p:nvPr/>
        </p:nvSpPr>
        <p:spPr>
          <a:xfrm>
            <a:off x="7907295" y="3537920"/>
            <a:ext cx="3681730" cy="1418392"/>
          </a:xfrm>
          <a:prstGeom prst="beve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Con gà có những bộ phận gì?</a:t>
            </a:r>
            <a:endParaRPr lang="en-US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793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527" y="117745"/>
            <a:ext cx="9905998" cy="1478570"/>
          </a:xfrm>
        </p:spPr>
        <p:txBody>
          <a:bodyPr>
            <a:norm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3.hoạt động 3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FF0000"/>
                </a:solidFill>
              </a:rPr>
              <a:t> luyện tập: Trò chơi “Đoán tiếng con vật”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9" y="1842581"/>
            <a:ext cx="7080795" cy="4203779"/>
          </a:xfrm>
        </p:spPr>
      </p:pic>
      <p:sp>
        <p:nvSpPr>
          <p:cNvPr id="6" name="Explosion 1 5"/>
          <p:cNvSpPr/>
          <p:nvPr/>
        </p:nvSpPr>
        <p:spPr>
          <a:xfrm>
            <a:off x="7708214" y="857030"/>
            <a:ext cx="4483786" cy="4203779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1"/>
                </a:solidFill>
              </a:rPr>
              <a:t>Cách chơi:khi cô bắt trc tiếng kêu thì trẻ đoán tên con vật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Bevel 6"/>
          <p:cNvSpPr/>
          <p:nvPr/>
        </p:nvSpPr>
        <p:spPr>
          <a:xfrm>
            <a:off x="8509064" y="4622712"/>
            <a:ext cx="2882086" cy="1423648"/>
          </a:xfrm>
          <a:prstGeom prst="bevel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1"/>
                </a:solidFill>
              </a:rPr>
              <a:t>Luật chơi : Ai sai phải hát 1 bài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15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196</TotalTime>
  <Words>285</Words>
  <Application>Microsoft Office PowerPoint</Application>
  <PresentationFormat>Widescreen</PresentationFormat>
  <Paragraphs>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Tw Cen MT</vt:lpstr>
      <vt:lpstr>Circuit</vt:lpstr>
      <vt:lpstr>Lĩnh vực phát triển nhận thức</vt:lpstr>
      <vt:lpstr>Lĩnh vực phát triển nhận thức</vt:lpstr>
      <vt:lpstr>1. Hoạt động 1 :GÂY HỨNG THÚ   - Cho trẻ quan sát tranh </vt:lpstr>
      <vt:lpstr>PowerPoint Presentation</vt:lpstr>
      <vt:lpstr>PowerPoint Presentation</vt:lpstr>
      <vt:lpstr>2 . Hoạt động 2 : tìm hiểu a. CoN CHÓ</vt:lpstr>
      <vt:lpstr>b. Con mèo:</vt:lpstr>
      <vt:lpstr>c. Con gà:</vt:lpstr>
      <vt:lpstr>3.hoạt động 3  luyện tập: Trò chơi “Đoán tiếng con vật”</vt:lpstr>
      <vt:lpstr>Trò chơi 2: bé yêu giải đố:</vt:lpstr>
      <vt:lpstr>PowerPoint Presentation</vt:lpstr>
      <vt:lpstr>PowerPoint Presentation</vt:lpstr>
      <vt:lpstr>PowerPoint Presentation</vt:lpstr>
      <vt:lpstr> 4 . Hoạt động 4 : kết thúc</vt:lpstr>
      <vt:lpstr>Trân trọng cảm ơn!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bé yêu</dc:title>
  <dc:creator>Admin</dc:creator>
  <cp:lastModifiedBy>Quang Anh</cp:lastModifiedBy>
  <cp:revision>40</cp:revision>
  <dcterms:created xsi:type="dcterms:W3CDTF">2021-05-11T01:01:17Z</dcterms:created>
  <dcterms:modified xsi:type="dcterms:W3CDTF">2021-08-03T01:05:41Z</dcterms:modified>
</cp:coreProperties>
</file>